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15"/>
  </p:notesMasterIdLst>
  <p:handoutMasterIdLst>
    <p:handoutMasterId r:id="rId16"/>
  </p:handoutMasterIdLst>
  <p:sldIdLst>
    <p:sldId id="257" r:id="rId2"/>
    <p:sldId id="258" r:id="rId3"/>
    <p:sldId id="269" r:id="rId4"/>
    <p:sldId id="263" r:id="rId5"/>
    <p:sldId id="270" r:id="rId6"/>
    <p:sldId id="268" r:id="rId7"/>
    <p:sldId id="264" r:id="rId8"/>
    <p:sldId id="271" r:id="rId9"/>
    <p:sldId id="272" r:id="rId10"/>
    <p:sldId id="273" r:id="rId11"/>
    <p:sldId id="274" r:id="rId12"/>
    <p:sldId id="275" r:id="rId13"/>
    <p:sldId id="276" r:id="rId14"/>
  </p:sldIdLst>
  <p:sldSz cx="12192000" cy="6858000"/>
  <p:notesSz cx="6858000" cy="9144000"/>
  <p:defaultTextStyle>
    <a:defPPr rtl="0">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64" userDrawn="1">
          <p15:clr>
            <a:srgbClr val="A4A3A4"/>
          </p15:clr>
        </p15:guide>
        <p15:guide id="2" pos="3840" userDrawn="1">
          <p15:clr>
            <a:srgbClr val="A4A3A4"/>
          </p15:clr>
        </p15:guide>
        <p15:guide id="3" pos="456" userDrawn="1">
          <p15:clr>
            <a:srgbClr val="A4A3A4"/>
          </p15:clr>
        </p15:guide>
        <p15:guide id="4" pos="720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BEBD8"/>
    <a:srgbClr val="8335E5"/>
    <a:srgbClr val="6B8DE1"/>
    <a:srgbClr val="6C92E1"/>
    <a:srgbClr val="6313DC"/>
    <a:srgbClr val="1E3ADA"/>
    <a:srgbClr val="030553"/>
    <a:srgbClr val="7D4BC9"/>
    <a:srgbClr val="16286E"/>
    <a:srgbClr val="6524D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52" autoAdjust="0"/>
  </p:normalViewPr>
  <p:slideViewPr>
    <p:cSldViewPr snapToGrid="0" showGuides="1">
      <p:cViewPr varScale="1">
        <p:scale>
          <a:sx n="83" d="100"/>
          <a:sy n="83" d="100"/>
        </p:scale>
        <p:origin x="48" y="58"/>
      </p:cViewPr>
      <p:guideLst>
        <p:guide orient="horz" pos="2064"/>
        <p:guide pos="3840"/>
        <p:guide pos="456"/>
        <p:guide pos="7200"/>
      </p:guideLst>
    </p:cSldViewPr>
  </p:slideViewPr>
  <p:outlineViewPr>
    <p:cViewPr>
      <p:scale>
        <a:sx n="33" d="100"/>
        <a:sy n="33" d="100"/>
      </p:scale>
      <p:origin x="0" y="0"/>
    </p:cViewPr>
  </p:outlineViewPr>
  <p:notesTextViewPr>
    <p:cViewPr>
      <p:scale>
        <a:sx n="1" d="1"/>
        <a:sy n="1" d="1"/>
      </p:scale>
      <p:origin x="0" y="0"/>
    </p:cViewPr>
  </p:notesTextViewPr>
  <p:notesViewPr>
    <p:cSldViewPr snapToGrid="0" showGuides="1">
      <p:cViewPr varScale="1">
        <p:scale>
          <a:sx n="88" d="100"/>
          <a:sy n="88" d="100"/>
        </p:scale>
        <p:origin x="3822"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3A5E5A06-49CA-4CC1-87DE-FA77A677BB6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fr-FR" dirty="0"/>
          </a:p>
        </p:txBody>
      </p:sp>
      <p:sp>
        <p:nvSpPr>
          <p:cNvPr id="3" name="Espace réservé de la date 2">
            <a:extLst>
              <a:ext uri="{FF2B5EF4-FFF2-40B4-BE49-F238E27FC236}">
                <a16:creationId xmlns:a16="http://schemas.microsoft.com/office/drawing/2014/main" id="{0AB57FBC-7FA3-4A4B-999A-96FD7DC0D48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6E3F634E-7AAD-4D1B-8944-3921EA0E5915}" type="datetime1">
              <a:rPr lang="fr-FR" smtClean="0"/>
              <a:t>31/01/2020</a:t>
            </a:fld>
            <a:endParaRPr lang="fr-FR" dirty="0"/>
          </a:p>
        </p:txBody>
      </p:sp>
      <p:sp>
        <p:nvSpPr>
          <p:cNvPr id="4" name="Espace réservé du pied de page 3">
            <a:extLst>
              <a:ext uri="{FF2B5EF4-FFF2-40B4-BE49-F238E27FC236}">
                <a16:creationId xmlns:a16="http://schemas.microsoft.com/office/drawing/2014/main" id="{6EE13074-6DA0-4561-A86B-2939D8B458A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fr-FR" dirty="0"/>
          </a:p>
        </p:txBody>
      </p:sp>
      <p:sp>
        <p:nvSpPr>
          <p:cNvPr id="5" name="Espace réservé du numéro de diapositive 4">
            <a:extLst>
              <a:ext uri="{FF2B5EF4-FFF2-40B4-BE49-F238E27FC236}">
                <a16:creationId xmlns:a16="http://schemas.microsoft.com/office/drawing/2014/main" id="{F2B7A8E5-C1F9-40CC-A2A5-13CF7BD3F75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49DEC52A-C4AE-45FE-B7FF-C255388ED1F4}" type="slidenum">
              <a:rPr lang="fr-FR" smtClean="0"/>
              <a:t>‹N°›</a:t>
            </a:fld>
            <a:endParaRPr lang="fr-FR" dirty="0"/>
          </a:p>
        </p:txBody>
      </p:sp>
    </p:spTree>
    <p:extLst>
      <p:ext uri="{BB962C8B-B14F-4D97-AF65-F5344CB8AC3E}">
        <p14:creationId xmlns:p14="http://schemas.microsoft.com/office/powerpoint/2010/main" val="27477634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fr-FR" noProof="0" dirty="0"/>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C3045F-D32A-43F9-990C-99C552A137F5}" type="datetime1">
              <a:rPr lang="fr-FR" smtClean="0"/>
              <a:pPr/>
              <a:t>31/01/2020</a:t>
            </a:fld>
            <a:endParaRPr lang="fr-FR" dirty="0"/>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fr-FR" noProof="0" dirty="0"/>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fr-FR" noProof="0" dirty="0"/>
              <a:t>Modifiez les styles du texte du masque</a:t>
            </a:r>
          </a:p>
          <a:p>
            <a:pPr lvl="1" rtl="0"/>
            <a:r>
              <a:rPr lang="fr-FR" noProof="0" dirty="0"/>
              <a:t>Deuxième niveau</a:t>
            </a:r>
          </a:p>
          <a:p>
            <a:pPr lvl="2" rtl="0"/>
            <a:r>
              <a:rPr lang="fr-FR" noProof="0" dirty="0"/>
              <a:t>Troisième niveau</a:t>
            </a:r>
          </a:p>
          <a:p>
            <a:pPr lvl="3" rtl="0"/>
            <a:r>
              <a:rPr lang="fr-FR" noProof="0" dirty="0"/>
              <a:t>Quatrième niveau</a:t>
            </a:r>
          </a:p>
          <a:p>
            <a:pPr lvl="4" rtl="0"/>
            <a:r>
              <a:rPr lang="fr-FR" noProof="0" dirty="0"/>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fr-FR" noProof="0" dirty="0"/>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6DF8F48A-6110-47DA-8521-A1D1FFD22FEF}" type="slidenum">
              <a:rPr lang="fr-FR" noProof="0" smtClean="0"/>
              <a:t>‹N°›</a:t>
            </a:fld>
            <a:endParaRPr lang="fr-FR" noProof="0" dirty="0"/>
          </a:p>
        </p:txBody>
      </p:sp>
    </p:spTree>
    <p:extLst>
      <p:ext uri="{BB962C8B-B14F-4D97-AF65-F5344CB8AC3E}">
        <p14:creationId xmlns:p14="http://schemas.microsoft.com/office/powerpoint/2010/main" val="34514915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dirty="0"/>
          </a:p>
        </p:txBody>
      </p:sp>
      <p:sp>
        <p:nvSpPr>
          <p:cNvPr id="4" name="Espace réservé du numéro de diapositive 3"/>
          <p:cNvSpPr>
            <a:spLocks noGrp="1"/>
          </p:cNvSpPr>
          <p:nvPr>
            <p:ph type="sldNum" sz="quarter" idx="5"/>
          </p:nvPr>
        </p:nvSpPr>
        <p:spPr/>
        <p:txBody>
          <a:bodyPr rtlCol="0"/>
          <a:lstStyle/>
          <a:p>
            <a:pPr rtl="0"/>
            <a:fld id="{6DF8F48A-6110-47DA-8521-A1D1FFD22FEF}" type="slidenum">
              <a:rPr lang="fr-FR" smtClean="0"/>
              <a:t>1</a:t>
            </a:fld>
            <a:endParaRPr lang="fr-FR" dirty="0"/>
          </a:p>
        </p:txBody>
      </p:sp>
    </p:spTree>
    <p:extLst>
      <p:ext uri="{BB962C8B-B14F-4D97-AF65-F5344CB8AC3E}">
        <p14:creationId xmlns:p14="http://schemas.microsoft.com/office/powerpoint/2010/main" val="15113776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dirty="0"/>
          </a:p>
        </p:txBody>
      </p:sp>
      <p:sp>
        <p:nvSpPr>
          <p:cNvPr id="4" name="Espace réservé du numéro de diapositive 3"/>
          <p:cNvSpPr>
            <a:spLocks noGrp="1"/>
          </p:cNvSpPr>
          <p:nvPr>
            <p:ph type="sldNum" sz="quarter" idx="5"/>
          </p:nvPr>
        </p:nvSpPr>
        <p:spPr/>
        <p:txBody>
          <a:bodyPr rtlCol="0"/>
          <a:lstStyle/>
          <a:p>
            <a:pPr rtl="0"/>
            <a:fld id="{6DF8F48A-6110-47DA-8521-A1D1FFD22FEF}" type="slidenum">
              <a:rPr lang="fr-FR" smtClean="0"/>
              <a:t>11</a:t>
            </a:fld>
            <a:endParaRPr lang="fr-FR" dirty="0"/>
          </a:p>
        </p:txBody>
      </p:sp>
    </p:spTree>
    <p:extLst>
      <p:ext uri="{BB962C8B-B14F-4D97-AF65-F5344CB8AC3E}">
        <p14:creationId xmlns:p14="http://schemas.microsoft.com/office/powerpoint/2010/main" val="36555235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dirty="0"/>
          </a:p>
        </p:txBody>
      </p:sp>
      <p:sp>
        <p:nvSpPr>
          <p:cNvPr id="4" name="Espace réservé du numéro de diapositive 3"/>
          <p:cNvSpPr>
            <a:spLocks noGrp="1"/>
          </p:cNvSpPr>
          <p:nvPr>
            <p:ph type="sldNum" sz="quarter" idx="5"/>
          </p:nvPr>
        </p:nvSpPr>
        <p:spPr/>
        <p:txBody>
          <a:bodyPr rtlCol="0"/>
          <a:lstStyle/>
          <a:p>
            <a:pPr rtl="0"/>
            <a:fld id="{6DF8F48A-6110-47DA-8521-A1D1FFD22FEF}" type="slidenum">
              <a:rPr lang="fr-FR" smtClean="0"/>
              <a:t>12</a:t>
            </a:fld>
            <a:endParaRPr lang="fr-FR" dirty="0"/>
          </a:p>
        </p:txBody>
      </p:sp>
    </p:spTree>
    <p:extLst>
      <p:ext uri="{BB962C8B-B14F-4D97-AF65-F5344CB8AC3E}">
        <p14:creationId xmlns:p14="http://schemas.microsoft.com/office/powerpoint/2010/main" val="32292075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dirty="0"/>
          </a:p>
        </p:txBody>
      </p:sp>
      <p:sp>
        <p:nvSpPr>
          <p:cNvPr id="4" name="Espace réservé du numéro de diapositive 3"/>
          <p:cNvSpPr>
            <a:spLocks noGrp="1"/>
          </p:cNvSpPr>
          <p:nvPr>
            <p:ph type="sldNum" sz="quarter" idx="5"/>
          </p:nvPr>
        </p:nvSpPr>
        <p:spPr/>
        <p:txBody>
          <a:bodyPr rtlCol="0"/>
          <a:lstStyle/>
          <a:p>
            <a:pPr rtl="0"/>
            <a:fld id="{6DF8F48A-6110-47DA-8521-A1D1FFD22FEF}" type="slidenum">
              <a:rPr lang="fr-FR" smtClean="0"/>
              <a:t>13</a:t>
            </a:fld>
            <a:endParaRPr lang="fr-FR" dirty="0"/>
          </a:p>
        </p:txBody>
      </p:sp>
    </p:spTree>
    <p:extLst>
      <p:ext uri="{BB962C8B-B14F-4D97-AF65-F5344CB8AC3E}">
        <p14:creationId xmlns:p14="http://schemas.microsoft.com/office/powerpoint/2010/main" val="42871400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r>
              <a:rPr lang="fr-FR" dirty="0"/>
              <a:t> </a:t>
            </a:r>
          </a:p>
        </p:txBody>
      </p:sp>
      <p:sp>
        <p:nvSpPr>
          <p:cNvPr id="4" name="Espace réservé du numéro de diapositive 3"/>
          <p:cNvSpPr>
            <a:spLocks noGrp="1"/>
          </p:cNvSpPr>
          <p:nvPr>
            <p:ph type="sldNum" sz="quarter" idx="10"/>
          </p:nvPr>
        </p:nvSpPr>
        <p:spPr/>
        <p:txBody>
          <a:bodyPr rtlCol="0"/>
          <a:lstStyle/>
          <a:p>
            <a:pPr rtl="0"/>
            <a:fld id="{6DF8F48A-6110-47DA-8521-A1D1FFD22FEF}" type="slidenum">
              <a:rPr lang="fr-FR" smtClean="0"/>
              <a:t>2</a:t>
            </a:fld>
            <a:endParaRPr lang="fr-FR" dirty="0"/>
          </a:p>
        </p:txBody>
      </p:sp>
    </p:spTree>
    <p:extLst>
      <p:ext uri="{BB962C8B-B14F-4D97-AF65-F5344CB8AC3E}">
        <p14:creationId xmlns:p14="http://schemas.microsoft.com/office/powerpoint/2010/main" val="20420239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r>
              <a:rPr lang="fr-FR" dirty="0"/>
              <a:t> </a:t>
            </a:r>
          </a:p>
        </p:txBody>
      </p:sp>
      <p:sp>
        <p:nvSpPr>
          <p:cNvPr id="4" name="Espace réservé du numéro de diapositive 3"/>
          <p:cNvSpPr>
            <a:spLocks noGrp="1"/>
          </p:cNvSpPr>
          <p:nvPr>
            <p:ph type="sldNum" sz="quarter" idx="10"/>
          </p:nvPr>
        </p:nvSpPr>
        <p:spPr/>
        <p:txBody>
          <a:bodyPr rtlCol="0"/>
          <a:lstStyle/>
          <a:p>
            <a:pPr rtl="0"/>
            <a:fld id="{6DF8F48A-6110-47DA-8521-A1D1FFD22FEF}" type="slidenum">
              <a:rPr lang="fr-FR" smtClean="0"/>
              <a:t>3</a:t>
            </a:fld>
            <a:endParaRPr lang="fr-FR" dirty="0"/>
          </a:p>
        </p:txBody>
      </p:sp>
    </p:spTree>
    <p:extLst>
      <p:ext uri="{BB962C8B-B14F-4D97-AF65-F5344CB8AC3E}">
        <p14:creationId xmlns:p14="http://schemas.microsoft.com/office/powerpoint/2010/main" val="39306239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dirty="0"/>
          </a:p>
        </p:txBody>
      </p:sp>
      <p:sp>
        <p:nvSpPr>
          <p:cNvPr id="4" name="Espace réservé du numéro de diapositive 3"/>
          <p:cNvSpPr>
            <a:spLocks noGrp="1"/>
          </p:cNvSpPr>
          <p:nvPr>
            <p:ph type="sldNum" sz="quarter" idx="5"/>
          </p:nvPr>
        </p:nvSpPr>
        <p:spPr/>
        <p:txBody>
          <a:bodyPr rtlCol="0"/>
          <a:lstStyle/>
          <a:p>
            <a:pPr rtl="0"/>
            <a:fld id="{6DF8F48A-6110-47DA-8521-A1D1FFD22FEF}" type="slidenum">
              <a:rPr lang="fr-FR" smtClean="0"/>
              <a:t>4</a:t>
            </a:fld>
            <a:endParaRPr lang="fr-FR" dirty="0"/>
          </a:p>
        </p:txBody>
      </p:sp>
    </p:spTree>
    <p:extLst>
      <p:ext uri="{BB962C8B-B14F-4D97-AF65-F5344CB8AC3E}">
        <p14:creationId xmlns:p14="http://schemas.microsoft.com/office/powerpoint/2010/main" val="20140900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r>
              <a:rPr lang="fr-FR" dirty="0"/>
              <a:t> </a:t>
            </a:r>
          </a:p>
        </p:txBody>
      </p:sp>
      <p:sp>
        <p:nvSpPr>
          <p:cNvPr id="4" name="Espace réservé du numéro de diapositive 3"/>
          <p:cNvSpPr>
            <a:spLocks noGrp="1"/>
          </p:cNvSpPr>
          <p:nvPr>
            <p:ph type="sldNum" sz="quarter" idx="10"/>
          </p:nvPr>
        </p:nvSpPr>
        <p:spPr/>
        <p:txBody>
          <a:bodyPr rtlCol="0"/>
          <a:lstStyle/>
          <a:p>
            <a:pPr rtl="0"/>
            <a:fld id="{6DF8F48A-6110-47DA-8521-A1D1FFD22FEF}" type="slidenum">
              <a:rPr lang="fr-FR" smtClean="0"/>
              <a:t>5</a:t>
            </a:fld>
            <a:endParaRPr lang="fr-FR" dirty="0"/>
          </a:p>
        </p:txBody>
      </p:sp>
    </p:spTree>
    <p:extLst>
      <p:ext uri="{BB962C8B-B14F-4D97-AF65-F5344CB8AC3E}">
        <p14:creationId xmlns:p14="http://schemas.microsoft.com/office/powerpoint/2010/main" val="3228222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dirty="0"/>
          </a:p>
        </p:txBody>
      </p:sp>
      <p:sp>
        <p:nvSpPr>
          <p:cNvPr id="4" name="Espace réservé du numéro de diapositive 3"/>
          <p:cNvSpPr>
            <a:spLocks noGrp="1"/>
          </p:cNvSpPr>
          <p:nvPr>
            <p:ph type="sldNum" sz="quarter" idx="5"/>
          </p:nvPr>
        </p:nvSpPr>
        <p:spPr/>
        <p:txBody>
          <a:bodyPr rtlCol="0"/>
          <a:lstStyle/>
          <a:p>
            <a:pPr rtl="0"/>
            <a:fld id="{6DF8F48A-6110-47DA-8521-A1D1FFD22FEF}" type="slidenum">
              <a:rPr lang="fr-FR" smtClean="0"/>
              <a:t>7</a:t>
            </a:fld>
            <a:endParaRPr lang="fr-FR" dirty="0"/>
          </a:p>
        </p:txBody>
      </p:sp>
    </p:spTree>
    <p:extLst>
      <p:ext uri="{BB962C8B-B14F-4D97-AF65-F5344CB8AC3E}">
        <p14:creationId xmlns:p14="http://schemas.microsoft.com/office/powerpoint/2010/main" val="42070150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dirty="0"/>
          </a:p>
        </p:txBody>
      </p:sp>
      <p:sp>
        <p:nvSpPr>
          <p:cNvPr id="4" name="Espace réservé du numéro de diapositive 3"/>
          <p:cNvSpPr>
            <a:spLocks noGrp="1"/>
          </p:cNvSpPr>
          <p:nvPr>
            <p:ph type="sldNum" sz="quarter" idx="5"/>
          </p:nvPr>
        </p:nvSpPr>
        <p:spPr/>
        <p:txBody>
          <a:bodyPr rtlCol="0"/>
          <a:lstStyle/>
          <a:p>
            <a:pPr rtl="0"/>
            <a:fld id="{6DF8F48A-6110-47DA-8521-A1D1FFD22FEF}" type="slidenum">
              <a:rPr lang="fr-FR" smtClean="0"/>
              <a:t>8</a:t>
            </a:fld>
            <a:endParaRPr lang="fr-FR" dirty="0"/>
          </a:p>
        </p:txBody>
      </p:sp>
    </p:spTree>
    <p:extLst>
      <p:ext uri="{BB962C8B-B14F-4D97-AF65-F5344CB8AC3E}">
        <p14:creationId xmlns:p14="http://schemas.microsoft.com/office/powerpoint/2010/main" val="7108549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dirty="0"/>
          </a:p>
        </p:txBody>
      </p:sp>
      <p:sp>
        <p:nvSpPr>
          <p:cNvPr id="4" name="Espace réservé du numéro de diapositive 3"/>
          <p:cNvSpPr>
            <a:spLocks noGrp="1"/>
          </p:cNvSpPr>
          <p:nvPr>
            <p:ph type="sldNum" sz="quarter" idx="5"/>
          </p:nvPr>
        </p:nvSpPr>
        <p:spPr/>
        <p:txBody>
          <a:bodyPr rtlCol="0"/>
          <a:lstStyle/>
          <a:p>
            <a:pPr rtl="0"/>
            <a:fld id="{6DF8F48A-6110-47DA-8521-A1D1FFD22FEF}" type="slidenum">
              <a:rPr lang="fr-FR" smtClean="0"/>
              <a:t>9</a:t>
            </a:fld>
            <a:endParaRPr lang="fr-FR" dirty="0"/>
          </a:p>
        </p:txBody>
      </p:sp>
    </p:spTree>
    <p:extLst>
      <p:ext uri="{BB962C8B-B14F-4D97-AF65-F5344CB8AC3E}">
        <p14:creationId xmlns:p14="http://schemas.microsoft.com/office/powerpoint/2010/main" val="1546938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dirty="0"/>
          </a:p>
        </p:txBody>
      </p:sp>
      <p:sp>
        <p:nvSpPr>
          <p:cNvPr id="4" name="Espace réservé du numéro de diapositive 3"/>
          <p:cNvSpPr>
            <a:spLocks noGrp="1"/>
          </p:cNvSpPr>
          <p:nvPr>
            <p:ph type="sldNum" sz="quarter" idx="5"/>
          </p:nvPr>
        </p:nvSpPr>
        <p:spPr/>
        <p:txBody>
          <a:bodyPr rtlCol="0"/>
          <a:lstStyle/>
          <a:p>
            <a:pPr rtl="0"/>
            <a:fld id="{6DF8F48A-6110-47DA-8521-A1D1FFD22FEF}" type="slidenum">
              <a:rPr lang="fr-FR" smtClean="0"/>
              <a:t>10</a:t>
            </a:fld>
            <a:endParaRPr lang="fr-FR" dirty="0"/>
          </a:p>
        </p:txBody>
      </p:sp>
    </p:spTree>
    <p:extLst>
      <p:ext uri="{BB962C8B-B14F-4D97-AF65-F5344CB8AC3E}">
        <p14:creationId xmlns:p14="http://schemas.microsoft.com/office/powerpoint/2010/main" val="18895817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DB0BBB5-FEB0-47AD-A01D-A9D3462038F2}"/>
              </a:ext>
            </a:extLst>
          </p:cNvPr>
          <p:cNvSpPr>
            <a:spLocks noGrp="1"/>
          </p:cNvSpPr>
          <p:nvPr>
            <p:ph type="ctrTitle"/>
          </p:nvPr>
        </p:nvSpPr>
        <p:spPr>
          <a:xfrm>
            <a:off x="1524000" y="1122363"/>
            <a:ext cx="9144000" cy="2387600"/>
          </a:xfrm>
        </p:spPr>
        <p:txBody>
          <a:bodyPr rtlCol="0" anchor="b"/>
          <a:lstStyle>
            <a:lvl1pPr algn="ctr">
              <a:defRPr sz="6000"/>
            </a:lvl1pPr>
          </a:lstStyle>
          <a:p>
            <a:pPr rtl="0"/>
            <a:r>
              <a:rPr lang="fr-FR" noProof="0"/>
              <a:t>Modifiez le style du titre</a:t>
            </a:r>
            <a:endParaRPr lang="fr-FR" noProof="0" dirty="0"/>
          </a:p>
        </p:txBody>
      </p:sp>
      <p:sp>
        <p:nvSpPr>
          <p:cNvPr id="3" name="Sous-titre 2">
            <a:extLst>
              <a:ext uri="{FF2B5EF4-FFF2-40B4-BE49-F238E27FC236}">
                <a16:creationId xmlns:a16="http://schemas.microsoft.com/office/drawing/2014/main" id="{58207C41-C17D-4E84-B9CC-CA142B94C10D}"/>
              </a:ext>
            </a:extLst>
          </p:cNvPr>
          <p:cNvSpPr>
            <a:spLocks noGrp="1"/>
          </p:cNvSpPr>
          <p:nvPr>
            <p:ph type="subTitle" idx="1"/>
          </p:nvPr>
        </p:nvSpPr>
        <p:spPr>
          <a:xfrm>
            <a:off x="1524000" y="3602038"/>
            <a:ext cx="9144000" cy="1655762"/>
          </a:xfrm>
        </p:spPr>
        <p:txBody>
          <a:bodyPr rtlCol="0"/>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fr-FR" noProof="0"/>
              <a:t>Modifiez le style des sous-titres du masque</a:t>
            </a:r>
            <a:endParaRPr lang="fr-FR" noProof="0" dirty="0"/>
          </a:p>
        </p:txBody>
      </p:sp>
      <p:sp>
        <p:nvSpPr>
          <p:cNvPr id="4" name="Espace réservé de la date 3">
            <a:extLst>
              <a:ext uri="{FF2B5EF4-FFF2-40B4-BE49-F238E27FC236}">
                <a16:creationId xmlns:a16="http://schemas.microsoft.com/office/drawing/2014/main" id="{7245F25D-6082-47DE-9B2C-675944DD1812}"/>
              </a:ext>
            </a:extLst>
          </p:cNvPr>
          <p:cNvSpPr>
            <a:spLocks noGrp="1"/>
          </p:cNvSpPr>
          <p:nvPr>
            <p:ph type="dt" sz="half" idx="10"/>
          </p:nvPr>
        </p:nvSpPr>
        <p:spPr/>
        <p:txBody>
          <a:bodyPr rtlCol="0"/>
          <a:lstStyle/>
          <a:p>
            <a:pPr rtl="0"/>
            <a:fld id="{94783C35-8596-4843-9D3C-7B528D834CFC}" type="datetime1">
              <a:rPr lang="fr-FR" noProof="0" smtClean="0"/>
              <a:t>31/01/2020</a:t>
            </a:fld>
            <a:endParaRPr lang="fr-FR" noProof="0" dirty="0"/>
          </a:p>
        </p:txBody>
      </p:sp>
      <p:sp>
        <p:nvSpPr>
          <p:cNvPr id="5" name="Espace réservé du pied de page 4">
            <a:extLst>
              <a:ext uri="{FF2B5EF4-FFF2-40B4-BE49-F238E27FC236}">
                <a16:creationId xmlns:a16="http://schemas.microsoft.com/office/drawing/2014/main" id="{5E24B0FF-3B25-4E5C-A0A7-4E1636362153}"/>
              </a:ext>
            </a:extLst>
          </p:cNvPr>
          <p:cNvSpPr>
            <a:spLocks noGrp="1"/>
          </p:cNvSpPr>
          <p:nvPr>
            <p:ph type="ftr" sz="quarter" idx="11"/>
          </p:nvPr>
        </p:nvSpPr>
        <p:spPr/>
        <p:txBody>
          <a:bodyPr rtlCol="0"/>
          <a:lstStyle/>
          <a:p>
            <a:pPr rtl="0"/>
            <a:endParaRPr lang="fr-FR" noProof="0" dirty="0"/>
          </a:p>
        </p:txBody>
      </p:sp>
      <p:sp>
        <p:nvSpPr>
          <p:cNvPr id="6" name="Espace réservé du numéro de diapositive 5">
            <a:extLst>
              <a:ext uri="{FF2B5EF4-FFF2-40B4-BE49-F238E27FC236}">
                <a16:creationId xmlns:a16="http://schemas.microsoft.com/office/drawing/2014/main" id="{09377007-1A01-499B-ACAD-C9F9C20B76F8}"/>
              </a:ext>
            </a:extLst>
          </p:cNvPr>
          <p:cNvSpPr>
            <a:spLocks noGrp="1"/>
          </p:cNvSpPr>
          <p:nvPr>
            <p:ph type="sldNum" sz="quarter" idx="12"/>
          </p:nvPr>
        </p:nvSpPr>
        <p:spPr/>
        <p:txBody>
          <a:bodyPr rtlCol="0"/>
          <a:lstStyle/>
          <a:p>
            <a:pPr rtl="0"/>
            <a:fld id="{ED6580AB-5C3C-4B4F-8E2A-8B7A0A8CE695}" type="slidenum">
              <a:rPr lang="fr-FR" noProof="0" smtClean="0"/>
              <a:t>‹N°›</a:t>
            </a:fld>
            <a:endParaRPr lang="fr-FR" noProof="0" dirty="0"/>
          </a:p>
        </p:txBody>
      </p:sp>
    </p:spTree>
    <p:extLst>
      <p:ext uri="{BB962C8B-B14F-4D97-AF65-F5344CB8AC3E}">
        <p14:creationId xmlns:p14="http://schemas.microsoft.com/office/powerpoint/2010/main" val="11699625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2081C24-32F4-4208-B651-CDCBFCD0312A}"/>
              </a:ext>
            </a:extLst>
          </p:cNvPr>
          <p:cNvSpPr>
            <a:spLocks noGrp="1"/>
          </p:cNvSpPr>
          <p:nvPr>
            <p:ph type="title"/>
          </p:nvPr>
        </p:nvSpPr>
        <p:spPr/>
        <p:txBody>
          <a:bodyPr rtlCol="0"/>
          <a:lstStyle/>
          <a:p>
            <a:pPr rtl="0"/>
            <a:r>
              <a:rPr lang="fr-FR" noProof="0"/>
              <a:t>Modifiez le style du titre</a:t>
            </a:r>
            <a:endParaRPr lang="fr-FR" noProof="0" dirty="0"/>
          </a:p>
        </p:txBody>
      </p:sp>
      <p:sp>
        <p:nvSpPr>
          <p:cNvPr id="3" name="Espace réservé du texte vertical 2">
            <a:extLst>
              <a:ext uri="{FF2B5EF4-FFF2-40B4-BE49-F238E27FC236}">
                <a16:creationId xmlns:a16="http://schemas.microsoft.com/office/drawing/2014/main" id="{48B74779-B577-461F-A409-71F6A5A11A01}"/>
              </a:ext>
            </a:extLst>
          </p:cNvPr>
          <p:cNvSpPr>
            <a:spLocks noGrp="1"/>
          </p:cNvSpPr>
          <p:nvPr>
            <p:ph type="body" orient="vert" idx="1"/>
          </p:nvPr>
        </p:nvSpPr>
        <p:spPr/>
        <p:txBody>
          <a:bodyPr vert="eaVert" rtlCol="0"/>
          <a:lstStyle/>
          <a:p>
            <a:pPr lvl="0" rtl="0"/>
            <a:r>
              <a:rPr lang="fr-FR" noProof="0"/>
              <a:t>Cliquez pour 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
        <p:nvSpPr>
          <p:cNvPr id="4" name="Espace réservé de la date 3">
            <a:extLst>
              <a:ext uri="{FF2B5EF4-FFF2-40B4-BE49-F238E27FC236}">
                <a16:creationId xmlns:a16="http://schemas.microsoft.com/office/drawing/2014/main" id="{89B044BD-4FA0-432C-95D7-517D2DE8C4B6}"/>
              </a:ext>
            </a:extLst>
          </p:cNvPr>
          <p:cNvSpPr>
            <a:spLocks noGrp="1"/>
          </p:cNvSpPr>
          <p:nvPr>
            <p:ph type="dt" sz="half" idx="10"/>
          </p:nvPr>
        </p:nvSpPr>
        <p:spPr/>
        <p:txBody>
          <a:bodyPr rtlCol="0"/>
          <a:lstStyle/>
          <a:p>
            <a:pPr rtl="0"/>
            <a:fld id="{6B4382BA-0533-4C7D-AB6E-1EA1FDCFC04D}" type="datetime1">
              <a:rPr lang="fr-FR" noProof="0" smtClean="0"/>
              <a:t>31/01/2020</a:t>
            </a:fld>
            <a:endParaRPr lang="fr-FR" noProof="0" dirty="0"/>
          </a:p>
        </p:txBody>
      </p:sp>
      <p:sp>
        <p:nvSpPr>
          <p:cNvPr id="5" name="Espace réservé du pied de page 4">
            <a:extLst>
              <a:ext uri="{FF2B5EF4-FFF2-40B4-BE49-F238E27FC236}">
                <a16:creationId xmlns:a16="http://schemas.microsoft.com/office/drawing/2014/main" id="{AD17F283-FE61-4C9A-9E39-74D429C582C2}"/>
              </a:ext>
            </a:extLst>
          </p:cNvPr>
          <p:cNvSpPr>
            <a:spLocks noGrp="1"/>
          </p:cNvSpPr>
          <p:nvPr>
            <p:ph type="ftr" sz="quarter" idx="11"/>
          </p:nvPr>
        </p:nvSpPr>
        <p:spPr/>
        <p:txBody>
          <a:bodyPr rtlCol="0"/>
          <a:lstStyle/>
          <a:p>
            <a:pPr rtl="0"/>
            <a:endParaRPr lang="fr-FR" noProof="0" dirty="0"/>
          </a:p>
        </p:txBody>
      </p:sp>
      <p:sp>
        <p:nvSpPr>
          <p:cNvPr id="6" name="Espace réservé du numéro de diapositive 5">
            <a:extLst>
              <a:ext uri="{FF2B5EF4-FFF2-40B4-BE49-F238E27FC236}">
                <a16:creationId xmlns:a16="http://schemas.microsoft.com/office/drawing/2014/main" id="{69F9B807-6FE9-4E47-846B-BCB39B7AE2D5}"/>
              </a:ext>
            </a:extLst>
          </p:cNvPr>
          <p:cNvSpPr>
            <a:spLocks noGrp="1"/>
          </p:cNvSpPr>
          <p:nvPr>
            <p:ph type="sldNum" sz="quarter" idx="12"/>
          </p:nvPr>
        </p:nvSpPr>
        <p:spPr/>
        <p:txBody>
          <a:bodyPr rtlCol="0"/>
          <a:lstStyle/>
          <a:p>
            <a:pPr rtl="0"/>
            <a:fld id="{ED6580AB-5C3C-4B4F-8E2A-8B7A0A8CE695}" type="slidenum">
              <a:rPr lang="fr-FR" noProof="0" smtClean="0"/>
              <a:t>‹N°›</a:t>
            </a:fld>
            <a:endParaRPr lang="fr-FR" noProof="0" dirty="0"/>
          </a:p>
        </p:txBody>
      </p:sp>
    </p:spTree>
    <p:extLst>
      <p:ext uri="{BB962C8B-B14F-4D97-AF65-F5344CB8AC3E}">
        <p14:creationId xmlns:p14="http://schemas.microsoft.com/office/powerpoint/2010/main" val="31039855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D42594DD-FFD4-4AA9-BCDA-0BA87C146391}"/>
              </a:ext>
            </a:extLst>
          </p:cNvPr>
          <p:cNvSpPr>
            <a:spLocks noGrp="1"/>
          </p:cNvSpPr>
          <p:nvPr>
            <p:ph type="title" orient="vert"/>
          </p:nvPr>
        </p:nvSpPr>
        <p:spPr>
          <a:xfrm>
            <a:off x="8724900" y="365125"/>
            <a:ext cx="2628900" cy="5811838"/>
          </a:xfrm>
        </p:spPr>
        <p:txBody>
          <a:bodyPr vert="eaVert" rtlCol="0"/>
          <a:lstStyle/>
          <a:p>
            <a:pPr rtl="0"/>
            <a:r>
              <a:rPr lang="fr-FR" noProof="0"/>
              <a:t>Modifiez le style du titre</a:t>
            </a:r>
            <a:endParaRPr lang="fr-FR" noProof="0" dirty="0"/>
          </a:p>
        </p:txBody>
      </p:sp>
      <p:sp>
        <p:nvSpPr>
          <p:cNvPr id="3" name="Espace réservé du texte vertical 2">
            <a:extLst>
              <a:ext uri="{FF2B5EF4-FFF2-40B4-BE49-F238E27FC236}">
                <a16:creationId xmlns:a16="http://schemas.microsoft.com/office/drawing/2014/main" id="{B79C2B6E-24EB-42CE-8B4D-3178D08C7EB8}"/>
              </a:ext>
            </a:extLst>
          </p:cNvPr>
          <p:cNvSpPr>
            <a:spLocks noGrp="1"/>
          </p:cNvSpPr>
          <p:nvPr>
            <p:ph type="body" orient="vert" idx="1"/>
          </p:nvPr>
        </p:nvSpPr>
        <p:spPr>
          <a:xfrm>
            <a:off x="838200" y="365125"/>
            <a:ext cx="7734300" cy="5811838"/>
          </a:xfrm>
        </p:spPr>
        <p:txBody>
          <a:bodyPr vert="eaVert" rtlCol="0"/>
          <a:lstStyle/>
          <a:p>
            <a:pPr lvl="0" rtl="0"/>
            <a:r>
              <a:rPr lang="fr-FR" noProof="0"/>
              <a:t>Cliquez pour 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
        <p:nvSpPr>
          <p:cNvPr id="4" name="Espace réservé de la date 3">
            <a:extLst>
              <a:ext uri="{FF2B5EF4-FFF2-40B4-BE49-F238E27FC236}">
                <a16:creationId xmlns:a16="http://schemas.microsoft.com/office/drawing/2014/main" id="{34C92C56-63F3-4246-AAEE-2FBC89E80248}"/>
              </a:ext>
            </a:extLst>
          </p:cNvPr>
          <p:cNvSpPr>
            <a:spLocks noGrp="1"/>
          </p:cNvSpPr>
          <p:nvPr>
            <p:ph type="dt" sz="half" idx="10"/>
          </p:nvPr>
        </p:nvSpPr>
        <p:spPr/>
        <p:txBody>
          <a:bodyPr rtlCol="0"/>
          <a:lstStyle/>
          <a:p>
            <a:pPr rtl="0"/>
            <a:fld id="{E725F5DB-C5B6-45B6-B0FF-1F88144964AE}" type="datetime1">
              <a:rPr lang="fr-FR" noProof="0" smtClean="0"/>
              <a:t>31/01/2020</a:t>
            </a:fld>
            <a:endParaRPr lang="fr-FR" noProof="0" dirty="0"/>
          </a:p>
        </p:txBody>
      </p:sp>
      <p:sp>
        <p:nvSpPr>
          <p:cNvPr id="5" name="Espace réservé du pied de page 4">
            <a:extLst>
              <a:ext uri="{FF2B5EF4-FFF2-40B4-BE49-F238E27FC236}">
                <a16:creationId xmlns:a16="http://schemas.microsoft.com/office/drawing/2014/main" id="{35C10319-C816-40EC-B1D0-FD9748E41D78}"/>
              </a:ext>
            </a:extLst>
          </p:cNvPr>
          <p:cNvSpPr>
            <a:spLocks noGrp="1"/>
          </p:cNvSpPr>
          <p:nvPr>
            <p:ph type="ftr" sz="quarter" idx="11"/>
          </p:nvPr>
        </p:nvSpPr>
        <p:spPr/>
        <p:txBody>
          <a:bodyPr rtlCol="0"/>
          <a:lstStyle/>
          <a:p>
            <a:pPr rtl="0"/>
            <a:endParaRPr lang="fr-FR" noProof="0" dirty="0"/>
          </a:p>
        </p:txBody>
      </p:sp>
      <p:sp>
        <p:nvSpPr>
          <p:cNvPr id="6" name="Espace réservé du numéro de diapositive 5">
            <a:extLst>
              <a:ext uri="{FF2B5EF4-FFF2-40B4-BE49-F238E27FC236}">
                <a16:creationId xmlns:a16="http://schemas.microsoft.com/office/drawing/2014/main" id="{3854E9AB-6952-407A-9F06-2EB917172FBD}"/>
              </a:ext>
            </a:extLst>
          </p:cNvPr>
          <p:cNvSpPr>
            <a:spLocks noGrp="1"/>
          </p:cNvSpPr>
          <p:nvPr>
            <p:ph type="sldNum" sz="quarter" idx="12"/>
          </p:nvPr>
        </p:nvSpPr>
        <p:spPr/>
        <p:txBody>
          <a:bodyPr rtlCol="0"/>
          <a:lstStyle/>
          <a:p>
            <a:pPr rtl="0"/>
            <a:fld id="{ED6580AB-5C3C-4B4F-8E2A-8B7A0A8CE695}" type="slidenum">
              <a:rPr lang="fr-FR" noProof="0" smtClean="0"/>
              <a:t>‹N°›</a:t>
            </a:fld>
            <a:endParaRPr lang="fr-FR" noProof="0" dirty="0"/>
          </a:p>
        </p:txBody>
      </p:sp>
    </p:spTree>
    <p:extLst>
      <p:ext uri="{BB962C8B-B14F-4D97-AF65-F5344CB8AC3E}">
        <p14:creationId xmlns:p14="http://schemas.microsoft.com/office/powerpoint/2010/main" val="3603716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0DADCE2-978E-4923-B0E9-4C966B6798C3}"/>
              </a:ext>
            </a:extLst>
          </p:cNvPr>
          <p:cNvSpPr>
            <a:spLocks noGrp="1"/>
          </p:cNvSpPr>
          <p:nvPr>
            <p:ph type="title"/>
          </p:nvPr>
        </p:nvSpPr>
        <p:spPr/>
        <p:txBody>
          <a:bodyPr rtlCol="0"/>
          <a:lstStyle/>
          <a:p>
            <a:pPr rtl="0"/>
            <a:r>
              <a:rPr lang="fr-FR" noProof="0"/>
              <a:t>Modifiez le style du titre</a:t>
            </a:r>
            <a:endParaRPr lang="fr-FR" noProof="0" dirty="0"/>
          </a:p>
        </p:txBody>
      </p:sp>
      <p:sp>
        <p:nvSpPr>
          <p:cNvPr id="3" name="Espace réservé du contenu 2">
            <a:extLst>
              <a:ext uri="{FF2B5EF4-FFF2-40B4-BE49-F238E27FC236}">
                <a16:creationId xmlns:a16="http://schemas.microsoft.com/office/drawing/2014/main" id="{6CEB0BD6-F012-4C6D-BDAD-9E90ED25A387}"/>
              </a:ext>
            </a:extLst>
          </p:cNvPr>
          <p:cNvSpPr>
            <a:spLocks noGrp="1"/>
          </p:cNvSpPr>
          <p:nvPr>
            <p:ph idx="1"/>
          </p:nvPr>
        </p:nvSpPr>
        <p:spPr/>
        <p:txBody>
          <a:bodyPr rtlCol="0"/>
          <a:lstStyle/>
          <a:p>
            <a:pPr lvl="0" rtl="0"/>
            <a:r>
              <a:rPr lang="fr-FR" noProof="0"/>
              <a:t>Cliquez pour 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
        <p:nvSpPr>
          <p:cNvPr id="4" name="Espace réservé de la date 3">
            <a:extLst>
              <a:ext uri="{FF2B5EF4-FFF2-40B4-BE49-F238E27FC236}">
                <a16:creationId xmlns:a16="http://schemas.microsoft.com/office/drawing/2014/main" id="{DEE2F9E5-192C-4E88-9147-D263893B1842}"/>
              </a:ext>
            </a:extLst>
          </p:cNvPr>
          <p:cNvSpPr>
            <a:spLocks noGrp="1"/>
          </p:cNvSpPr>
          <p:nvPr>
            <p:ph type="dt" sz="half" idx="10"/>
          </p:nvPr>
        </p:nvSpPr>
        <p:spPr/>
        <p:txBody>
          <a:bodyPr rtlCol="0"/>
          <a:lstStyle/>
          <a:p>
            <a:pPr rtl="0"/>
            <a:fld id="{7E7E6BF0-E032-45BA-8A88-5AF4AB6C9C64}" type="datetime1">
              <a:rPr lang="fr-FR" noProof="0" smtClean="0"/>
              <a:t>31/01/2020</a:t>
            </a:fld>
            <a:endParaRPr lang="fr-FR" noProof="0" dirty="0"/>
          </a:p>
        </p:txBody>
      </p:sp>
      <p:sp>
        <p:nvSpPr>
          <p:cNvPr id="5" name="Espace réservé du pied de page 4">
            <a:extLst>
              <a:ext uri="{FF2B5EF4-FFF2-40B4-BE49-F238E27FC236}">
                <a16:creationId xmlns:a16="http://schemas.microsoft.com/office/drawing/2014/main" id="{794A7138-3EAF-4C9D-903E-55D9BC040272}"/>
              </a:ext>
            </a:extLst>
          </p:cNvPr>
          <p:cNvSpPr>
            <a:spLocks noGrp="1"/>
          </p:cNvSpPr>
          <p:nvPr>
            <p:ph type="ftr" sz="quarter" idx="11"/>
          </p:nvPr>
        </p:nvSpPr>
        <p:spPr/>
        <p:txBody>
          <a:bodyPr rtlCol="0"/>
          <a:lstStyle/>
          <a:p>
            <a:pPr rtl="0"/>
            <a:endParaRPr lang="fr-FR" noProof="0" dirty="0"/>
          </a:p>
        </p:txBody>
      </p:sp>
      <p:sp>
        <p:nvSpPr>
          <p:cNvPr id="6" name="Espace réservé du numéro de diapositive 5">
            <a:extLst>
              <a:ext uri="{FF2B5EF4-FFF2-40B4-BE49-F238E27FC236}">
                <a16:creationId xmlns:a16="http://schemas.microsoft.com/office/drawing/2014/main" id="{F8DB0B82-496D-45C3-A682-7AF9AFFB9693}"/>
              </a:ext>
            </a:extLst>
          </p:cNvPr>
          <p:cNvSpPr>
            <a:spLocks noGrp="1"/>
          </p:cNvSpPr>
          <p:nvPr>
            <p:ph type="sldNum" sz="quarter" idx="12"/>
          </p:nvPr>
        </p:nvSpPr>
        <p:spPr/>
        <p:txBody>
          <a:bodyPr rtlCol="0"/>
          <a:lstStyle/>
          <a:p>
            <a:pPr rtl="0"/>
            <a:fld id="{ED6580AB-5C3C-4B4F-8E2A-8B7A0A8CE695}" type="slidenum">
              <a:rPr lang="fr-FR" noProof="0" smtClean="0"/>
              <a:t>‹N°›</a:t>
            </a:fld>
            <a:endParaRPr lang="fr-FR" noProof="0" dirty="0"/>
          </a:p>
        </p:txBody>
      </p:sp>
    </p:spTree>
    <p:extLst>
      <p:ext uri="{BB962C8B-B14F-4D97-AF65-F5344CB8AC3E}">
        <p14:creationId xmlns:p14="http://schemas.microsoft.com/office/powerpoint/2010/main" val="35151262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têt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193DAD0-5F6F-47DA-A010-1C4A30C88AB4}"/>
              </a:ext>
            </a:extLst>
          </p:cNvPr>
          <p:cNvSpPr>
            <a:spLocks noGrp="1"/>
          </p:cNvSpPr>
          <p:nvPr>
            <p:ph type="title"/>
          </p:nvPr>
        </p:nvSpPr>
        <p:spPr>
          <a:xfrm>
            <a:off x="831850" y="1709738"/>
            <a:ext cx="10515600" cy="2852737"/>
          </a:xfrm>
        </p:spPr>
        <p:txBody>
          <a:bodyPr rtlCol="0" anchor="b"/>
          <a:lstStyle>
            <a:lvl1pPr>
              <a:defRPr sz="6000"/>
            </a:lvl1pPr>
          </a:lstStyle>
          <a:p>
            <a:pPr rtl="0"/>
            <a:r>
              <a:rPr lang="fr-FR" noProof="0"/>
              <a:t>Modifiez le style du titre</a:t>
            </a:r>
            <a:endParaRPr lang="fr-FR" noProof="0" dirty="0"/>
          </a:p>
        </p:txBody>
      </p:sp>
      <p:sp>
        <p:nvSpPr>
          <p:cNvPr id="3" name="Espace réservé du texte 2">
            <a:extLst>
              <a:ext uri="{FF2B5EF4-FFF2-40B4-BE49-F238E27FC236}">
                <a16:creationId xmlns:a16="http://schemas.microsoft.com/office/drawing/2014/main" id="{AC8EFA6E-A768-42A8-B2C3-F100D82609A2}"/>
              </a:ext>
            </a:extLst>
          </p:cNvPr>
          <p:cNvSpPr>
            <a:spLocks noGrp="1"/>
          </p:cNvSpPr>
          <p:nvPr>
            <p:ph type="body" idx="1"/>
          </p:nvPr>
        </p:nvSpPr>
        <p:spPr>
          <a:xfrm>
            <a:off x="831850" y="4589463"/>
            <a:ext cx="10515600" cy="1500187"/>
          </a:xfrm>
        </p:spPr>
        <p:txBody>
          <a:bodyPr rtlCol="0"/>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a:t>Cliquez pour modifier les styles du texte du masque</a:t>
            </a:r>
          </a:p>
        </p:txBody>
      </p:sp>
      <p:sp>
        <p:nvSpPr>
          <p:cNvPr id="4" name="Espace réservé de la date 3">
            <a:extLst>
              <a:ext uri="{FF2B5EF4-FFF2-40B4-BE49-F238E27FC236}">
                <a16:creationId xmlns:a16="http://schemas.microsoft.com/office/drawing/2014/main" id="{A2F46640-E89E-47CE-984D-0C0ECF7CF529}"/>
              </a:ext>
            </a:extLst>
          </p:cNvPr>
          <p:cNvSpPr>
            <a:spLocks noGrp="1"/>
          </p:cNvSpPr>
          <p:nvPr>
            <p:ph type="dt" sz="half" idx="10"/>
          </p:nvPr>
        </p:nvSpPr>
        <p:spPr/>
        <p:txBody>
          <a:bodyPr rtlCol="0"/>
          <a:lstStyle/>
          <a:p>
            <a:pPr rtl="0"/>
            <a:fld id="{FBC8EAB8-8EC4-4264-928C-91F22A0F123A}" type="datetime1">
              <a:rPr lang="fr-FR" noProof="0" smtClean="0"/>
              <a:t>31/01/2020</a:t>
            </a:fld>
            <a:endParaRPr lang="fr-FR" noProof="0" dirty="0"/>
          </a:p>
        </p:txBody>
      </p:sp>
      <p:sp>
        <p:nvSpPr>
          <p:cNvPr id="5" name="Espace réservé du pied de page 4">
            <a:extLst>
              <a:ext uri="{FF2B5EF4-FFF2-40B4-BE49-F238E27FC236}">
                <a16:creationId xmlns:a16="http://schemas.microsoft.com/office/drawing/2014/main" id="{F4177A8F-F167-4C43-AEE7-45067080142F}"/>
              </a:ext>
            </a:extLst>
          </p:cNvPr>
          <p:cNvSpPr>
            <a:spLocks noGrp="1"/>
          </p:cNvSpPr>
          <p:nvPr>
            <p:ph type="ftr" sz="quarter" idx="11"/>
          </p:nvPr>
        </p:nvSpPr>
        <p:spPr/>
        <p:txBody>
          <a:bodyPr rtlCol="0"/>
          <a:lstStyle/>
          <a:p>
            <a:pPr rtl="0"/>
            <a:endParaRPr lang="fr-FR" noProof="0" dirty="0"/>
          </a:p>
        </p:txBody>
      </p:sp>
      <p:sp>
        <p:nvSpPr>
          <p:cNvPr id="6" name="Espace réservé du numéro de diapositive 5">
            <a:extLst>
              <a:ext uri="{FF2B5EF4-FFF2-40B4-BE49-F238E27FC236}">
                <a16:creationId xmlns:a16="http://schemas.microsoft.com/office/drawing/2014/main" id="{EA1DA754-ED79-4909-833D-55BF9A5D80BB}"/>
              </a:ext>
            </a:extLst>
          </p:cNvPr>
          <p:cNvSpPr>
            <a:spLocks noGrp="1"/>
          </p:cNvSpPr>
          <p:nvPr>
            <p:ph type="sldNum" sz="quarter" idx="12"/>
          </p:nvPr>
        </p:nvSpPr>
        <p:spPr/>
        <p:txBody>
          <a:bodyPr rtlCol="0"/>
          <a:lstStyle/>
          <a:p>
            <a:pPr rtl="0"/>
            <a:fld id="{ED6580AB-5C3C-4B4F-8E2A-8B7A0A8CE695}" type="slidenum">
              <a:rPr lang="fr-FR" noProof="0" smtClean="0"/>
              <a:t>‹N°›</a:t>
            </a:fld>
            <a:endParaRPr lang="fr-FR" noProof="0" dirty="0"/>
          </a:p>
        </p:txBody>
      </p:sp>
    </p:spTree>
    <p:extLst>
      <p:ext uri="{BB962C8B-B14F-4D97-AF65-F5344CB8AC3E}">
        <p14:creationId xmlns:p14="http://schemas.microsoft.com/office/powerpoint/2010/main" val="31600877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E9AA026-BFE6-4D2A-9ABF-C593B5666574}"/>
              </a:ext>
            </a:extLst>
          </p:cNvPr>
          <p:cNvSpPr>
            <a:spLocks noGrp="1"/>
          </p:cNvSpPr>
          <p:nvPr>
            <p:ph type="title"/>
          </p:nvPr>
        </p:nvSpPr>
        <p:spPr/>
        <p:txBody>
          <a:bodyPr rtlCol="0"/>
          <a:lstStyle/>
          <a:p>
            <a:pPr rtl="0"/>
            <a:r>
              <a:rPr lang="fr-FR" noProof="0"/>
              <a:t>Modifiez le style du titre</a:t>
            </a:r>
            <a:endParaRPr lang="fr-FR" noProof="0" dirty="0"/>
          </a:p>
        </p:txBody>
      </p:sp>
      <p:sp>
        <p:nvSpPr>
          <p:cNvPr id="3" name="Espace réservé du contenu 2">
            <a:extLst>
              <a:ext uri="{FF2B5EF4-FFF2-40B4-BE49-F238E27FC236}">
                <a16:creationId xmlns:a16="http://schemas.microsoft.com/office/drawing/2014/main" id="{214747E8-A36B-4B4A-B2A4-B5283152AB22}"/>
              </a:ext>
            </a:extLst>
          </p:cNvPr>
          <p:cNvSpPr>
            <a:spLocks noGrp="1"/>
          </p:cNvSpPr>
          <p:nvPr>
            <p:ph sz="half" idx="1"/>
          </p:nvPr>
        </p:nvSpPr>
        <p:spPr>
          <a:xfrm>
            <a:off x="838200" y="1825625"/>
            <a:ext cx="5181600" cy="4351338"/>
          </a:xfrm>
        </p:spPr>
        <p:txBody>
          <a:bodyPr rtlCol="0"/>
          <a:lstStyle/>
          <a:p>
            <a:pPr lvl="0" rtl="0"/>
            <a:r>
              <a:rPr lang="fr-FR" noProof="0"/>
              <a:t>Cliquez pour 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
        <p:nvSpPr>
          <p:cNvPr id="4" name="Espace réservé du contenu 3">
            <a:extLst>
              <a:ext uri="{FF2B5EF4-FFF2-40B4-BE49-F238E27FC236}">
                <a16:creationId xmlns:a16="http://schemas.microsoft.com/office/drawing/2014/main" id="{D6C6B59D-87BD-4F32-B9BC-31F9B1A5D7AD}"/>
              </a:ext>
            </a:extLst>
          </p:cNvPr>
          <p:cNvSpPr>
            <a:spLocks noGrp="1"/>
          </p:cNvSpPr>
          <p:nvPr>
            <p:ph sz="half" idx="2"/>
          </p:nvPr>
        </p:nvSpPr>
        <p:spPr>
          <a:xfrm>
            <a:off x="6172200" y="1825625"/>
            <a:ext cx="5181600" cy="4351338"/>
          </a:xfrm>
        </p:spPr>
        <p:txBody>
          <a:bodyPr rtlCol="0"/>
          <a:lstStyle/>
          <a:p>
            <a:pPr lvl="0" rtl="0"/>
            <a:r>
              <a:rPr lang="fr-FR" noProof="0"/>
              <a:t>Cliquez pour 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
        <p:nvSpPr>
          <p:cNvPr id="5" name="Espace réservé de la date 4">
            <a:extLst>
              <a:ext uri="{FF2B5EF4-FFF2-40B4-BE49-F238E27FC236}">
                <a16:creationId xmlns:a16="http://schemas.microsoft.com/office/drawing/2014/main" id="{85C49B47-0C41-4DCC-9902-126916D9C448}"/>
              </a:ext>
            </a:extLst>
          </p:cNvPr>
          <p:cNvSpPr>
            <a:spLocks noGrp="1"/>
          </p:cNvSpPr>
          <p:nvPr>
            <p:ph type="dt" sz="half" idx="10"/>
          </p:nvPr>
        </p:nvSpPr>
        <p:spPr/>
        <p:txBody>
          <a:bodyPr rtlCol="0"/>
          <a:lstStyle/>
          <a:p>
            <a:pPr rtl="0"/>
            <a:fld id="{5DCE2717-4AE0-41B8-853A-157E74C7835C}" type="datetime1">
              <a:rPr lang="fr-FR" noProof="0" smtClean="0"/>
              <a:t>31/01/2020</a:t>
            </a:fld>
            <a:endParaRPr lang="fr-FR" noProof="0" dirty="0"/>
          </a:p>
        </p:txBody>
      </p:sp>
      <p:sp>
        <p:nvSpPr>
          <p:cNvPr id="6" name="Espace réservé du pied de page 5">
            <a:extLst>
              <a:ext uri="{FF2B5EF4-FFF2-40B4-BE49-F238E27FC236}">
                <a16:creationId xmlns:a16="http://schemas.microsoft.com/office/drawing/2014/main" id="{B7CD28B7-2F2D-4E80-A107-C1F266C63064}"/>
              </a:ext>
            </a:extLst>
          </p:cNvPr>
          <p:cNvSpPr>
            <a:spLocks noGrp="1"/>
          </p:cNvSpPr>
          <p:nvPr>
            <p:ph type="ftr" sz="quarter" idx="11"/>
          </p:nvPr>
        </p:nvSpPr>
        <p:spPr/>
        <p:txBody>
          <a:bodyPr rtlCol="0"/>
          <a:lstStyle/>
          <a:p>
            <a:pPr rtl="0"/>
            <a:endParaRPr lang="fr-FR" noProof="0" dirty="0"/>
          </a:p>
        </p:txBody>
      </p:sp>
      <p:sp>
        <p:nvSpPr>
          <p:cNvPr id="7" name="Espace réservé du numéro de diapositive 6">
            <a:extLst>
              <a:ext uri="{FF2B5EF4-FFF2-40B4-BE49-F238E27FC236}">
                <a16:creationId xmlns:a16="http://schemas.microsoft.com/office/drawing/2014/main" id="{835D650A-4D0F-46AE-A132-267FCD921E82}"/>
              </a:ext>
            </a:extLst>
          </p:cNvPr>
          <p:cNvSpPr>
            <a:spLocks noGrp="1"/>
          </p:cNvSpPr>
          <p:nvPr>
            <p:ph type="sldNum" sz="quarter" idx="12"/>
          </p:nvPr>
        </p:nvSpPr>
        <p:spPr/>
        <p:txBody>
          <a:bodyPr rtlCol="0"/>
          <a:lstStyle/>
          <a:p>
            <a:pPr rtl="0"/>
            <a:fld id="{ED6580AB-5C3C-4B4F-8E2A-8B7A0A8CE695}" type="slidenum">
              <a:rPr lang="fr-FR" noProof="0" smtClean="0"/>
              <a:t>‹N°›</a:t>
            </a:fld>
            <a:endParaRPr lang="fr-FR" noProof="0" dirty="0"/>
          </a:p>
        </p:txBody>
      </p:sp>
    </p:spTree>
    <p:extLst>
      <p:ext uri="{BB962C8B-B14F-4D97-AF65-F5344CB8AC3E}">
        <p14:creationId xmlns:p14="http://schemas.microsoft.com/office/powerpoint/2010/main" val="12198765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D64C6F9-F6F6-4EA1-98AA-81B84F7CC05D}"/>
              </a:ext>
            </a:extLst>
          </p:cNvPr>
          <p:cNvSpPr>
            <a:spLocks noGrp="1"/>
          </p:cNvSpPr>
          <p:nvPr>
            <p:ph type="title"/>
          </p:nvPr>
        </p:nvSpPr>
        <p:spPr>
          <a:xfrm>
            <a:off x="839788" y="365125"/>
            <a:ext cx="10515600" cy="1325563"/>
          </a:xfrm>
        </p:spPr>
        <p:txBody>
          <a:bodyPr rtlCol="0"/>
          <a:lstStyle/>
          <a:p>
            <a:pPr rtl="0"/>
            <a:r>
              <a:rPr lang="fr-FR" noProof="0"/>
              <a:t>Modifiez le style du titre</a:t>
            </a:r>
            <a:endParaRPr lang="fr-FR" noProof="0" dirty="0"/>
          </a:p>
        </p:txBody>
      </p:sp>
      <p:sp>
        <p:nvSpPr>
          <p:cNvPr id="3" name="Espace réservé du texte 2">
            <a:extLst>
              <a:ext uri="{FF2B5EF4-FFF2-40B4-BE49-F238E27FC236}">
                <a16:creationId xmlns:a16="http://schemas.microsoft.com/office/drawing/2014/main" id="{31B8B83E-B37C-46C9-8284-D6EBA0033C90}"/>
              </a:ext>
            </a:extLst>
          </p:cNvPr>
          <p:cNvSpPr>
            <a:spLocks noGrp="1"/>
          </p:cNvSpPr>
          <p:nvPr>
            <p:ph type="body" idx="1"/>
          </p:nvPr>
        </p:nvSpPr>
        <p:spPr>
          <a:xfrm>
            <a:off x="839788" y="1681163"/>
            <a:ext cx="5157787"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Cliquez pour modifier les styles du texte du masque</a:t>
            </a:r>
          </a:p>
        </p:txBody>
      </p:sp>
      <p:sp>
        <p:nvSpPr>
          <p:cNvPr id="4" name="Espace réservé du contenu 3">
            <a:extLst>
              <a:ext uri="{FF2B5EF4-FFF2-40B4-BE49-F238E27FC236}">
                <a16:creationId xmlns:a16="http://schemas.microsoft.com/office/drawing/2014/main" id="{19A150B8-0288-44AC-9CE7-E7BD9FB32EF9}"/>
              </a:ext>
            </a:extLst>
          </p:cNvPr>
          <p:cNvSpPr>
            <a:spLocks noGrp="1"/>
          </p:cNvSpPr>
          <p:nvPr>
            <p:ph sz="half" idx="2"/>
          </p:nvPr>
        </p:nvSpPr>
        <p:spPr>
          <a:xfrm>
            <a:off x="839788" y="2505075"/>
            <a:ext cx="5157787" cy="3684588"/>
          </a:xfrm>
        </p:spPr>
        <p:txBody>
          <a:bodyPr rtlCol="0"/>
          <a:lstStyle/>
          <a:p>
            <a:pPr lvl="0" rtl="0"/>
            <a:r>
              <a:rPr lang="fr-FR" noProof="0"/>
              <a:t>Cliquez pour 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
        <p:nvSpPr>
          <p:cNvPr id="5" name="Espace réservé du texte 4">
            <a:extLst>
              <a:ext uri="{FF2B5EF4-FFF2-40B4-BE49-F238E27FC236}">
                <a16:creationId xmlns:a16="http://schemas.microsoft.com/office/drawing/2014/main" id="{DCF5DCAE-6027-49B9-A818-F45FADE27B27}"/>
              </a:ext>
            </a:extLst>
          </p:cNvPr>
          <p:cNvSpPr>
            <a:spLocks noGrp="1"/>
          </p:cNvSpPr>
          <p:nvPr>
            <p:ph type="body" sz="quarter" idx="3"/>
          </p:nvPr>
        </p:nvSpPr>
        <p:spPr>
          <a:xfrm>
            <a:off x="6172200" y="1681163"/>
            <a:ext cx="5183188"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Cliquez pour modifier les styles du texte du masque</a:t>
            </a:r>
          </a:p>
        </p:txBody>
      </p:sp>
      <p:sp>
        <p:nvSpPr>
          <p:cNvPr id="6" name="Espace réservé du contenu 5">
            <a:extLst>
              <a:ext uri="{FF2B5EF4-FFF2-40B4-BE49-F238E27FC236}">
                <a16:creationId xmlns:a16="http://schemas.microsoft.com/office/drawing/2014/main" id="{684FAE16-DBCB-4A42-BFFC-053F2D529ABA}"/>
              </a:ext>
            </a:extLst>
          </p:cNvPr>
          <p:cNvSpPr>
            <a:spLocks noGrp="1"/>
          </p:cNvSpPr>
          <p:nvPr>
            <p:ph sz="quarter" idx="4"/>
          </p:nvPr>
        </p:nvSpPr>
        <p:spPr>
          <a:xfrm>
            <a:off x="6172200" y="2505075"/>
            <a:ext cx="5183188" cy="3684588"/>
          </a:xfrm>
        </p:spPr>
        <p:txBody>
          <a:bodyPr rtlCol="0"/>
          <a:lstStyle/>
          <a:p>
            <a:pPr lvl="0" rtl="0"/>
            <a:r>
              <a:rPr lang="fr-FR" noProof="0"/>
              <a:t>Cliquez pour 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
        <p:nvSpPr>
          <p:cNvPr id="7" name="Espace réservé de la date 6">
            <a:extLst>
              <a:ext uri="{FF2B5EF4-FFF2-40B4-BE49-F238E27FC236}">
                <a16:creationId xmlns:a16="http://schemas.microsoft.com/office/drawing/2014/main" id="{46E8C038-E6A1-499D-9E24-FA5980421C81}"/>
              </a:ext>
            </a:extLst>
          </p:cNvPr>
          <p:cNvSpPr>
            <a:spLocks noGrp="1"/>
          </p:cNvSpPr>
          <p:nvPr>
            <p:ph type="dt" sz="half" idx="10"/>
          </p:nvPr>
        </p:nvSpPr>
        <p:spPr/>
        <p:txBody>
          <a:bodyPr rtlCol="0"/>
          <a:lstStyle/>
          <a:p>
            <a:pPr rtl="0"/>
            <a:fld id="{BEE7118C-0042-46B9-B6D4-26AB9DF2F067}" type="datetime1">
              <a:rPr lang="fr-FR" noProof="0" smtClean="0"/>
              <a:t>31/01/2020</a:t>
            </a:fld>
            <a:endParaRPr lang="fr-FR" noProof="0" dirty="0"/>
          </a:p>
        </p:txBody>
      </p:sp>
      <p:sp>
        <p:nvSpPr>
          <p:cNvPr id="8" name="Espace réservé du pied de page 7">
            <a:extLst>
              <a:ext uri="{FF2B5EF4-FFF2-40B4-BE49-F238E27FC236}">
                <a16:creationId xmlns:a16="http://schemas.microsoft.com/office/drawing/2014/main" id="{F9F911B6-A759-487E-8CB6-CF9EF737F076}"/>
              </a:ext>
            </a:extLst>
          </p:cNvPr>
          <p:cNvSpPr>
            <a:spLocks noGrp="1"/>
          </p:cNvSpPr>
          <p:nvPr>
            <p:ph type="ftr" sz="quarter" idx="11"/>
          </p:nvPr>
        </p:nvSpPr>
        <p:spPr/>
        <p:txBody>
          <a:bodyPr rtlCol="0"/>
          <a:lstStyle/>
          <a:p>
            <a:pPr rtl="0"/>
            <a:endParaRPr lang="fr-FR" noProof="0" dirty="0"/>
          </a:p>
        </p:txBody>
      </p:sp>
      <p:sp>
        <p:nvSpPr>
          <p:cNvPr id="9" name="Espace réservé du numéro de diapositive 8">
            <a:extLst>
              <a:ext uri="{FF2B5EF4-FFF2-40B4-BE49-F238E27FC236}">
                <a16:creationId xmlns:a16="http://schemas.microsoft.com/office/drawing/2014/main" id="{EA906EC0-369D-4138-8D70-148CFDEE55EE}"/>
              </a:ext>
            </a:extLst>
          </p:cNvPr>
          <p:cNvSpPr>
            <a:spLocks noGrp="1"/>
          </p:cNvSpPr>
          <p:nvPr>
            <p:ph type="sldNum" sz="quarter" idx="12"/>
          </p:nvPr>
        </p:nvSpPr>
        <p:spPr/>
        <p:txBody>
          <a:bodyPr rtlCol="0"/>
          <a:lstStyle/>
          <a:p>
            <a:pPr rtl="0"/>
            <a:fld id="{ED6580AB-5C3C-4B4F-8E2A-8B7A0A8CE695}" type="slidenum">
              <a:rPr lang="fr-FR" noProof="0" smtClean="0"/>
              <a:t>‹N°›</a:t>
            </a:fld>
            <a:endParaRPr lang="fr-FR" noProof="0" dirty="0"/>
          </a:p>
        </p:txBody>
      </p:sp>
    </p:spTree>
    <p:extLst>
      <p:ext uri="{BB962C8B-B14F-4D97-AF65-F5344CB8AC3E}">
        <p14:creationId xmlns:p14="http://schemas.microsoft.com/office/powerpoint/2010/main" val="28245543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uniquement">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8E02F8A-97AC-456C-B9E3-45A7D520C5DA}"/>
              </a:ext>
            </a:extLst>
          </p:cNvPr>
          <p:cNvSpPr>
            <a:spLocks noGrp="1"/>
          </p:cNvSpPr>
          <p:nvPr>
            <p:ph type="title"/>
          </p:nvPr>
        </p:nvSpPr>
        <p:spPr/>
        <p:txBody>
          <a:bodyPr rtlCol="0"/>
          <a:lstStyle/>
          <a:p>
            <a:pPr rtl="0"/>
            <a:r>
              <a:rPr lang="fr-FR" noProof="0"/>
              <a:t>Modifiez le style du titre</a:t>
            </a:r>
            <a:endParaRPr lang="fr-FR" noProof="0" dirty="0"/>
          </a:p>
        </p:txBody>
      </p:sp>
      <p:sp>
        <p:nvSpPr>
          <p:cNvPr id="3" name="Espace réservé de la date 2">
            <a:extLst>
              <a:ext uri="{FF2B5EF4-FFF2-40B4-BE49-F238E27FC236}">
                <a16:creationId xmlns:a16="http://schemas.microsoft.com/office/drawing/2014/main" id="{8340F483-F2B9-47A3-9B5C-8C264B7016BD}"/>
              </a:ext>
            </a:extLst>
          </p:cNvPr>
          <p:cNvSpPr>
            <a:spLocks noGrp="1"/>
          </p:cNvSpPr>
          <p:nvPr>
            <p:ph type="dt" sz="half" idx="10"/>
          </p:nvPr>
        </p:nvSpPr>
        <p:spPr/>
        <p:txBody>
          <a:bodyPr rtlCol="0"/>
          <a:lstStyle/>
          <a:p>
            <a:pPr rtl="0"/>
            <a:fld id="{0B490D74-EF91-430C-8635-911973C75DDF}" type="datetime1">
              <a:rPr lang="fr-FR" noProof="0" smtClean="0"/>
              <a:t>31/01/2020</a:t>
            </a:fld>
            <a:endParaRPr lang="fr-FR" noProof="0" dirty="0"/>
          </a:p>
        </p:txBody>
      </p:sp>
      <p:sp>
        <p:nvSpPr>
          <p:cNvPr id="4" name="Espace réservé du pied de page 3">
            <a:extLst>
              <a:ext uri="{FF2B5EF4-FFF2-40B4-BE49-F238E27FC236}">
                <a16:creationId xmlns:a16="http://schemas.microsoft.com/office/drawing/2014/main" id="{25849874-9D9B-4597-B20D-33D6F58BCA32}"/>
              </a:ext>
            </a:extLst>
          </p:cNvPr>
          <p:cNvSpPr>
            <a:spLocks noGrp="1"/>
          </p:cNvSpPr>
          <p:nvPr>
            <p:ph type="ftr" sz="quarter" idx="11"/>
          </p:nvPr>
        </p:nvSpPr>
        <p:spPr/>
        <p:txBody>
          <a:bodyPr rtlCol="0"/>
          <a:lstStyle/>
          <a:p>
            <a:pPr rtl="0"/>
            <a:endParaRPr lang="fr-FR" noProof="0" dirty="0"/>
          </a:p>
        </p:txBody>
      </p:sp>
      <p:sp>
        <p:nvSpPr>
          <p:cNvPr id="5" name="Espace réservé du numéro de diapositive 4">
            <a:extLst>
              <a:ext uri="{FF2B5EF4-FFF2-40B4-BE49-F238E27FC236}">
                <a16:creationId xmlns:a16="http://schemas.microsoft.com/office/drawing/2014/main" id="{5B35894C-9062-435A-9758-82ED9C6D787E}"/>
              </a:ext>
            </a:extLst>
          </p:cNvPr>
          <p:cNvSpPr>
            <a:spLocks noGrp="1"/>
          </p:cNvSpPr>
          <p:nvPr>
            <p:ph type="sldNum" sz="quarter" idx="12"/>
          </p:nvPr>
        </p:nvSpPr>
        <p:spPr/>
        <p:txBody>
          <a:bodyPr rtlCol="0"/>
          <a:lstStyle/>
          <a:p>
            <a:pPr rtl="0"/>
            <a:fld id="{ED6580AB-5C3C-4B4F-8E2A-8B7A0A8CE695}" type="slidenum">
              <a:rPr lang="fr-FR" noProof="0" smtClean="0"/>
              <a:t>‹N°›</a:t>
            </a:fld>
            <a:endParaRPr lang="fr-FR" noProof="0" dirty="0"/>
          </a:p>
        </p:txBody>
      </p:sp>
    </p:spTree>
    <p:extLst>
      <p:ext uri="{BB962C8B-B14F-4D97-AF65-F5344CB8AC3E}">
        <p14:creationId xmlns:p14="http://schemas.microsoft.com/office/powerpoint/2010/main" val="268177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96A3F6AD-4D61-4238-AB7D-613625BFF81F}"/>
              </a:ext>
            </a:extLst>
          </p:cNvPr>
          <p:cNvSpPr>
            <a:spLocks noGrp="1"/>
          </p:cNvSpPr>
          <p:nvPr>
            <p:ph type="dt" sz="half" idx="10"/>
          </p:nvPr>
        </p:nvSpPr>
        <p:spPr/>
        <p:txBody>
          <a:bodyPr rtlCol="0"/>
          <a:lstStyle/>
          <a:p>
            <a:pPr rtl="0"/>
            <a:fld id="{37B6CDFD-A075-435E-ABCB-9EA9153DA35E}" type="datetime1">
              <a:rPr lang="fr-FR" noProof="0" smtClean="0"/>
              <a:t>31/01/2020</a:t>
            </a:fld>
            <a:endParaRPr lang="fr-FR" noProof="0" dirty="0"/>
          </a:p>
        </p:txBody>
      </p:sp>
      <p:sp>
        <p:nvSpPr>
          <p:cNvPr id="3" name="Espace réservé du pied de page 2">
            <a:extLst>
              <a:ext uri="{FF2B5EF4-FFF2-40B4-BE49-F238E27FC236}">
                <a16:creationId xmlns:a16="http://schemas.microsoft.com/office/drawing/2014/main" id="{D8AACDC9-944D-47C6-B286-82C86AD94318}"/>
              </a:ext>
            </a:extLst>
          </p:cNvPr>
          <p:cNvSpPr>
            <a:spLocks noGrp="1"/>
          </p:cNvSpPr>
          <p:nvPr>
            <p:ph type="ftr" sz="quarter" idx="11"/>
          </p:nvPr>
        </p:nvSpPr>
        <p:spPr/>
        <p:txBody>
          <a:bodyPr rtlCol="0"/>
          <a:lstStyle/>
          <a:p>
            <a:pPr rtl="0"/>
            <a:endParaRPr lang="fr-FR" noProof="0" dirty="0"/>
          </a:p>
        </p:txBody>
      </p:sp>
      <p:sp>
        <p:nvSpPr>
          <p:cNvPr id="4" name="Espace réservé du numéro de diapositive 3">
            <a:extLst>
              <a:ext uri="{FF2B5EF4-FFF2-40B4-BE49-F238E27FC236}">
                <a16:creationId xmlns:a16="http://schemas.microsoft.com/office/drawing/2014/main" id="{E4EAAC43-3846-4080-B764-AB2DB308C58A}"/>
              </a:ext>
            </a:extLst>
          </p:cNvPr>
          <p:cNvSpPr>
            <a:spLocks noGrp="1"/>
          </p:cNvSpPr>
          <p:nvPr>
            <p:ph type="sldNum" sz="quarter" idx="12"/>
          </p:nvPr>
        </p:nvSpPr>
        <p:spPr/>
        <p:txBody>
          <a:bodyPr rtlCol="0"/>
          <a:lstStyle/>
          <a:p>
            <a:pPr rtl="0"/>
            <a:fld id="{ED6580AB-5C3C-4B4F-8E2A-8B7A0A8CE695}" type="slidenum">
              <a:rPr lang="fr-FR" noProof="0" smtClean="0"/>
              <a:t>‹N°›</a:t>
            </a:fld>
            <a:endParaRPr lang="fr-FR" noProof="0" dirty="0"/>
          </a:p>
        </p:txBody>
      </p:sp>
    </p:spTree>
    <p:extLst>
      <p:ext uri="{BB962C8B-B14F-4D97-AF65-F5344CB8AC3E}">
        <p14:creationId xmlns:p14="http://schemas.microsoft.com/office/powerpoint/2010/main" val="28213701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86F4779-0336-4AFA-B9A7-259EE8BEC151}"/>
              </a:ext>
            </a:extLst>
          </p:cNvPr>
          <p:cNvSpPr>
            <a:spLocks noGrp="1"/>
          </p:cNvSpPr>
          <p:nvPr>
            <p:ph type="title"/>
          </p:nvPr>
        </p:nvSpPr>
        <p:spPr>
          <a:xfrm>
            <a:off x="839788" y="457200"/>
            <a:ext cx="3932237" cy="1600200"/>
          </a:xfrm>
        </p:spPr>
        <p:txBody>
          <a:bodyPr rtlCol="0" anchor="b"/>
          <a:lstStyle>
            <a:lvl1pPr>
              <a:defRPr sz="3200"/>
            </a:lvl1pPr>
          </a:lstStyle>
          <a:p>
            <a:pPr rtl="0"/>
            <a:r>
              <a:rPr lang="fr-FR" noProof="0"/>
              <a:t>Modifiez le style du titre</a:t>
            </a:r>
            <a:endParaRPr lang="fr-FR" noProof="0" dirty="0"/>
          </a:p>
        </p:txBody>
      </p:sp>
      <p:sp>
        <p:nvSpPr>
          <p:cNvPr id="3" name="Espace réservé du contenu 2">
            <a:extLst>
              <a:ext uri="{FF2B5EF4-FFF2-40B4-BE49-F238E27FC236}">
                <a16:creationId xmlns:a16="http://schemas.microsoft.com/office/drawing/2014/main" id="{DB82F449-DDC3-4694-81E5-91A4B8F433ED}"/>
              </a:ext>
            </a:extLst>
          </p:cNvPr>
          <p:cNvSpPr>
            <a:spLocks noGrp="1"/>
          </p:cNvSpPr>
          <p:nvPr>
            <p:ph idx="1"/>
          </p:nvPr>
        </p:nvSpPr>
        <p:spPr>
          <a:xfrm>
            <a:off x="5183188" y="987425"/>
            <a:ext cx="6172200" cy="4873625"/>
          </a:xfrm>
        </p:spPr>
        <p:txBody>
          <a:bodyPr rtlCol="0"/>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rtl="0"/>
            <a:r>
              <a:rPr lang="fr-FR" noProof="0"/>
              <a:t>Cliquez pour 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
        <p:nvSpPr>
          <p:cNvPr id="4" name="Espace réservé du texte 3">
            <a:extLst>
              <a:ext uri="{FF2B5EF4-FFF2-40B4-BE49-F238E27FC236}">
                <a16:creationId xmlns:a16="http://schemas.microsoft.com/office/drawing/2014/main" id="{CF00A2C4-3B2E-46AC-9605-73F5B2CC1F56}"/>
              </a:ext>
            </a:extLst>
          </p:cNvPr>
          <p:cNvSpPr>
            <a:spLocks noGrp="1"/>
          </p:cNvSpPr>
          <p:nvPr>
            <p:ph type="body" sz="half" idx="2"/>
          </p:nvPr>
        </p:nvSpPr>
        <p:spPr>
          <a:xfrm>
            <a:off x="839788" y="2057400"/>
            <a:ext cx="3932237" cy="3811588"/>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fr-FR" noProof="0"/>
              <a:t>Cliquez pour modifier les styles du texte du masque</a:t>
            </a:r>
          </a:p>
        </p:txBody>
      </p:sp>
      <p:sp>
        <p:nvSpPr>
          <p:cNvPr id="5" name="Espace réservé de la date 4">
            <a:extLst>
              <a:ext uri="{FF2B5EF4-FFF2-40B4-BE49-F238E27FC236}">
                <a16:creationId xmlns:a16="http://schemas.microsoft.com/office/drawing/2014/main" id="{46909769-F5A5-4635-BD0C-D6049DEB9632}"/>
              </a:ext>
            </a:extLst>
          </p:cNvPr>
          <p:cNvSpPr>
            <a:spLocks noGrp="1"/>
          </p:cNvSpPr>
          <p:nvPr>
            <p:ph type="dt" sz="half" idx="10"/>
          </p:nvPr>
        </p:nvSpPr>
        <p:spPr/>
        <p:txBody>
          <a:bodyPr rtlCol="0"/>
          <a:lstStyle/>
          <a:p>
            <a:pPr rtl="0"/>
            <a:fld id="{1FAEE4EB-3CC0-47DF-8FBF-9ECC46124670}" type="datetime1">
              <a:rPr lang="fr-FR" noProof="0" smtClean="0"/>
              <a:t>31/01/2020</a:t>
            </a:fld>
            <a:endParaRPr lang="fr-FR" noProof="0" dirty="0"/>
          </a:p>
        </p:txBody>
      </p:sp>
      <p:sp>
        <p:nvSpPr>
          <p:cNvPr id="6" name="Espace réservé du pied de page 5">
            <a:extLst>
              <a:ext uri="{FF2B5EF4-FFF2-40B4-BE49-F238E27FC236}">
                <a16:creationId xmlns:a16="http://schemas.microsoft.com/office/drawing/2014/main" id="{F9252DC3-D3D7-446F-A866-D7820B7BF876}"/>
              </a:ext>
            </a:extLst>
          </p:cNvPr>
          <p:cNvSpPr>
            <a:spLocks noGrp="1"/>
          </p:cNvSpPr>
          <p:nvPr>
            <p:ph type="ftr" sz="quarter" idx="11"/>
          </p:nvPr>
        </p:nvSpPr>
        <p:spPr/>
        <p:txBody>
          <a:bodyPr rtlCol="0"/>
          <a:lstStyle/>
          <a:p>
            <a:pPr rtl="0"/>
            <a:endParaRPr lang="fr-FR" noProof="0" dirty="0"/>
          </a:p>
        </p:txBody>
      </p:sp>
      <p:sp>
        <p:nvSpPr>
          <p:cNvPr id="7" name="Espace réservé du numéro de diapositive 6">
            <a:extLst>
              <a:ext uri="{FF2B5EF4-FFF2-40B4-BE49-F238E27FC236}">
                <a16:creationId xmlns:a16="http://schemas.microsoft.com/office/drawing/2014/main" id="{471CDB00-5218-4567-902B-845073BE8753}"/>
              </a:ext>
            </a:extLst>
          </p:cNvPr>
          <p:cNvSpPr>
            <a:spLocks noGrp="1"/>
          </p:cNvSpPr>
          <p:nvPr>
            <p:ph type="sldNum" sz="quarter" idx="12"/>
          </p:nvPr>
        </p:nvSpPr>
        <p:spPr/>
        <p:txBody>
          <a:bodyPr rtlCol="0"/>
          <a:lstStyle/>
          <a:p>
            <a:pPr rtl="0"/>
            <a:fld id="{ED6580AB-5C3C-4B4F-8E2A-8B7A0A8CE695}" type="slidenum">
              <a:rPr lang="fr-FR" noProof="0" smtClean="0"/>
              <a:t>‹N°›</a:t>
            </a:fld>
            <a:endParaRPr lang="fr-FR" noProof="0" dirty="0"/>
          </a:p>
        </p:txBody>
      </p:sp>
    </p:spTree>
    <p:extLst>
      <p:ext uri="{BB962C8B-B14F-4D97-AF65-F5344CB8AC3E}">
        <p14:creationId xmlns:p14="http://schemas.microsoft.com/office/powerpoint/2010/main" val="17761285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8F661E4-9FF7-494B-A1C9-C9A1DD7052F7}"/>
              </a:ext>
            </a:extLst>
          </p:cNvPr>
          <p:cNvSpPr>
            <a:spLocks noGrp="1"/>
          </p:cNvSpPr>
          <p:nvPr>
            <p:ph type="title"/>
          </p:nvPr>
        </p:nvSpPr>
        <p:spPr>
          <a:xfrm>
            <a:off x="839788" y="457200"/>
            <a:ext cx="3932237" cy="1600200"/>
          </a:xfrm>
        </p:spPr>
        <p:txBody>
          <a:bodyPr rtlCol="0" anchor="b"/>
          <a:lstStyle>
            <a:lvl1pPr>
              <a:defRPr sz="3200"/>
            </a:lvl1pPr>
          </a:lstStyle>
          <a:p>
            <a:pPr rtl="0"/>
            <a:r>
              <a:rPr lang="fr-FR" noProof="0"/>
              <a:t>Modifiez le style du titre</a:t>
            </a:r>
            <a:endParaRPr lang="fr-FR" noProof="0" dirty="0"/>
          </a:p>
        </p:txBody>
      </p:sp>
      <p:sp>
        <p:nvSpPr>
          <p:cNvPr id="3" name="Espace réservé d’image 2">
            <a:extLst>
              <a:ext uri="{FF2B5EF4-FFF2-40B4-BE49-F238E27FC236}">
                <a16:creationId xmlns:a16="http://schemas.microsoft.com/office/drawing/2014/main" id="{5D245657-DA21-4769-84F8-88DC644508E0}"/>
              </a:ext>
            </a:extLst>
          </p:cNvPr>
          <p:cNvSpPr>
            <a:spLocks noGrp="1"/>
          </p:cNvSpPr>
          <p:nvPr>
            <p:ph type="pic" idx="1"/>
          </p:nvPr>
        </p:nvSpPr>
        <p:spPr>
          <a:xfrm>
            <a:off x="5183188" y="987425"/>
            <a:ext cx="6172200" cy="4873625"/>
          </a:xfrm>
        </p:spPr>
        <p:txBody>
          <a:bodyPr rtlCol="0"/>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fr-FR" noProof="0"/>
              <a:t>Cliquez sur l'icône pour ajouter une image</a:t>
            </a:r>
            <a:endParaRPr lang="fr-FR" noProof="0" dirty="0"/>
          </a:p>
        </p:txBody>
      </p:sp>
      <p:sp>
        <p:nvSpPr>
          <p:cNvPr id="4" name="Espace réservé du texte 3">
            <a:extLst>
              <a:ext uri="{FF2B5EF4-FFF2-40B4-BE49-F238E27FC236}">
                <a16:creationId xmlns:a16="http://schemas.microsoft.com/office/drawing/2014/main" id="{A167B310-6692-4981-9CB8-FE79A091FF56}"/>
              </a:ext>
            </a:extLst>
          </p:cNvPr>
          <p:cNvSpPr>
            <a:spLocks noGrp="1"/>
          </p:cNvSpPr>
          <p:nvPr>
            <p:ph type="body" sz="half" idx="2"/>
          </p:nvPr>
        </p:nvSpPr>
        <p:spPr>
          <a:xfrm>
            <a:off x="839788" y="2057400"/>
            <a:ext cx="3932237" cy="3811588"/>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fr-FR" noProof="0"/>
              <a:t>Cliquez pour modifier les styles du texte du masque</a:t>
            </a:r>
          </a:p>
        </p:txBody>
      </p:sp>
      <p:sp>
        <p:nvSpPr>
          <p:cNvPr id="5" name="Espace réservé de la date 4">
            <a:extLst>
              <a:ext uri="{FF2B5EF4-FFF2-40B4-BE49-F238E27FC236}">
                <a16:creationId xmlns:a16="http://schemas.microsoft.com/office/drawing/2014/main" id="{E7DA2C9E-A9AD-4BB9-A691-90BB84F58CE9}"/>
              </a:ext>
            </a:extLst>
          </p:cNvPr>
          <p:cNvSpPr>
            <a:spLocks noGrp="1"/>
          </p:cNvSpPr>
          <p:nvPr>
            <p:ph type="dt" sz="half" idx="10"/>
          </p:nvPr>
        </p:nvSpPr>
        <p:spPr/>
        <p:txBody>
          <a:bodyPr rtlCol="0"/>
          <a:lstStyle/>
          <a:p>
            <a:pPr rtl="0"/>
            <a:fld id="{B30BFA78-DECC-4AE2-BCFC-E0244C2CD3F0}" type="datetime1">
              <a:rPr lang="fr-FR" noProof="0" smtClean="0"/>
              <a:t>31/01/2020</a:t>
            </a:fld>
            <a:endParaRPr lang="fr-FR" noProof="0" dirty="0"/>
          </a:p>
        </p:txBody>
      </p:sp>
      <p:sp>
        <p:nvSpPr>
          <p:cNvPr id="6" name="Espace réservé du pied de page 5">
            <a:extLst>
              <a:ext uri="{FF2B5EF4-FFF2-40B4-BE49-F238E27FC236}">
                <a16:creationId xmlns:a16="http://schemas.microsoft.com/office/drawing/2014/main" id="{F4B3D45D-C826-4846-BBFC-A0D98B7E7A2C}"/>
              </a:ext>
            </a:extLst>
          </p:cNvPr>
          <p:cNvSpPr>
            <a:spLocks noGrp="1"/>
          </p:cNvSpPr>
          <p:nvPr>
            <p:ph type="ftr" sz="quarter" idx="11"/>
          </p:nvPr>
        </p:nvSpPr>
        <p:spPr/>
        <p:txBody>
          <a:bodyPr rtlCol="0"/>
          <a:lstStyle/>
          <a:p>
            <a:pPr rtl="0"/>
            <a:endParaRPr lang="fr-FR" noProof="0" dirty="0"/>
          </a:p>
        </p:txBody>
      </p:sp>
      <p:sp>
        <p:nvSpPr>
          <p:cNvPr id="7" name="Espace réservé du numéro de diapositive 6">
            <a:extLst>
              <a:ext uri="{FF2B5EF4-FFF2-40B4-BE49-F238E27FC236}">
                <a16:creationId xmlns:a16="http://schemas.microsoft.com/office/drawing/2014/main" id="{93516961-40DC-443E-9DB8-3A987DF499A9}"/>
              </a:ext>
            </a:extLst>
          </p:cNvPr>
          <p:cNvSpPr>
            <a:spLocks noGrp="1"/>
          </p:cNvSpPr>
          <p:nvPr>
            <p:ph type="sldNum" sz="quarter" idx="12"/>
          </p:nvPr>
        </p:nvSpPr>
        <p:spPr/>
        <p:txBody>
          <a:bodyPr rtlCol="0"/>
          <a:lstStyle/>
          <a:p>
            <a:pPr rtl="0"/>
            <a:fld id="{ED6580AB-5C3C-4B4F-8E2A-8B7A0A8CE695}" type="slidenum">
              <a:rPr lang="fr-FR" noProof="0" smtClean="0"/>
              <a:t>‹N°›</a:t>
            </a:fld>
            <a:endParaRPr lang="fr-FR" noProof="0" dirty="0"/>
          </a:p>
        </p:txBody>
      </p:sp>
    </p:spTree>
    <p:extLst>
      <p:ext uri="{BB962C8B-B14F-4D97-AF65-F5344CB8AC3E}">
        <p14:creationId xmlns:p14="http://schemas.microsoft.com/office/powerpoint/2010/main" val="26313338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CE341CFC-63B9-4A19-A8AB-62B9E452AE5E}"/>
              </a:ext>
            </a:extLst>
          </p:cNvPr>
          <p:cNvSpPr>
            <a:spLocks noGrp="1"/>
          </p:cNvSpPr>
          <p:nvPr>
            <p:ph type="title"/>
          </p:nvPr>
        </p:nvSpPr>
        <p:spPr>
          <a:xfrm>
            <a:off x="838200" y="365125"/>
            <a:ext cx="10515600" cy="1325563"/>
          </a:xfrm>
          <a:prstGeom prst="rect">
            <a:avLst/>
          </a:prstGeom>
        </p:spPr>
        <p:txBody>
          <a:bodyPr vert="horz" lIns="0" tIns="0" rIns="0" bIns="0" rtlCol="0" anchor="ctr">
            <a:normAutofit/>
          </a:bodyPr>
          <a:lstStyle/>
          <a:p>
            <a:pPr rtl="0"/>
            <a:r>
              <a:rPr lang="fr-FR" noProof="0" dirty="0"/>
              <a:t>Modifiez le style du titre</a:t>
            </a:r>
          </a:p>
        </p:txBody>
      </p:sp>
      <p:sp>
        <p:nvSpPr>
          <p:cNvPr id="3" name="Espace réservé du texte 2">
            <a:extLst>
              <a:ext uri="{FF2B5EF4-FFF2-40B4-BE49-F238E27FC236}">
                <a16:creationId xmlns:a16="http://schemas.microsoft.com/office/drawing/2014/main" id="{115A838B-134E-40B6-A7E3-1119BB8BF5BD}"/>
              </a:ext>
            </a:extLst>
          </p:cNvPr>
          <p:cNvSpPr>
            <a:spLocks noGrp="1"/>
          </p:cNvSpPr>
          <p:nvPr>
            <p:ph type="body" idx="1"/>
          </p:nvPr>
        </p:nvSpPr>
        <p:spPr>
          <a:xfrm>
            <a:off x="838200" y="1825625"/>
            <a:ext cx="10515600" cy="4351338"/>
          </a:xfrm>
          <a:prstGeom prst="rect">
            <a:avLst/>
          </a:prstGeom>
        </p:spPr>
        <p:txBody>
          <a:bodyPr vert="horz" lIns="0" tIns="0" rIns="0" bIns="0" rtlCol="0">
            <a:normAutofit/>
          </a:bodyPr>
          <a:lstStyle/>
          <a:p>
            <a:pPr lvl="0" rtl="0"/>
            <a:r>
              <a:rPr lang="fr-FR" noProof="0" dirty="0"/>
              <a:t>Modifiez les styles du texte du masque</a:t>
            </a:r>
          </a:p>
          <a:p>
            <a:pPr lvl="1" rtl="0"/>
            <a:r>
              <a:rPr lang="fr-FR" noProof="0" dirty="0"/>
              <a:t>Deuxième niveau</a:t>
            </a:r>
          </a:p>
          <a:p>
            <a:pPr lvl="2" rtl="0"/>
            <a:r>
              <a:rPr lang="fr-FR" noProof="0" dirty="0"/>
              <a:t>Troisième niveau</a:t>
            </a:r>
          </a:p>
          <a:p>
            <a:pPr lvl="3" rtl="0"/>
            <a:r>
              <a:rPr lang="fr-FR" noProof="0" dirty="0"/>
              <a:t>Quatrième niveau</a:t>
            </a:r>
          </a:p>
          <a:p>
            <a:pPr lvl="4" rtl="0"/>
            <a:r>
              <a:rPr lang="fr-FR" noProof="0" dirty="0"/>
              <a:t>Cinquième niveau</a:t>
            </a:r>
          </a:p>
        </p:txBody>
      </p:sp>
      <p:sp>
        <p:nvSpPr>
          <p:cNvPr id="4" name="Espace réservé de la date 3">
            <a:extLst>
              <a:ext uri="{FF2B5EF4-FFF2-40B4-BE49-F238E27FC236}">
                <a16:creationId xmlns:a16="http://schemas.microsoft.com/office/drawing/2014/main" id="{3E8943BB-9EAD-4CBC-9CA2-75F70C6B582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rtl="0"/>
            <a:fld id="{53FED5E6-2CA7-4A65-8E4B-ECDEC3A08145}" type="datetime1">
              <a:rPr lang="fr-FR" noProof="0" smtClean="0"/>
              <a:t>31/01/2020</a:t>
            </a:fld>
            <a:endParaRPr lang="fr-FR" noProof="0" dirty="0"/>
          </a:p>
        </p:txBody>
      </p:sp>
      <p:sp>
        <p:nvSpPr>
          <p:cNvPr id="5" name="Espace réservé du pied de page 4">
            <a:extLst>
              <a:ext uri="{FF2B5EF4-FFF2-40B4-BE49-F238E27FC236}">
                <a16:creationId xmlns:a16="http://schemas.microsoft.com/office/drawing/2014/main" id="{F204E537-5CBA-4B86-9D30-577B9F741E8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rtl="0"/>
            <a:endParaRPr lang="fr-FR" noProof="0" dirty="0"/>
          </a:p>
        </p:txBody>
      </p:sp>
      <p:sp>
        <p:nvSpPr>
          <p:cNvPr id="6" name="Espace réservé du numéro de diapositive 5">
            <a:extLst>
              <a:ext uri="{FF2B5EF4-FFF2-40B4-BE49-F238E27FC236}">
                <a16:creationId xmlns:a16="http://schemas.microsoft.com/office/drawing/2014/main" id="{66E79E72-0F12-4646-BCDF-4C9EAA89C26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rtl="0"/>
            <a:fld id="{ED6580AB-5C3C-4B4F-8E2A-8B7A0A8CE695}" type="slidenum">
              <a:rPr lang="fr-FR" noProof="0" smtClean="0"/>
              <a:t>‹N°›</a:t>
            </a:fld>
            <a:endParaRPr lang="fr-FR" noProof="0" dirty="0"/>
          </a:p>
        </p:txBody>
      </p:sp>
    </p:spTree>
    <p:extLst>
      <p:ext uri="{BB962C8B-B14F-4D97-AF65-F5344CB8AC3E}">
        <p14:creationId xmlns:p14="http://schemas.microsoft.com/office/powerpoint/2010/main" val="5543780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localhost:8000/xgboost" TargetMode="External"/><Relationship Id="rId2" Type="http://schemas.openxmlformats.org/officeDocument/2006/relationships/notesSlide" Target="../notesSlides/notesSlide9.xml"/><Relationship Id="rId1" Type="http://schemas.openxmlformats.org/officeDocument/2006/relationships/slideLayout" Target="../slideLayouts/slideLayout6.xml"/><Relationship Id="rId5" Type="http://schemas.openxmlformats.org/officeDocument/2006/relationships/image" Target="../media/image9.png"/><Relationship Id="rId4" Type="http://schemas.openxmlformats.org/officeDocument/2006/relationships/hyperlink" Target="http://localhost:8000/rf" TargetMode="Externa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e 1" descr="Cette image est une forme décoratif abstraite. ">
            <a:extLst>
              <a:ext uri="{FF2B5EF4-FFF2-40B4-BE49-F238E27FC236}">
                <a16:creationId xmlns:a16="http://schemas.microsoft.com/office/drawing/2014/main" id="{8E504344-8563-476C-9EF9-4200B272FDC1}"/>
              </a:ext>
            </a:extLst>
          </p:cNvPr>
          <p:cNvGrpSpPr/>
          <p:nvPr/>
        </p:nvGrpSpPr>
        <p:grpSpPr>
          <a:xfrm>
            <a:off x="4855953" y="-2833465"/>
            <a:ext cx="8948964" cy="12105059"/>
            <a:chOff x="4855953" y="-2833465"/>
            <a:chExt cx="8948964" cy="12105059"/>
          </a:xfrm>
        </p:grpSpPr>
        <p:sp>
          <p:nvSpPr>
            <p:cNvPr id="18" name="Forme libre 10">
              <a:extLst>
                <a:ext uri="{FF2B5EF4-FFF2-40B4-BE49-F238E27FC236}">
                  <a16:creationId xmlns:a16="http://schemas.microsoft.com/office/drawing/2014/main" id="{73D22BE5-D5D5-4BF2-A935-5C4AB588B458}"/>
                </a:ext>
              </a:extLst>
            </p:cNvPr>
            <p:cNvSpPr>
              <a:spLocks/>
            </p:cNvSpPr>
            <p:nvPr/>
          </p:nvSpPr>
          <p:spPr bwMode="auto">
            <a:xfrm rot="9420272">
              <a:off x="4855953" y="-2246936"/>
              <a:ext cx="8673602" cy="11518530"/>
            </a:xfrm>
            <a:custGeom>
              <a:avLst/>
              <a:gdLst>
                <a:gd name="T0" fmla="*/ 1166 w 2492"/>
                <a:gd name="T1" fmla="*/ 2419 h 3315"/>
                <a:gd name="T2" fmla="*/ 243 w 2492"/>
                <a:gd name="T3" fmla="*/ 912 h 3315"/>
                <a:gd name="T4" fmla="*/ 449 w 2492"/>
                <a:gd name="T5" fmla="*/ 15 h 3315"/>
                <a:gd name="T6" fmla="*/ 766 w 2492"/>
                <a:gd name="T7" fmla="*/ 302 h 3315"/>
                <a:gd name="T8" fmla="*/ 1651 w 2492"/>
                <a:gd name="T9" fmla="*/ 481 h 3315"/>
                <a:gd name="T10" fmla="*/ 2239 w 2492"/>
                <a:gd name="T11" fmla="*/ 1238 h 3315"/>
                <a:gd name="T12" fmla="*/ 2186 w 2492"/>
                <a:gd name="T13" fmla="*/ 2201 h 3315"/>
                <a:gd name="T14" fmla="*/ 2165 w 2492"/>
                <a:gd name="T15" fmla="*/ 2928 h 3315"/>
                <a:gd name="T16" fmla="*/ 1400 w 2492"/>
                <a:gd name="T17" fmla="*/ 3100 h 3315"/>
                <a:gd name="T18" fmla="*/ 1166 w 2492"/>
                <a:gd name="T19" fmla="*/ 2419 h 3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92" h="3315">
                  <a:moveTo>
                    <a:pt x="1166" y="2419"/>
                  </a:moveTo>
                  <a:cubicBezTo>
                    <a:pt x="1505" y="1277"/>
                    <a:pt x="486" y="1533"/>
                    <a:pt x="243" y="912"/>
                  </a:cubicBezTo>
                  <a:cubicBezTo>
                    <a:pt x="0" y="292"/>
                    <a:pt x="291" y="31"/>
                    <a:pt x="449" y="15"/>
                  </a:cubicBezTo>
                  <a:cubicBezTo>
                    <a:pt x="607" y="0"/>
                    <a:pt x="716" y="54"/>
                    <a:pt x="766" y="302"/>
                  </a:cubicBezTo>
                  <a:cubicBezTo>
                    <a:pt x="817" y="551"/>
                    <a:pt x="1312" y="508"/>
                    <a:pt x="1651" y="481"/>
                  </a:cubicBezTo>
                  <a:cubicBezTo>
                    <a:pt x="1989" y="454"/>
                    <a:pt x="2492" y="733"/>
                    <a:pt x="2239" y="1238"/>
                  </a:cubicBezTo>
                  <a:cubicBezTo>
                    <a:pt x="1986" y="1743"/>
                    <a:pt x="2000" y="1716"/>
                    <a:pt x="2186" y="2201"/>
                  </a:cubicBezTo>
                  <a:cubicBezTo>
                    <a:pt x="2372" y="2685"/>
                    <a:pt x="2165" y="2928"/>
                    <a:pt x="2165" y="2928"/>
                  </a:cubicBezTo>
                  <a:cubicBezTo>
                    <a:pt x="2165" y="2928"/>
                    <a:pt x="1791" y="3315"/>
                    <a:pt x="1400" y="3100"/>
                  </a:cubicBezTo>
                  <a:cubicBezTo>
                    <a:pt x="1008" y="2885"/>
                    <a:pt x="1166" y="2419"/>
                    <a:pt x="1166" y="2419"/>
                  </a:cubicBezTo>
                  <a:close/>
                </a:path>
              </a:pathLst>
            </a:custGeom>
            <a:gradFill>
              <a:gsLst>
                <a:gs pos="0">
                  <a:srgbClr val="80DEDE"/>
                </a:gs>
                <a:gs pos="53500">
                  <a:srgbClr val="85C1E7"/>
                </a:gs>
                <a:gs pos="100000">
                  <a:srgbClr val="878CFF"/>
                </a:gs>
              </a:gsLst>
              <a:lin ang="5400000" scaled="1"/>
            </a:gradFill>
            <a:ln w="12700" cap="flat">
              <a:noFill/>
              <a:prstDash val="solid"/>
              <a:miter lim="800000"/>
              <a:headEnd/>
              <a:tailEnd/>
            </a:ln>
          </p:spPr>
          <p:txBody>
            <a:bodyPr vert="horz" wrap="square" lIns="91440" tIns="45720" rIns="91440" bIns="45720" numCol="1" rtlCol="0" anchor="t" anchorCtr="0" compatLnSpc="1">
              <a:prstTxWarp prst="textNoShape">
                <a:avLst/>
              </a:prstTxWarp>
            </a:bodyPr>
            <a:lstStyle/>
            <a:p>
              <a:pPr rtl="0"/>
              <a:endParaRPr lang="fr-FR" dirty="0"/>
            </a:p>
          </p:txBody>
        </p:sp>
        <p:sp>
          <p:nvSpPr>
            <p:cNvPr id="19" name="Forme libre 11">
              <a:extLst>
                <a:ext uri="{FF2B5EF4-FFF2-40B4-BE49-F238E27FC236}">
                  <a16:creationId xmlns:a16="http://schemas.microsoft.com/office/drawing/2014/main" id="{C42C174B-303A-45F6-8FF1-93001A3AAFC1}"/>
                </a:ext>
              </a:extLst>
            </p:cNvPr>
            <p:cNvSpPr>
              <a:spLocks/>
            </p:cNvSpPr>
            <p:nvPr/>
          </p:nvSpPr>
          <p:spPr bwMode="auto">
            <a:xfrm rot="9420272">
              <a:off x="5048022" y="-2833465"/>
              <a:ext cx="8756895" cy="10755934"/>
            </a:xfrm>
            <a:custGeom>
              <a:avLst/>
              <a:gdLst>
                <a:gd name="T0" fmla="*/ 1504 w 2516"/>
                <a:gd name="T1" fmla="*/ 2980 h 3095"/>
                <a:gd name="T2" fmla="*/ 2237 w 2516"/>
                <a:gd name="T3" fmla="*/ 2283 h 3095"/>
                <a:gd name="T4" fmla="*/ 1468 w 2516"/>
                <a:gd name="T5" fmla="*/ 1052 h 3095"/>
                <a:gd name="T6" fmla="*/ 979 w 2516"/>
                <a:gd name="T7" fmla="*/ 648 h 3095"/>
                <a:gd name="T8" fmla="*/ 411 w 2516"/>
                <a:gd name="T9" fmla="*/ 195 h 3095"/>
                <a:gd name="T10" fmla="*/ 397 w 2516"/>
                <a:gd name="T11" fmla="*/ 1117 h 3095"/>
                <a:gd name="T12" fmla="*/ 194 w 2516"/>
                <a:gd name="T13" fmla="*/ 1767 h 3095"/>
                <a:gd name="T14" fmla="*/ 866 w 2516"/>
                <a:gd name="T15" fmla="*/ 2349 h 3095"/>
                <a:gd name="T16" fmla="*/ 1275 w 2516"/>
                <a:gd name="T17" fmla="*/ 2766 h 3095"/>
                <a:gd name="T18" fmla="*/ 1504 w 2516"/>
                <a:gd name="T19" fmla="*/ 2980 h 30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16" h="3095">
                  <a:moveTo>
                    <a:pt x="1504" y="2980"/>
                  </a:moveTo>
                  <a:cubicBezTo>
                    <a:pt x="1504" y="2980"/>
                    <a:pt x="1958" y="3095"/>
                    <a:pt x="2237" y="2283"/>
                  </a:cubicBezTo>
                  <a:cubicBezTo>
                    <a:pt x="2516" y="1472"/>
                    <a:pt x="1745" y="1159"/>
                    <a:pt x="1468" y="1052"/>
                  </a:cubicBezTo>
                  <a:cubicBezTo>
                    <a:pt x="1191" y="945"/>
                    <a:pt x="1126" y="907"/>
                    <a:pt x="979" y="648"/>
                  </a:cubicBezTo>
                  <a:cubicBezTo>
                    <a:pt x="832" y="389"/>
                    <a:pt x="822" y="0"/>
                    <a:pt x="411" y="195"/>
                  </a:cubicBezTo>
                  <a:cubicBezTo>
                    <a:pt x="0" y="391"/>
                    <a:pt x="384" y="948"/>
                    <a:pt x="397" y="1117"/>
                  </a:cubicBezTo>
                  <a:cubicBezTo>
                    <a:pt x="411" y="1286"/>
                    <a:pt x="128" y="1580"/>
                    <a:pt x="194" y="1767"/>
                  </a:cubicBezTo>
                  <a:cubicBezTo>
                    <a:pt x="259" y="1954"/>
                    <a:pt x="273" y="2154"/>
                    <a:pt x="866" y="2349"/>
                  </a:cubicBezTo>
                  <a:cubicBezTo>
                    <a:pt x="866" y="2349"/>
                    <a:pt x="1186" y="2374"/>
                    <a:pt x="1275" y="2766"/>
                  </a:cubicBezTo>
                  <a:cubicBezTo>
                    <a:pt x="1275" y="2766"/>
                    <a:pt x="1340" y="2988"/>
                    <a:pt x="1504" y="2980"/>
                  </a:cubicBezTo>
                  <a:close/>
                </a:path>
              </a:pathLst>
            </a:custGeom>
            <a:gradFill>
              <a:gsLst>
                <a:gs pos="0">
                  <a:srgbClr val="7CEFD8"/>
                </a:gs>
                <a:gs pos="51000">
                  <a:srgbClr val="6672E4"/>
                </a:gs>
                <a:gs pos="100000">
                  <a:srgbClr val="882BE5"/>
                </a:gs>
              </a:gsLst>
              <a:lin ang="5400000" scaled="1"/>
            </a:gradFill>
            <a:ln w="12700" cap="flat">
              <a:noFill/>
              <a:prstDash val="solid"/>
              <a:miter lim="800000"/>
              <a:headEnd/>
              <a:tailEnd/>
            </a:ln>
          </p:spPr>
          <p:txBody>
            <a:bodyPr vert="horz" wrap="square" lIns="91440" tIns="45720" rIns="91440" bIns="45720" numCol="1" rtlCol="0" anchor="t" anchorCtr="0" compatLnSpc="1">
              <a:prstTxWarp prst="textNoShape">
                <a:avLst/>
              </a:prstTxWarp>
            </a:bodyPr>
            <a:lstStyle/>
            <a:p>
              <a:pPr rtl="0"/>
              <a:endParaRPr lang="fr-FR" dirty="0"/>
            </a:p>
          </p:txBody>
        </p:sp>
        <p:sp>
          <p:nvSpPr>
            <p:cNvPr id="20" name="Forme libre 12">
              <a:extLst>
                <a:ext uri="{FF2B5EF4-FFF2-40B4-BE49-F238E27FC236}">
                  <a16:creationId xmlns:a16="http://schemas.microsoft.com/office/drawing/2014/main" id="{22AA5A4F-A0EB-453F-A699-F817D4616C6F}"/>
                </a:ext>
              </a:extLst>
            </p:cNvPr>
            <p:cNvSpPr>
              <a:spLocks/>
            </p:cNvSpPr>
            <p:nvPr/>
          </p:nvSpPr>
          <p:spPr bwMode="auto">
            <a:xfrm rot="9420272">
              <a:off x="5218811" y="-1993836"/>
              <a:ext cx="7570428" cy="10122905"/>
            </a:xfrm>
            <a:custGeom>
              <a:avLst/>
              <a:gdLst>
                <a:gd name="T0" fmla="*/ 1896 w 2175"/>
                <a:gd name="T1" fmla="*/ 2283 h 2913"/>
                <a:gd name="T2" fmla="*/ 1467 w 2175"/>
                <a:gd name="T3" fmla="*/ 2913 h 2913"/>
                <a:gd name="T4" fmla="*/ 1250 w 2175"/>
                <a:gd name="T5" fmla="*/ 2849 h 2913"/>
                <a:gd name="T6" fmla="*/ 1016 w 2175"/>
                <a:gd name="T7" fmla="*/ 2168 h 2913"/>
                <a:gd name="T8" fmla="*/ 93 w 2175"/>
                <a:gd name="T9" fmla="*/ 661 h 2913"/>
                <a:gd name="T10" fmla="*/ 0 w 2175"/>
                <a:gd name="T11" fmla="*/ 238 h 2913"/>
                <a:gd name="T12" fmla="*/ 70 w 2175"/>
                <a:gd name="T13" fmla="*/ 195 h 2913"/>
                <a:gd name="T14" fmla="*/ 638 w 2175"/>
                <a:gd name="T15" fmla="*/ 648 h 2913"/>
                <a:gd name="T16" fmla="*/ 1127 w 2175"/>
                <a:gd name="T17" fmla="*/ 1052 h 2913"/>
                <a:gd name="T18" fmla="*/ 1896 w 2175"/>
                <a:gd name="T19" fmla="*/ 2283 h 29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75" h="2913">
                  <a:moveTo>
                    <a:pt x="1896" y="2283"/>
                  </a:moveTo>
                  <a:cubicBezTo>
                    <a:pt x="1770" y="2651"/>
                    <a:pt x="1607" y="2829"/>
                    <a:pt x="1467" y="2913"/>
                  </a:cubicBezTo>
                  <a:cubicBezTo>
                    <a:pt x="1397" y="2909"/>
                    <a:pt x="1324" y="2889"/>
                    <a:pt x="1250" y="2849"/>
                  </a:cubicBezTo>
                  <a:cubicBezTo>
                    <a:pt x="858" y="2634"/>
                    <a:pt x="1016" y="2168"/>
                    <a:pt x="1016" y="2168"/>
                  </a:cubicBezTo>
                  <a:cubicBezTo>
                    <a:pt x="1354" y="1026"/>
                    <a:pt x="336" y="1282"/>
                    <a:pt x="93" y="661"/>
                  </a:cubicBezTo>
                  <a:cubicBezTo>
                    <a:pt x="28" y="495"/>
                    <a:pt x="1" y="354"/>
                    <a:pt x="0" y="238"/>
                  </a:cubicBezTo>
                  <a:cubicBezTo>
                    <a:pt x="20" y="222"/>
                    <a:pt x="44" y="208"/>
                    <a:pt x="70" y="195"/>
                  </a:cubicBezTo>
                  <a:cubicBezTo>
                    <a:pt x="481" y="0"/>
                    <a:pt x="491" y="389"/>
                    <a:pt x="638" y="648"/>
                  </a:cubicBezTo>
                  <a:cubicBezTo>
                    <a:pt x="785" y="907"/>
                    <a:pt x="850" y="945"/>
                    <a:pt x="1127" y="1052"/>
                  </a:cubicBezTo>
                  <a:cubicBezTo>
                    <a:pt x="1404" y="1159"/>
                    <a:pt x="2175" y="1472"/>
                    <a:pt x="1896" y="2283"/>
                  </a:cubicBezTo>
                  <a:close/>
                </a:path>
              </a:pathLst>
            </a:custGeom>
            <a:gradFill>
              <a:gsLst>
                <a:gs pos="100000">
                  <a:srgbClr val="7CEFD8"/>
                </a:gs>
                <a:gs pos="19000">
                  <a:srgbClr val="6672E4"/>
                </a:gs>
                <a:gs pos="0">
                  <a:srgbClr val="882BE5"/>
                </a:gs>
              </a:gsLst>
              <a:lin ang="10200000" scaled="0"/>
            </a:gradFill>
            <a:ln w="12700" cap="flat">
              <a:noFill/>
              <a:prstDash val="solid"/>
              <a:miter lim="800000"/>
              <a:headEnd/>
              <a:tailEnd/>
            </a:ln>
          </p:spPr>
          <p:txBody>
            <a:bodyPr vert="horz" wrap="square" lIns="91440" tIns="45720" rIns="91440" bIns="45720" numCol="1" rtlCol="0" anchor="t" anchorCtr="0" compatLnSpc="1">
              <a:prstTxWarp prst="textNoShape">
                <a:avLst/>
              </a:prstTxWarp>
            </a:bodyPr>
            <a:lstStyle/>
            <a:p>
              <a:pPr rtl="0"/>
              <a:endParaRPr lang="fr-FR" dirty="0"/>
            </a:p>
          </p:txBody>
        </p:sp>
      </p:grpSp>
      <p:sp>
        <p:nvSpPr>
          <p:cNvPr id="24" name="Zone de texte 23">
            <a:extLst>
              <a:ext uri="{FF2B5EF4-FFF2-40B4-BE49-F238E27FC236}">
                <a16:creationId xmlns:a16="http://schemas.microsoft.com/office/drawing/2014/main" id="{C1165547-DF3A-4694-9097-2BDAF2003713}"/>
              </a:ext>
            </a:extLst>
          </p:cNvPr>
          <p:cNvSpPr txBox="1"/>
          <p:nvPr/>
        </p:nvSpPr>
        <p:spPr>
          <a:xfrm>
            <a:off x="733192" y="4458533"/>
            <a:ext cx="4845708" cy="830997"/>
          </a:xfrm>
          <a:prstGeom prst="rect">
            <a:avLst/>
          </a:prstGeom>
          <a:noFill/>
        </p:spPr>
        <p:txBody>
          <a:bodyPr wrap="square" lIns="0" tIns="0" rIns="0" bIns="0" rtlCol="0">
            <a:spAutoFit/>
          </a:bodyPr>
          <a:lstStyle/>
          <a:p>
            <a:pPr rtl="0"/>
            <a:r>
              <a:rPr lang="fr-FR" sz="5400" b="1" dirty="0">
                <a:solidFill>
                  <a:srgbClr val="002060"/>
                </a:solidFill>
                <a:latin typeface="Segoe UI" panose="020B0502040204020203" pitchFamily="34" charset="0"/>
                <a:cs typeface="Segoe UI" panose="020B0502040204020203" pitchFamily="34" charset="0"/>
              </a:rPr>
              <a:t>Projet Python</a:t>
            </a:r>
          </a:p>
        </p:txBody>
      </p:sp>
      <p:sp>
        <p:nvSpPr>
          <p:cNvPr id="55" name="Rectangle 54">
            <a:extLst>
              <a:ext uri="{FF2B5EF4-FFF2-40B4-BE49-F238E27FC236}">
                <a16:creationId xmlns:a16="http://schemas.microsoft.com/office/drawing/2014/main" id="{6BBBCB2E-F413-4381-8378-02FDC20EA4F6}"/>
              </a:ext>
            </a:extLst>
          </p:cNvPr>
          <p:cNvSpPr/>
          <p:nvPr/>
        </p:nvSpPr>
        <p:spPr>
          <a:xfrm>
            <a:off x="733192" y="5358396"/>
            <a:ext cx="3536195" cy="492443"/>
          </a:xfrm>
          <a:prstGeom prst="rect">
            <a:avLst/>
          </a:prstGeom>
        </p:spPr>
        <p:txBody>
          <a:bodyPr wrap="square" lIns="0" tIns="0" rIns="0" bIns="0" rtlCol="0">
            <a:spAutoFit/>
          </a:bodyPr>
          <a:lstStyle/>
          <a:p>
            <a:r>
              <a:rPr lang="en-US" sz="1600" i="1" dirty="0">
                <a:solidFill>
                  <a:srgbClr val="002060"/>
                </a:solidFill>
                <a:latin typeface="+mj-lt"/>
                <a:cs typeface="Segoe UI" panose="020B0502040204020203" pitchFamily="34" charset="0"/>
              </a:rPr>
              <a:t>Smartphone-Based Recognition of Human Activities and Postural Transitions Data Set</a:t>
            </a:r>
            <a:endParaRPr lang="fr-FR" sz="1600" i="1" dirty="0">
              <a:solidFill>
                <a:srgbClr val="002060"/>
              </a:solidFill>
              <a:latin typeface="+mj-lt"/>
              <a:cs typeface="Segoe UI" panose="020B0502040204020203" pitchFamily="34" charset="0"/>
            </a:endParaRPr>
          </a:p>
        </p:txBody>
      </p:sp>
      <p:sp>
        <p:nvSpPr>
          <p:cNvPr id="3" name="Titre 2" hidden="1">
            <a:extLst>
              <a:ext uri="{FF2B5EF4-FFF2-40B4-BE49-F238E27FC236}">
                <a16:creationId xmlns:a16="http://schemas.microsoft.com/office/drawing/2014/main" id="{016C325E-5B69-4D07-BBFB-7DB217A69D48}"/>
              </a:ext>
            </a:extLst>
          </p:cNvPr>
          <p:cNvSpPr>
            <a:spLocks noGrp="1"/>
          </p:cNvSpPr>
          <p:nvPr>
            <p:ph type="ctrTitle"/>
          </p:nvPr>
        </p:nvSpPr>
        <p:spPr/>
        <p:txBody>
          <a:bodyPr rtlCol="0"/>
          <a:lstStyle/>
          <a:p>
            <a:r>
              <a:rPr lang="fr-FR" dirty="0"/>
              <a:t>Ressources humaines : diapositive 1</a:t>
            </a:r>
            <a:endParaRPr lang="fr" dirty="0"/>
          </a:p>
        </p:txBody>
      </p:sp>
      <p:sp>
        <p:nvSpPr>
          <p:cNvPr id="9" name="Zone de texte 23">
            <a:extLst>
              <a:ext uri="{FF2B5EF4-FFF2-40B4-BE49-F238E27FC236}">
                <a16:creationId xmlns:a16="http://schemas.microsoft.com/office/drawing/2014/main" id="{A6BA502D-882C-4492-AB21-CD8D16D01D46}"/>
              </a:ext>
            </a:extLst>
          </p:cNvPr>
          <p:cNvSpPr txBox="1"/>
          <p:nvPr/>
        </p:nvSpPr>
        <p:spPr>
          <a:xfrm>
            <a:off x="733192" y="5923007"/>
            <a:ext cx="4845708" cy="369332"/>
          </a:xfrm>
          <a:prstGeom prst="rect">
            <a:avLst/>
          </a:prstGeom>
          <a:noFill/>
        </p:spPr>
        <p:txBody>
          <a:bodyPr wrap="square" lIns="0" tIns="0" rIns="0" bIns="0" rtlCol="0">
            <a:spAutoFit/>
          </a:bodyPr>
          <a:lstStyle/>
          <a:p>
            <a:pPr rtl="0"/>
            <a:r>
              <a:rPr lang="fr-FR" sz="2400" b="1" dirty="0">
                <a:solidFill>
                  <a:srgbClr val="002060"/>
                </a:solidFill>
                <a:latin typeface="Segoe UI" panose="020B0502040204020203" pitchFamily="34" charset="0"/>
                <a:cs typeface="Segoe UI" panose="020B0502040204020203" pitchFamily="34" charset="0"/>
              </a:rPr>
              <a:t>Sébastien Roques</a:t>
            </a:r>
          </a:p>
        </p:txBody>
      </p:sp>
    </p:spTree>
    <p:extLst>
      <p:ext uri="{BB962C8B-B14F-4D97-AF65-F5344CB8AC3E}">
        <p14:creationId xmlns:p14="http://schemas.microsoft.com/office/powerpoint/2010/main" val="32543563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Zone de texte 65">
            <a:extLst>
              <a:ext uri="{FF2B5EF4-FFF2-40B4-BE49-F238E27FC236}">
                <a16:creationId xmlns:a16="http://schemas.microsoft.com/office/drawing/2014/main" id="{40F0350B-A0DF-49BC-B925-C3FFA8BF02C7}"/>
              </a:ext>
            </a:extLst>
          </p:cNvPr>
          <p:cNvSpPr txBox="1"/>
          <p:nvPr/>
        </p:nvSpPr>
        <p:spPr>
          <a:xfrm>
            <a:off x="726781" y="865651"/>
            <a:ext cx="6856274" cy="738664"/>
          </a:xfrm>
          <a:prstGeom prst="rect">
            <a:avLst/>
          </a:prstGeom>
        </p:spPr>
        <p:txBody>
          <a:bodyPr wrap="square" lIns="0" tIns="0" rIns="0" bIns="0" rtlCol="0">
            <a:spAutoFit/>
          </a:bodyPr>
          <a:lstStyle>
            <a:defPPr>
              <a:defRPr lang="en-US"/>
            </a:defPPr>
            <a:lvl1pPr>
              <a:defRPr sz="1600" i="1">
                <a:solidFill>
                  <a:srgbClr val="002060"/>
                </a:solidFill>
                <a:latin typeface="+mj-lt"/>
                <a:cs typeface="Segoe UI" panose="020B0502040204020203" pitchFamily="34" charset="0"/>
              </a:defRPr>
            </a:lvl1pPr>
          </a:lstStyle>
          <a:p>
            <a:pPr rtl="0"/>
            <a:r>
              <a:rPr lang="fr-FR" dirty="0"/>
              <a:t>Pour l’API, j’ai décidé de faire plusieurs </a:t>
            </a:r>
            <a:r>
              <a:rPr lang="fr-FR" dirty="0" err="1"/>
              <a:t>endpoints</a:t>
            </a:r>
            <a:r>
              <a:rPr lang="fr-FR" dirty="0"/>
              <a:t>, chaque</a:t>
            </a:r>
          </a:p>
          <a:p>
            <a:pPr rtl="0"/>
            <a:r>
              <a:rPr lang="fr-FR" dirty="0" err="1"/>
              <a:t>Endpoints</a:t>
            </a:r>
            <a:r>
              <a:rPr lang="fr-FR" dirty="0"/>
              <a:t> correspond à la prédiction d’un des modèles sur le</a:t>
            </a:r>
          </a:p>
          <a:p>
            <a:pPr rtl="0"/>
            <a:r>
              <a:rPr lang="fr-FR" dirty="0"/>
              <a:t>Jeu de tests </a:t>
            </a:r>
          </a:p>
        </p:txBody>
      </p:sp>
      <p:sp>
        <p:nvSpPr>
          <p:cNvPr id="67" name="Zone de texte 66">
            <a:extLst>
              <a:ext uri="{FF2B5EF4-FFF2-40B4-BE49-F238E27FC236}">
                <a16:creationId xmlns:a16="http://schemas.microsoft.com/office/drawing/2014/main" id="{EFA5AF66-F428-4EBE-A3A8-9F827101F023}"/>
              </a:ext>
            </a:extLst>
          </p:cNvPr>
          <p:cNvSpPr txBox="1"/>
          <p:nvPr/>
        </p:nvSpPr>
        <p:spPr>
          <a:xfrm>
            <a:off x="726780" y="273553"/>
            <a:ext cx="8574237" cy="512961"/>
          </a:xfrm>
          <a:prstGeom prst="rect">
            <a:avLst/>
          </a:prstGeom>
          <a:noFill/>
        </p:spPr>
        <p:txBody>
          <a:bodyPr wrap="square" lIns="0" tIns="0" rIns="0" bIns="0" rtlCol="0">
            <a:noAutofit/>
          </a:bodyPr>
          <a:lstStyle>
            <a:defPPr>
              <a:defRPr lang="en-US"/>
            </a:defPPr>
            <a:lvl1pPr>
              <a:lnSpc>
                <a:spcPts val="4000"/>
              </a:lnSpc>
              <a:defRPr sz="3600" b="1">
                <a:solidFill>
                  <a:srgbClr val="002060"/>
                </a:solidFill>
                <a:latin typeface="Segoe UI" panose="020B0502040204020203" pitchFamily="34" charset="0"/>
                <a:cs typeface="Segoe UI" panose="020B0502040204020203" pitchFamily="34" charset="0"/>
              </a:defRPr>
            </a:lvl1pPr>
          </a:lstStyle>
          <a:p>
            <a:pPr rtl="0"/>
            <a:r>
              <a:rPr lang="fr-FR" dirty="0"/>
              <a:t>Réalisation de L’API</a:t>
            </a:r>
          </a:p>
        </p:txBody>
      </p:sp>
      <p:sp>
        <p:nvSpPr>
          <p:cNvPr id="68" name="Zone de texte 67">
            <a:extLst>
              <a:ext uri="{FF2B5EF4-FFF2-40B4-BE49-F238E27FC236}">
                <a16:creationId xmlns:a16="http://schemas.microsoft.com/office/drawing/2014/main" id="{7994E089-025A-4C69-B940-7F951870B5E4}"/>
              </a:ext>
            </a:extLst>
          </p:cNvPr>
          <p:cNvSpPr txBox="1"/>
          <p:nvPr/>
        </p:nvSpPr>
        <p:spPr>
          <a:xfrm>
            <a:off x="726781" y="1663634"/>
            <a:ext cx="3928346" cy="492443"/>
          </a:xfrm>
          <a:prstGeom prst="rect">
            <a:avLst/>
          </a:prstGeom>
        </p:spPr>
        <p:txBody>
          <a:bodyPr wrap="square" lIns="0" tIns="0" rIns="0" bIns="0" rtlCol="0">
            <a:spAutoFit/>
          </a:bodyPr>
          <a:lstStyle>
            <a:defPPr>
              <a:defRPr lang="en-US"/>
            </a:defPPr>
            <a:lvl1pPr>
              <a:defRPr sz="1600" i="1">
                <a:solidFill>
                  <a:srgbClr val="002060"/>
                </a:solidFill>
                <a:latin typeface="+mj-lt"/>
                <a:cs typeface="Segoe UI" panose="020B0502040204020203" pitchFamily="34" charset="0"/>
              </a:defRPr>
            </a:lvl1pPr>
          </a:lstStyle>
          <a:p>
            <a:pPr rtl="0"/>
            <a:r>
              <a:rPr lang="fr-FR" b="1" dirty="0">
                <a:latin typeface="Segoe UI" panose="020B0502040204020203" pitchFamily="34" charset="0"/>
              </a:rPr>
              <a:t>4 </a:t>
            </a:r>
            <a:r>
              <a:rPr lang="fr-FR" b="1" dirty="0" err="1">
                <a:latin typeface="Segoe UI" panose="020B0502040204020203" pitchFamily="34" charset="0"/>
              </a:rPr>
              <a:t>endpoints</a:t>
            </a:r>
            <a:r>
              <a:rPr lang="fr-FR" b="1" dirty="0">
                <a:latin typeface="Segoe UI" panose="020B0502040204020203" pitchFamily="34" charset="0"/>
              </a:rPr>
              <a:t> : Régression linéaire, logistique, Random Forest et Xgboost</a:t>
            </a:r>
          </a:p>
        </p:txBody>
      </p:sp>
      <p:sp>
        <p:nvSpPr>
          <p:cNvPr id="69" name="Zone de texte 68">
            <a:extLst>
              <a:ext uri="{FF2B5EF4-FFF2-40B4-BE49-F238E27FC236}">
                <a16:creationId xmlns:a16="http://schemas.microsoft.com/office/drawing/2014/main" id="{4A424134-52BB-4183-A9FC-3CBBA75DCD28}"/>
              </a:ext>
            </a:extLst>
          </p:cNvPr>
          <p:cNvSpPr txBox="1"/>
          <p:nvPr/>
        </p:nvSpPr>
        <p:spPr>
          <a:xfrm>
            <a:off x="726781" y="2245249"/>
            <a:ext cx="4435324" cy="3693319"/>
          </a:xfrm>
          <a:prstGeom prst="rect">
            <a:avLst/>
          </a:prstGeom>
        </p:spPr>
        <p:txBody>
          <a:bodyPr wrap="square" lIns="0" tIns="0" rIns="0" bIns="0" rtlCol="0">
            <a:spAutoFit/>
          </a:bodyPr>
          <a:lstStyle>
            <a:defPPr>
              <a:defRPr lang="en-US"/>
            </a:defPPr>
            <a:lvl1pPr>
              <a:defRPr sz="1600" i="1">
                <a:solidFill>
                  <a:srgbClr val="002060"/>
                </a:solidFill>
                <a:latin typeface="+mj-lt"/>
                <a:cs typeface="Segoe UI" panose="020B0502040204020203" pitchFamily="34" charset="0"/>
              </a:defRPr>
            </a:lvl1pPr>
          </a:lstStyle>
          <a:p>
            <a:pPr rtl="0"/>
            <a:r>
              <a:rPr lang="fr-FR" i="0" dirty="0"/>
              <a:t>Pour l’API, nous n’avions pas de détails sur le travail à réaliser. Au départ, je partais sur l’idée de créer une api ou l’utilisateur rentre en paramètre la totalité des colonnes de la dataset et l’API lui retournait une prédiction. Cependant, étant donné que notre dataset contient plus de 550 colonnes. Je trouvais impensable de demander à l’utilisateur de saisir tous les paramètres. J’ai donc décidé de faire une API qui en fonction du modèle choisi, renvoie la </a:t>
            </a:r>
            <a:r>
              <a:rPr lang="fr-FR" i="0" dirty="0" err="1"/>
              <a:t>mse</a:t>
            </a:r>
            <a:r>
              <a:rPr lang="fr-FR" i="0" dirty="0"/>
              <a:t> et l’</a:t>
            </a:r>
            <a:r>
              <a:rPr lang="fr-FR" i="0" dirty="0" err="1"/>
              <a:t>accuracy</a:t>
            </a:r>
            <a:r>
              <a:rPr lang="fr-FR" i="0" dirty="0"/>
              <a:t>.</a:t>
            </a:r>
            <a:br>
              <a:rPr lang="fr-FR" i="0" dirty="0"/>
            </a:br>
            <a:r>
              <a:rPr lang="fr-FR" i="0" dirty="0"/>
              <a:t>Les </a:t>
            </a:r>
            <a:r>
              <a:rPr lang="fr-FR" i="0" dirty="0" err="1"/>
              <a:t>endpoints</a:t>
            </a:r>
            <a:r>
              <a:rPr lang="fr-FR" i="0" dirty="0"/>
              <a:t> sont les suivants :</a:t>
            </a:r>
          </a:p>
          <a:p>
            <a:r>
              <a:rPr lang="fr-FR" i="0" dirty="0"/>
              <a:t>Xgboost :  </a:t>
            </a:r>
            <a:r>
              <a:rPr lang="fr-FR" i="0" dirty="0">
                <a:hlinkClick r:id="rId3"/>
              </a:rPr>
              <a:t>http://localhost:8000/xgboost</a:t>
            </a:r>
            <a:endParaRPr lang="fr-FR" i="0" dirty="0"/>
          </a:p>
          <a:p>
            <a:r>
              <a:rPr lang="fr-FR" i="0" dirty="0"/>
              <a:t>Random Forest : </a:t>
            </a:r>
            <a:r>
              <a:rPr lang="fr-FR" i="0" dirty="0">
                <a:hlinkClick r:id="rId4"/>
              </a:rPr>
              <a:t>http://localhost:8000/rf</a:t>
            </a:r>
            <a:endParaRPr lang="fr-FR" i="0" dirty="0"/>
          </a:p>
          <a:p>
            <a:r>
              <a:rPr lang="fr-FR" i="0" dirty="0" err="1"/>
              <a:t>Regression</a:t>
            </a:r>
            <a:r>
              <a:rPr lang="fr-FR" i="0" dirty="0"/>
              <a:t> </a:t>
            </a:r>
            <a:r>
              <a:rPr lang="fr-FR" i="0" dirty="0" err="1"/>
              <a:t>Lineaire</a:t>
            </a:r>
            <a:r>
              <a:rPr lang="fr-FR" i="0" dirty="0"/>
              <a:t> : http://localhost:8000/rlin</a:t>
            </a:r>
          </a:p>
          <a:p>
            <a:r>
              <a:rPr lang="fr-FR" i="0" dirty="0" err="1"/>
              <a:t>Regression</a:t>
            </a:r>
            <a:r>
              <a:rPr lang="fr-FR" i="0" dirty="0"/>
              <a:t> Logistique : http://localhost:8000/rlog</a:t>
            </a:r>
            <a:endParaRPr lang="fr-FR" dirty="0"/>
          </a:p>
        </p:txBody>
      </p:sp>
      <p:grpSp>
        <p:nvGrpSpPr>
          <p:cNvPr id="94" name="Groupe 93" descr="Cette image est d’une forme abstraite. ">
            <a:extLst>
              <a:ext uri="{FF2B5EF4-FFF2-40B4-BE49-F238E27FC236}">
                <a16:creationId xmlns:a16="http://schemas.microsoft.com/office/drawing/2014/main" id="{06C5D049-85D7-4673-9E2C-A2DF6A4D5048}"/>
              </a:ext>
            </a:extLst>
          </p:cNvPr>
          <p:cNvGrpSpPr/>
          <p:nvPr/>
        </p:nvGrpSpPr>
        <p:grpSpPr>
          <a:xfrm rot="15309759">
            <a:off x="9026813" y="4622835"/>
            <a:ext cx="4736736" cy="6407275"/>
            <a:chOff x="4855953" y="-2833465"/>
            <a:chExt cx="8948964" cy="12105059"/>
          </a:xfrm>
        </p:grpSpPr>
        <p:sp>
          <p:nvSpPr>
            <p:cNvPr id="95" name="Forme libre 10">
              <a:extLst>
                <a:ext uri="{FF2B5EF4-FFF2-40B4-BE49-F238E27FC236}">
                  <a16:creationId xmlns:a16="http://schemas.microsoft.com/office/drawing/2014/main" id="{495773B3-D6CE-453B-96D1-E95DF6122C37}"/>
                </a:ext>
              </a:extLst>
            </p:cNvPr>
            <p:cNvSpPr>
              <a:spLocks/>
            </p:cNvSpPr>
            <p:nvPr/>
          </p:nvSpPr>
          <p:spPr bwMode="auto">
            <a:xfrm rot="9420272">
              <a:off x="4855953" y="-2246936"/>
              <a:ext cx="8673602" cy="11518530"/>
            </a:xfrm>
            <a:custGeom>
              <a:avLst/>
              <a:gdLst>
                <a:gd name="T0" fmla="*/ 1166 w 2492"/>
                <a:gd name="T1" fmla="*/ 2419 h 3315"/>
                <a:gd name="T2" fmla="*/ 243 w 2492"/>
                <a:gd name="T3" fmla="*/ 912 h 3315"/>
                <a:gd name="T4" fmla="*/ 449 w 2492"/>
                <a:gd name="T5" fmla="*/ 15 h 3315"/>
                <a:gd name="T6" fmla="*/ 766 w 2492"/>
                <a:gd name="T7" fmla="*/ 302 h 3315"/>
                <a:gd name="T8" fmla="*/ 1651 w 2492"/>
                <a:gd name="T9" fmla="*/ 481 h 3315"/>
                <a:gd name="T10" fmla="*/ 2239 w 2492"/>
                <a:gd name="T11" fmla="*/ 1238 h 3315"/>
                <a:gd name="T12" fmla="*/ 2186 w 2492"/>
                <a:gd name="T13" fmla="*/ 2201 h 3315"/>
                <a:gd name="T14" fmla="*/ 2165 w 2492"/>
                <a:gd name="T15" fmla="*/ 2928 h 3315"/>
                <a:gd name="T16" fmla="*/ 1400 w 2492"/>
                <a:gd name="T17" fmla="*/ 3100 h 3315"/>
                <a:gd name="T18" fmla="*/ 1166 w 2492"/>
                <a:gd name="T19" fmla="*/ 2419 h 3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92" h="3315">
                  <a:moveTo>
                    <a:pt x="1166" y="2419"/>
                  </a:moveTo>
                  <a:cubicBezTo>
                    <a:pt x="1505" y="1277"/>
                    <a:pt x="486" y="1533"/>
                    <a:pt x="243" y="912"/>
                  </a:cubicBezTo>
                  <a:cubicBezTo>
                    <a:pt x="0" y="292"/>
                    <a:pt x="291" y="31"/>
                    <a:pt x="449" y="15"/>
                  </a:cubicBezTo>
                  <a:cubicBezTo>
                    <a:pt x="607" y="0"/>
                    <a:pt x="716" y="54"/>
                    <a:pt x="766" y="302"/>
                  </a:cubicBezTo>
                  <a:cubicBezTo>
                    <a:pt x="817" y="551"/>
                    <a:pt x="1312" y="508"/>
                    <a:pt x="1651" y="481"/>
                  </a:cubicBezTo>
                  <a:cubicBezTo>
                    <a:pt x="1989" y="454"/>
                    <a:pt x="2492" y="733"/>
                    <a:pt x="2239" y="1238"/>
                  </a:cubicBezTo>
                  <a:cubicBezTo>
                    <a:pt x="1986" y="1743"/>
                    <a:pt x="2000" y="1716"/>
                    <a:pt x="2186" y="2201"/>
                  </a:cubicBezTo>
                  <a:cubicBezTo>
                    <a:pt x="2372" y="2685"/>
                    <a:pt x="2165" y="2928"/>
                    <a:pt x="2165" y="2928"/>
                  </a:cubicBezTo>
                  <a:cubicBezTo>
                    <a:pt x="2165" y="2928"/>
                    <a:pt x="1791" y="3315"/>
                    <a:pt x="1400" y="3100"/>
                  </a:cubicBezTo>
                  <a:cubicBezTo>
                    <a:pt x="1008" y="2885"/>
                    <a:pt x="1166" y="2419"/>
                    <a:pt x="1166" y="2419"/>
                  </a:cubicBezTo>
                  <a:close/>
                </a:path>
              </a:pathLst>
            </a:custGeom>
            <a:gradFill>
              <a:gsLst>
                <a:gs pos="0">
                  <a:srgbClr val="80DEDE"/>
                </a:gs>
                <a:gs pos="53500">
                  <a:srgbClr val="85C1E7"/>
                </a:gs>
                <a:gs pos="100000">
                  <a:srgbClr val="878CFF"/>
                </a:gs>
              </a:gsLst>
              <a:lin ang="5400000" scaled="1"/>
            </a:gradFill>
            <a:ln w="12700" cap="flat">
              <a:noFill/>
              <a:prstDash val="solid"/>
              <a:miter lim="800000"/>
              <a:headEnd/>
              <a:tailEnd/>
            </a:ln>
          </p:spPr>
          <p:txBody>
            <a:bodyPr vert="horz" wrap="square" lIns="91440" tIns="45720" rIns="91440" bIns="45720" numCol="1" rtlCol="0" anchor="t" anchorCtr="0" compatLnSpc="1">
              <a:prstTxWarp prst="textNoShape">
                <a:avLst/>
              </a:prstTxWarp>
            </a:bodyPr>
            <a:lstStyle/>
            <a:p>
              <a:pPr rtl="0"/>
              <a:endParaRPr lang="fr-FR" dirty="0"/>
            </a:p>
          </p:txBody>
        </p:sp>
        <p:sp>
          <p:nvSpPr>
            <p:cNvPr id="96" name="Forme libre 11">
              <a:extLst>
                <a:ext uri="{FF2B5EF4-FFF2-40B4-BE49-F238E27FC236}">
                  <a16:creationId xmlns:a16="http://schemas.microsoft.com/office/drawing/2014/main" id="{49D9CCDB-CAB7-4554-8B96-AF649D96074D}"/>
                </a:ext>
              </a:extLst>
            </p:cNvPr>
            <p:cNvSpPr>
              <a:spLocks/>
            </p:cNvSpPr>
            <p:nvPr/>
          </p:nvSpPr>
          <p:spPr bwMode="auto">
            <a:xfrm rot="9420272">
              <a:off x="5048022" y="-2833465"/>
              <a:ext cx="8756895" cy="10755934"/>
            </a:xfrm>
            <a:custGeom>
              <a:avLst/>
              <a:gdLst>
                <a:gd name="T0" fmla="*/ 1504 w 2516"/>
                <a:gd name="T1" fmla="*/ 2980 h 3095"/>
                <a:gd name="T2" fmla="*/ 2237 w 2516"/>
                <a:gd name="T3" fmla="*/ 2283 h 3095"/>
                <a:gd name="T4" fmla="*/ 1468 w 2516"/>
                <a:gd name="T5" fmla="*/ 1052 h 3095"/>
                <a:gd name="T6" fmla="*/ 979 w 2516"/>
                <a:gd name="T7" fmla="*/ 648 h 3095"/>
                <a:gd name="T8" fmla="*/ 411 w 2516"/>
                <a:gd name="T9" fmla="*/ 195 h 3095"/>
                <a:gd name="T10" fmla="*/ 397 w 2516"/>
                <a:gd name="T11" fmla="*/ 1117 h 3095"/>
                <a:gd name="T12" fmla="*/ 194 w 2516"/>
                <a:gd name="T13" fmla="*/ 1767 h 3095"/>
                <a:gd name="T14" fmla="*/ 866 w 2516"/>
                <a:gd name="T15" fmla="*/ 2349 h 3095"/>
                <a:gd name="T16" fmla="*/ 1275 w 2516"/>
                <a:gd name="T17" fmla="*/ 2766 h 3095"/>
                <a:gd name="T18" fmla="*/ 1504 w 2516"/>
                <a:gd name="T19" fmla="*/ 2980 h 30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16" h="3095">
                  <a:moveTo>
                    <a:pt x="1504" y="2980"/>
                  </a:moveTo>
                  <a:cubicBezTo>
                    <a:pt x="1504" y="2980"/>
                    <a:pt x="1958" y="3095"/>
                    <a:pt x="2237" y="2283"/>
                  </a:cubicBezTo>
                  <a:cubicBezTo>
                    <a:pt x="2516" y="1472"/>
                    <a:pt x="1745" y="1159"/>
                    <a:pt x="1468" y="1052"/>
                  </a:cubicBezTo>
                  <a:cubicBezTo>
                    <a:pt x="1191" y="945"/>
                    <a:pt x="1126" y="907"/>
                    <a:pt x="979" y="648"/>
                  </a:cubicBezTo>
                  <a:cubicBezTo>
                    <a:pt x="832" y="389"/>
                    <a:pt x="822" y="0"/>
                    <a:pt x="411" y="195"/>
                  </a:cubicBezTo>
                  <a:cubicBezTo>
                    <a:pt x="0" y="391"/>
                    <a:pt x="384" y="948"/>
                    <a:pt x="397" y="1117"/>
                  </a:cubicBezTo>
                  <a:cubicBezTo>
                    <a:pt x="411" y="1286"/>
                    <a:pt x="128" y="1580"/>
                    <a:pt x="194" y="1767"/>
                  </a:cubicBezTo>
                  <a:cubicBezTo>
                    <a:pt x="259" y="1954"/>
                    <a:pt x="273" y="2154"/>
                    <a:pt x="866" y="2349"/>
                  </a:cubicBezTo>
                  <a:cubicBezTo>
                    <a:pt x="866" y="2349"/>
                    <a:pt x="1186" y="2374"/>
                    <a:pt x="1275" y="2766"/>
                  </a:cubicBezTo>
                  <a:cubicBezTo>
                    <a:pt x="1275" y="2766"/>
                    <a:pt x="1340" y="2988"/>
                    <a:pt x="1504" y="2980"/>
                  </a:cubicBezTo>
                  <a:close/>
                </a:path>
              </a:pathLst>
            </a:custGeom>
            <a:gradFill>
              <a:gsLst>
                <a:gs pos="0">
                  <a:srgbClr val="7CEFD8"/>
                </a:gs>
                <a:gs pos="51000">
                  <a:srgbClr val="6672E4"/>
                </a:gs>
                <a:gs pos="100000">
                  <a:srgbClr val="882BE5"/>
                </a:gs>
              </a:gsLst>
              <a:lin ang="5400000" scaled="1"/>
            </a:gradFill>
            <a:ln w="12700" cap="flat">
              <a:noFill/>
              <a:prstDash val="solid"/>
              <a:miter lim="800000"/>
              <a:headEnd/>
              <a:tailEnd/>
            </a:ln>
          </p:spPr>
          <p:txBody>
            <a:bodyPr vert="horz" wrap="square" lIns="91440" tIns="45720" rIns="91440" bIns="45720" numCol="1" rtlCol="0" anchor="t" anchorCtr="0" compatLnSpc="1">
              <a:prstTxWarp prst="textNoShape">
                <a:avLst/>
              </a:prstTxWarp>
            </a:bodyPr>
            <a:lstStyle/>
            <a:p>
              <a:pPr rtl="0"/>
              <a:endParaRPr lang="fr-FR" dirty="0"/>
            </a:p>
          </p:txBody>
        </p:sp>
        <p:sp>
          <p:nvSpPr>
            <p:cNvPr id="97" name="Forme libre 12">
              <a:extLst>
                <a:ext uri="{FF2B5EF4-FFF2-40B4-BE49-F238E27FC236}">
                  <a16:creationId xmlns:a16="http://schemas.microsoft.com/office/drawing/2014/main" id="{15844E15-7463-4C39-9A45-B2A35B7FD5CD}"/>
                </a:ext>
              </a:extLst>
            </p:cNvPr>
            <p:cNvSpPr>
              <a:spLocks/>
            </p:cNvSpPr>
            <p:nvPr/>
          </p:nvSpPr>
          <p:spPr bwMode="auto">
            <a:xfrm rot="9420272">
              <a:off x="5218811" y="-1993836"/>
              <a:ext cx="7570428" cy="10122905"/>
            </a:xfrm>
            <a:custGeom>
              <a:avLst/>
              <a:gdLst>
                <a:gd name="T0" fmla="*/ 1896 w 2175"/>
                <a:gd name="T1" fmla="*/ 2283 h 2913"/>
                <a:gd name="T2" fmla="*/ 1467 w 2175"/>
                <a:gd name="T3" fmla="*/ 2913 h 2913"/>
                <a:gd name="T4" fmla="*/ 1250 w 2175"/>
                <a:gd name="T5" fmla="*/ 2849 h 2913"/>
                <a:gd name="T6" fmla="*/ 1016 w 2175"/>
                <a:gd name="T7" fmla="*/ 2168 h 2913"/>
                <a:gd name="T8" fmla="*/ 93 w 2175"/>
                <a:gd name="T9" fmla="*/ 661 h 2913"/>
                <a:gd name="T10" fmla="*/ 0 w 2175"/>
                <a:gd name="T11" fmla="*/ 238 h 2913"/>
                <a:gd name="T12" fmla="*/ 70 w 2175"/>
                <a:gd name="T13" fmla="*/ 195 h 2913"/>
                <a:gd name="T14" fmla="*/ 638 w 2175"/>
                <a:gd name="T15" fmla="*/ 648 h 2913"/>
                <a:gd name="T16" fmla="*/ 1127 w 2175"/>
                <a:gd name="T17" fmla="*/ 1052 h 2913"/>
                <a:gd name="T18" fmla="*/ 1896 w 2175"/>
                <a:gd name="T19" fmla="*/ 2283 h 29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75" h="2913">
                  <a:moveTo>
                    <a:pt x="1896" y="2283"/>
                  </a:moveTo>
                  <a:cubicBezTo>
                    <a:pt x="1770" y="2651"/>
                    <a:pt x="1607" y="2829"/>
                    <a:pt x="1467" y="2913"/>
                  </a:cubicBezTo>
                  <a:cubicBezTo>
                    <a:pt x="1397" y="2909"/>
                    <a:pt x="1324" y="2889"/>
                    <a:pt x="1250" y="2849"/>
                  </a:cubicBezTo>
                  <a:cubicBezTo>
                    <a:pt x="858" y="2634"/>
                    <a:pt x="1016" y="2168"/>
                    <a:pt x="1016" y="2168"/>
                  </a:cubicBezTo>
                  <a:cubicBezTo>
                    <a:pt x="1354" y="1026"/>
                    <a:pt x="336" y="1282"/>
                    <a:pt x="93" y="661"/>
                  </a:cubicBezTo>
                  <a:cubicBezTo>
                    <a:pt x="28" y="495"/>
                    <a:pt x="1" y="354"/>
                    <a:pt x="0" y="238"/>
                  </a:cubicBezTo>
                  <a:cubicBezTo>
                    <a:pt x="20" y="222"/>
                    <a:pt x="44" y="208"/>
                    <a:pt x="70" y="195"/>
                  </a:cubicBezTo>
                  <a:cubicBezTo>
                    <a:pt x="481" y="0"/>
                    <a:pt x="491" y="389"/>
                    <a:pt x="638" y="648"/>
                  </a:cubicBezTo>
                  <a:cubicBezTo>
                    <a:pt x="785" y="907"/>
                    <a:pt x="850" y="945"/>
                    <a:pt x="1127" y="1052"/>
                  </a:cubicBezTo>
                  <a:cubicBezTo>
                    <a:pt x="1404" y="1159"/>
                    <a:pt x="2175" y="1472"/>
                    <a:pt x="1896" y="2283"/>
                  </a:cubicBezTo>
                  <a:close/>
                </a:path>
              </a:pathLst>
            </a:custGeom>
            <a:gradFill>
              <a:gsLst>
                <a:gs pos="100000">
                  <a:srgbClr val="7CEFD8"/>
                </a:gs>
                <a:gs pos="19000">
                  <a:srgbClr val="6672E4"/>
                </a:gs>
                <a:gs pos="0">
                  <a:srgbClr val="882BE5"/>
                </a:gs>
              </a:gsLst>
              <a:lin ang="10200000" scaled="0"/>
            </a:gradFill>
            <a:ln w="12700" cap="flat">
              <a:noFill/>
              <a:prstDash val="solid"/>
              <a:miter lim="800000"/>
              <a:headEnd/>
              <a:tailEnd/>
            </a:ln>
          </p:spPr>
          <p:txBody>
            <a:bodyPr vert="horz" wrap="square" lIns="91440" tIns="45720" rIns="91440" bIns="45720" numCol="1" rtlCol="0" anchor="t" anchorCtr="0" compatLnSpc="1">
              <a:prstTxWarp prst="textNoShape">
                <a:avLst/>
              </a:prstTxWarp>
            </a:bodyPr>
            <a:lstStyle/>
            <a:p>
              <a:pPr rtl="0"/>
              <a:endParaRPr lang="fr-FR" dirty="0"/>
            </a:p>
          </p:txBody>
        </p:sp>
      </p:grpSp>
      <p:sp>
        <p:nvSpPr>
          <p:cNvPr id="98" name="Titre 97" hidden="1">
            <a:extLst>
              <a:ext uri="{FF2B5EF4-FFF2-40B4-BE49-F238E27FC236}">
                <a16:creationId xmlns:a16="http://schemas.microsoft.com/office/drawing/2014/main" id="{D69146DD-53CC-4FD6-9456-3F49560FC114}"/>
              </a:ext>
            </a:extLst>
          </p:cNvPr>
          <p:cNvSpPr>
            <a:spLocks noGrp="1"/>
          </p:cNvSpPr>
          <p:nvPr>
            <p:ph type="title"/>
          </p:nvPr>
        </p:nvSpPr>
        <p:spPr/>
        <p:txBody>
          <a:bodyPr rtlCol="0"/>
          <a:lstStyle/>
          <a:p>
            <a:r>
              <a:rPr lang="fr-FR" dirty="0"/>
              <a:t>Ressources humaines : diapositive 9</a:t>
            </a:r>
          </a:p>
        </p:txBody>
      </p:sp>
      <p:pic>
        <p:nvPicPr>
          <p:cNvPr id="2" name="Image 1">
            <a:extLst>
              <a:ext uri="{FF2B5EF4-FFF2-40B4-BE49-F238E27FC236}">
                <a16:creationId xmlns:a16="http://schemas.microsoft.com/office/drawing/2014/main" id="{0CA0E0FE-F775-4843-84FC-16F2E69B6DFB}"/>
              </a:ext>
            </a:extLst>
          </p:cNvPr>
          <p:cNvPicPr>
            <a:picLocks noChangeAspect="1"/>
          </p:cNvPicPr>
          <p:nvPr/>
        </p:nvPicPr>
        <p:blipFill>
          <a:blip r:embed="rId5"/>
          <a:stretch>
            <a:fillRect/>
          </a:stretch>
        </p:blipFill>
        <p:spPr>
          <a:xfrm>
            <a:off x="5779219" y="1909855"/>
            <a:ext cx="5257800" cy="1752600"/>
          </a:xfrm>
          <a:prstGeom prst="rect">
            <a:avLst/>
          </a:prstGeom>
        </p:spPr>
      </p:pic>
    </p:spTree>
    <p:extLst>
      <p:ext uri="{BB962C8B-B14F-4D97-AF65-F5344CB8AC3E}">
        <p14:creationId xmlns:p14="http://schemas.microsoft.com/office/powerpoint/2010/main" val="38174770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Zone de texte 65">
            <a:extLst>
              <a:ext uri="{FF2B5EF4-FFF2-40B4-BE49-F238E27FC236}">
                <a16:creationId xmlns:a16="http://schemas.microsoft.com/office/drawing/2014/main" id="{40F0350B-A0DF-49BC-B925-C3FFA8BF02C7}"/>
              </a:ext>
            </a:extLst>
          </p:cNvPr>
          <p:cNvSpPr txBox="1"/>
          <p:nvPr/>
        </p:nvSpPr>
        <p:spPr>
          <a:xfrm>
            <a:off x="726781" y="865651"/>
            <a:ext cx="6856274" cy="246221"/>
          </a:xfrm>
          <a:prstGeom prst="rect">
            <a:avLst/>
          </a:prstGeom>
        </p:spPr>
        <p:txBody>
          <a:bodyPr wrap="square" lIns="0" tIns="0" rIns="0" bIns="0" rtlCol="0">
            <a:spAutoFit/>
          </a:bodyPr>
          <a:lstStyle>
            <a:defPPr>
              <a:defRPr lang="en-US"/>
            </a:defPPr>
            <a:lvl1pPr>
              <a:defRPr sz="1600" i="1">
                <a:solidFill>
                  <a:srgbClr val="002060"/>
                </a:solidFill>
                <a:latin typeface="+mj-lt"/>
                <a:cs typeface="Segoe UI" panose="020B0502040204020203" pitchFamily="34" charset="0"/>
              </a:defRPr>
            </a:lvl1pPr>
          </a:lstStyle>
          <a:p>
            <a:pPr rtl="0"/>
            <a:r>
              <a:rPr lang="fr-FR" dirty="0"/>
              <a:t>Désormais, je vais faire juste un point sur la structure et l’utilisation de mon code</a:t>
            </a:r>
          </a:p>
        </p:txBody>
      </p:sp>
      <p:sp>
        <p:nvSpPr>
          <p:cNvPr id="67" name="Zone de texte 66">
            <a:extLst>
              <a:ext uri="{FF2B5EF4-FFF2-40B4-BE49-F238E27FC236}">
                <a16:creationId xmlns:a16="http://schemas.microsoft.com/office/drawing/2014/main" id="{EFA5AF66-F428-4EBE-A3A8-9F827101F023}"/>
              </a:ext>
            </a:extLst>
          </p:cNvPr>
          <p:cNvSpPr txBox="1"/>
          <p:nvPr/>
        </p:nvSpPr>
        <p:spPr>
          <a:xfrm>
            <a:off x="726780" y="273553"/>
            <a:ext cx="10125947" cy="512961"/>
          </a:xfrm>
          <a:prstGeom prst="rect">
            <a:avLst/>
          </a:prstGeom>
          <a:noFill/>
        </p:spPr>
        <p:txBody>
          <a:bodyPr wrap="square" lIns="0" tIns="0" rIns="0" bIns="0" rtlCol="0">
            <a:noAutofit/>
          </a:bodyPr>
          <a:lstStyle>
            <a:defPPr>
              <a:defRPr lang="en-US"/>
            </a:defPPr>
            <a:lvl1pPr>
              <a:lnSpc>
                <a:spcPts val="4000"/>
              </a:lnSpc>
              <a:defRPr sz="3600" b="1">
                <a:solidFill>
                  <a:srgbClr val="002060"/>
                </a:solidFill>
                <a:latin typeface="Segoe UI" panose="020B0502040204020203" pitchFamily="34" charset="0"/>
                <a:cs typeface="Segoe UI" panose="020B0502040204020203" pitchFamily="34" charset="0"/>
              </a:defRPr>
            </a:lvl1pPr>
          </a:lstStyle>
          <a:p>
            <a:pPr rtl="0"/>
            <a:r>
              <a:rPr lang="fr-FR" dirty="0"/>
              <a:t>Structure du code : Construction des modèles</a:t>
            </a:r>
          </a:p>
        </p:txBody>
      </p:sp>
      <p:sp>
        <p:nvSpPr>
          <p:cNvPr id="69" name="Zone de texte 68">
            <a:extLst>
              <a:ext uri="{FF2B5EF4-FFF2-40B4-BE49-F238E27FC236}">
                <a16:creationId xmlns:a16="http://schemas.microsoft.com/office/drawing/2014/main" id="{4A424134-52BB-4183-A9FC-3CBBA75DCD28}"/>
              </a:ext>
            </a:extLst>
          </p:cNvPr>
          <p:cNvSpPr txBox="1"/>
          <p:nvPr/>
        </p:nvSpPr>
        <p:spPr>
          <a:xfrm>
            <a:off x="726779" y="1423213"/>
            <a:ext cx="8001585" cy="5170646"/>
          </a:xfrm>
          <a:prstGeom prst="rect">
            <a:avLst/>
          </a:prstGeom>
        </p:spPr>
        <p:txBody>
          <a:bodyPr wrap="square" lIns="0" tIns="0" rIns="0" bIns="0" rtlCol="0">
            <a:spAutoFit/>
          </a:bodyPr>
          <a:lstStyle>
            <a:defPPr>
              <a:defRPr lang="en-US"/>
            </a:defPPr>
            <a:lvl1pPr>
              <a:defRPr sz="1600" i="1">
                <a:solidFill>
                  <a:srgbClr val="002060"/>
                </a:solidFill>
                <a:latin typeface="+mj-lt"/>
                <a:cs typeface="Segoe UI" panose="020B0502040204020203" pitchFamily="34" charset="0"/>
              </a:defRPr>
            </a:lvl1pPr>
          </a:lstStyle>
          <a:p>
            <a:pPr rtl="0"/>
            <a:r>
              <a:rPr lang="fr-FR" i="0" dirty="0"/>
              <a:t>Le code est séparé en 2 parties :</a:t>
            </a:r>
            <a:br>
              <a:rPr lang="fr-FR" i="0" dirty="0"/>
            </a:br>
            <a:r>
              <a:rPr lang="fr-FR" i="0" dirty="0"/>
              <a:t>1) Construction des modèles de ML</a:t>
            </a:r>
          </a:p>
          <a:p>
            <a:r>
              <a:rPr lang="fr-FR" i="0" dirty="0"/>
              <a:t>Cette partie a comme élément central, le fichier : « </a:t>
            </a:r>
            <a:r>
              <a:rPr lang="fr-FR" i="0" dirty="0" err="1"/>
              <a:t>RealisationModelML.ipynb</a:t>
            </a:r>
            <a:r>
              <a:rPr lang="fr-FR" i="0" dirty="0"/>
              <a:t>  ». Ce fichier est séparé en plusieurs méthodes :</a:t>
            </a:r>
          </a:p>
          <a:p>
            <a:pPr marL="285750" indent="-285750">
              <a:buFontTx/>
              <a:buChar char="-"/>
            </a:pPr>
            <a:r>
              <a:rPr lang="fr-FR" i="0" dirty="0"/>
              <a:t>La partie Récupération des données des csv contient les méthodes de récupération des Dataset de Train et de Test</a:t>
            </a:r>
          </a:p>
          <a:p>
            <a:pPr marL="285750" indent="-285750">
              <a:buFontTx/>
              <a:buChar char="-"/>
            </a:pPr>
            <a:r>
              <a:rPr lang="fr-FR" i="0" dirty="0"/>
              <a:t>La partie Fonction globale de Traitement des Données est la partie qui contient la fonction qui prend en paramètre les Train et Test et qui les nettoient/ créent les graphes associés en faisant appel à toutes les méthodes contenues </a:t>
            </a:r>
            <a:r>
              <a:rPr lang="fr-FR" i="0" dirty="0" err="1"/>
              <a:t>dde</a:t>
            </a:r>
            <a:r>
              <a:rPr lang="fr-FR" i="0" dirty="0"/>
              <a:t> la partie suivante(« Liste des méthodes de nettoyage de la dataset et réalisation des graphes »)</a:t>
            </a:r>
          </a:p>
          <a:p>
            <a:pPr marL="285750" indent="-285750">
              <a:buFontTx/>
              <a:buChar char="-"/>
            </a:pPr>
            <a:r>
              <a:rPr lang="fr-FR" i="0" dirty="0"/>
              <a:t>Vient par la suite la partie : Calcul de la corrélation qui est une exécution assez longue donc je l’ai séparé des autres parties et j’ai sauvegardé le résultat dans un csv. Cela me permet de récupérer la corrélation dans la méthode « </a:t>
            </a:r>
            <a:r>
              <a:rPr lang="fr-FR" i="0" dirty="0" err="1"/>
              <a:t>RecuperationDesVariablesAyantLesMeilleuresCorrelations</a:t>
            </a:r>
            <a:r>
              <a:rPr lang="fr-FR" i="0" dirty="0"/>
              <a:t> » afin de créer des nouvelles variables</a:t>
            </a:r>
          </a:p>
          <a:p>
            <a:pPr marL="285750" indent="-285750">
              <a:buFontTx/>
              <a:buChar char="-"/>
            </a:pPr>
            <a:r>
              <a:rPr lang="fr-FR" i="0" dirty="0"/>
              <a:t>Finalement, vient la partie : « Prédiction du jeu de test avec plusieurs algorithmes et plusieurs paramétrage ». Cette partie contient plusieurs méthodes pour chaque modèle étudié. Si jamais, vous n’avez pas le temps d’</a:t>
            </a:r>
            <a:r>
              <a:rPr lang="fr-FR" i="0" dirty="0" err="1"/>
              <a:t>éxecuter</a:t>
            </a:r>
            <a:r>
              <a:rPr lang="fr-FR" i="0" dirty="0"/>
              <a:t> la totalité de mon code, j’ai sauvegardé les données nettoyées dans un nouveau csv et donc les modèles peuvent être lancé sans avoir à refaire le nettoyage. Finalement, chaque modèle est sauvegardé dans une variable .</a:t>
            </a:r>
            <a:r>
              <a:rPr lang="fr-FR" i="0" dirty="0" err="1"/>
              <a:t>dat</a:t>
            </a:r>
            <a:r>
              <a:rPr lang="fr-FR" i="0" dirty="0"/>
              <a:t> cela permet à l’API de les utiliser par la suite. </a:t>
            </a:r>
          </a:p>
        </p:txBody>
      </p:sp>
      <p:grpSp>
        <p:nvGrpSpPr>
          <p:cNvPr id="94" name="Groupe 93" descr="Cette image est d’une forme abstraite. ">
            <a:extLst>
              <a:ext uri="{FF2B5EF4-FFF2-40B4-BE49-F238E27FC236}">
                <a16:creationId xmlns:a16="http://schemas.microsoft.com/office/drawing/2014/main" id="{06C5D049-85D7-4673-9E2C-A2DF6A4D5048}"/>
              </a:ext>
            </a:extLst>
          </p:cNvPr>
          <p:cNvGrpSpPr/>
          <p:nvPr/>
        </p:nvGrpSpPr>
        <p:grpSpPr>
          <a:xfrm rot="15309759">
            <a:off x="9026813" y="4622835"/>
            <a:ext cx="4736736" cy="6407275"/>
            <a:chOff x="4855953" y="-2833465"/>
            <a:chExt cx="8948964" cy="12105059"/>
          </a:xfrm>
        </p:grpSpPr>
        <p:sp>
          <p:nvSpPr>
            <p:cNvPr id="95" name="Forme libre 10">
              <a:extLst>
                <a:ext uri="{FF2B5EF4-FFF2-40B4-BE49-F238E27FC236}">
                  <a16:creationId xmlns:a16="http://schemas.microsoft.com/office/drawing/2014/main" id="{495773B3-D6CE-453B-96D1-E95DF6122C37}"/>
                </a:ext>
              </a:extLst>
            </p:cNvPr>
            <p:cNvSpPr>
              <a:spLocks/>
            </p:cNvSpPr>
            <p:nvPr/>
          </p:nvSpPr>
          <p:spPr bwMode="auto">
            <a:xfrm rot="9420272">
              <a:off x="4855953" y="-2246936"/>
              <a:ext cx="8673602" cy="11518530"/>
            </a:xfrm>
            <a:custGeom>
              <a:avLst/>
              <a:gdLst>
                <a:gd name="T0" fmla="*/ 1166 w 2492"/>
                <a:gd name="T1" fmla="*/ 2419 h 3315"/>
                <a:gd name="T2" fmla="*/ 243 w 2492"/>
                <a:gd name="T3" fmla="*/ 912 h 3315"/>
                <a:gd name="T4" fmla="*/ 449 w 2492"/>
                <a:gd name="T5" fmla="*/ 15 h 3315"/>
                <a:gd name="T6" fmla="*/ 766 w 2492"/>
                <a:gd name="T7" fmla="*/ 302 h 3315"/>
                <a:gd name="T8" fmla="*/ 1651 w 2492"/>
                <a:gd name="T9" fmla="*/ 481 h 3315"/>
                <a:gd name="T10" fmla="*/ 2239 w 2492"/>
                <a:gd name="T11" fmla="*/ 1238 h 3315"/>
                <a:gd name="T12" fmla="*/ 2186 w 2492"/>
                <a:gd name="T13" fmla="*/ 2201 h 3315"/>
                <a:gd name="T14" fmla="*/ 2165 w 2492"/>
                <a:gd name="T15" fmla="*/ 2928 h 3315"/>
                <a:gd name="T16" fmla="*/ 1400 w 2492"/>
                <a:gd name="T17" fmla="*/ 3100 h 3315"/>
                <a:gd name="T18" fmla="*/ 1166 w 2492"/>
                <a:gd name="T19" fmla="*/ 2419 h 3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92" h="3315">
                  <a:moveTo>
                    <a:pt x="1166" y="2419"/>
                  </a:moveTo>
                  <a:cubicBezTo>
                    <a:pt x="1505" y="1277"/>
                    <a:pt x="486" y="1533"/>
                    <a:pt x="243" y="912"/>
                  </a:cubicBezTo>
                  <a:cubicBezTo>
                    <a:pt x="0" y="292"/>
                    <a:pt x="291" y="31"/>
                    <a:pt x="449" y="15"/>
                  </a:cubicBezTo>
                  <a:cubicBezTo>
                    <a:pt x="607" y="0"/>
                    <a:pt x="716" y="54"/>
                    <a:pt x="766" y="302"/>
                  </a:cubicBezTo>
                  <a:cubicBezTo>
                    <a:pt x="817" y="551"/>
                    <a:pt x="1312" y="508"/>
                    <a:pt x="1651" y="481"/>
                  </a:cubicBezTo>
                  <a:cubicBezTo>
                    <a:pt x="1989" y="454"/>
                    <a:pt x="2492" y="733"/>
                    <a:pt x="2239" y="1238"/>
                  </a:cubicBezTo>
                  <a:cubicBezTo>
                    <a:pt x="1986" y="1743"/>
                    <a:pt x="2000" y="1716"/>
                    <a:pt x="2186" y="2201"/>
                  </a:cubicBezTo>
                  <a:cubicBezTo>
                    <a:pt x="2372" y="2685"/>
                    <a:pt x="2165" y="2928"/>
                    <a:pt x="2165" y="2928"/>
                  </a:cubicBezTo>
                  <a:cubicBezTo>
                    <a:pt x="2165" y="2928"/>
                    <a:pt x="1791" y="3315"/>
                    <a:pt x="1400" y="3100"/>
                  </a:cubicBezTo>
                  <a:cubicBezTo>
                    <a:pt x="1008" y="2885"/>
                    <a:pt x="1166" y="2419"/>
                    <a:pt x="1166" y="2419"/>
                  </a:cubicBezTo>
                  <a:close/>
                </a:path>
              </a:pathLst>
            </a:custGeom>
            <a:gradFill>
              <a:gsLst>
                <a:gs pos="0">
                  <a:srgbClr val="80DEDE"/>
                </a:gs>
                <a:gs pos="53500">
                  <a:srgbClr val="85C1E7"/>
                </a:gs>
                <a:gs pos="100000">
                  <a:srgbClr val="878CFF"/>
                </a:gs>
              </a:gsLst>
              <a:lin ang="5400000" scaled="1"/>
            </a:gradFill>
            <a:ln w="12700" cap="flat">
              <a:noFill/>
              <a:prstDash val="solid"/>
              <a:miter lim="800000"/>
              <a:headEnd/>
              <a:tailEnd/>
            </a:ln>
          </p:spPr>
          <p:txBody>
            <a:bodyPr vert="horz" wrap="square" lIns="91440" tIns="45720" rIns="91440" bIns="45720" numCol="1" rtlCol="0" anchor="t" anchorCtr="0" compatLnSpc="1">
              <a:prstTxWarp prst="textNoShape">
                <a:avLst/>
              </a:prstTxWarp>
            </a:bodyPr>
            <a:lstStyle/>
            <a:p>
              <a:pPr rtl="0"/>
              <a:endParaRPr lang="fr-FR" dirty="0"/>
            </a:p>
          </p:txBody>
        </p:sp>
        <p:sp>
          <p:nvSpPr>
            <p:cNvPr id="96" name="Forme libre 11">
              <a:extLst>
                <a:ext uri="{FF2B5EF4-FFF2-40B4-BE49-F238E27FC236}">
                  <a16:creationId xmlns:a16="http://schemas.microsoft.com/office/drawing/2014/main" id="{49D9CCDB-CAB7-4554-8B96-AF649D96074D}"/>
                </a:ext>
              </a:extLst>
            </p:cNvPr>
            <p:cNvSpPr>
              <a:spLocks/>
            </p:cNvSpPr>
            <p:nvPr/>
          </p:nvSpPr>
          <p:spPr bwMode="auto">
            <a:xfrm rot="9420272">
              <a:off x="5048022" y="-2833465"/>
              <a:ext cx="8756895" cy="10755934"/>
            </a:xfrm>
            <a:custGeom>
              <a:avLst/>
              <a:gdLst>
                <a:gd name="T0" fmla="*/ 1504 w 2516"/>
                <a:gd name="T1" fmla="*/ 2980 h 3095"/>
                <a:gd name="T2" fmla="*/ 2237 w 2516"/>
                <a:gd name="T3" fmla="*/ 2283 h 3095"/>
                <a:gd name="T4" fmla="*/ 1468 w 2516"/>
                <a:gd name="T5" fmla="*/ 1052 h 3095"/>
                <a:gd name="T6" fmla="*/ 979 w 2516"/>
                <a:gd name="T7" fmla="*/ 648 h 3095"/>
                <a:gd name="T8" fmla="*/ 411 w 2516"/>
                <a:gd name="T9" fmla="*/ 195 h 3095"/>
                <a:gd name="T10" fmla="*/ 397 w 2516"/>
                <a:gd name="T11" fmla="*/ 1117 h 3095"/>
                <a:gd name="T12" fmla="*/ 194 w 2516"/>
                <a:gd name="T13" fmla="*/ 1767 h 3095"/>
                <a:gd name="T14" fmla="*/ 866 w 2516"/>
                <a:gd name="T15" fmla="*/ 2349 h 3095"/>
                <a:gd name="T16" fmla="*/ 1275 w 2516"/>
                <a:gd name="T17" fmla="*/ 2766 h 3095"/>
                <a:gd name="T18" fmla="*/ 1504 w 2516"/>
                <a:gd name="T19" fmla="*/ 2980 h 30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16" h="3095">
                  <a:moveTo>
                    <a:pt x="1504" y="2980"/>
                  </a:moveTo>
                  <a:cubicBezTo>
                    <a:pt x="1504" y="2980"/>
                    <a:pt x="1958" y="3095"/>
                    <a:pt x="2237" y="2283"/>
                  </a:cubicBezTo>
                  <a:cubicBezTo>
                    <a:pt x="2516" y="1472"/>
                    <a:pt x="1745" y="1159"/>
                    <a:pt x="1468" y="1052"/>
                  </a:cubicBezTo>
                  <a:cubicBezTo>
                    <a:pt x="1191" y="945"/>
                    <a:pt x="1126" y="907"/>
                    <a:pt x="979" y="648"/>
                  </a:cubicBezTo>
                  <a:cubicBezTo>
                    <a:pt x="832" y="389"/>
                    <a:pt x="822" y="0"/>
                    <a:pt x="411" y="195"/>
                  </a:cubicBezTo>
                  <a:cubicBezTo>
                    <a:pt x="0" y="391"/>
                    <a:pt x="384" y="948"/>
                    <a:pt x="397" y="1117"/>
                  </a:cubicBezTo>
                  <a:cubicBezTo>
                    <a:pt x="411" y="1286"/>
                    <a:pt x="128" y="1580"/>
                    <a:pt x="194" y="1767"/>
                  </a:cubicBezTo>
                  <a:cubicBezTo>
                    <a:pt x="259" y="1954"/>
                    <a:pt x="273" y="2154"/>
                    <a:pt x="866" y="2349"/>
                  </a:cubicBezTo>
                  <a:cubicBezTo>
                    <a:pt x="866" y="2349"/>
                    <a:pt x="1186" y="2374"/>
                    <a:pt x="1275" y="2766"/>
                  </a:cubicBezTo>
                  <a:cubicBezTo>
                    <a:pt x="1275" y="2766"/>
                    <a:pt x="1340" y="2988"/>
                    <a:pt x="1504" y="2980"/>
                  </a:cubicBezTo>
                  <a:close/>
                </a:path>
              </a:pathLst>
            </a:custGeom>
            <a:gradFill>
              <a:gsLst>
                <a:gs pos="0">
                  <a:srgbClr val="7CEFD8"/>
                </a:gs>
                <a:gs pos="51000">
                  <a:srgbClr val="6672E4"/>
                </a:gs>
                <a:gs pos="100000">
                  <a:srgbClr val="882BE5"/>
                </a:gs>
              </a:gsLst>
              <a:lin ang="5400000" scaled="1"/>
            </a:gradFill>
            <a:ln w="12700" cap="flat">
              <a:noFill/>
              <a:prstDash val="solid"/>
              <a:miter lim="800000"/>
              <a:headEnd/>
              <a:tailEnd/>
            </a:ln>
          </p:spPr>
          <p:txBody>
            <a:bodyPr vert="horz" wrap="square" lIns="91440" tIns="45720" rIns="91440" bIns="45720" numCol="1" rtlCol="0" anchor="t" anchorCtr="0" compatLnSpc="1">
              <a:prstTxWarp prst="textNoShape">
                <a:avLst/>
              </a:prstTxWarp>
            </a:bodyPr>
            <a:lstStyle/>
            <a:p>
              <a:pPr rtl="0"/>
              <a:endParaRPr lang="fr-FR" dirty="0"/>
            </a:p>
          </p:txBody>
        </p:sp>
        <p:sp>
          <p:nvSpPr>
            <p:cNvPr id="97" name="Forme libre 12">
              <a:extLst>
                <a:ext uri="{FF2B5EF4-FFF2-40B4-BE49-F238E27FC236}">
                  <a16:creationId xmlns:a16="http://schemas.microsoft.com/office/drawing/2014/main" id="{15844E15-7463-4C39-9A45-B2A35B7FD5CD}"/>
                </a:ext>
              </a:extLst>
            </p:cNvPr>
            <p:cNvSpPr>
              <a:spLocks/>
            </p:cNvSpPr>
            <p:nvPr/>
          </p:nvSpPr>
          <p:spPr bwMode="auto">
            <a:xfrm rot="9420272">
              <a:off x="5218811" y="-1993836"/>
              <a:ext cx="7570428" cy="10122905"/>
            </a:xfrm>
            <a:custGeom>
              <a:avLst/>
              <a:gdLst>
                <a:gd name="T0" fmla="*/ 1896 w 2175"/>
                <a:gd name="T1" fmla="*/ 2283 h 2913"/>
                <a:gd name="T2" fmla="*/ 1467 w 2175"/>
                <a:gd name="T3" fmla="*/ 2913 h 2913"/>
                <a:gd name="T4" fmla="*/ 1250 w 2175"/>
                <a:gd name="T5" fmla="*/ 2849 h 2913"/>
                <a:gd name="T6" fmla="*/ 1016 w 2175"/>
                <a:gd name="T7" fmla="*/ 2168 h 2913"/>
                <a:gd name="T8" fmla="*/ 93 w 2175"/>
                <a:gd name="T9" fmla="*/ 661 h 2913"/>
                <a:gd name="T10" fmla="*/ 0 w 2175"/>
                <a:gd name="T11" fmla="*/ 238 h 2913"/>
                <a:gd name="T12" fmla="*/ 70 w 2175"/>
                <a:gd name="T13" fmla="*/ 195 h 2913"/>
                <a:gd name="T14" fmla="*/ 638 w 2175"/>
                <a:gd name="T15" fmla="*/ 648 h 2913"/>
                <a:gd name="T16" fmla="*/ 1127 w 2175"/>
                <a:gd name="T17" fmla="*/ 1052 h 2913"/>
                <a:gd name="T18" fmla="*/ 1896 w 2175"/>
                <a:gd name="T19" fmla="*/ 2283 h 29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75" h="2913">
                  <a:moveTo>
                    <a:pt x="1896" y="2283"/>
                  </a:moveTo>
                  <a:cubicBezTo>
                    <a:pt x="1770" y="2651"/>
                    <a:pt x="1607" y="2829"/>
                    <a:pt x="1467" y="2913"/>
                  </a:cubicBezTo>
                  <a:cubicBezTo>
                    <a:pt x="1397" y="2909"/>
                    <a:pt x="1324" y="2889"/>
                    <a:pt x="1250" y="2849"/>
                  </a:cubicBezTo>
                  <a:cubicBezTo>
                    <a:pt x="858" y="2634"/>
                    <a:pt x="1016" y="2168"/>
                    <a:pt x="1016" y="2168"/>
                  </a:cubicBezTo>
                  <a:cubicBezTo>
                    <a:pt x="1354" y="1026"/>
                    <a:pt x="336" y="1282"/>
                    <a:pt x="93" y="661"/>
                  </a:cubicBezTo>
                  <a:cubicBezTo>
                    <a:pt x="28" y="495"/>
                    <a:pt x="1" y="354"/>
                    <a:pt x="0" y="238"/>
                  </a:cubicBezTo>
                  <a:cubicBezTo>
                    <a:pt x="20" y="222"/>
                    <a:pt x="44" y="208"/>
                    <a:pt x="70" y="195"/>
                  </a:cubicBezTo>
                  <a:cubicBezTo>
                    <a:pt x="481" y="0"/>
                    <a:pt x="491" y="389"/>
                    <a:pt x="638" y="648"/>
                  </a:cubicBezTo>
                  <a:cubicBezTo>
                    <a:pt x="785" y="907"/>
                    <a:pt x="850" y="945"/>
                    <a:pt x="1127" y="1052"/>
                  </a:cubicBezTo>
                  <a:cubicBezTo>
                    <a:pt x="1404" y="1159"/>
                    <a:pt x="2175" y="1472"/>
                    <a:pt x="1896" y="2283"/>
                  </a:cubicBezTo>
                  <a:close/>
                </a:path>
              </a:pathLst>
            </a:custGeom>
            <a:gradFill>
              <a:gsLst>
                <a:gs pos="100000">
                  <a:srgbClr val="7CEFD8"/>
                </a:gs>
                <a:gs pos="19000">
                  <a:srgbClr val="6672E4"/>
                </a:gs>
                <a:gs pos="0">
                  <a:srgbClr val="882BE5"/>
                </a:gs>
              </a:gsLst>
              <a:lin ang="10200000" scaled="0"/>
            </a:gradFill>
            <a:ln w="12700" cap="flat">
              <a:noFill/>
              <a:prstDash val="solid"/>
              <a:miter lim="800000"/>
              <a:headEnd/>
              <a:tailEnd/>
            </a:ln>
          </p:spPr>
          <p:txBody>
            <a:bodyPr vert="horz" wrap="square" lIns="91440" tIns="45720" rIns="91440" bIns="45720" numCol="1" rtlCol="0" anchor="t" anchorCtr="0" compatLnSpc="1">
              <a:prstTxWarp prst="textNoShape">
                <a:avLst/>
              </a:prstTxWarp>
            </a:bodyPr>
            <a:lstStyle/>
            <a:p>
              <a:pPr rtl="0"/>
              <a:endParaRPr lang="fr-FR" dirty="0"/>
            </a:p>
          </p:txBody>
        </p:sp>
      </p:grpSp>
      <p:sp>
        <p:nvSpPr>
          <p:cNvPr id="98" name="Titre 97" hidden="1">
            <a:extLst>
              <a:ext uri="{FF2B5EF4-FFF2-40B4-BE49-F238E27FC236}">
                <a16:creationId xmlns:a16="http://schemas.microsoft.com/office/drawing/2014/main" id="{D69146DD-53CC-4FD6-9456-3F49560FC114}"/>
              </a:ext>
            </a:extLst>
          </p:cNvPr>
          <p:cNvSpPr>
            <a:spLocks noGrp="1"/>
          </p:cNvSpPr>
          <p:nvPr>
            <p:ph type="title"/>
          </p:nvPr>
        </p:nvSpPr>
        <p:spPr/>
        <p:txBody>
          <a:bodyPr rtlCol="0"/>
          <a:lstStyle/>
          <a:p>
            <a:r>
              <a:rPr lang="fr-FR" dirty="0"/>
              <a:t>Ressources humaines : diapositive 9</a:t>
            </a:r>
          </a:p>
        </p:txBody>
      </p:sp>
    </p:spTree>
    <p:extLst>
      <p:ext uri="{BB962C8B-B14F-4D97-AF65-F5344CB8AC3E}">
        <p14:creationId xmlns:p14="http://schemas.microsoft.com/office/powerpoint/2010/main" val="26996522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Zone de texte 65">
            <a:extLst>
              <a:ext uri="{FF2B5EF4-FFF2-40B4-BE49-F238E27FC236}">
                <a16:creationId xmlns:a16="http://schemas.microsoft.com/office/drawing/2014/main" id="{40F0350B-A0DF-49BC-B925-C3FFA8BF02C7}"/>
              </a:ext>
            </a:extLst>
          </p:cNvPr>
          <p:cNvSpPr txBox="1"/>
          <p:nvPr/>
        </p:nvSpPr>
        <p:spPr>
          <a:xfrm>
            <a:off x="726781" y="865651"/>
            <a:ext cx="6856274" cy="246221"/>
          </a:xfrm>
          <a:prstGeom prst="rect">
            <a:avLst/>
          </a:prstGeom>
        </p:spPr>
        <p:txBody>
          <a:bodyPr wrap="square" lIns="0" tIns="0" rIns="0" bIns="0" rtlCol="0">
            <a:spAutoFit/>
          </a:bodyPr>
          <a:lstStyle>
            <a:defPPr>
              <a:defRPr lang="en-US"/>
            </a:defPPr>
            <a:lvl1pPr>
              <a:defRPr sz="1600" i="1">
                <a:solidFill>
                  <a:srgbClr val="002060"/>
                </a:solidFill>
                <a:latin typeface="+mj-lt"/>
                <a:cs typeface="Segoe UI" panose="020B0502040204020203" pitchFamily="34" charset="0"/>
              </a:defRPr>
            </a:lvl1pPr>
          </a:lstStyle>
          <a:p>
            <a:pPr rtl="0"/>
            <a:r>
              <a:rPr lang="fr-FR" dirty="0"/>
              <a:t>La partie API est située dans le dossier API</a:t>
            </a:r>
          </a:p>
        </p:txBody>
      </p:sp>
      <p:sp>
        <p:nvSpPr>
          <p:cNvPr id="67" name="Zone de texte 66">
            <a:extLst>
              <a:ext uri="{FF2B5EF4-FFF2-40B4-BE49-F238E27FC236}">
                <a16:creationId xmlns:a16="http://schemas.microsoft.com/office/drawing/2014/main" id="{EFA5AF66-F428-4EBE-A3A8-9F827101F023}"/>
              </a:ext>
            </a:extLst>
          </p:cNvPr>
          <p:cNvSpPr txBox="1"/>
          <p:nvPr/>
        </p:nvSpPr>
        <p:spPr>
          <a:xfrm>
            <a:off x="726780" y="273553"/>
            <a:ext cx="10125947" cy="512961"/>
          </a:xfrm>
          <a:prstGeom prst="rect">
            <a:avLst/>
          </a:prstGeom>
          <a:noFill/>
        </p:spPr>
        <p:txBody>
          <a:bodyPr wrap="square" lIns="0" tIns="0" rIns="0" bIns="0" rtlCol="0">
            <a:noAutofit/>
          </a:bodyPr>
          <a:lstStyle>
            <a:defPPr>
              <a:defRPr lang="en-US"/>
            </a:defPPr>
            <a:lvl1pPr>
              <a:lnSpc>
                <a:spcPts val="4000"/>
              </a:lnSpc>
              <a:defRPr sz="3600" b="1">
                <a:solidFill>
                  <a:srgbClr val="002060"/>
                </a:solidFill>
                <a:latin typeface="Segoe UI" panose="020B0502040204020203" pitchFamily="34" charset="0"/>
                <a:cs typeface="Segoe UI" panose="020B0502040204020203" pitchFamily="34" charset="0"/>
              </a:defRPr>
            </a:lvl1pPr>
          </a:lstStyle>
          <a:p>
            <a:pPr rtl="0"/>
            <a:r>
              <a:rPr lang="fr-FR" dirty="0"/>
              <a:t>Structure du code : API</a:t>
            </a:r>
          </a:p>
        </p:txBody>
      </p:sp>
      <p:sp>
        <p:nvSpPr>
          <p:cNvPr id="69" name="Zone de texte 68">
            <a:extLst>
              <a:ext uri="{FF2B5EF4-FFF2-40B4-BE49-F238E27FC236}">
                <a16:creationId xmlns:a16="http://schemas.microsoft.com/office/drawing/2014/main" id="{4A424134-52BB-4183-A9FC-3CBBA75DCD28}"/>
              </a:ext>
            </a:extLst>
          </p:cNvPr>
          <p:cNvSpPr txBox="1"/>
          <p:nvPr/>
        </p:nvSpPr>
        <p:spPr>
          <a:xfrm>
            <a:off x="726779" y="1423213"/>
            <a:ext cx="8001585" cy="2215991"/>
          </a:xfrm>
          <a:prstGeom prst="rect">
            <a:avLst/>
          </a:prstGeom>
        </p:spPr>
        <p:txBody>
          <a:bodyPr wrap="square" lIns="0" tIns="0" rIns="0" bIns="0" rtlCol="0">
            <a:spAutoFit/>
          </a:bodyPr>
          <a:lstStyle>
            <a:defPPr>
              <a:defRPr lang="en-US"/>
            </a:defPPr>
            <a:lvl1pPr>
              <a:defRPr sz="1600" i="1">
                <a:solidFill>
                  <a:srgbClr val="002060"/>
                </a:solidFill>
                <a:latin typeface="+mj-lt"/>
                <a:cs typeface="Segoe UI" panose="020B0502040204020203" pitchFamily="34" charset="0"/>
              </a:defRPr>
            </a:lvl1pPr>
          </a:lstStyle>
          <a:p>
            <a:pPr rtl="0"/>
            <a:r>
              <a:rPr lang="fr-FR" i="0" dirty="0"/>
              <a:t>La partie API est assez simple.</a:t>
            </a:r>
          </a:p>
          <a:p>
            <a:pPr rtl="0"/>
            <a:r>
              <a:rPr lang="fr-FR" i="0" dirty="0"/>
              <a:t>Elle est constituée de l’ensemble des fichiers nécessaire au fonctionnement d’une API Django. Les seuls choses qui nous importent vraiment, sont les 4 fichiers .</a:t>
            </a:r>
            <a:r>
              <a:rPr lang="fr-FR" i="0" dirty="0" err="1"/>
              <a:t>dat</a:t>
            </a:r>
            <a:r>
              <a:rPr lang="fr-FR" i="0" dirty="0"/>
              <a:t> qui contiennent les 4 modèles de Machine Learning que j’ai retenu et l’autre partie qui nous importe, c’est le fichier views.py situé dans le sous-dossier </a:t>
            </a:r>
            <a:r>
              <a:rPr lang="fr-FR" i="0" dirty="0" err="1"/>
              <a:t>predictions</a:t>
            </a:r>
            <a:r>
              <a:rPr lang="fr-FR" i="0" dirty="0"/>
              <a:t>. Dans ce fichier, on peut voir comment je réalise mes prédictions et comment je retourne le résultat.</a:t>
            </a:r>
          </a:p>
          <a:p>
            <a:pPr rtl="0"/>
            <a:endParaRPr lang="fr-FR" i="0" dirty="0"/>
          </a:p>
          <a:p>
            <a:pPr rtl="0"/>
            <a:r>
              <a:rPr lang="fr-FR" i="0" dirty="0"/>
              <a:t>Pour exécuter l’API, il suffit de faire dans une invite de commandes : « python manage.py </a:t>
            </a:r>
            <a:r>
              <a:rPr lang="fr-FR" i="0" dirty="0" err="1"/>
              <a:t>runserver</a:t>
            </a:r>
            <a:r>
              <a:rPr lang="fr-FR" i="0" dirty="0"/>
              <a:t> » au niveau de la base du dossier API.</a:t>
            </a:r>
          </a:p>
        </p:txBody>
      </p:sp>
      <p:grpSp>
        <p:nvGrpSpPr>
          <p:cNvPr id="94" name="Groupe 93" descr="Cette image est d’une forme abstraite. ">
            <a:extLst>
              <a:ext uri="{FF2B5EF4-FFF2-40B4-BE49-F238E27FC236}">
                <a16:creationId xmlns:a16="http://schemas.microsoft.com/office/drawing/2014/main" id="{06C5D049-85D7-4673-9E2C-A2DF6A4D5048}"/>
              </a:ext>
            </a:extLst>
          </p:cNvPr>
          <p:cNvGrpSpPr/>
          <p:nvPr/>
        </p:nvGrpSpPr>
        <p:grpSpPr>
          <a:xfrm rot="15309759">
            <a:off x="9026813" y="4622835"/>
            <a:ext cx="4736736" cy="6407275"/>
            <a:chOff x="4855953" y="-2833465"/>
            <a:chExt cx="8948964" cy="12105059"/>
          </a:xfrm>
        </p:grpSpPr>
        <p:sp>
          <p:nvSpPr>
            <p:cNvPr id="95" name="Forme libre 10">
              <a:extLst>
                <a:ext uri="{FF2B5EF4-FFF2-40B4-BE49-F238E27FC236}">
                  <a16:creationId xmlns:a16="http://schemas.microsoft.com/office/drawing/2014/main" id="{495773B3-D6CE-453B-96D1-E95DF6122C37}"/>
                </a:ext>
              </a:extLst>
            </p:cNvPr>
            <p:cNvSpPr>
              <a:spLocks/>
            </p:cNvSpPr>
            <p:nvPr/>
          </p:nvSpPr>
          <p:spPr bwMode="auto">
            <a:xfrm rot="9420272">
              <a:off x="4855953" y="-2246936"/>
              <a:ext cx="8673602" cy="11518530"/>
            </a:xfrm>
            <a:custGeom>
              <a:avLst/>
              <a:gdLst>
                <a:gd name="T0" fmla="*/ 1166 w 2492"/>
                <a:gd name="T1" fmla="*/ 2419 h 3315"/>
                <a:gd name="T2" fmla="*/ 243 w 2492"/>
                <a:gd name="T3" fmla="*/ 912 h 3315"/>
                <a:gd name="T4" fmla="*/ 449 w 2492"/>
                <a:gd name="T5" fmla="*/ 15 h 3315"/>
                <a:gd name="T6" fmla="*/ 766 w 2492"/>
                <a:gd name="T7" fmla="*/ 302 h 3315"/>
                <a:gd name="T8" fmla="*/ 1651 w 2492"/>
                <a:gd name="T9" fmla="*/ 481 h 3315"/>
                <a:gd name="T10" fmla="*/ 2239 w 2492"/>
                <a:gd name="T11" fmla="*/ 1238 h 3315"/>
                <a:gd name="T12" fmla="*/ 2186 w 2492"/>
                <a:gd name="T13" fmla="*/ 2201 h 3315"/>
                <a:gd name="T14" fmla="*/ 2165 w 2492"/>
                <a:gd name="T15" fmla="*/ 2928 h 3315"/>
                <a:gd name="T16" fmla="*/ 1400 w 2492"/>
                <a:gd name="T17" fmla="*/ 3100 h 3315"/>
                <a:gd name="T18" fmla="*/ 1166 w 2492"/>
                <a:gd name="T19" fmla="*/ 2419 h 3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92" h="3315">
                  <a:moveTo>
                    <a:pt x="1166" y="2419"/>
                  </a:moveTo>
                  <a:cubicBezTo>
                    <a:pt x="1505" y="1277"/>
                    <a:pt x="486" y="1533"/>
                    <a:pt x="243" y="912"/>
                  </a:cubicBezTo>
                  <a:cubicBezTo>
                    <a:pt x="0" y="292"/>
                    <a:pt x="291" y="31"/>
                    <a:pt x="449" y="15"/>
                  </a:cubicBezTo>
                  <a:cubicBezTo>
                    <a:pt x="607" y="0"/>
                    <a:pt x="716" y="54"/>
                    <a:pt x="766" y="302"/>
                  </a:cubicBezTo>
                  <a:cubicBezTo>
                    <a:pt x="817" y="551"/>
                    <a:pt x="1312" y="508"/>
                    <a:pt x="1651" y="481"/>
                  </a:cubicBezTo>
                  <a:cubicBezTo>
                    <a:pt x="1989" y="454"/>
                    <a:pt x="2492" y="733"/>
                    <a:pt x="2239" y="1238"/>
                  </a:cubicBezTo>
                  <a:cubicBezTo>
                    <a:pt x="1986" y="1743"/>
                    <a:pt x="2000" y="1716"/>
                    <a:pt x="2186" y="2201"/>
                  </a:cubicBezTo>
                  <a:cubicBezTo>
                    <a:pt x="2372" y="2685"/>
                    <a:pt x="2165" y="2928"/>
                    <a:pt x="2165" y="2928"/>
                  </a:cubicBezTo>
                  <a:cubicBezTo>
                    <a:pt x="2165" y="2928"/>
                    <a:pt x="1791" y="3315"/>
                    <a:pt x="1400" y="3100"/>
                  </a:cubicBezTo>
                  <a:cubicBezTo>
                    <a:pt x="1008" y="2885"/>
                    <a:pt x="1166" y="2419"/>
                    <a:pt x="1166" y="2419"/>
                  </a:cubicBezTo>
                  <a:close/>
                </a:path>
              </a:pathLst>
            </a:custGeom>
            <a:gradFill>
              <a:gsLst>
                <a:gs pos="0">
                  <a:srgbClr val="80DEDE"/>
                </a:gs>
                <a:gs pos="53500">
                  <a:srgbClr val="85C1E7"/>
                </a:gs>
                <a:gs pos="100000">
                  <a:srgbClr val="878CFF"/>
                </a:gs>
              </a:gsLst>
              <a:lin ang="5400000" scaled="1"/>
            </a:gradFill>
            <a:ln w="12700" cap="flat">
              <a:noFill/>
              <a:prstDash val="solid"/>
              <a:miter lim="800000"/>
              <a:headEnd/>
              <a:tailEnd/>
            </a:ln>
          </p:spPr>
          <p:txBody>
            <a:bodyPr vert="horz" wrap="square" lIns="91440" tIns="45720" rIns="91440" bIns="45720" numCol="1" rtlCol="0" anchor="t" anchorCtr="0" compatLnSpc="1">
              <a:prstTxWarp prst="textNoShape">
                <a:avLst/>
              </a:prstTxWarp>
            </a:bodyPr>
            <a:lstStyle/>
            <a:p>
              <a:pPr rtl="0"/>
              <a:endParaRPr lang="fr-FR" dirty="0"/>
            </a:p>
          </p:txBody>
        </p:sp>
        <p:sp>
          <p:nvSpPr>
            <p:cNvPr id="96" name="Forme libre 11">
              <a:extLst>
                <a:ext uri="{FF2B5EF4-FFF2-40B4-BE49-F238E27FC236}">
                  <a16:creationId xmlns:a16="http://schemas.microsoft.com/office/drawing/2014/main" id="{49D9CCDB-CAB7-4554-8B96-AF649D96074D}"/>
                </a:ext>
              </a:extLst>
            </p:cNvPr>
            <p:cNvSpPr>
              <a:spLocks/>
            </p:cNvSpPr>
            <p:nvPr/>
          </p:nvSpPr>
          <p:spPr bwMode="auto">
            <a:xfrm rot="9420272">
              <a:off x="5048022" y="-2833465"/>
              <a:ext cx="8756895" cy="10755934"/>
            </a:xfrm>
            <a:custGeom>
              <a:avLst/>
              <a:gdLst>
                <a:gd name="T0" fmla="*/ 1504 w 2516"/>
                <a:gd name="T1" fmla="*/ 2980 h 3095"/>
                <a:gd name="T2" fmla="*/ 2237 w 2516"/>
                <a:gd name="T3" fmla="*/ 2283 h 3095"/>
                <a:gd name="T4" fmla="*/ 1468 w 2516"/>
                <a:gd name="T5" fmla="*/ 1052 h 3095"/>
                <a:gd name="T6" fmla="*/ 979 w 2516"/>
                <a:gd name="T7" fmla="*/ 648 h 3095"/>
                <a:gd name="T8" fmla="*/ 411 w 2516"/>
                <a:gd name="T9" fmla="*/ 195 h 3095"/>
                <a:gd name="T10" fmla="*/ 397 w 2516"/>
                <a:gd name="T11" fmla="*/ 1117 h 3095"/>
                <a:gd name="T12" fmla="*/ 194 w 2516"/>
                <a:gd name="T13" fmla="*/ 1767 h 3095"/>
                <a:gd name="T14" fmla="*/ 866 w 2516"/>
                <a:gd name="T15" fmla="*/ 2349 h 3095"/>
                <a:gd name="T16" fmla="*/ 1275 w 2516"/>
                <a:gd name="T17" fmla="*/ 2766 h 3095"/>
                <a:gd name="T18" fmla="*/ 1504 w 2516"/>
                <a:gd name="T19" fmla="*/ 2980 h 30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16" h="3095">
                  <a:moveTo>
                    <a:pt x="1504" y="2980"/>
                  </a:moveTo>
                  <a:cubicBezTo>
                    <a:pt x="1504" y="2980"/>
                    <a:pt x="1958" y="3095"/>
                    <a:pt x="2237" y="2283"/>
                  </a:cubicBezTo>
                  <a:cubicBezTo>
                    <a:pt x="2516" y="1472"/>
                    <a:pt x="1745" y="1159"/>
                    <a:pt x="1468" y="1052"/>
                  </a:cubicBezTo>
                  <a:cubicBezTo>
                    <a:pt x="1191" y="945"/>
                    <a:pt x="1126" y="907"/>
                    <a:pt x="979" y="648"/>
                  </a:cubicBezTo>
                  <a:cubicBezTo>
                    <a:pt x="832" y="389"/>
                    <a:pt x="822" y="0"/>
                    <a:pt x="411" y="195"/>
                  </a:cubicBezTo>
                  <a:cubicBezTo>
                    <a:pt x="0" y="391"/>
                    <a:pt x="384" y="948"/>
                    <a:pt x="397" y="1117"/>
                  </a:cubicBezTo>
                  <a:cubicBezTo>
                    <a:pt x="411" y="1286"/>
                    <a:pt x="128" y="1580"/>
                    <a:pt x="194" y="1767"/>
                  </a:cubicBezTo>
                  <a:cubicBezTo>
                    <a:pt x="259" y="1954"/>
                    <a:pt x="273" y="2154"/>
                    <a:pt x="866" y="2349"/>
                  </a:cubicBezTo>
                  <a:cubicBezTo>
                    <a:pt x="866" y="2349"/>
                    <a:pt x="1186" y="2374"/>
                    <a:pt x="1275" y="2766"/>
                  </a:cubicBezTo>
                  <a:cubicBezTo>
                    <a:pt x="1275" y="2766"/>
                    <a:pt x="1340" y="2988"/>
                    <a:pt x="1504" y="2980"/>
                  </a:cubicBezTo>
                  <a:close/>
                </a:path>
              </a:pathLst>
            </a:custGeom>
            <a:gradFill>
              <a:gsLst>
                <a:gs pos="0">
                  <a:srgbClr val="7CEFD8"/>
                </a:gs>
                <a:gs pos="51000">
                  <a:srgbClr val="6672E4"/>
                </a:gs>
                <a:gs pos="100000">
                  <a:srgbClr val="882BE5"/>
                </a:gs>
              </a:gsLst>
              <a:lin ang="5400000" scaled="1"/>
            </a:gradFill>
            <a:ln w="12700" cap="flat">
              <a:noFill/>
              <a:prstDash val="solid"/>
              <a:miter lim="800000"/>
              <a:headEnd/>
              <a:tailEnd/>
            </a:ln>
          </p:spPr>
          <p:txBody>
            <a:bodyPr vert="horz" wrap="square" lIns="91440" tIns="45720" rIns="91440" bIns="45720" numCol="1" rtlCol="0" anchor="t" anchorCtr="0" compatLnSpc="1">
              <a:prstTxWarp prst="textNoShape">
                <a:avLst/>
              </a:prstTxWarp>
            </a:bodyPr>
            <a:lstStyle/>
            <a:p>
              <a:pPr rtl="0"/>
              <a:endParaRPr lang="fr-FR" dirty="0"/>
            </a:p>
          </p:txBody>
        </p:sp>
        <p:sp>
          <p:nvSpPr>
            <p:cNvPr id="97" name="Forme libre 12">
              <a:extLst>
                <a:ext uri="{FF2B5EF4-FFF2-40B4-BE49-F238E27FC236}">
                  <a16:creationId xmlns:a16="http://schemas.microsoft.com/office/drawing/2014/main" id="{15844E15-7463-4C39-9A45-B2A35B7FD5CD}"/>
                </a:ext>
              </a:extLst>
            </p:cNvPr>
            <p:cNvSpPr>
              <a:spLocks/>
            </p:cNvSpPr>
            <p:nvPr/>
          </p:nvSpPr>
          <p:spPr bwMode="auto">
            <a:xfrm rot="9420272">
              <a:off x="5218811" y="-1993836"/>
              <a:ext cx="7570428" cy="10122905"/>
            </a:xfrm>
            <a:custGeom>
              <a:avLst/>
              <a:gdLst>
                <a:gd name="T0" fmla="*/ 1896 w 2175"/>
                <a:gd name="T1" fmla="*/ 2283 h 2913"/>
                <a:gd name="T2" fmla="*/ 1467 w 2175"/>
                <a:gd name="T3" fmla="*/ 2913 h 2913"/>
                <a:gd name="T4" fmla="*/ 1250 w 2175"/>
                <a:gd name="T5" fmla="*/ 2849 h 2913"/>
                <a:gd name="T6" fmla="*/ 1016 w 2175"/>
                <a:gd name="T7" fmla="*/ 2168 h 2913"/>
                <a:gd name="T8" fmla="*/ 93 w 2175"/>
                <a:gd name="T9" fmla="*/ 661 h 2913"/>
                <a:gd name="T10" fmla="*/ 0 w 2175"/>
                <a:gd name="T11" fmla="*/ 238 h 2913"/>
                <a:gd name="T12" fmla="*/ 70 w 2175"/>
                <a:gd name="T13" fmla="*/ 195 h 2913"/>
                <a:gd name="T14" fmla="*/ 638 w 2175"/>
                <a:gd name="T15" fmla="*/ 648 h 2913"/>
                <a:gd name="T16" fmla="*/ 1127 w 2175"/>
                <a:gd name="T17" fmla="*/ 1052 h 2913"/>
                <a:gd name="T18" fmla="*/ 1896 w 2175"/>
                <a:gd name="T19" fmla="*/ 2283 h 29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75" h="2913">
                  <a:moveTo>
                    <a:pt x="1896" y="2283"/>
                  </a:moveTo>
                  <a:cubicBezTo>
                    <a:pt x="1770" y="2651"/>
                    <a:pt x="1607" y="2829"/>
                    <a:pt x="1467" y="2913"/>
                  </a:cubicBezTo>
                  <a:cubicBezTo>
                    <a:pt x="1397" y="2909"/>
                    <a:pt x="1324" y="2889"/>
                    <a:pt x="1250" y="2849"/>
                  </a:cubicBezTo>
                  <a:cubicBezTo>
                    <a:pt x="858" y="2634"/>
                    <a:pt x="1016" y="2168"/>
                    <a:pt x="1016" y="2168"/>
                  </a:cubicBezTo>
                  <a:cubicBezTo>
                    <a:pt x="1354" y="1026"/>
                    <a:pt x="336" y="1282"/>
                    <a:pt x="93" y="661"/>
                  </a:cubicBezTo>
                  <a:cubicBezTo>
                    <a:pt x="28" y="495"/>
                    <a:pt x="1" y="354"/>
                    <a:pt x="0" y="238"/>
                  </a:cubicBezTo>
                  <a:cubicBezTo>
                    <a:pt x="20" y="222"/>
                    <a:pt x="44" y="208"/>
                    <a:pt x="70" y="195"/>
                  </a:cubicBezTo>
                  <a:cubicBezTo>
                    <a:pt x="481" y="0"/>
                    <a:pt x="491" y="389"/>
                    <a:pt x="638" y="648"/>
                  </a:cubicBezTo>
                  <a:cubicBezTo>
                    <a:pt x="785" y="907"/>
                    <a:pt x="850" y="945"/>
                    <a:pt x="1127" y="1052"/>
                  </a:cubicBezTo>
                  <a:cubicBezTo>
                    <a:pt x="1404" y="1159"/>
                    <a:pt x="2175" y="1472"/>
                    <a:pt x="1896" y="2283"/>
                  </a:cubicBezTo>
                  <a:close/>
                </a:path>
              </a:pathLst>
            </a:custGeom>
            <a:gradFill>
              <a:gsLst>
                <a:gs pos="100000">
                  <a:srgbClr val="7CEFD8"/>
                </a:gs>
                <a:gs pos="19000">
                  <a:srgbClr val="6672E4"/>
                </a:gs>
                <a:gs pos="0">
                  <a:srgbClr val="882BE5"/>
                </a:gs>
              </a:gsLst>
              <a:lin ang="10200000" scaled="0"/>
            </a:gradFill>
            <a:ln w="12700" cap="flat">
              <a:noFill/>
              <a:prstDash val="solid"/>
              <a:miter lim="800000"/>
              <a:headEnd/>
              <a:tailEnd/>
            </a:ln>
          </p:spPr>
          <p:txBody>
            <a:bodyPr vert="horz" wrap="square" lIns="91440" tIns="45720" rIns="91440" bIns="45720" numCol="1" rtlCol="0" anchor="t" anchorCtr="0" compatLnSpc="1">
              <a:prstTxWarp prst="textNoShape">
                <a:avLst/>
              </a:prstTxWarp>
            </a:bodyPr>
            <a:lstStyle/>
            <a:p>
              <a:pPr rtl="0"/>
              <a:endParaRPr lang="fr-FR" dirty="0"/>
            </a:p>
          </p:txBody>
        </p:sp>
      </p:grpSp>
      <p:sp>
        <p:nvSpPr>
          <p:cNvPr id="98" name="Titre 97" hidden="1">
            <a:extLst>
              <a:ext uri="{FF2B5EF4-FFF2-40B4-BE49-F238E27FC236}">
                <a16:creationId xmlns:a16="http://schemas.microsoft.com/office/drawing/2014/main" id="{D69146DD-53CC-4FD6-9456-3F49560FC114}"/>
              </a:ext>
            </a:extLst>
          </p:cNvPr>
          <p:cNvSpPr>
            <a:spLocks noGrp="1"/>
          </p:cNvSpPr>
          <p:nvPr>
            <p:ph type="title"/>
          </p:nvPr>
        </p:nvSpPr>
        <p:spPr/>
        <p:txBody>
          <a:bodyPr rtlCol="0"/>
          <a:lstStyle/>
          <a:p>
            <a:r>
              <a:rPr lang="fr-FR" dirty="0"/>
              <a:t>Ressources humaines : diapositive 9</a:t>
            </a:r>
          </a:p>
        </p:txBody>
      </p:sp>
    </p:spTree>
    <p:extLst>
      <p:ext uri="{BB962C8B-B14F-4D97-AF65-F5344CB8AC3E}">
        <p14:creationId xmlns:p14="http://schemas.microsoft.com/office/powerpoint/2010/main" val="25504144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Zone de texte 66">
            <a:extLst>
              <a:ext uri="{FF2B5EF4-FFF2-40B4-BE49-F238E27FC236}">
                <a16:creationId xmlns:a16="http://schemas.microsoft.com/office/drawing/2014/main" id="{EFA5AF66-F428-4EBE-A3A8-9F827101F023}"/>
              </a:ext>
            </a:extLst>
          </p:cNvPr>
          <p:cNvSpPr txBox="1"/>
          <p:nvPr/>
        </p:nvSpPr>
        <p:spPr>
          <a:xfrm>
            <a:off x="726780" y="2475259"/>
            <a:ext cx="10125947" cy="1907481"/>
          </a:xfrm>
          <a:prstGeom prst="rect">
            <a:avLst/>
          </a:prstGeom>
          <a:noFill/>
        </p:spPr>
        <p:txBody>
          <a:bodyPr wrap="square" lIns="0" tIns="0" rIns="0" bIns="0" rtlCol="0" anchor="ctr">
            <a:noAutofit/>
          </a:bodyPr>
          <a:lstStyle>
            <a:defPPr>
              <a:defRPr lang="en-US"/>
            </a:defPPr>
            <a:lvl1pPr>
              <a:lnSpc>
                <a:spcPts val="4000"/>
              </a:lnSpc>
              <a:defRPr sz="3600" b="1">
                <a:solidFill>
                  <a:srgbClr val="002060"/>
                </a:solidFill>
                <a:latin typeface="Segoe UI" panose="020B0502040204020203" pitchFamily="34" charset="0"/>
                <a:cs typeface="Segoe UI" panose="020B0502040204020203" pitchFamily="34" charset="0"/>
              </a:defRPr>
            </a:lvl1pPr>
          </a:lstStyle>
          <a:p>
            <a:pPr rtl="0"/>
            <a:r>
              <a:rPr lang="fr-FR" dirty="0"/>
              <a:t>Merci beaucoup</a:t>
            </a:r>
          </a:p>
          <a:p>
            <a:pPr rtl="0"/>
            <a:r>
              <a:rPr lang="fr-FR" sz="2400" dirty="0"/>
              <a:t>Si vous avez des recommandations pour que je puisse m’améliorer, n’hésitez pas à m’envoyer un email.</a:t>
            </a:r>
          </a:p>
        </p:txBody>
      </p:sp>
      <p:grpSp>
        <p:nvGrpSpPr>
          <p:cNvPr id="94" name="Groupe 93" descr="Cette image est d’une forme abstraite. ">
            <a:extLst>
              <a:ext uri="{FF2B5EF4-FFF2-40B4-BE49-F238E27FC236}">
                <a16:creationId xmlns:a16="http://schemas.microsoft.com/office/drawing/2014/main" id="{06C5D049-85D7-4673-9E2C-A2DF6A4D5048}"/>
              </a:ext>
            </a:extLst>
          </p:cNvPr>
          <p:cNvGrpSpPr/>
          <p:nvPr/>
        </p:nvGrpSpPr>
        <p:grpSpPr>
          <a:xfrm rot="15309759">
            <a:off x="9026813" y="4622835"/>
            <a:ext cx="4736736" cy="6407275"/>
            <a:chOff x="4855953" y="-2833465"/>
            <a:chExt cx="8948964" cy="12105059"/>
          </a:xfrm>
        </p:grpSpPr>
        <p:sp>
          <p:nvSpPr>
            <p:cNvPr id="95" name="Forme libre 10">
              <a:extLst>
                <a:ext uri="{FF2B5EF4-FFF2-40B4-BE49-F238E27FC236}">
                  <a16:creationId xmlns:a16="http://schemas.microsoft.com/office/drawing/2014/main" id="{495773B3-D6CE-453B-96D1-E95DF6122C37}"/>
                </a:ext>
              </a:extLst>
            </p:cNvPr>
            <p:cNvSpPr>
              <a:spLocks/>
            </p:cNvSpPr>
            <p:nvPr/>
          </p:nvSpPr>
          <p:spPr bwMode="auto">
            <a:xfrm rot="9420272">
              <a:off x="4855953" y="-2246936"/>
              <a:ext cx="8673602" cy="11518530"/>
            </a:xfrm>
            <a:custGeom>
              <a:avLst/>
              <a:gdLst>
                <a:gd name="T0" fmla="*/ 1166 w 2492"/>
                <a:gd name="T1" fmla="*/ 2419 h 3315"/>
                <a:gd name="T2" fmla="*/ 243 w 2492"/>
                <a:gd name="T3" fmla="*/ 912 h 3315"/>
                <a:gd name="T4" fmla="*/ 449 w 2492"/>
                <a:gd name="T5" fmla="*/ 15 h 3315"/>
                <a:gd name="T6" fmla="*/ 766 w 2492"/>
                <a:gd name="T7" fmla="*/ 302 h 3315"/>
                <a:gd name="T8" fmla="*/ 1651 w 2492"/>
                <a:gd name="T9" fmla="*/ 481 h 3315"/>
                <a:gd name="T10" fmla="*/ 2239 w 2492"/>
                <a:gd name="T11" fmla="*/ 1238 h 3315"/>
                <a:gd name="T12" fmla="*/ 2186 w 2492"/>
                <a:gd name="T13" fmla="*/ 2201 h 3315"/>
                <a:gd name="T14" fmla="*/ 2165 w 2492"/>
                <a:gd name="T15" fmla="*/ 2928 h 3315"/>
                <a:gd name="T16" fmla="*/ 1400 w 2492"/>
                <a:gd name="T17" fmla="*/ 3100 h 3315"/>
                <a:gd name="T18" fmla="*/ 1166 w 2492"/>
                <a:gd name="T19" fmla="*/ 2419 h 3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92" h="3315">
                  <a:moveTo>
                    <a:pt x="1166" y="2419"/>
                  </a:moveTo>
                  <a:cubicBezTo>
                    <a:pt x="1505" y="1277"/>
                    <a:pt x="486" y="1533"/>
                    <a:pt x="243" y="912"/>
                  </a:cubicBezTo>
                  <a:cubicBezTo>
                    <a:pt x="0" y="292"/>
                    <a:pt x="291" y="31"/>
                    <a:pt x="449" y="15"/>
                  </a:cubicBezTo>
                  <a:cubicBezTo>
                    <a:pt x="607" y="0"/>
                    <a:pt x="716" y="54"/>
                    <a:pt x="766" y="302"/>
                  </a:cubicBezTo>
                  <a:cubicBezTo>
                    <a:pt x="817" y="551"/>
                    <a:pt x="1312" y="508"/>
                    <a:pt x="1651" y="481"/>
                  </a:cubicBezTo>
                  <a:cubicBezTo>
                    <a:pt x="1989" y="454"/>
                    <a:pt x="2492" y="733"/>
                    <a:pt x="2239" y="1238"/>
                  </a:cubicBezTo>
                  <a:cubicBezTo>
                    <a:pt x="1986" y="1743"/>
                    <a:pt x="2000" y="1716"/>
                    <a:pt x="2186" y="2201"/>
                  </a:cubicBezTo>
                  <a:cubicBezTo>
                    <a:pt x="2372" y="2685"/>
                    <a:pt x="2165" y="2928"/>
                    <a:pt x="2165" y="2928"/>
                  </a:cubicBezTo>
                  <a:cubicBezTo>
                    <a:pt x="2165" y="2928"/>
                    <a:pt x="1791" y="3315"/>
                    <a:pt x="1400" y="3100"/>
                  </a:cubicBezTo>
                  <a:cubicBezTo>
                    <a:pt x="1008" y="2885"/>
                    <a:pt x="1166" y="2419"/>
                    <a:pt x="1166" y="2419"/>
                  </a:cubicBezTo>
                  <a:close/>
                </a:path>
              </a:pathLst>
            </a:custGeom>
            <a:gradFill>
              <a:gsLst>
                <a:gs pos="0">
                  <a:srgbClr val="80DEDE"/>
                </a:gs>
                <a:gs pos="53500">
                  <a:srgbClr val="85C1E7"/>
                </a:gs>
                <a:gs pos="100000">
                  <a:srgbClr val="878CFF"/>
                </a:gs>
              </a:gsLst>
              <a:lin ang="5400000" scaled="1"/>
            </a:gradFill>
            <a:ln w="12700" cap="flat">
              <a:noFill/>
              <a:prstDash val="solid"/>
              <a:miter lim="800000"/>
              <a:headEnd/>
              <a:tailEnd/>
            </a:ln>
          </p:spPr>
          <p:txBody>
            <a:bodyPr vert="horz" wrap="square" lIns="91440" tIns="45720" rIns="91440" bIns="45720" numCol="1" rtlCol="0" anchor="t" anchorCtr="0" compatLnSpc="1">
              <a:prstTxWarp prst="textNoShape">
                <a:avLst/>
              </a:prstTxWarp>
            </a:bodyPr>
            <a:lstStyle/>
            <a:p>
              <a:pPr rtl="0"/>
              <a:endParaRPr lang="fr-FR" dirty="0"/>
            </a:p>
          </p:txBody>
        </p:sp>
        <p:sp>
          <p:nvSpPr>
            <p:cNvPr id="96" name="Forme libre 11">
              <a:extLst>
                <a:ext uri="{FF2B5EF4-FFF2-40B4-BE49-F238E27FC236}">
                  <a16:creationId xmlns:a16="http://schemas.microsoft.com/office/drawing/2014/main" id="{49D9CCDB-CAB7-4554-8B96-AF649D96074D}"/>
                </a:ext>
              </a:extLst>
            </p:cNvPr>
            <p:cNvSpPr>
              <a:spLocks/>
            </p:cNvSpPr>
            <p:nvPr/>
          </p:nvSpPr>
          <p:spPr bwMode="auto">
            <a:xfrm rot="9420272">
              <a:off x="5048022" y="-2833465"/>
              <a:ext cx="8756895" cy="10755934"/>
            </a:xfrm>
            <a:custGeom>
              <a:avLst/>
              <a:gdLst>
                <a:gd name="T0" fmla="*/ 1504 w 2516"/>
                <a:gd name="T1" fmla="*/ 2980 h 3095"/>
                <a:gd name="T2" fmla="*/ 2237 w 2516"/>
                <a:gd name="T3" fmla="*/ 2283 h 3095"/>
                <a:gd name="T4" fmla="*/ 1468 w 2516"/>
                <a:gd name="T5" fmla="*/ 1052 h 3095"/>
                <a:gd name="T6" fmla="*/ 979 w 2516"/>
                <a:gd name="T7" fmla="*/ 648 h 3095"/>
                <a:gd name="T8" fmla="*/ 411 w 2516"/>
                <a:gd name="T9" fmla="*/ 195 h 3095"/>
                <a:gd name="T10" fmla="*/ 397 w 2516"/>
                <a:gd name="T11" fmla="*/ 1117 h 3095"/>
                <a:gd name="T12" fmla="*/ 194 w 2516"/>
                <a:gd name="T13" fmla="*/ 1767 h 3095"/>
                <a:gd name="T14" fmla="*/ 866 w 2516"/>
                <a:gd name="T15" fmla="*/ 2349 h 3095"/>
                <a:gd name="T16" fmla="*/ 1275 w 2516"/>
                <a:gd name="T17" fmla="*/ 2766 h 3095"/>
                <a:gd name="T18" fmla="*/ 1504 w 2516"/>
                <a:gd name="T19" fmla="*/ 2980 h 30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16" h="3095">
                  <a:moveTo>
                    <a:pt x="1504" y="2980"/>
                  </a:moveTo>
                  <a:cubicBezTo>
                    <a:pt x="1504" y="2980"/>
                    <a:pt x="1958" y="3095"/>
                    <a:pt x="2237" y="2283"/>
                  </a:cubicBezTo>
                  <a:cubicBezTo>
                    <a:pt x="2516" y="1472"/>
                    <a:pt x="1745" y="1159"/>
                    <a:pt x="1468" y="1052"/>
                  </a:cubicBezTo>
                  <a:cubicBezTo>
                    <a:pt x="1191" y="945"/>
                    <a:pt x="1126" y="907"/>
                    <a:pt x="979" y="648"/>
                  </a:cubicBezTo>
                  <a:cubicBezTo>
                    <a:pt x="832" y="389"/>
                    <a:pt x="822" y="0"/>
                    <a:pt x="411" y="195"/>
                  </a:cubicBezTo>
                  <a:cubicBezTo>
                    <a:pt x="0" y="391"/>
                    <a:pt x="384" y="948"/>
                    <a:pt x="397" y="1117"/>
                  </a:cubicBezTo>
                  <a:cubicBezTo>
                    <a:pt x="411" y="1286"/>
                    <a:pt x="128" y="1580"/>
                    <a:pt x="194" y="1767"/>
                  </a:cubicBezTo>
                  <a:cubicBezTo>
                    <a:pt x="259" y="1954"/>
                    <a:pt x="273" y="2154"/>
                    <a:pt x="866" y="2349"/>
                  </a:cubicBezTo>
                  <a:cubicBezTo>
                    <a:pt x="866" y="2349"/>
                    <a:pt x="1186" y="2374"/>
                    <a:pt x="1275" y="2766"/>
                  </a:cubicBezTo>
                  <a:cubicBezTo>
                    <a:pt x="1275" y="2766"/>
                    <a:pt x="1340" y="2988"/>
                    <a:pt x="1504" y="2980"/>
                  </a:cubicBezTo>
                  <a:close/>
                </a:path>
              </a:pathLst>
            </a:custGeom>
            <a:gradFill>
              <a:gsLst>
                <a:gs pos="0">
                  <a:srgbClr val="7CEFD8"/>
                </a:gs>
                <a:gs pos="51000">
                  <a:srgbClr val="6672E4"/>
                </a:gs>
                <a:gs pos="100000">
                  <a:srgbClr val="882BE5"/>
                </a:gs>
              </a:gsLst>
              <a:lin ang="5400000" scaled="1"/>
            </a:gradFill>
            <a:ln w="12700" cap="flat">
              <a:noFill/>
              <a:prstDash val="solid"/>
              <a:miter lim="800000"/>
              <a:headEnd/>
              <a:tailEnd/>
            </a:ln>
          </p:spPr>
          <p:txBody>
            <a:bodyPr vert="horz" wrap="square" lIns="91440" tIns="45720" rIns="91440" bIns="45720" numCol="1" rtlCol="0" anchor="t" anchorCtr="0" compatLnSpc="1">
              <a:prstTxWarp prst="textNoShape">
                <a:avLst/>
              </a:prstTxWarp>
            </a:bodyPr>
            <a:lstStyle/>
            <a:p>
              <a:pPr rtl="0"/>
              <a:endParaRPr lang="fr-FR" dirty="0"/>
            </a:p>
          </p:txBody>
        </p:sp>
        <p:sp>
          <p:nvSpPr>
            <p:cNvPr id="97" name="Forme libre 12">
              <a:extLst>
                <a:ext uri="{FF2B5EF4-FFF2-40B4-BE49-F238E27FC236}">
                  <a16:creationId xmlns:a16="http://schemas.microsoft.com/office/drawing/2014/main" id="{15844E15-7463-4C39-9A45-B2A35B7FD5CD}"/>
                </a:ext>
              </a:extLst>
            </p:cNvPr>
            <p:cNvSpPr>
              <a:spLocks/>
            </p:cNvSpPr>
            <p:nvPr/>
          </p:nvSpPr>
          <p:spPr bwMode="auto">
            <a:xfrm rot="9420272">
              <a:off x="5218811" y="-1993836"/>
              <a:ext cx="7570428" cy="10122905"/>
            </a:xfrm>
            <a:custGeom>
              <a:avLst/>
              <a:gdLst>
                <a:gd name="T0" fmla="*/ 1896 w 2175"/>
                <a:gd name="T1" fmla="*/ 2283 h 2913"/>
                <a:gd name="T2" fmla="*/ 1467 w 2175"/>
                <a:gd name="T3" fmla="*/ 2913 h 2913"/>
                <a:gd name="T4" fmla="*/ 1250 w 2175"/>
                <a:gd name="T5" fmla="*/ 2849 h 2913"/>
                <a:gd name="T6" fmla="*/ 1016 w 2175"/>
                <a:gd name="T7" fmla="*/ 2168 h 2913"/>
                <a:gd name="T8" fmla="*/ 93 w 2175"/>
                <a:gd name="T9" fmla="*/ 661 h 2913"/>
                <a:gd name="T10" fmla="*/ 0 w 2175"/>
                <a:gd name="T11" fmla="*/ 238 h 2913"/>
                <a:gd name="T12" fmla="*/ 70 w 2175"/>
                <a:gd name="T13" fmla="*/ 195 h 2913"/>
                <a:gd name="T14" fmla="*/ 638 w 2175"/>
                <a:gd name="T15" fmla="*/ 648 h 2913"/>
                <a:gd name="T16" fmla="*/ 1127 w 2175"/>
                <a:gd name="T17" fmla="*/ 1052 h 2913"/>
                <a:gd name="T18" fmla="*/ 1896 w 2175"/>
                <a:gd name="T19" fmla="*/ 2283 h 29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75" h="2913">
                  <a:moveTo>
                    <a:pt x="1896" y="2283"/>
                  </a:moveTo>
                  <a:cubicBezTo>
                    <a:pt x="1770" y="2651"/>
                    <a:pt x="1607" y="2829"/>
                    <a:pt x="1467" y="2913"/>
                  </a:cubicBezTo>
                  <a:cubicBezTo>
                    <a:pt x="1397" y="2909"/>
                    <a:pt x="1324" y="2889"/>
                    <a:pt x="1250" y="2849"/>
                  </a:cubicBezTo>
                  <a:cubicBezTo>
                    <a:pt x="858" y="2634"/>
                    <a:pt x="1016" y="2168"/>
                    <a:pt x="1016" y="2168"/>
                  </a:cubicBezTo>
                  <a:cubicBezTo>
                    <a:pt x="1354" y="1026"/>
                    <a:pt x="336" y="1282"/>
                    <a:pt x="93" y="661"/>
                  </a:cubicBezTo>
                  <a:cubicBezTo>
                    <a:pt x="28" y="495"/>
                    <a:pt x="1" y="354"/>
                    <a:pt x="0" y="238"/>
                  </a:cubicBezTo>
                  <a:cubicBezTo>
                    <a:pt x="20" y="222"/>
                    <a:pt x="44" y="208"/>
                    <a:pt x="70" y="195"/>
                  </a:cubicBezTo>
                  <a:cubicBezTo>
                    <a:pt x="481" y="0"/>
                    <a:pt x="491" y="389"/>
                    <a:pt x="638" y="648"/>
                  </a:cubicBezTo>
                  <a:cubicBezTo>
                    <a:pt x="785" y="907"/>
                    <a:pt x="850" y="945"/>
                    <a:pt x="1127" y="1052"/>
                  </a:cubicBezTo>
                  <a:cubicBezTo>
                    <a:pt x="1404" y="1159"/>
                    <a:pt x="2175" y="1472"/>
                    <a:pt x="1896" y="2283"/>
                  </a:cubicBezTo>
                  <a:close/>
                </a:path>
              </a:pathLst>
            </a:custGeom>
            <a:gradFill>
              <a:gsLst>
                <a:gs pos="100000">
                  <a:srgbClr val="7CEFD8"/>
                </a:gs>
                <a:gs pos="19000">
                  <a:srgbClr val="6672E4"/>
                </a:gs>
                <a:gs pos="0">
                  <a:srgbClr val="882BE5"/>
                </a:gs>
              </a:gsLst>
              <a:lin ang="10200000" scaled="0"/>
            </a:gradFill>
            <a:ln w="12700" cap="flat">
              <a:noFill/>
              <a:prstDash val="solid"/>
              <a:miter lim="800000"/>
              <a:headEnd/>
              <a:tailEnd/>
            </a:ln>
          </p:spPr>
          <p:txBody>
            <a:bodyPr vert="horz" wrap="square" lIns="91440" tIns="45720" rIns="91440" bIns="45720" numCol="1" rtlCol="0" anchor="t" anchorCtr="0" compatLnSpc="1">
              <a:prstTxWarp prst="textNoShape">
                <a:avLst/>
              </a:prstTxWarp>
            </a:bodyPr>
            <a:lstStyle/>
            <a:p>
              <a:pPr rtl="0"/>
              <a:endParaRPr lang="fr-FR" dirty="0"/>
            </a:p>
          </p:txBody>
        </p:sp>
      </p:grpSp>
      <p:sp>
        <p:nvSpPr>
          <p:cNvPr id="98" name="Titre 97" hidden="1">
            <a:extLst>
              <a:ext uri="{FF2B5EF4-FFF2-40B4-BE49-F238E27FC236}">
                <a16:creationId xmlns:a16="http://schemas.microsoft.com/office/drawing/2014/main" id="{D69146DD-53CC-4FD6-9456-3F49560FC114}"/>
              </a:ext>
            </a:extLst>
          </p:cNvPr>
          <p:cNvSpPr>
            <a:spLocks noGrp="1"/>
          </p:cNvSpPr>
          <p:nvPr>
            <p:ph type="title"/>
          </p:nvPr>
        </p:nvSpPr>
        <p:spPr/>
        <p:txBody>
          <a:bodyPr rtlCol="0"/>
          <a:lstStyle/>
          <a:p>
            <a:r>
              <a:rPr lang="fr-FR" dirty="0"/>
              <a:t>Ressources humaines : diapositive 9</a:t>
            </a:r>
          </a:p>
        </p:txBody>
      </p:sp>
    </p:spTree>
    <p:extLst>
      <p:ext uri="{BB962C8B-B14F-4D97-AF65-F5344CB8AC3E}">
        <p14:creationId xmlns:p14="http://schemas.microsoft.com/office/powerpoint/2010/main" val="37333401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 de texte 1">
            <a:extLst>
              <a:ext uri="{FF2B5EF4-FFF2-40B4-BE49-F238E27FC236}">
                <a16:creationId xmlns:a16="http://schemas.microsoft.com/office/drawing/2014/main" id="{D815E537-4AB4-4445-A3AC-40D738EDF3DC}"/>
              </a:ext>
            </a:extLst>
          </p:cNvPr>
          <p:cNvSpPr txBox="1"/>
          <p:nvPr/>
        </p:nvSpPr>
        <p:spPr>
          <a:xfrm>
            <a:off x="1183821" y="738390"/>
            <a:ext cx="4845708" cy="492443"/>
          </a:xfrm>
          <a:prstGeom prst="rect">
            <a:avLst/>
          </a:prstGeom>
          <a:noFill/>
        </p:spPr>
        <p:txBody>
          <a:bodyPr wrap="square" lIns="0" tIns="0" rIns="0" bIns="0" rtlCol="0">
            <a:spAutoFit/>
          </a:bodyPr>
          <a:lstStyle/>
          <a:p>
            <a:pPr rtl="0"/>
            <a:r>
              <a:rPr lang="fr-FR" sz="3200" b="1" dirty="0">
                <a:solidFill>
                  <a:srgbClr val="002060"/>
                </a:solidFill>
                <a:latin typeface="Segoe UI" panose="020B0502040204020203" pitchFamily="34" charset="0"/>
                <a:cs typeface="Segoe UI" panose="020B0502040204020203" pitchFamily="34" charset="0"/>
              </a:rPr>
              <a:t>Résumés de la dataset</a:t>
            </a:r>
          </a:p>
        </p:txBody>
      </p:sp>
      <p:cxnSp>
        <p:nvCxnSpPr>
          <p:cNvPr id="4" name="Connecteur droit 3">
            <a:extLst>
              <a:ext uri="{FF2B5EF4-FFF2-40B4-BE49-F238E27FC236}">
                <a16:creationId xmlns:a16="http://schemas.microsoft.com/office/drawing/2014/main" id="{B38D4B56-7D6C-4345-912F-B3BA9A014E8B}"/>
              </a:ext>
              <a:ext uri="{C183D7F6-B498-43B3-948B-1728B52AA6E4}">
                <adec:decorative xmlns:adec="http://schemas.microsoft.com/office/drawing/2017/decorative" val="1"/>
              </a:ext>
            </a:extLst>
          </p:cNvPr>
          <p:cNvCxnSpPr/>
          <p:nvPr/>
        </p:nvCxnSpPr>
        <p:spPr>
          <a:xfrm>
            <a:off x="740229" y="0"/>
            <a:ext cx="0" cy="635725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69" name="Groupe 68">
            <a:extLst>
              <a:ext uri="{FF2B5EF4-FFF2-40B4-BE49-F238E27FC236}">
                <a16:creationId xmlns:a16="http://schemas.microsoft.com/office/drawing/2014/main" id="{B457331C-2A24-4352-9B4C-1C1B326F404F}"/>
              </a:ext>
              <a:ext uri="{C183D7F6-B498-43B3-948B-1728B52AA6E4}">
                <adec:decorative xmlns:adec="http://schemas.microsoft.com/office/drawing/2017/decorative" val="1"/>
              </a:ext>
            </a:extLst>
          </p:cNvPr>
          <p:cNvGrpSpPr/>
          <p:nvPr/>
        </p:nvGrpSpPr>
        <p:grpSpPr>
          <a:xfrm>
            <a:off x="518433" y="1881815"/>
            <a:ext cx="4260299" cy="3828676"/>
            <a:chOff x="518433" y="1692049"/>
            <a:chExt cx="4260299" cy="3828676"/>
          </a:xfrm>
        </p:grpSpPr>
        <p:grpSp>
          <p:nvGrpSpPr>
            <p:cNvPr id="21" name="Groupe 20">
              <a:extLst>
                <a:ext uri="{FF2B5EF4-FFF2-40B4-BE49-F238E27FC236}">
                  <a16:creationId xmlns:a16="http://schemas.microsoft.com/office/drawing/2014/main" id="{B111D787-E830-4638-97B3-205F0A0ABC3F}"/>
                </a:ext>
              </a:extLst>
            </p:cNvPr>
            <p:cNvGrpSpPr/>
            <p:nvPr/>
          </p:nvGrpSpPr>
          <p:grpSpPr>
            <a:xfrm>
              <a:off x="518433" y="1692049"/>
              <a:ext cx="4201583" cy="492443"/>
              <a:chOff x="518433" y="1851126"/>
              <a:chExt cx="4201583" cy="492443"/>
            </a:xfrm>
          </p:grpSpPr>
          <p:sp>
            <p:nvSpPr>
              <p:cNvPr id="6" name="Rectangle : Coins arrondis 5">
                <a:extLst>
                  <a:ext uri="{FF2B5EF4-FFF2-40B4-BE49-F238E27FC236}">
                    <a16:creationId xmlns:a16="http://schemas.microsoft.com/office/drawing/2014/main" id="{6BFCD1AA-E1CA-41D6-8605-56AFEBE4EEE3}"/>
                  </a:ext>
                </a:extLst>
              </p:cNvPr>
              <p:cNvSpPr/>
              <p:nvPr/>
            </p:nvSpPr>
            <p:spPr>
              <a:xfrm>
                <a:off x="518433" y="1981199"/>
                <a:ext cx="443592" cy="232296"/>
              </a:xfrm>
              <a:prstGeom prst="roundRect">
                <a:avLst>
                  <a:gd name="adj" fmla="val 50000"/>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sp>
            <p:nvSpPr>
              <p:cNvPr id="8" name="Rectangle 7">
                <a:extLst>
                  <a:ext uri="{FF2B5EF4-FFF2-40B4-BE49-F238E27FC236}">
                    <a16:creationId xmlns:a16="http://schemas.microsoft.com/office/drawing/2014/main" id="{E9101D99-B002-4698-9C7E-C942B9AA2D39}"/>
                  </a:ext>
                </a:extLst>
              </p:cNvPr>
              <p:cNvSpPr/>
              <p:nvPr/>
            </p:nvSpPr>
            <p:spPr>
              <a:xfrm>
                <a:off x="1183821" y="1851126"/>
                <a:ext cx="3536195" cy="492443"/>
              </a:xfrm>
              <a:prstGeom prst="rect">
                <a:avLst/>
              </a:prstGeom>
            </p:spPr>
            <p:txBody>
              <a:bodyPr wrap="square" lIns="0" tIns="0" rIns="0" bIns="0" rtlCol="0">
                <a:spAutoFit/>
              </a:bodyPr>
              <a:lstStyle/>
              <a:p>
                <a:pPr rtl="0"/>
                <a:r>
                  <a:rPr lang="fr-FR" sz="1600" i="1" dirty="0">
                    <a:solidFill>
                      <a:srgbClr val="002060"/>
                    </a:solidFill>
                    <a:latin typeface="+mj-lt"/>
                    <a:cs typeface="Segoe UI" panose="020B0502040204020203" pitchFamily="34" charset="0"/>
                  </a:rPr>
                  <a:t>Etude des mouvements du smartphone de 30 volontaires (entre 19 et 48 ans)</a:t>
                </a:r>
              </a:p>
            </p:txBody>
          </p:sp>
        </p:grpSp>
        <p:grpSp>
          <p:nvGrpSpPr>
            <p:cNvPr id="20" name="Groupe 19">
              <a:extLst>
                <a:ext uri="{FF2B5EF4-FFF2-40B4-BE49-F238E27FC236}">
                  <a16:creationId xmlns:a16="http://schemas.microsoft.com/office/drawing/2014/main" id="{2D19246F-8F2D-4FAD-8927-AA34DDAA5DFA}"/>
                </a:ext>
              </a:extLst>
            </p:cNvPr>
            <p:cNvGrpSpPr/>
            <p:nvPr/>
          </p:nvGrpSpPr>
          <p:grpSpPr>
            <a:xfrm>
              <a:off x="518433" y="2630643"/>
              <a:ext cx="4201583" cy="1603494"/>
              <a:chOff x="518433" y="2572781"/>
              <a:chExt cx="4201583" cy="1603494"/>
            </a:xfrm>
          </p:grpSpPr>
          <p:sp>
            <p:nvSpPr>
              <p:cNvPr id="9" name="Rectangle : Coins arrondis 8">
                <a:extLst>
                  <a:ext uri="{FF2B5EF4-FFF2-40B4-BE49-F238E27FC236}">
                    <a16:creationId xmlns:a16="http://schemas.microsoft.com/office/drawing/2014/main" id="{14FF47BA-9557-4442-8E2A-74A4F4AAD237}"/>
                  </a:ext>
                </a:extLst>
              </p:cNvPr>
              <p:cNvSpPr/>
              <p:nvPr/>
            </p:nvSpPr>
            <p:spPr>
              <a:xfrm>
                <a:off x="518433" y="2949076"/>
                <a:ext cx="443592" cy="232296"/>
              </a:xfrm>
              <a:prstGeom prst="roundRect">
                <a:avLst>
                  <a:gd name="adj" fmla="val 50000"/>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sp>
            <p:nvSpPr>
              <p:cNvPr id="10" name="Rectangle 9">
                <a:extLst>
                  <a:ext uri="{FF2B5EF4-FFF2-40B4-BE49-F238E27FC236}">
                    <a16:creationId xmlns:a16="http://schemas.microsoft.com/office/drawing/2014/main" id="{B00C2221-E8A7-47E0-B2B2-5A6A32F96791}"/>
                  </a:ext>
                </a:extLst>
              </p:cNvPr>
              <p:cNvSpPr/>
              <p:nvPr/>
            </p:nvSpPr>
            <p:spPr>
              <a:xfrm>
                <a:off x="1183821" y="2572781"/>
                <a:ext cx="3536195" cy="984885"/>
              </a:xfrm>
              <a:prstGeom prst="rect">
                <a:avLst/>
              </a:prstGeom>
            </p:spPr>
            <p:txBody>
              <a:bodyPr wrap="square" lIns="0" tIns="0" rIns="0" bIns="0" rtlCol="0">
                <a:spAutoFit/>
              </a:bodyPr>
              <a:lstStyle/>
              <a:p>
                <a:pPr rtl="0"/>
                <a:r>
                  <a:rPr lang="fr-FR" sz="1600" i="1" dirty="0">
                    <a:solidFill>
                      <a:srgbClr val="002060"/>
                    </a:solidFill>
                    <a:latin typeface="+mj-lt"/>
                    <a:cs typeface="Segoe UI" panose="020B0502040204020203" pitchFamily="34" charset="0"/>
                  </a:rPr>
                  <a:t>Réalisation de 6 activités </a:t>
                </a:r>
                <a:r>
                  <a:rPr lang="fr-FR" sz="1600" i="1" dirty="0" err="1">
                    <a:solidFill>
                      <a:srgbClr val="002060"/>
                    </a:solidFill>
                    <a:latin typeface="+mj-lt"/>
                    <a:cs typeface="Segoe UI" panose="020B0502040204020203" pitchFamily="34" charset="0"/>
                  </a:rPr>
                  <a:t>pré-définies</a:t>
                </a:r>
                <a:r>
                  <a:rPr lang="fr-FR" sz="1600" i="1" dirty="0">
                    <a:solidFill>
                      <a:srgbClr val="002060"/>
                    </a:solidFill>
                    <a:latin typeface="+mj-lt"/>
                    <a:cs typeface="Segoe UI" panose="020B0502040204020203" pitchFamily="34" charset="0"/>
                  </a:rPr>
                  <a:t> :</a:t>
                </a:r>
                <a:br>
                  <a:rPr lang="fr-FR" sz="1600" i="1" dirty="0">
                    <a:solidFill>
                      <a:srgbClr val="002060"/>
                    </a:solidFill>
                    <a:latin typeface="+mj-lt"/>
                    <a:cs typeface="Segoe UI" panose="020B0502040204020203" pitchFamily="34" charset="0"/>
                  </a:rPr>
                </a:br>
                <a:r>
                  <a:rPr lang="fr-FR" sz="1600" i="1" dirty="0">
                    <a:solidFill>
                      <a:srgbClr val="002060"/>
                    </a:solidFill>
                    <a:latin typeface="+mj-lt"/>
                    <a:cs typeface="Segoe UI" panose="020B0502040204020203" pitchFamily="34" charset="0"/>
                  </a:rPr>
                  <a:t>se tenir debout, assis et allongé, marcher, monter et descendre + les transitions entre les positions</a:t>
                </a:r>
              </a:p>
            </p:txBody>
          </p:sp>
          <p:sp>
            <p:nvSpPr>
              <p:cNvPr id="37" name="Rectangle : Coins arrondis 8">
                <a:extLst>
                  <a:ext uri="{FF2B5EF4-FFF2-40B4-BE49-F238E27FC236}">
                    <a16:creationId xmlns:a16="http://schemas.microsoft.com/office/drawing/2014/main" id="{F27DBE00-CAB2-44AE-90ED-1AD2FC6BCFF4}"/>
                  </a:ext>
                </a:extLst>
              </p:cNvPr>
              <p:cNvSpPr/>
              <p:nvPr/>
            </p:nvSpPr>
            <p:spPr>
              <a:xfrm>
                <a:off x="518433" y="3943979"/>
                <a:ext cx="443592" cy="232296"/>
              </a:xfrm>
              <a:prstGeom prst="roundRect">
                <a:avLst>
                  <a:gd name="adj" fmla="val 50000"/>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grpSp>
        <p:grpSp>
          <p:nvGrpSpPr>
            <p:cNvPr id="19" name="Groupe 18">
              <a:extLst>
                <a:ext uri="{FF2B5EF4-FFF2-40B4-BE49-F238E27FC236}">
                  <a16:creationId xmlns:a16="http://schemas.microsoft.com/office/drawing/2014/main" id="{9D065A01-39E4-4CC9-9075-3910C66205F5}"/>
                </a:ext>
              </a:extLst>
            </p:cNvPr>
            <p:cNvGrpSpPr/>
            <p:nvPr/>
          </p:nvGrpSpPr>
          <p:grpSpPr>
            <a:xfrm>
              <a:off x="518433" y="4535840"/>
              <a:ext cx="4260299" cy="984885"/>
              <a:chOff x="518433" y="4274964"/>
              <a:chExt cx="4260299" cy="984885"/>
            </a:xfrm>
          </p:grpSpPr>
          <p:sp>
            <p:nvSpPr>
              <p:cNvPr id="11" name="Rectangle : Coins arrondis 10">
                <a:extLst>
                  <a:ext uri="{FF2B5EF4-FFF2-40B4-BE49-F238E27FC236}">
                    <a16:creationId xmlns:a16="http://schemas.microsoft.com/office/drawing/2014/main" id="{6B458D5C-BDF7-4A75-A4E8-B99128DCD84A}"/>
                  </a:ext>
                </a:extLst>
              </p:cNvPr>
              <p:cNvSpPr/>
              <p:nvPr/>
            </p:nvSpPr>
            <p:spPr>
              <a:xfrm>
                <a:off x="518433" y="4651259"/>
                <a:ext cx="443592" cy="232296"/>
              </a:xfrm>
              <a:prstGeom prst="roundRect">
                <a:avLst>
                  <a:gd name="adj" fmla="val 50000"/>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sp>
            <p:nvSpPr>
              <p:cNvPr id="12" name="Rectangle 11">
                <a:extLst>
                  <a:ext uri="{FF2B5EF4-FFF2-40B4-BE49-F238E27FC236}">
                    <a16:creationId xmlns:a16="http://schemas.microsoft.com/office/drawing/2014/main" id="{CA17B45E-57F0-4725-89C0-3CD74A5097A3}"/>
                  </a:ext>
                </a:extLst>
              </p:cNvPr>
              <p:cNvSpPr/>
              <p:nvPr/>
            </p:nvSpPr>
            <p:spPr>
              <a:xfrm>
                <a:off x="1183821" y="4274964"/>
                <a:ext cx="3594911" cy="984885"/>
              </a:xfrm>
              <a:prstGeom prst="rect">
                <a:avLst/>
              </a:prstGeom>
            </p:spPr>
            <p:txBody>
              <a:bodyPr wrap="square" lIns="0" tIns="0" rIns="0" bIns="0" rtlCol="0">
                <a:spAutoFit/>
              </a:bodyPr>
              <a:lstStyle/>
              <a:p>
                <a:pPr rtl="0"/>
                <a:r>
                  <a:rPr lang="fr-FR" sz="1600" i="1" dirty="0">
                    <a:solidFill>
                      <a:srgbClr val="002060"/>
                    </a:solidFill>
                    <a:latin typeface="+mj-lt"/>
                    <a:cs typeface="Segoe UI" panose="020B0502040204020203" pitchFamily="34" charset="0"/>
                  </a:rPr>
                  <a:t>Capture des mouvements des utilisateurs selon tous les axes en utilisant l’accéléromètre et le gyroscope du téléphone</a:t>
                </a:r>
              </a:p>
            </p:txBody>
          </p:sp>
        </p:grpSp>
      </p:grpSp>
      <p:sp>
        <p:nvSpPr>
          <p:cNvPr id="22" name="Ovale 21">
            <a:extLst>
              <a:ext uri="{FF2B5EF4-FFF2-40B4-BE49-F238E27FC236}">
                <a16:creationId xmlns:a16="http://schemas.microsoft.com/office/drawing/2014/main" id="{E7D1D117-BC5C-430A-9FEB-B231E691511F}"/>
              </a:ext>
              <a:ext uri="{C183D7F6-B498-43B3-948B-1728B52AA6E4}">
                <adec:decorative xmlns:adec="http://schemas.microsoft.com/office/drawing/2017/decorative" val="1"/>
              </a:ext>
            </a:extLst>
          </p:cNvPr>
          <p:cNvSpPr/>
          <p:nvPr/>
        </p:nvSpPr>
        <p:spPr>
          <a:xfrm>
            <a:off x="713852" y="6330880"/>
            <a:ext cx="52754" cy="52754"/>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sp>
        <p:nvSpPr>
          <p:cNvPr id="23" name="Ovale 22">
            <a:extLst>
              <a:ext uri="{FF2B5EF4-FFF2-40B4-BE49-F238E27FC236}">
                <a16:creationId xmlns:a16="http://schemas.microsoft.com/office/drawing/2014/main" id="{2577E8EA-5E95-41C5-8BE8-EE647DE2613A}"/>
              </a:ext>
              <a:ext uri="{C183D7F6-B498-43B3-948B-1728B52AA6E4}">
                <adec:decorative xmlns:adec="http://schemas.microsoft.com/office/drawing/2017/decorative" val="1"/>
              </a:ext>
            </a:extLst>
          </p:cNvPr>
          <p:cNvSpPr/>
          <p:nvPr/>
        </p:nvSpPr>
        <p:spPr>
          <a:xfrm>
            <a:off x="713852" y="567838"/>
            <a:ext cx="52754" cy="52754"/>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grpSp>
        <p:nvGrpSpPr>
          <p:cNvPr id="62" name="Groupe 61" descr="Cette image est une main d’une femme écrivant sur une feuille de papier. ">
            <a:extLst>
              <a:ext uri="{FF2B5EF4-FFF2-40B4-BE49-F238E27FC236}">
                <a16:creationId xmlns:a16="http://schemas.microsoft.com/office/drawing/2014/main" id="{123C05C1-3914-48FB-B4B8-1388A2DB5ACE}"/>
              </a:ext>
            </a:extLst>
          </p:cNvPr>
          <p:cNvGrpSpPr/>
          <p:nvPr/>
        </p:nvGrpSpPr>
        <p:grpSpPr>
          <a:xfrm>
            <a:off x="8301920" y="-590939"/>
            <a:ext cx="8739666" cy="8346238"/>
            <a:chOff x="4597682" y="-439156"/>
            <a:chExt cx="7594320" cy="7252450"/>
          </a:xfrm>
        </p:grpSpPr>
        <p:sp>
          <p:nvSpPr>
            <p:cNvPr id="45" name="Forme libre 22">
              <a:extLst>
                <a:ext uri="{FF2B5EF4-FFF2-40B4-BE49-F238E27FC236}">
                  <a16:creationId xmlns:a16="http://schemas.microsoft.com/office/drawing/2014/main" id="{52C7242F-F484-4573-8387-13E2AE9DD93F}"/>
                </a:ext>
              </a:extLst>
            </p:cNvPr>
            <p:cNvSpPr>
              <a:spLocks/>
            </p:cNvSpPr>
            <p:nvPr/>
          </p:nvSpPr>
          <p:spPr bwMode="auto">
            <a:xfrm>
              <a:off x="4597682" y="-6899"/>
              <a:ext cx="7594319" cy="6820193"/>
            </a:xfrm>
            <a:custGeom>
              <a:avLst/>
              <a:gdLst>
                <a:gd name="T0" fmla="*/ 2254 w 2254"/>
                <a:gd name="T1" fmla="*/ 0 h 2026"/>
                <a:gd name="T2" fmla="*/ 2254 w 2254"/>
                <a:gd name="T3" fmla="*/ 2026 h 2026"/>
                <a:gd name="T4" fmla="*/ 2091 w 2254"/>
                <a:gd name="T5" fmla="*/ 1927 h 2026"/>
                <a:gd name="T6" fmla="*/ 1829 w 2254"/>
                <a:gd name="T7" fmla="*/ 1867 h 2026"/>
                <a:gd name="T8" fmla="*/ 1784 w 2254"/>
                <a:gd name="T9" fmla="*/ 1860 h 2026"/>
                <a:gd name="T10" fmla="*/ 1025 w 2254"/>
                <a:gd name="T11" fmla="*/ 1812 h 2026"/>
                <a:gd name="T12" fmla="*/ 330 w 2254"/>
                <a:gd name="T13" fmla="*/ 1005 h 2026"/>
                <a:gd name="T14" fmla="*/ 662 w 2254"/>
                <a:gd name="T15" fmla="*/ 430 h 2026"/>
                <a:gd name="T16" fmla="*/ 770 w 2254"/>
                <a:gd name="T17" fmla="*/ 0 h 2026"/>
                <a:gd name="T18" fmla="*/ 2254 w 2254"/>
                <a:gd name="T19" fmla="*/ 0 h 20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54" h="2026">
                  <a:moveTo>
                    <a:pt x="2254" y="0"/>
                  </a:moveTo>
                  <a:cubicBezTo>
                    <a:pt x="2254" y="2026"/>
                    <a:pt x="2254" y="2026"/>
                    <a:pt x="2254" y="2026"/>
                  </a:cubicBezTo>
                  <a:cubicBezTo>
                    <a:pt x="2243" y="2005"/>
                    <a:pt x="2206" y="1966"/>
                    <a:pt x="2091" y="1927"/>
                  </a:cubicBezTo>
                  <a:cubicBezTo>
                    <a:pt x="2029" y="1906"/>
                    <a:pt x="1944" y="1885"/>
                    <a:pt x="1829" y="1867"/>
                  </a:cubicBezTo>
                  <a:cubicBezTo>
                    <a:pt x="1814" y="1865"/>
                    <a:pt x="1800" y="1862"/>
                    <a:pt x="1784" y="1860"/>
                  </a:cubicBezTo>
                  <a:cubicBezTo>
                    <a:pt x="1606" y="1835"/>
                    <a:pt x="1361" y="1816"/>
                    <a:pt x="1025" y="1812"/>
                  </a:cubicBezTo>
                  <a:cubicBezTo>
                    <a:pt x="0" y="1800"/>
                    <a:pt x="66" y="1196"/>
                    <a:pt x="330" y="1005"/>
                  </a:cubicBezTo>
                  <a:cubicBezTo>
                    <a:pt x="580" y="825"/>
                    <a:pt x="686" y="680"/>
                    <a:pt x="662" y="430"/>
                  </a:cubicBezTo>
                  <a:cubicBezTo>
                    <a:pt x="638" y="181"/>
                    <a:pt x="770" y="0"/>
                    <a:pt x="770" y="0"/>
                  </a:cubicBezTo>
                  <a:lnTo>
                    <a:pt x="2254" y="0"/>
                  </a:lnTo>
                  <a:close/>
                </a:path>
              </a:pathLst>
            </a:custGeom>
            <a:gradFill>
              <a:gsLst>
                <a:gs pos="0">
                  <a:srgbClr val="7CEFD8"/>
                </a:gs>
                <a:gs pos="55000">
                  <a:srgbClr val="6672E4"/>
                </a:gs>
                <a:gs pos="100000">
                  <a:srgbClr val="882BE5"/>
                </a:gs>
              </a:gsLst>
              <a:lin ang="4800000" scaled="0"/>
            </a:gradFill>
            <a:ln>
              <a:noFill/>
            </a:ln>
          </p:spPr>
          <p:txBody>
            <a:bodyPr vert="horz" wrap="square" lIns="91440" tIns="45720" rIns="91440" bIns="45720" numCol="1" rtlCol="0" anchor="t" anchorCtr="0" compatLnSpc="1">
              <a:prstTxWarp prst="textNoShape">
                <a:avLst/>
              </a:prstTxWarp>
            </a:bodyPr>
            <a:lstStyle/>
            <a:p>
              <a:pPr rtl="0"/>
              <a:endParaRPr lang="fr-FR" dirty="0"/>
            </a:p>
          </p:txBody>
        </p:sp>
        <p:sp>
          <p:nvSpPr>
            <p:cNvPr id="46" name="Forme libre 23">
              <a:extLst>
                <a:ext uri="{FF2B5EF4-FFF2-40B4-BE49-F238E27FC236}">
                  <a16:creationId xmlns:a16="http://schemas.microsoft.com/office/drawing/2014/main" id="{DFA1772D-1024-422A-B407-BE0F21E16E56}"/>
                </a:ext>
              </a:extLst>
            </p:cNvPr>
            <p:cNvSpPr>
              <a:spLocks/>
            </p:cNvSpPr>
            <p:nvPr/>
          </p:nvSpPr>
          <p:spPr bwMode="auto">
            <a:xfrm>
              <a:off x="7013242" y="1441003"/>
              <a:ext cx="4110752" cy="3954852"/>
            </a:xfrm>
            <a:custGeom>
              <a:avLst/>
              <a:gdLst>
                <a:gd name="T0" fmla="*/ 0 w 2294"/>
                <a:gd name="T1" fmla="*/ 221 h 2207"/>
                <a:gd name="T2" fmla="*/ 1809 w 2294"/>
                <a:gd name="T3" fmla="*/ 0 h 2207"/>
                <a:gd name="T4" fmla="*/ 2294 w 2294"/>
                <a:gd name="T5" fmla="*/ 1957 h 2207"/>
                <a:gd name="T6" fmla="*/ 432 w 2294"/>
                <a:gd name="T7" fmla="*/ 2207 h 2207"/>
                <a:gd name="T8" fmla="*/ 0 w 2294"/>
                <a:gd name="T9" fmla="*/ 221 h 2207"/>
              </a:gdLst>
              <a:ahLst/>
              <a:cxnLst>
                <a:cxn ang="0">
                  <a:pos x="T0" y="T1"/>
                </a:cxn>
                <a:cxn ang="0">
                  <a:pos x="T2" y="T3"/>
                </a:cxn>
                <a:cxn ang="0">
                  <a:pos x="T4" y="T5"/>
                </a:cxn>
                <a:cxn ang="0">
                  <a:pos x="T6" y="T7"/>
                </a:cxn>
                <a:cxn ang="0">
                  <a:pos x="T8" y="T9"/>
                </a:cxn>
              </a:cxnLst>
              <a:rect l="0" t="0" r="r" b="b"/>
              <a:pathLst>
                <a:path w="2294" h="2207">
                  <a:moveTo>
                    <a:pt x="0" y="221"/>
                  </a:moveTo>
                  <a:lnTo>
                    <a:pt x="1809" y="0"/>
                  </a:lnTo>
                  <a:lnTo>
                    <a:pt x="2294" y="1957"/>
                  </a:lnTo>
                  <a:lnTo>
                    <a:pt x="432" y="2207"/>
                  </a:lnTo>
                  <a:lnTo>
                    <a:pt x="0" y="221"/>
                  </a:lnTo>
                  <a:close/>
                </a:path>
              </a:pathLst>
            </a:custGeom>
            <a:solidFill>
              <a:srgbClr val="C8F4F7"/>
            </a:solidFill>
            <a:ln>
              <a:noFill/>
            </a:ln>
          </p:spPr>
          <p:txBody>
            <a:bodyPr vert="horz" wrap="square" lIns="91440" tIns="45720" rIns="91440" bIns="45720" numCol="1" rtlCol="0" anchor="t" anchorCtr="0" compatLnSpc="1">
              <a:prstTxWarp prst="textNoShape">
                <a:avLst/>
              </a:prstTxWarp>
            </a:bodyPr>
            <a:lstStyle/>
            <a:p>
              <a:pPr rtl="0"/>
              <a:endParaRPr lang="fr-FR" dirty="0"/>
            </a:p>
          </p:txBody>
        </p:sp>
        <p:sp>
          <p:nvSpPr>
            <p:cNvPr id="47" name="Forme libre 24">
              <a:extLst>
                <a:ext uri="{FF2B5EF4-FFF2-40B4-BE49-F238E27FC236}">
                  <a16:creationId xmlns:a16="http://schemas.microsoft.com/office/drawing/2014/main" id="{30CD4E41-332B-4C6B-9927-54698D5D0DF2}"/>
                </a:ext>
              </a:extLst>
            </p:cNvPr>
            <p:cNvSpPr>
              <a:spLocks/>
            </p:cNvSpPr>
            <p:nvPr/>
          </p:nvSpPr>
          <p:spPr bwMode="auto">
            <a:xfrm>
              <a:off x="7676266" y="1441003"/>
              <a:ext cx="2981818" cy="1632475"/>
            </a:xfrm>
            <a:custGeom>
              <a:avLst/>
              <a:gdLst>
                <a:gd name="T0" fmla="*/ 0 w 1664"/>
                <a:gd name="T1" fmla="*/ 736 h 911"/>
                <a:gd name="T2" fmla="*/ 1664 w 1664"/>
                <a:gd name="T3" fmla="*/ 911 h 911"/>
                <a:gd name="T4" fmla="*/ 1439 w 1664"/>
                <a:gd name="T5" fmla="*/ 0 h 911"/>
                <a:gd name="T6" fmla="*/ 399 w 1664"/>
                <a:gd name="T7" fmla="*/ 127 h 911"/>
                <a:gd name="T8" fmla="*/ 0 w 1664"/>
                <a:gd name="T9" fmla="*/ 736 h 911"/>
              </a:gdLst>
              <a:ahLst/>
              <a:cxnLst>
                <a:cxn ang="0">
                  <a:pos x="T0" y="T1"/>
                </a:cxn>
                <a:cxn ang="0">
                  <a:pos x="T2" y="T3"/>
                </a:cxn>
                <a:cxn ang="0">
                  <a:pos x="T4" y="T5"/>
                </a:cxn>
                <a:cxn ang="0">
                  <a:pos x="T6" y="T7"/>
                </a:cxn>
                <a:cxn ang="0">
                  <a:pos x="T8" y="T9"/>
                </a:cxn>
              </a:cxnLst>
              <a:rect l="0" t="0" r="r" b="b"/>
              <a:pathLst>
                <a:path w="1664" h="911">
                  <a:moveTo>
                    <a:pt x="0" y="736"/>
                  </a:moveTo>
                  <a:lnTo>
                    <a:pt x="1664" y="911"/>
                  </a:lnTo>
                  <a:lnTo>
                    <a:pt x="1439" y="0"/>
                  </a:lnTo>
                  <a:lnTo>
                    <a:pt x="399" y="127"/>
                  </a:lnTo>
                  <a:lnTo>
                    <a:pt x="0" y="736"/>
                  </a:lnTo>
                  <a:close/>
                </a:path>
              </a:pathLst>
            </a:custGeom>
            <a:solidFill>
              <a:srgbClr val="7CE4EC"/>
            </a:solidFill>
            <a:ln>
              <a:noFill/>
            </a:ln>
          </p:spPr>
          <p:txBody>
            <a:bodyPr vert="horz" wrap="square" lIns="91440" tIns="45720" rIns="91440" bIns="45720" numCol="1" rtlCol="0" anchor="t" anchorCtr="0" compatLnSpc="1">
              <a:prstTxWarp prst="textNoShape">
                <a:avLst/>
              </a:prstTxWarp>
            </a:bodyPr>
            <a:lstStyle/>
            <a:p>
              <a:pPr rtl="0"/>
              <a:endParaRPr lang="fr-FR" dirty="0"/>
            </a:p>
          </p:txBody>
        </p:sp>
        <p:sp>
          <p:nvSpPr>
            <p:cNvPr id="48" name="Forme libre 25">
              <a:extLst>
                <a:ext uri="{FF2B5EF4-FFF2-40B4-BE49-F238E27FC236}">
                  <a16:creationId xmlns:a16="http://schemas.microsoft.com/office/drawing/2014/main" id="{12DCF2D5-0997-409A-9DB7-B4DFF4C5BA0B}"/>
                </a:ext>
              </a:extLst>
            </p:cNvPr>
            <p:cNvSpPr>
              <a:spLocks/>
            </p:cNvSpPr>
            <p:nvPr/>
          </p:nvSpPr>
          <p:spPr bwMode="auto">
            <a:xfrm>
              <a:off x="8108129" y="1426667"/>
              <a:ext cx="1347553" cy="593139"/>
            </a:xfrm>
            <a:custGeom>
              <a:avLst/>
              <a:gdLst>
                <a:gd name="T0" fmla="*/ 752 w 752"/>
                <a:gd name="T1" fmla="*/ 0 h 331"/>
                <a:gd name="T2" fmla="*/ 275 w 752"/>
                <a:gd name="T3" fmla="*/ 72 h 331"/>
                <a:gd name="T4" fmla="*/ 0 w 752"/>
                <a:gd name="T5" fmla="*/ 331 h 331"/>
                <a:gd name="T6" fmla="*/ 752 w 752"/>
                <a:gd name="T7" fmla="*/ 130 h 331"/>
                <a:gd name="T8" fmla="*/ 752 w 752"/>
                <a:gd name="T9" fmla="*/ 0 h 331"/>
              </a:gdLst>
              <a:ahLst/>
              <a:cxnLst>
                <a:cxn ang="0">
                  <a:pos x="T0" y="T1"/>
                </a:cxn>
                <a:cxn ang="0">
                  <a:pos x="T2" y="T3"/>
                </a:cxn>
                <a:cxn ang="0">
                  <a:pos x="T4" y="T5"/>
                </a:cxn>
                <a:cxn ang="0">
                  <a:pos x="T6" y="T7"/>
                </a:cxn>
                <a:cxn ang="0">
                  <a:pos x="T8" y="T9"/>
                </a:cxn>
              </a:cxnLst>
              <a:rect l="0" t="0" r="r" b="b"/>
              <a:pathLst>
                <a:path w="752" h="331">
                  <a:moveTo>
                    <a:pt x="752" y="0"/>
                  </a:moveTo>
                  <a:lnTo>
                    <a:pt x="275" y="72"/>
                  </a:lnTo>
                  <a:lnTo>
                    <a:pt x="0" y="331"/>
                  </a:lnTo>
                  <a:lnTo>
                    <a:pt x="752" y="130"/>
                  </a:lnTo>
                  <a:lnTo>
                    <a:pt x="752" y="0"/>
                  </a:lnTo>
                  <a:close/>
                </a:path>
              </a:pathLst>
            </a:custGeom>
            <a:solidFill>
              <a:srgbClr val="ADA4F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fr-FR" dirty="0"/>
            </a:p>
          </p:txBody>
        </p:sp>
        <p:sp>
          <p:nvSpPr>
            <p:cNvPr id="49" name="Forme libre 26">
              <a:extLst>
                <a:ext uri="{FF2B5EF4-FFF2-40B4-BE49-F238E27FC236}">
                  <a16:creationId xmlns:a16="http://schemas.microsoft.com/office/drawing/2014/main" id="{56FE8491-17D1-44D2-A059-D277D43E3DDA}"/>
                </a:ext>
              </a:extLst>
            </p:cNvPr>
            <p:cNvSpPr>
              <a:spLocks/>
            </p:cNvSpPr>
            <p:nvPr/>
          </p:nvSpPr>
          <p:spPr bwMode="auto">
            <a:xfrm>
              <a:off x="7955812" y="1828066"/>
              <a:ext cx="546548" cy="456950"/>
            </a:xfrm>
            <a:custGeom>
              <a:avLst/>
              <a:gdLst>
                <a:gd name="T0" fmla="*/ 162 w 162"/>
                <a:gd name="T1" fmla="*/ 66 h 136"/>
                <a:gd name="T2" fmla="*/ 87 w 162"/>
                <a:gd name="T3" fmla="*/ 130 h 136"/>
                <a:gd name="T4" fmla="*/ 36 w 162"/>
                <a:gd name="T5" fmla="*/ 124 h 136"/>
                <a:gd name="T6" fmla="*/ 0 w 162"/>
                <a:gd name="T7" fmla="*/ 103 h 136"/>
                <a:gd name="T8" fmla="*/ 103 w 162"/>
                <a:gd name="T9" fmla="*/ 0 h 136"/>
                <a:gd name="T10" fmla="*/ 148 w 162"/>
                <a:gd name="T11" fmla="*/ 50 h 136"/>
                <a:gd name="T12" fmla="*/ 162 w 162"/>
                <a:gd name="T13" fmla="*/ 66 h 136"/>
              </a:gdLst>
              <a:ahLst/>
              <a:cxnLst>
                <a:cxn ang="0">
                  <a:pos x="T0" y="T1"/>
                </a:cxn>
                <a:cxn ang="0">
                  <a:pos x="T2" y="T3"/>
                </a:cxn>
                <a:cxn ang="0">
                  <a:pos x="T4" y="T5"/>
                </a:cxn>
                <a:cxn ang="0">
                  <a:pos x="T6" y="T7"/>
                </a:cxn>
                <a:cxn ang="0">
                  <a:pos x="T8" y="T9"/>
                </a:cxn>
                <a:cxn ang="0">
                  <a:pos x="T10" y="T11"/>
                </a:cxn>
                <a:cxn ang="0">
                  <a:pos x="T12" y="T13"/>
                </a:cxn>
              </a:cxnLst>
              <a:rect l="0" t="0" r="r" b="b"/>
              <a:pathLst>
                <a:path w="162" h="136">
                  <a:moveTo>
                    <a:pt x="162" y="66"/>
                  </a:moveTo>
                  <a:cubicBezTo>
                    <a:pt x="162" y="66"/>
                    <a:pt x="119" y="116"/>
                    <a:pt x="87" y="130"/>
                  </a:cubicBezTo>
                  <a:cubicBezTo>
                    <a:pt x="72" y="136"/>
                    <a:pt x="53" y="131"/>
                    <a:pt x="36" y="124"/>
                  </a:cubicBezTo>
                  <a:cubicBezTo>
                    <a:pt x="16" y="115"/>
                    <a:pt x="0" y="103"/>
                    <a:pt x="0" y="103"/>
                  </a:cubicBezTo>
                  <a:cubicBezTo>
                    <a:pt x="103" y="0"/>
                    <a:pt x="103" y="0"/>
                    <a:pt x="103" y="0"/>
                  </a:cubicBezTo>
                  <a:cubicBezTo>
                    <a:pt x="148" y="50"/>
                    <a:pt x="148" y="50"/>
                    <a:pt x="148" y="50"/>
                  </a:cubicBezTo>
                  <a:lnTo>
                    <a:pt x="162" y="66"/>
                  </a:lnTo>
                  <a:close/>
                </a:path>
              </a:pathLst>
            </a:custGeom>
            <a:solidFill>
              <a:srgbClr val="D8C4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fr-FR" dirty="0"/>
            </a:p>
          </p:txBody>
        </p:sp>
        <p:sp>
          <p:nvSpPr>
            <p:cNvPr id="50" name="Forme libre 27">
              <a:extLst>
                <a:ext uri="{FF2B5EF4-FFF2-40B4-BE49-F238E27FC236}">
                  <a16:creationId xmlns:a16="http://schemas.microsoft.com/office/drawing/2014/main" id="{59AC079D-039E-4639-B27F-9908EF107DB5}"/>
                </a:ext>
              </a:extLst>
            </p:cNvPr>
            <p:cNvSpPr>
              <a:spLocks/>
            </p:cNvSpPr>
            <p:nvPr/>
          </p:nvSpPr>
          <p:spPr bwMode="auto">
            <a:xfrm>
              <a:off x="8077665" y="1996510"/>
              <a:ext cx="424695" cy="288506"/>
            </a:xfrm>
            <a:custGeom>
              <a:avLst/>
              <a:gdLst>
                <a:gd name="T0" fmla="*/ 126 w 126"/>
                <a:gd name="T1" fmla="*/ 16 h 86"/>
                <a:gd name="T2" fmla="*/ 51 w 126"/>
                <a:gd name="T3" fmla="*/ 80 h 86"/>
                <a:gd name="T4" fmla="*/ 0 w 126"/>
                <a:gd name="T5" fmla="*/ 74 h 86"/>
                <a:gd name="T6" fmla="*/ 6 w 126"/>
                <a:gd name="T7" fmla="*/ 61 h 86"/>
                <a:gd name="T8" fmla="*/ 112 w 126"/>
                <a:gd name="T9" fmla="*/ 0 h 86"/>
                <a:gd name="T10" fmla="*/ 126 w 126"/>
                <a:gd name="T11" fmla="*/ 16 h 86"/>
              </a:gdLst>
              <a:ahLst/>
              <a:cxnLst>
                <a:cxn ang="0">
                  <a:pos x="T0" y="T1"/>
                </a:cxn>
                <a:cxn ang="0">
                  <a:pos x="T2" y="T3"/>
                </a:cxn>
                <a:cxn ang="0">
                  <a:pos x="T4" y="T5"/>
                </a:cxn>
                <a:cxn ang="0">
                  <a:pos x="T6" y="T7"/>
                </a:cxn>
                <a:cxn ang="0">
                  <a:pos x="T8" y="T9"/>
                </a:cxn>
                <a:cxn ang="0">
                  <a:pos x="T10" y="T11"/>
                </a:cxn>
              </a:cxnLst>
              <a:rect l="0" t="0" r="r" b="b"/>
              <a:pathLst>
                <a:path w="126" h="86">
                  <a:moveTo>
                    <a:pt x="126" y="16"/>
                  </a:moveTo>
                  <a:cubicBezTo>
                    <a:pt x="126" y="16"/>
                    <a:pt x="83" y="66"/>
                    <a:pt x="51" y="80"/>
                  </a:cubicBezTo>
                  <a:cubicBezTo>
                    <a:pt x="36" y="86"/>
                    <a:pt x="17" y="81"/>
                    <a:pt x="0" y="74"/>
                  </a:cubicBezTo>
                  <a:cubicBezTo>
                    <a:pt x="2" y="70"/>
                    <a:pt x="3" y="65"/>
                    <a:pt x="6" y="61"/>
                  </a:cubicBezTo>
                  <a:cubicBezTo>
                    <a:pt x="6" y="61"/>
                    <a:pt x="54" y="25"/>
                    <a:pt x="112" y="0"/>
                  </a:cubicBezTo>
                  <a:lnTo>
                    <a:pt x="126" y="1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fr-FR" dirty="0"/>
            </a:p>
          </p:txBody>
        </p:sp>
        <p:sp>
          <p:nvSpPr>
            <p:cNvPr id="51" name="Forme libre 28">
              <a:extLst>
                <a:ext uri="{FF2B5EF4-FFF2-40B4-BE49-F238E27FC236}">
                  <a16:creationId xmlns:a16="http://schemas.microsoft.com/office/drawing/2014/main" id="{C95685F9-863C-488D-A6CE-3A519F21EA34}"/>
                </a:ext>
              </a:extLst>
            </p:cNvPr>
            <p:cNvSpPr>
              <a:spLocks/>
            </p:cNvSpPr>
            <p:nvPr/>
          </p:nvSpPr>
          <p:spPr bwMode="auto">
            <a:xfrm>
              <a:off x="11804938" y="-14067"/>
              <a:ext cx="387063" cy="7168"/>
            </a:xfrm>
            <a:custGeom>
              <a:avLst/>
              <a:gdLst>
                <a:gd name="T0" fmla="*/ 115 w 115"/>
                <a:gd name="T1" fmla="*/ 2 h 2"/>
                <a:gd name="T2" fmla="*/ 0 w 115"/>
                <a:gd name="T3" fmla="*/ 2 h 2"/>
                <a:gd name="T4" fmla="*/ 115 w 115"/>
                <a:gd name="T5" fmla="*/ 2 h 2"/>
              </a:gdLst>
              <a:ahLst/>
              <a:cxnLst>
                <a:cxn ang="0">
                  <a:pos x="T0" y="T1"/>
                </a:cxn>
                <a:cxn ang="0">
                  <a:pos x="T2" y="T3"/>
                </a:cxn>
                <a:cxn ang="0">
                  <a:pos x="T4" y="T5"/>
                </a:cxn>
              </a:cxnLst>
              <a:rect l="0" t="0" r="r" b="b"/>
              <a:pathLst>
                <a:path w="115" h="2">
                  <a:moveTo>
                    <a:pt x="115" y="2"/>
                  </a:moveTo>
                  <a:cubicBezTo>
                    <a:pt x="0" y="2"/>
                    <a:pt x="0" y="2"/>
                    <a:pt x="0" y="2"/>
                  </a:cubicBezTo>
                  <a:cubicBezTo>
                    <a:pt x="73" y="0"/>
                    <a:pt x="115" y="2"/>
                    <a:pt x="115" y="2"/>
                  </a:cubicBezTo>
                  <a:close/>
                </a:path>
              </a:pathLst>
            </a:custGeom>
            <a:solidFill>
              <a:srgbClr val="190E4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fr-FR" dirty="0"/>
            </a:p>
          </p:txBody>
        </p:sp>
        <p:grpSp>
          <p:nvGrpSpPr>
            <p:cNvPr id="60" name="Groupe 59">
              <a:extLst>
                <a:ext uri="{FF2B5EF4-FFF2-40B4-BE49-F238E27FC236}">
                  <a16:creationId xmlns:a16="http://schemas.microsoft.com/office/drawing/2014/main" id="{D88A045D-1D47-48A7-BD6D-329F30D7916F}"/>
                </a:ext>
              </a:extLst>
            </p:cNvPr>
            <p:cNvGrpSpPr/>
            <p:nvPr/>
          </p:nvGrpSpPr>
          <p:grpSpPr>
            <a:xfrm>
              <a:off x="7676266" y="528897"/>
              <a:ext cx="1904852" cy="2230988"/>
              <a:chOff x="7676266" y="528897"/>
              <a:chExt cx="1904852" cy="2230988"/>
            </a:xfrm>
            <a:gradFill>
              <a:gsLst>
                <a:gs pos="0">
                  <a:srgbClr val="03002F"/>
                </a:gs>
                <a:gs pos="100000">
                  <a:srgbClr val="F870FF"/>
                </a:gs>
              </a:gsLst>
              <a:lin ang="19800000" scaled="0"/>
            </a:gradFill>
          </p:grpSpPr>
          <p:sp>
            <p:nvSpPr>
              <p:cNvPr id="52" name="Forme libre 29">
                <a:extLst>
                  <a:ext uri="{FF2B5EF4-FFF2-40B4-BE49-F238E27FC236}">
                    <a16:creationId xmlns:a16="http://schemas.microsoft.com/office/drawing/2014/main" id="{8AC43BD2-6A27-4E0F-BAFD-FDAF479A012B}"/>
                  </a:ext>
                </a:extLst>
              </p:cNvPr>
              <p:cNvSpPr>
                <a:spLocks/>
              </p:cNvSpPr>
              <p:nvPr/>
            </p:nvSpPr>
            <p:spPr bwMode="auto">
              <a:xfrm>
                <a:off x="7676266" y="2195418"/>
                <a:ext cx="589555" cy="564467"/>
              </a:xfrm>
              <a:custGeom>
                <a:avLst/>
                <a:gdLst>
                  <a:gd name="T0" fmla="*/ 138 w 175"/>
                  <a:gd name="T1" fmla="*/ 16 h 168"/>
                  <a:gd name="T2" fmla="*/ 175 w 175"/>
                  <a:gd name="T3" fmla="*/ 32 h 168"/>
                  <a:gd name="T4" fmla="*/ 167 w 175"/>
                  <a:gd name="T5" fmla="*/ 40 h 168"/>
                  <a:gd name="T6" fmla="*/ 109 w 175"/>
                  <a:gd name="T7" fmla="*/ 105 h 168"/>
                  <a:gd name="T8" fmla="*/ 109 w 175"/>
                  <a:gd name="T9" fmla="*/ 105 h 168"/>
                  <a:gd name="T10" fmla="*/ 84 w 175"/>
                  <a:gd name="T11" fmla="*/ 133 h 168"/>
                  <a:gd name="T12" fmla="*/ 0 w 175"/>
                  <a:gd name="T13" fmla="*/ 168 h 168"/>
                  <a:gd name="T14" fmla="*/ 32 w 175"/>
                  <a:gd name="T15" fmla="*/ 83 h 168"/>
                  <a:gd name="T16" fmla="*/ 48 w 175"/>
                  <a:gd name="T17" fmla="*/ 63 h 168"/>
                  <a:gd name="T18" fmla="*/ 65 w 175"/>
                  <a:gd name="T19" fmla="*/ 42 h 168"/>
                  <a:gd name="T20" fmla="*/ 99 w 175"/>
                  <a:gd name="T21" fmla="*/ 0 h 168"/>
                  <a:gd name="T22" fmla="*/ 103 w 175"/>
                  <a:gd name="T23" fmla="*/ 1 h 168"/>
                  <a:gd name="T24" fmla="*/ 108 w 175"/>
                  <a:gd name="T25" fmla="*/ 3 h 168"/>
                  <a:gd name="T26" fmla="*/ 113 w 175"/>
                  <a:gd name="T27" fmla="*/ 6 h 168"/>
                  <a:gd name="T28" fmla="*/ 115 w 175"/>
                  <a:gd name="T29" fmla="*/ 6 h 168"/>
                  <a:gd name="T30" fmla="*/ 115 w 175"/>
                  <a:gd name="T31" fmla="*/ 6 h 168"/>
                  <a:gd name="T32" fmla="*/ 115 w 175"/>
                  <a:gd name="T33" fmla="*/ 6 h 168"/>
                  <a:gd name="T34" fmla="*/ 131 w 175"/>
                  <a:gd name="T35" fmla="*/ 13 h 168"/>
                  <a:gd name="T36" fmla="*/ 136 w 175"/>
                  <a:gd name="T37" fmla="*/ 15 h 168"/>
                  <a:gd name="T38" fmla="*/ 138 w 175"/>
                  <a:gd name="T39" fmla="*/ 1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75" h="168">
                    <a:moveTo>
                      <a:pt x="138" y="16"/>
                    </a:moveTo>
                    <a:cubicBezTo>
                      <a:pt x="150" y="21"/>
                      <a:pt x="162" y="27"/>
                      <a:pt x="175" y="32"/>
                    </a:cubicBezTo>
                    <a:cubicBezTo>
                      <a:pt x="167" y="40"/>
                      <a:pt x="167" y="40"/>
                      <a:pt x="167" y="40"/>
                    </a:cubicBezTo>
                    <a:cubicBezTo>
                      <a:pt x="109" y="105"/>
                      <a:pt x="109" y="105"/>
                      <a:pt x="109" y="105"/>
                    </a:cubicBezTo>
                    <a:cubicBezTo>
                      <a:pt x="109" y="105"/>
                      <a:pt x="109" y="105"/>
                      <a:pt x="109" y="105"/>
                    </a:cubicBezTo>
                    <a:cubicBezTo>
                      <a:pt x="84" y="133"/>
                      <a:pt x="84" y="133"/>
                      <a:pt x="84" y="133"/>
                    </a:cubicBezTo>
                    <a:cubicBezTo>
                      <a:pt x="0" y="168"/>
                      <a:pt x="0" y="168"/>
                      <a:pt x="0" y="168"/>
                    </a:cubicBezTo>
                    <a:cubicBezTo>
                      <a:pt x="32" y="83"/>
                      <a:pt x="32" y="83"/>
                      <a:pt x="32" y="83"/>
                    </a:cubicBezTo>
                    <a:cubicBezTo>
                      <a:pt x="48" y="63"/>
                      <a:pt x="48" y="63"/>
                      <a:pt x="48" y="63"/>
                    </a:cubicBezTo>
                    <a:cubicBezTo>
                      <a:pt x="65" y="42"/>
                      <a:pt x="65" y="42"/>
                      <a:pt x="65" y="42"/>
                    </a:cubicBezTo>
                    <a:cubicBezTo>
                      <a:pt x="99" y="0"/>
                      <a:pt x="99" y="0"/>
                      <a:pt x="99" y="0"/>
                    </a:cubicBezTo>
                    <a:cubicBezTo>
                      <a:pt x="100" y="0"/>
                      <a:pt x="101" y="1"/>
                      <a:pt x="103" y="1"/>
                    </a:cubicBezTo>
                    <a:cubicBezTo>
                      <a:pt x="104" y="2"/>
                      <a:pt x="106" y="3"/>
                      <a:pt x="108" y="3"/>
                    </a:cubicBezTo>
                    <a:cubicBezTo>
                      <a:pt x="110" y="4"/>
                      <a:pt x="112" y="5"/>
                      <a:pt x="113" y="6"/>
                    </a:cubicBezTo>
                    <a:cubicBezTo>
                      <a:pt x="114" y="6"/>
                      <a:pt x="114" y="6"/>
                      <a:pt x="115" y="6"/>
                    </a:cubicBezTo>
                    <a:cubicBezTo>
                      <a:pt x="115" y="6"/>
                      <a:pt x="115" y="6"/>
                      <a:pt x="115" y="6"/>
                    </a:cubicBezTo>
                    <a:cubicBezTo>
                      <a:pt x="115" y="6"/>
                      <a:pt x="115" y="6"/>
                      <a:pt x="115" y="6"/>
                    </a:cubicBezTo>
                    <a:cubicBezTo>
                      <a:pt x="120" y="8"/>
                      <a:pt x="126" y="11"/>
                      <a:pt x="131" y="13"/>
                    </a:cubicBezTo>
                    <a:cubicBezTo>
                      <a:pt x="133" y="14"/>
                      <a:pt x="134" y="15"/>
                      <a:pt x="136" y="15"/>
                    </a:cubicBezTo>
                    <a:cubicBezTo>
                      <a:pt x="137" y="16"/>
                      <a:pt x="137" y="16"/>
                      <a:pt x="138"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fr-FR" dirty="0"/>
              </a:p>
            </p:txBody>
          </p:sp>
          <p:sp>
            <p:nvSpPr>
              <p:cNvPr id="53" name="Forme libre 30">
                <a:extLst>
                  <a:ext uri="{FF2B5EF4-FFF2-40B4-BE49-F238E27FC236}">
                    <a16:creationId xmlns:a16="http://schemas.microsoft.com/office/drawing/2014/main" id="{ADA7EFA8-1700-4615-8891-221172E4BD3B}"/>
                  </a:ext>
                </a:extLst>
              </p:cNvPr>
              <p:cNvSpPr>
                <a:spLocks/>
              </p:cNvSpPr>
              <p:nvPr/>
            </p:nvSpPr>
            <p:spPr bwMode="auto">
              <a:xfrm>
                <a:off x="8009570" y="528897"/>
                <a:ext cx="1571548" cy="1774039"/>
              </a:xfrm>
              <a:custGeom>
                <a:avLst/>
                <a:gdLst>
                  <a:gd name="T0" fmla="*/ 454 w 466"/>
                  <a:gd name="T1" fmla="*/ 77 h 527"/>
                  <a:gd name="T2" fmla="*/ 450 w 466"/>
                  <a:gd name="T3" fmla="*/ 81 h 527"/>
                  <a:gd name="T4" fmla="*/ 241 w 466"/>
                  <a:gd name="T5" fmla="*/ 334 h 527"/>
                  <a:gd name="T6" fmla="*/ 228 w 466"/>
                  <a:gd name="T7" fmla="*/ 350 h 527"/>
                  <a:gd name="T8" fmla="*/ 184 w 466"/>
                  <a:gd name="T9" fmla="*/ 403 h 527"/>
                  <a:gd name="T10" fmla="*/ 162 w 466"/>
                  <a:gd name="T11" fmla="*/ 429 h 527"/>
                  <a:gd name="T12" fmla="*/ 134 w 466"/>
                  <a:gd name="T13" fmla="*/ 461 h 527"/>
                  <a:gd name="T14" fmla="*/ 76 w 466"/>
                  <a:gd name="T15" fmla="*/ 527 h 527"/>
                  <a:gd name="T16" fmla="*/ 39 w 466"/>
                  <a:gd name="T17" fmla="*/ 511 h 527"/>
                  <a:gd name="T18" fmla="*/ 37 w 466"/>
                  <a:gd name="T19" fmla="*/ 510 h 527"/>
                  <a:gd name="T20" fmla="*/ 32 w 466"/>
                  <a:gd name="T21" fmla="*/ 508 h 527"/>
                  <a:gd name="T22" fmla="*/ 16 w 466"/>
                  <a:gd name="T23" fmla="*/ 501 h 527"/>
                  <a:gd name="T24" fmla="*/ 16 w 466"/>
                  <a:gd name="T25" fmla="*/ 501 h 527"/>
                  <a:gd name="T26" fmla="*/ 16 w 466"/>
                  <a:gd name="T27" fmla="*/ 501 h 527"/>
                  <a:gd name="T28" fmla="*/ 14 w 466"/>
                  <a:gd name="T29" fmla="*/ 501 h 527"/>
                  <a:gd name="T30" fmla="*/ 9 w 466"/>
                  <a:gd name="T31" fmla="*/ 498 h 527"/>
                  <a:gd name="T32" fmla="*/ 4 w 466"/>
                  <a:gd name="T33" fmla="*/ 496 h 527"/>
                  <a:gd name="T34" fmla="*/ 0 w 466"/>
                  <a:gd name="T35" fmla="*/ 495 h 527"/>
                  <a:gd name="T36" fmla="*/ 378 w 466"/>
                  <a:gd name="T37" fmla="*/ 24 h 527"/>
                  <a:gd name="T38" fmla="*/ 443 w 466"/>
                  <a:gd name="T39" fmla="*/ 16 h 527"/>
                  <a:gd name="T40" fmla="*/ 454 w 466"/>
                  <a:gd name="T41" fmla="*/ 77 h 5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66" h="527">
                    <a:moveTo>
                      <a:pt x="454" y="77"/>
                    </a:moveTo>
                    <a:cubicBezTo>
                      <a:pt x="453" y="78"/>
                      <a:pt x="452" y="80"/>
                      <a:pt x="450" y="81"/>
                    </a:cubicBezTo>
                    <a:cubicBezTo>
                      <a:pt x="241" y="334"/>
                      <a:pt x="241" y="334"/>
                      <a:pt x="241" y="334"/>
                    </a:cubicBezTo>
                    <a:cubicBezTo>
                      <a:pt x="228" y="350"/>
                      <a:pt x="228" y="350"/>
                      <a:pt x="228" y="350"/>
                    </a:cubicBezTo>
                    <a:cubicBezTo>
                      <a:pt x="184" y="403"/>
                      <a:pt x="184" y="403"/>
                      <a:pt x="184" y="403"/>
                    </a:cubicBezTo>
                    <a:cubicBezTo>
                      <a:pt x="162" y="429"/>
                      <a:pt x="162" y="429"/>
                      <a:pt x="162" y="429"/>
                    </a:cubicBezTo>
                    <a:cubicBezTo>
                      <a:pt x="134" y="461"/>
                      <a:pt x="134" y="461"/>
                      <a:pt x="134" y="461"/>
                    </a:cubicBezTo>
                    <a:cubicBezTo>
                      <a:pt x="76" y="527"/>
                      <a:pt x="76" y="527"/>
                      <a:pt x="76" y="527"/>
                    </a:cubicBezTo>
                    <a:cubicBezTo>
                      <a:pt x="63" y="522"/>
                      <a:pt x="51" y="516"/>
                      <a:pt x="39" y="511"/>
                    </a:cubicBezTo>
                    <a:cubicBezTo>
                      <a:pt x="38" y="511"/>
                      <a:pt x="38" y="511"/>
                      <a:pt x="37" y="510"/>
                    </a:cubicBezTo>
                    <a:cubicBezTo>
                      <a:pt x="35" y="510"/>
                      <a:pt x="34" y="509"/>
                      <a:pt x="32" y="508"/>
                    </a:cubicBezTo>
                    <a:cubicBezTo>
                      <a:pt x="27" y="506"/>
                      <a:pt x="21" y="503"/>
                      <a:pt x="16" y="501"/>
                    </a:cubicBezTo>
                    <a:cubicBezTo>
                      <a:pt x="16" y="501"/>
                      <a:pt x="16" y="501"/>
                      <a:pt x="16" y="501"/>
                    </a:cubicBezTo>
                    <a:cubicBezTo>
                      <a:pt x="16" y="501"/>
                      <a:pt x="16" y="501"/>
                      <a:pt x="16" y="501"/>
                    </a:cubicBezTo>
                    <a:cubicBezTo>
                      <a:pt x="15" y="501"/>
                      <a:pt x="15" y="501"/>
                      <a:pt x="14" y="501"/>
                    </a:cubicBezTo>
                    <a:cubicBezTo>
                      <a:pt x="13" y="500"/>
                      <a:pt x="11" y="499"/>
                      <a:pt x="9" y="498"/>
                    </a:cubicBezTo>
                    <a:cubicBezTo>
                      <a:pt x="7" y="498"/>
                      <a:pt x="5" y="497"/>
                      <a:pt x="4" y="496"/>
                    </a:cubicBezTo>
                    <a:cubicBezTo>
                      <a:pt x="2" y="496"/>
                      <a:pt x="1" y="495"/>
                      <a:pt x="0" y="495"/>
                    </a:cubicBezTo>
                    <a:cubicBezTo>
                      <a:pt x="378" y="24"/>
                      <a:pt x="378" y="24"/>
                      <a:pt x="378" y="24"/>
                    </a:cubicBezTo>
                    <a:cubicBezTo>
                      <a:pt x="394" y="4"/>
                      <a:pt x="423" y="0"/>
                      <a:pt x="443" y="16"/>
                    </a:cubicBezTo>
                    <a:cubicBezTo>
                      <a:pt x="462" y="31"/>
                      <a:pt x="466" y="57"/>
                      <a:pt x="454" y="7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fr-FR" dirty="0"/>
              </a:p>
            </p:txBody>
          </p:sp>
        </p:grpSp>
        <p:sp>
          <p:nvSpPr>
            <p:cNvPr id="54" name="Forme libre 31">
              <a:extLst>
                <a:ext uri="{FF2B5EF4-FFF2-40B4-BE49-F238E27FC236}">
                  <a16:creationId xmlns:a16="http://schemas.microsoft.com/office/drawing/2014/main" id="{B6F47CAE-1A30-4CE3-B40D-9C8C433D52D4}"/>
                </a:ext>
              </a:extLst>
            </p:cNvPr>
            <p:cNvSpPr>
              <a:spLocks/>
            </p:cNvSpPr>
            <p:nvPr/>
          </p:nvSpPr>
          <p:spPr bwMode="auto">
            <a:xfrm>
              <a:off x="7609964" y="1441003"/>
              <a:ext cx="4582038" cy="5372291"/>
            </a:xfrm>
            <a:custGeom>
              <a:avLst/>
              <a:gdLst>
                <a:gd name="T0" fmla="*/ 1360 w 1360"/>
                <a:gd name="T1" fmla="*/ 1596 h 1596"/>
                <a:gd name="T2" fmla="*/ 935 w 1360"/>
                <a:gd name="T3" fmla="*/ 1437 h 1596"/>
                <a:gd name="T4" fmla="*/ 823 w 1360"/>
                <a:gd name="T5" fmla="*/ 1072 h 1596"/>
                <a:gd name="T6" fmla="*/ 756 w 1360"/>
                <a:gd name="T7" fmla="*/ 634 h 1596"/>
                <a:gd name="T8" fmla="*/ 753 w 1360"/>
                <a:gd name="T9" fmla="*/ 624 h 1596"/>
                <a:gd name="T10" fmla="*/ 750 w 1360"/>
                <a:gd name="T11" fmla="*/ 616 h 1596"/>
                <a:gd name="T12" fmla="*/ 737 w 1360"/>
                <a:gd name="T13" fmla="*/ 587 h 1596"/>
                <a:gd name="T14" fmla="*/ 729 w 1360"/>
                <a:gd name="T15" fmla="*/ 577 h 1596"/>
                <a:gd name="T16" fmla="*/ 722 w 1360"/>
                <a:gd name="T17" fmla="*/ 571 h 1596"/>
                <a:gd name="T18" fmla="*/ 718 w 1360"/>
                <a:gd name="T19" fmla="*/ 568 h 1596"/>
                <a:gd name="T20" fmla="*/ 699 w 1360"/>
                <a:gd name="T21" fmla="*/ 559 h 1596"/>
                <a:gd name="T22" fmla="*/ 694 w 1360"/>
                <a:gd name="T23" fmla="*/ 557 h 1596"/>
                <a:gd name="T24" fmla="*/ 667 w 1360"/>
                <a:gd name="T25" fmla="*/ 551 h 1596"/>
                <a:gd name="T26" fmla="*/ 637 w 1360"/>
                <a:gd name="T27" fmla="*/ 546 h 1596"/>
                <a:gd name="T28" fmla="*/ 612 w 1360"/>
                <a:gd name="T29" fmla="*/ 542 h 1596"/>
                <a:gd name="T30" fmla="*/ 597 w 1360"/>
                <a:gd name="T31" fmla="*/ 539 h 1596"/>
                <a:gd name="T32" fmla="*/ 554 w 1360"/>
                <a:gd name="T33" fmla="*/ 532 h 1596"/>
                <a:gd name="T34" fmla="*/ 495 w 1360"/>
                <a:gd name="T35" fmla="*/ 522 h 1596"/>
                <a:gd name="T36" fmla="*/ 469 w 1360"/>
                <a:gd name="T37" fmla="*/ 516 h 1596"/>
                <a:gd name="T38" fmla="*/ 447 w 1360"/>
                <a:gd name="T39" fmla="*/ 512 h 1596"/>
                <a:gd name="T40" fmla="*/ 421 w 1360"/>
                <a:gd name="T41" fmla="*/ 506 h 1596"/>
                <a:gd name="T42" fmla="*/ 402 w 1360"/>
                <a:gd name="T43" fmla="*/ 500 h 1596"/>
                <a:gd name="T44" fmla="*/ 382 w 1360"/>
                <a:gd name="T45" fmla="*/ 495 h 1596"/>
                <a:gd name="T46" fmla="*/ 367 w 1360"/>
                <a:gd name="T47" fmla="*/ 490 h 1596"/>
                <a:gd name="T48" fmla="*/ 355 w 1360"/>
                <a:gd name="T49" fmla="*/ 485 h 1596"/>
                <a:gd name="T50" fmla="*/ 332 w 1360"/>
                <a:gd name="T51" fmla="*/ 476 h 1596"/>
                <a:gd name="T52" fmla="*/ 290 w 1360"/>
                <a:gd name="T53" fmla="*/ 452 h 1596"/>
                <a:gd name="T54" fmla="*/ 280 w 1360"/>
                <a:gd name="T55" fmla="*/ 444 h 1596"/>
                <a:gd name="T56" fmla="*/ 264 w 1360"/>
                <a:gd name="T57" fmla="*/ 429 h 1596"/>
                <a:gd name="T58" fmla="*/ 252 w 1360"/>
                <a:gd name="T59" fmla="*/ 419 h 1596"/>
                <a:gd name="T60" fmla="*/ 241 w 1360"/>
                <a:gd name="T61" fmla="*/ 410 h 1596"/>
                <a:gd name="T62" fmla="*/ 129 w 1360"/>
                <a:gd name="T63" fmla="*/ 329 h 1596"/>
                <a:gd name="T64" fmla="*/ 106 w 1360"/>
                <a:gd name="T65" fmla="*/ 313 h 1596"/>
                <a:gd name="T66" fmla="*/ 68 w 1360"/>
                <a:gd name="T67" fmla="*/ 287 h 1596"/>
                <a:gd name="T68" fmla="*/ 33 w 1360"/>
                <a:gd name="T69" fmla="*/ 221 h 1596"/>
                <a:gd name="T70" fmla="*/ 73 w 1360"/>
                <a:gd name="T71" fmla="*/ 213 h 1596"/>
                <a:gd name="T72" fmla="*/ 79 w 1360"/>
                <a:gd name="T73" fmla="*/ 213 h 1596"/>
                <a:gd name="T74" fmla="*/ 87 w 1360"/>
                <a:gd name="T75" fmla="*/ 214 h 1596"/>
                <a:gd name="T76" fmla="*/ 119 w 1360"/>
                <a:gd name="T77" fmla="*/ 224 h 1596"/>
                <a:gd name="T78" fmla="*/ 128 w 1360"/>
                <a:gd name="T79" fmla="*/ 227 h 1596"/>
                <a:gd name="T80" fmla="*/ 135 w 1360"/>
                <a:gd name="T81" fmla="*/ 230 h 1596"/>
                <a:gd name="T82" fmla="*/ 151 w 1360"/>
                <a:gd name="T83" fmla="*/ 237 h 1596"/>
                <a:gd name="T84" fmla="*/ 158 w 1360"/>
                <a:gd name="T85" fmla="*/ 240 h 1596"/>
                <a:gd name="T86" fmla="*/ 197 w 1360"/>
                <a:gd name="T87" fmla="*/ 257 h 1596"/>
                <a:gd name="T88" fmla="*/ 412 w 1360"/>
                <a:gd name="T89" fmla="*/ 273 h 1596"/>
                <a:gd name="T90" fmla="*/ 461 w 1360"/>
                <a:gd name="T91" fmla="*/ 189 h 1596"/>
                <a:gd name="T92" fmla="*/ 460 w 1360"/>
                <a:gd name="T93" fmla="*/ 185 h 1596"/>
                <a:gd name="T94" fmla="*/ 460 w 1360"/>
                <a:gd name="T95" fmla="*/ 181 h 1596"/>
                <a:gd name="T96" fmla="*/ 457 w 1360"/>
                <a:gd name="T97" fmla="*/ 176 h 1596"/>
                <a:gd name="T98" fmla="*/ 455 w 1360"/>
                <a:gd name="T99" fmla="*/ 172 h 1596"/>
                <a:gd name="T100" fmla="*/ 451 w 1360"/>
                <a:gd name="T101" fmla="*/ 168 h 1596"/>
                <a:gd name="T102" fmla="*/ 444 w 1360"/>
                <a:gd name="T103" fmla="*/ 164 h 1596"/>
                <a:gd name="T104" fmla="*/ 423 w 1360"/>
                <a:gd name="T105" fmla="*/ 160 h 1596"/>
                <a:gd name="T106" fmla="*/ 281 w 1360"/>
                <a:gd name="T107" fmla="*/ 158 h 1596"/>
                <a:gd name="T108" fmla="*/ 347 w 1360"/>
                <a:gd name="T109" fmla="*/ 79 h 1596"/>
                <a:gd name="T110" fmla="*/ 420 w 1360"/>
                <a:gd name="T111" fmla="*/ 45 h 1596"/>
                <a:gd name="T112" fmla="*/ 548 w 1360"/>
                <a:gd name="T113" fmla="*/ 2 h 1596"/>
                <a:gd name="T114" fmla="*/ 584 w 1360"/>
                <a:gd name="T115" fmla="*/ 24 h 1596"/>
                <a:gd name="T116" fmla="*/ 905 w 1360"/>
                <a:gd name="T117" fmla="*/ 485 h 1596"/>
                <a:gd name="T118" fmla="*/ 918 w 1360"/>
                <a:gd name="T119" fmla="*/ 526 h 1596"/>
                <a:gd name="T120" fmla="*/ 1360 w 1360"/>
                <a:gd name="T121" fmla="*/ 1194 h 15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360" h="1596">
                  <a:moveTo>
                    <a:pt x="1360" y="1194"/>
                  </a:moveTo>
                  <a:cubicBezTo>
                    <a:pt x="1360" y="1596"/>
                    <a:pt x="1360" y="1596"/>
                    <a:pt x="1360" y="1596"/>
                  </a:cubicBezTo>
                  <a:cubicBezTo>
                    <a:pt x="1349" y="1575"/>
                    <a:pt x="1312" y="1536"/>
                    <a:pt x="1197" y="1497"/>
                  </a:cubicBezTo>
                  <a:cubicBezTo>
                    <a:pt x="1135" y="1476"/>
                    <a:pt x="1050" y="1455"/>
                    <a:pt x="935" y="1437"/>
                  </a:cubicBezTo>
                  <a:cubicBezTo>
                    <a:pt x="897" y="1361"/>
                    <a:pt x="867" y="1277"/>
                    <a:pt x="847" y="1188"/>
                  </a:cubicBezTo>
                  <a:cubicBezTo>
                    <a:pt x="838" y="1147"/>
                    <a:pt x="830" y="1108"/>
                    <a:pt x="823" y="1072"/>
                  </a:cubicBezTo>
                  <a:cubicBezTo>
                    <a:pt x="785" y="876"/>
                    <a:pt x="776" y="752"/>
                    <a:pt x="763" y="674"/>
                  </a:cubicBezTo>
                  <a:cubicBezTo>
                    <a:pt x="761" y="659"/>
                    <a:pt x="758" y="646"/>
                    <a:pt x="756" y="634"/>
                  </a:cubicBezTo>
                  <a:cubicBezTo>
                    <a:pt x="755" y="632"/>
                    <a:pt x="754" y="630"/>
                    <a:pt x="754" y="628"/>
                  </a:cubicBezTo>
                  <a:cubicBezTo>
                    <a:pt x="754" y="627"/>
                    <a:pt x="753" y="625"/>
                    <a:pt x="753" y="624"/>
                  </a:cubicBezTo>
                  <a:cubicBezTo>
                    <a:pt x="752" y="622"/>
                    <a:pt x="752" y="620"/>
                    <a:pt x="751" y="618"/>
                  </a:cubicBezTo>
                  <a:cubicBezTo>
                    <a:pt x="751" y="618"/>
                    <a:pt x="751" y="617"/>
                    <a:pt x="750" y="616"/>
                  </a:cubicBezTo>
                  <a:cubicBezTo>
                    <a:pt x="747" y="605"/>
                    <a:pt x="743" y="596"/>
                    <a:pt x="738" y="589"/>
                  </a:cubicBezTo>
                  <a:cubicBezTo>
                    <a:pt x="737" y="588"/>
                    <a:pt x="737" y="588"/>
                    <a:pt x="737" y="587"/>
                  </a:cubicBezTo>
                  <a:cubicBezTo>
                    <a:pt x="735" y="584"/>
                    <a:pt x="732" y="581"/>
                    <a:pt x="730" y="579"/>
                  </a:cubicBezTo>
                  <a:cubicBezTo>
                    <a:pt x="730" y="578"/>
                    <a:pt x="729" y="578"/>
                    <a:pt x="729" y="577"/>
                  </a:cubicBezTo>
                  <a:cubicBezTo>
                    <a:pt x="727" y="576"/>
                    <a:pt x="725" y="574"/>
                    <a:pt x="723" y="572"/>
                  </a:cubicBezTo>
                  <a:cubicBezTo>
                    <a:pt x="723" y="572"/>
                    <a:pt x="723" y="571"/>
                    <a:pt x="722" y="571"/>
                  </a:cubicBezTo>
                  <a:cubicBezTo>
                    <a:pt x="722" y="571"/>
                    <a:pt x="722" y="571"/>
                    <a:pt x="721" y="571"/>
                  </a:cubicBezTo>
                  <a:cubicBezTo>
                    <a:pt x="720" y="570"/>
                    <a:pt x="719" y="569"/>
                    <a:pt x="718" y="568"/>
                  </a:cubicBezTo>
                  <a:cubicBezTo>
                    <a:pt x="715" y="566"/>
                    <a:pt x="712" y="564"/>
                    <a:pt x="709" y="563"/>
                  </a:cubicBezTo>
                  <a:cubicBezTo>
                    <a:pt x="705" y="561"/>
                    <a:pt x="702" y="560"/>
                    <a:pt x="699" y="559"/>
                  </a:cubicBezTo>
                  <a:cubicBezTo>
                    <a:pt x="698" y="559"/>
                    <a:pt x="697" y="558"/>
                    <a:pt x="696" y="558"/>
                  </a:cubicBezTo>
                  <a:cubicBezTo>
                    <a:pt x="696" y="558"/>
                    <a:pt x="695" y="558"/>
                    <a:pt x="694" y="557"/>
                  </a:cubicBezTo>
                  <a:cubicBezTo>
                    <a:pt x="692" y="557"/>
                    <a:pt x="690" y="556"/>
                    <a:pt x="688" y="556"/>
                  </a:cubicBezTo>
                  <a:cubicBezTo>
                    <a:pt x="681" y="554"/>
                    <a:pt x="674" y="553"/>
                    <a:pt x="667" y="551"/>
                  </a:cubicBezTo>
                  <a:cubicBezTo>
                    <a:pt x="665" y="551"/>
                    <a:pt x="663" y="551"/>
                    <a:pt x="661" y="550"/>
                  </a:cubicBezTo>
                  <a:cubicBezTo>
                    <a:pt x="653" y="549"/>
                    <a:pt x="645" y="547"/>
                    <a:pt x="637" y="546"/>
                  </a:cubicBezTo>
                  <a:cubicBezTo>
                    <a:pt x="632" y="545"/>
                    <a:pt x="628" y="545"/>
                    <a:pt x="624" y="544"/>
                  </a:cubicBezTo>
                  <a:cubicBezTo>
                    <a:pt x="620" y="543"/>
                    <a:pt x="616" y="543"/>
                    <a:pt x="612" y="542"/>
                  </a:cubicBezTo>
                  <a:cubicBezTo>
                    <a:pt x="611" y="542"/>
                    <a:pt x="611" y="542"/>
                    <a:pt x="610" y="541"/>
                  </a:cubicBezTo>
                  <a:cubicBezTo>
                    <a:pt x="605" y="541"/>
                    <a:pt x="601" y="540"/>
                    <a:pt x="597" y="539"/>
                  </a:cubicBezTo>
                  <a:cubicBezTo>
                    <a:pt x="590" y="538"/>
                    <a:pt x="583" y="537"/>
                    <a:pt x="576" y="536"/>
                  </a:cubicBezTo>
                  <a:cubicBezTo>
                    <a:pt x="569" y="535"/>
                    <a:pt x="562" y="534"/>
                    <a:pt x="554" y="532"/>
                  </a:cubicBezTo>
                  <a:cubicBezTo>
                    <a:pt x="539" y="530"/>
                    <a:pt x="523" y="527"/>
                    <a:pt x="508" y="524"/>
                  </a:cubicBezTo>
                  <a:cubicBezTo>
                    <a:pt x="504" y="523"/>
                    <a:pt x="499" y="523"/>
                    <a:pt x="495" y="522"/>
                  </a:cubicBezTo>
                  <a:cubicBezTo>
                    <a:pt x="493" y="521"/>
                    <a:pt x="490" y="521"/>
                    <a:pt x="488" y="520"/>
                  </a:cubicBezTo>
                  <a:cubicBezTo>
                    <a:pt x="481" y="519"/>
                    <a:pt x="475" y="518"/>
                    <a:pt x="469" y="516"/>
                  </a:cubicBezTo>
                  <a:cubicBezTo>
                    <a:pt x="464" y="515"/>
                    <a:pt x="459" y="514"/>
                    <a:pt x="454" y="513"/>
                  </a:cubicBezTo>
                  <a:cubicBezTo>
                    <a:pt x="452" y="513"/>
                    <a:pt x="449" y="512"/>
                    <a:pt x="447" y="512"/>
                  </a:cubicBezTo>
                  <a:cubicBezTo>
                    <a:pt x="439" y="510"/>
                    <a:pt x="432" y="508"/>
                    <a:pt x="425" y="507"/>
                  </a:cubicBezTo>
                  <a:cubicBezTo>
                    <a:pt x="424" y="506"/>
                    <a:pt x="422" y="506"/>
                    <a:pt x="421" y="506"/>
                  </a:cubicBezTo>
                  <a:cubicBezTo>
                    <a:pt x="418" y="505"/>
                    <a:pt x="414" y="504"/>
                    <a:pt x="411" y="503"/>
                  </a:cubicBezTo>
                  <a:cubicBezTo>
                    <a:pt x="408" y="502"/>
                    <a:pt x="405" y="501"/>
                    <a:pt x="402" y="500"/>
                  </a:cubicBezTo>
                  <a:cubicBezTo>
                    <a:pt x="399" y="500"/>
                    <a:pt x="396" y="499"/>
                    <a:pt x="393" y="498"/>
                  </a:cubicBezTo>
                  <a:cubicBezTo>
                    <a:pt x="389" y="497"/>
                    <a:pt x="386" y="496"/>
                    <a:pt x="382" y="495"/>
                  </a:cubicBezTo>
                  <a:cubicBezTo>
                    <a:pt x="380" y="494"/>
                    <a:pt x="377" y="493"/>
                    <a:pt x="374" y="492"/>
                  </a:cubicBezTo>
                  <a:cubicBezTo>
                    <a:pt x="372" y="491"/>
                    <a:pt x="370" y="491"/>
                    <a:pt x="367" y="490"/>
                  </a:cubicBezTo>
                  <a:cubicBezTo>
                    <a:pt x="365" y="489"/>
                    <a:pt x="363" y="488"/>
                    <a:pt x="361" y="488"/>
                  </a:cubicBezTo>
                  <a:cubicBezTo>
                    <a:pt x="359" y="487"/>
                    <a:pt x="357" y="486"/>
                    <a:pt x="355" y="485"/>
                  </a:cubicBezTo>
                  <a:cubicBezTo>
                    <a:pt x="349" y="483"/>
                    <a:pt x="343" y="481"/>
                    <a:pt x="337" y="478"/>
                  </a:cubicBezTo>
                  <a:cubicBezTo>
                    <a:pt x="335" y="477"/>
                    <a:pt x="334" y="477"/>
                    <a:pt x="332" y="476"/>
                  </a:cubicBezTo>
                  <a:cubicBezTo>
                    <a:pt x="317" y="469"/>
                    <a:pt x="304" y="462"/>
                    <a:pt x="292" y="453"/>
                  </a:cubicBezTo>
                  <a:cubicBezTo>
                    <a:pt x="292" y="453"/>
                    <a:pt x="291" y="453"/>
                    <a:pt x="290" y="452"/>
                  </a:cubicBezTo>
                  <a:cubicBezTo>
                    <a:pt x="288" y="450"/>
                    <a:pt x="286" y="449"/>
                    <a:pt x="284" y="447"/>
                  </a:cubicBezTo>
                  <a:cubicBezTo>
                    <a:pt x="282" y="446"/>
                    <a:pt x="281" y="445"/>
                    <a:pt x="280" y="444"/>
                  </a:cubicBezTo>
                  <a:cubicBezTo>
                    <a:pt x="276" y="440"/>
                    <a:pt x="272" y="436"/>
                    <a:pt x="268" y="432"/>
                  </a:cubicBezTo>
                  <a:cubicBezTo>
                    <a:pt x="266" y="431"/>
                    <a:pt x="265" y="430"/>
                    <a:pt x="264" y="429"/>
                  </a:cubicBezTo>
                  <a:cubicBezTo>
                    <a:pt x="262" y="428"/>
                    <a:pt x="260" y="426"/>
                    <a:pt x="258" y="424"/>
                  </a:cubicBezTo>
                  <a:cubicBezTo>
                    <a:pt x="256" y="423"/>
                    <a:pt x="254" y="421"/>
                    <a:pt x="252" y="419"/>
                  </a:cubicBezTo>
                  <a:cubicBezTo>
                    <a:pt x="249" y="417"/>
                    <a:pt x="247" y="416"/>
                    <a:pt x="245" y="414"/>
                  </a:cubicBezTo>
                  <a:cubicBezTo>
                    <a:pt x="244" y="413"/>
                    <a:pt x="242" y="412"/>
                    <a:pt x="241" y="410"/>
                  </a:cubicBezTo>
                  <a:cubicBezTo>
                    <a:pt x="208" y="384"/>
                    <a:pt x="168" y="355"/>
                    <a:pt x="129" y="329"/>
                  </a:cubicBezTo>
                  <a:cubicBezTo>
                    <a:pt x="129" y="329"/>
                    <a:pt x="129" y="329"/>
                    <a:pt x="129" y="329"/>
                  </a:cubicBezTo>
                  <a:cubicBezTo>
                    <a:pt x="125" y="326"/>
                    <a:pt x="121" y="323"/>
                    <a:pt x="117" y="320"/>
                  </a:cubicBezTo>
                  <a:cubicBezTo>
                    <a:pt x="113" y="318"/>
                    <a:pt x="110" y="315"/>
                    <a:pt x="106" y="313"/>
                  </a:cubicBezTo>
                  <a:cubicBezTo>
                    <a:pt x="104" y="311"/>
                    <a:pt x="101" y="309"/>
                    <a:pt x="99" y="308"/>
                  </a:cubicBezTo>
                  <a:cubicBezTo>
                    <a:pt x="88" y="300"/>
                    <a:pt x="78" y="294"/>
                    <a:pt x="68" y="287"/>
                  </a:cubicBezTo>
                  <a:cubicBezTo>
                    <a:pt x="29" y="261"/>
                    <a:pt x="0" y="243"/>
                    <a:pt x="0" y="243"/>
                  </a:cubicBezTo>
                  <a:cubicBezTo>
                    <a:pt x="0" y="243"/>
                    <a:pt x="7" y="230"/>
                    <a:pt x="33" y="221"/>
                  </a:cubicBezTo>
                  <a:cubicBezTo>
                    <a:pt x="43" y="217"/>
                    <a:pt x="55" y="215"/>
                    <a:pt x="71" y="213"/>
                  </a:cubicBezTo>
                  <a:cubicBezTo>
                    <a:pt x="73" y="213"/>
                    <a:pt x="73" y="213"/>
                    <a:pt x="73" y="213"/>
                  </a:cubicBezTo>
                  <a:cubicBezTo>
                    <a:pt x="74" y="213"/>
                    <a:pt x="74" y="213"/>
                    <a:pt x="75" y="213"/>
                  </a:cubicBezTo>
                  <a:cubicBezTo>
                    <a:pt x="77" y="213"/>
                    <a:pt x="78" y="213"/>
                    <a:pt x="79" y="213"/>
                  </a:cubicBezTo>
                  <a:cubicBezTo>
                    <a:pt x="81" y="213"/>
                    <a:pt x="82" y="213"/>
                    <a:pt x="84" y="214"/>
                  </a:cubicBezTo>
                  <a:cubicBezTo>
                    <a:pt x="85" y="214"/>
                    <a:pt x="86" y="214"/>
                    <a:pt x="87" y="214"/>
                  </a:cubicBezTo>
                  <a:cubicBezTo>
                    <a:pt x="95" y="216"/>
                    <a:pt x="103" y="218"/>
                    <a:pt x="113" y="221"/>
                  </a:cubicBezTo>
                  <a:cubicBezTo>
                    <a:pt x="115" y="222"/>
                    <a:pt x="117" y="223"/>
                    <a:pt x="119" y="224"/>
                  </a:cubicBezTo>
                  <a:cubicBezTo>
                    <a:pt x="120" y="224"/>
                    <a:pt x="121" y="225"/>
                    <a:pt x="123" y="225"/>
                  </a:cubicBezTo>
                  <a:cubicBezTo>
                    <a:pt x="124" y="226"/>
                    <a:pt x="126" y="227"/>
                    <a:pt x="128" y="227"/>
                  </a:cubicBezTo>
                  <a:cubicBezTo>
                    <a:pt x="130" y="228"/>
                    <a:pt x="132" y="229"/>
                    <a:pt x="133" y="230"/>
                  </a:cubicBezTo>
                  <a:cubicBezTo>
                    <a:pt x="134" y="230"/>
                    <a:pt x="135" y="230"/>
                    <a:pt x="135" y="230"/>
                  </a:cubicBezTo>
                  <a:cubicBezTo>
                    <a:pt x="135" y="230"/>
                    <a:pt x="135" y="230"/>
                    <a:pt x="135" y="230"/>
                  </a:cubicBezTo>
                  <a:cubicBezTo>
                    <a:pt x="140" y="232"/>
                    <a:pt x="146" y="235"/>
                    <a:pt x="151" y="237"/>
                  </a:cubicBezTo>
                  <a:cubicBezTo>
                    <a:pt x="153" y="238"/>
                    <a:pt x="154" y="239"/>
                    <a:pt x="156" y="239"/>
                  </a:cubicBezTo>
                  <a:cubicBezTo>
                    <a:pt x="157" y="240"/>
                    <a:pt x="157" y="240"/>
                    <a:pt x="158" y="240"/>
                  </a:cubicBezTo>
                  <a:cubicBezTo>
                    <a:pt x="170" y="245"/>
                    <a:pt x="182" y="251"/>
                    <a:pt x="195" y="256"/>
                  </a:cubicBezTo>
                  <a:cubicBezTo>
                    <a:pt x="195" y="256"/>
                    <a:pt x="196" y="257"/>
                    <a:pt x="197" y="257"/>
                  </a:cubicBezTo>
                  <a:cubicBezTo>
                    <a:pt x="211" y="263"/>
                    <a:pt x="226" y="268"/>
                    <a:pt x="241" y="273"/>
                  </a:cubicBezTo>
                  <a:cubicBezTo>
                    <a:pt x="293" y="290"/>
                    <a:pt x="368" y="304"/>
                    <a:pt x="412" y="273"/>
                  </a:cubicBezTo>
                  <a:cubicBezTo>
                    <a:pt x="438" y="255"/>
                    <a:pt x="458" y="224"/>
                    <a:pt x="461" y="198"/>
                  </a:cubicBezTo>
                  <a:cubicBezTo>
                    <a:pt x="461" y="195"/>
                    <a:pt x="461" y="192"/>
                    <a:pt x="461" y="189"/>
                  </a:cubicBezTo>
                  <a:cubicBezTo>
                    <a:pt x="461" y="188"/>
                    <a:pt x="461" y="188"/>
                    <a:pt x="461" y="187"/>
                  </a:cubicBezTo>
                  <a:cubicBezTo>
                    <a:pt x="461" y="186"/>
                    <a:pt x="461" y="186"/>
                    <a:pt x="460" y="185"/>
                  </a:cubicBezTo>
                  <a:cubicBezTo>
                    <a:pt x="460" y="184"/>
                    <a:pt x="460" y="184"/>
                    <a:pt x="460" y="183"/>
                  </a:cubicBezTo>
                  <a:cubicBezTo>
                    <a:pt x="460" y="182"/>
                    <a:pt x="460" y="182"/>
                    <a:pt x="460" y="181"/>
                  </a:cubicBezTo>
                  <a:cubicBezTo>
                    <a:pt x="459" y="181"/>
                    <a:pt x="459" y="180"/>
                    <a:pt x="459" y="180"/>
                  </a:cubicBezTo>
                  <a:cubicBezTo>
                    <a:pt x="459" y="179"/>
                    <a:pt x="458" y="177"/>
                    <a:pt x="457" y="176"/>
                  </a:cubicBezTo>
                  <a:cubicBezTo>
                    <a:pt x="457" y="175"/>
                    <a:pt x="457" y="175"/>
                    <a:pt x="456" y="174"/>
                  </a:cubicBezTo>
                  <a:cubicBezTo>
                    <a:pt x="456" y="174"/>
                    <a:pt x="456" y="173"/>
                    <a:pt x="455" y="172"/>
                  </a:cubicBezTo>
                  <a:cubicBezTo>
                    <a:pt x="455" y="172"/>
                    <a:pt x="454" y="171"/>
                    <a:pt x="453" y="170"/>
                  </a:cubicBezTo>
                  <a:cubicBezTo>
                    <a:pt x="453" y="169"/>
                    <a:pt x="452" y="169"/>
                    <a:pt x="451" y="168"/>
                  </a:cubicBezTo>
                  <a:cubicBezTo>
                    <a:pt x="451" y="168"/>
                    <a:pt x="450" y="167"/>
                    <a:pt x="450" y="167"/>
                  </a:cubicBezTo>
                  <a:cubicBezTo>
                    <a:pt x="448" y="166"/>
                    <a:pt x="446" y="165"/>
                    <a:pt x="444" y="164"/>
                  </a:cubicBezTo>
                  <a:cubicBezTo>
                    <a:pt x="443" y="163"/>
                    <a:pt x="442" y="163"/>
                    <a:pt x="441" y="162"/>
                  </a:cubicBezTo>
                  <a:cubicBezTo>
                    <a:pt x="436" y="161"/>
                    <a:pt x="430" y="160"/>
                    <a:pt x="423" y="160"/>
                  </a:cubicBezTo>
                  <a:cubicBezTo>
                    <a:pt x="375" y="160"/>
                    <a:pt x="287" y="192"/>
                    <a:pt x="253" y="190"/>
                  </a:cubicBezTo>
                  <a:cubicBezTo>
                    <a:pt x="281" y="158"/>
                    <a:pt x="281" y="158"/>
                    <a:pt x="281" y="158"/>
                  </a:cubicBezTo>
                  <a:cubicBezTo>
                    <a:pt x="303" y="132"/>
                    <a:pt x="303" y="132"/>
                    <a:pt x="303" y="132"/>
                  </a:cubicBezTo>
                  <a:cubicBezTo>
                    <a:pt x="347" y="79"/>
                    <a:pt x="347" y="79"/>
                    <a:pt x="347" y="79"/>
                  </a:cubicBezTo>
                  <a:cubicBezTo>
                    <a:pt x="360" y="63"/>
                    <a:pt x="360" y="63"/>
                    <a:pt x="360" y="63"/>
                  </a:cubicBezTo>
                  <a:cubicBezTo>
                    <a:pt x="380" y="57"/>
                    <a:pt x="400" y="51"/>
                    <a:pt x="420" y="45"/>
                  </a:cubicBezTo>
                  <a:cubicBezTo>
                    <a:pt x="420" y="45"/>
                    <a:pt x="420" y="45"/>
                    <a:pt x="420" y="45"/>
                  </a:cubicBezTo>
                  <a:cubicBezTo>
                    <a:pt x="480" y="25"/>
                    <a:pt x="533" y="7"/>
                    <a:pt x="548" y="2"/>
                  </a:cubicBezTo>
                  <a:cubicBezTo>
                    <a:pt x="550" y="1"/>
                    <a:pt x="552" y="0"/>
                    <a:pt x="552" y="0"/>
                  </a:cubicBezTo>
                  <a:cubicBezTo>
                    <a:pt x="552" y="0"/>
                    <a:pt x="564" y="8"/>
                    <a:pt x="584" y="24"/>
                  </a:cubicBezTo>
                  <a:cubicBezTo>
                    <a:pt x="631" y="62"/>
                    <a:pt x="721" y="143"/>
                    <a:pt x="801" y="268"/>
                  </a:cubicBezTo>
                  <a:cubicBezTo>
                    <a:pt x="840" y="330"/>
                    <a:pt x="877" y="402"/>
                    <a:pt x="905" y="485"/>
                  </a:cubicBezTo>
                  <a:cubicBezTo>
                    <a:pt x="905" y="485"/>
                    <a:pt x="905" y="485"/>
                    <a:pt x="905" y="485"/>
                  </a:cubicBezTo>
                  <a:cubicBezTo>
                    <a:pt x="910" y="498"/>
                    <a:pt x="914" y="512"/>
                    <a:pt x="918" y="526"/>
                  </a:cubicBezTo>
                  <a:cubicBezTo>
                    <a:pt x="918" y="526"/>
                    <a:pt x="934" y="547"/>
                    <a:pt x="960" y="582"/>
                  </a:cubicBezTo>
                  <a:cubicBezTo>
                    <a:pt x="1041" y="691"/>
                    <a:pt x="1224" y="945"/>
                    <a:pt x="1360" y="1194"/>
                  </a:cubicBezTo>
                  <a:close/>
                </a:path>
              </a:pathLst>
            </a:custGeom>
            <a:gradFill>
              <a:gsLst>
                <a:gs pos="0">
                  <a:srgbClr val="E5C3FF"/>
                </a:gs>
                <a:gs pos="65000">
                  <a:srgbClr val="B0C7FF"/>
                </a:gs>
              </a:gsLst>
              <a:lin ang="0" scaled="0"/>
            </a:gradFill>
            <a:ln>
              <a:noFill/>
            </a:ln>
          </p:spPr>
          <p:txBody>
            <a:bodyPr vert="horz" wrap="square" lIns="91440" tIns="45720" rIns="91440" bIns="45720" numCol="1" rtlCol="0" anchor="t" anchorCtr="0" compatLnSpc="1">
              <a:prstTxWarp prst="textNoShape">
                <a:avLst/>
              </a:prstTxWarp>
            </a:bodyPr>
            <a:lstStyle/>
            <a:p>
              <a:pPr rtl="0"/>
              <a:endParaRPr lang="fr-FR" dirty="0"/>
            </a:p>
          </p:txBody>
        </p:sp>
        <p:sp>
          <p:nvSpPr>
            <p:cNvPr id="55" name="Forme libre 32">
              <a:extLst>
                <a:ext uri="{FF2B5EF4-FFF2-40B4-BE49-F238E27FC236}">
                  <a16:creationId xmlns:a16="http://schemas.microsoft.com/office/drawing/2014/main" id="{742FC6CF-44F1-407F-BEB2-8F383DCEC064}"/>
                </a:ext>
              </a:extLst>
            </p:cNvPr>
            <p:cNvSpPr>
              <a:spLocks/>
            </p:cNvSpPr>
            <p:nvPr/>
          </p:nvSpPr>
          <p:spPr bwMode="auto">
            <a:xfrm>
              <a:off x="7721066" y="1559272"/>
              <a:ext cx="2833086" cy="2015954"/>
            </a:xfrm>
            <a:custGeom>
              <a:avLst/>
              <a:gdLst>
                <a:gd name="T0" fmla="*/ 723 w 841"/>
                <a:gd name="T1" fmla="*/ 599 h 599"/>
                <a:gd name="T2" fmla="*/ 720 w 841"/>
                <a:gd name="T3" fmla="*/ 589 h 599"/>
                <a:gd name="T4" fmla="*/ 717 w 841"/>
                <a:gd name="T5" fmla="*/ 581 h 599"/>
                <a:gd name="T6" fmla="*/ 704 w 841"/>
                <a:gd name="T7" fmla="*/ 552 h 599"/>
                <a:gd name="T8" fmla="*/ 696 w 841"/>
                <a:gd name="T9" fmla="*/ 542 h 599"/>
                <a:gd name="T10" fmla="*/ 689 w 841"/>
                <a:gd name="T11" fmla="*/ 536 h 599"/>
                <a:gd name="T12" fmla="*/ 685 w 841"/>
                <a:gd name="T13" fmla="*/ 533 h 599"/>
                <a:gd name="T14" fmla="*/ 666 w 841"/>
                <a:gd name="T15" fmla="*/ 524 h 599"/>
                <a:gd name="T16" fmla="*/ 661 w 841"/>
                <a:gd name="T17" fmla="*/ 522 h 599"/>
                <a:gd name="T18" fmla="*/ 634 w 841"/>
                <a:gd name="T19" fmla="*/ 516 h 599"/>
                <a:gd name="T20" fmla="*/ 604 w 841"/>
                <a:gd name="T21" fmla="*/ 511 h 599"/>
                <a:gd name="T22" fmla="*/ 579 w 841"/>
                <a:gd name="T23" fmla="*/ 507 h 599"/>
                <a:gd name="T24" fmla="*/ 564 w 841"/>
                <a:gd name="T25" fmla="*/ 504 h 599"/>
                <a:gd name="T26" fmla="*/ 521 w 841"/>
                <a:gd name="T27" fmla="*/ 497 h 599"/>
                <a:gd name="T28" fmla="*/ 462 w 841"/>
                <a:gd name="T29" fmla="*/ 487 h 599"/>
                <a:gd name="T30" fmla="*/ 436 w 841"/>
                <a:gd name="T31" fmla="*/ 481 h 599"/>
                <a:gd name="T32" fmla="*/ 414 w 841"/>
                <a:gd name="T33" fmla="*/ 477 h 599"/>
                <a:gd name="T34" fmla="*/ 388 w 841"/>
                <a:gd name="T35" fmla="*/ 471 h 599"/>
                <a:gd name="T36" fmla="*/ 369 w 841"/>
                <a:gd name="T37" fmla="*/ 465 h 599"/>
                <a:gd name="T38" fmla="*/ 349 w 841"/>
                <a:gd name="T39" fmla="*/ 460 h 599"/>
                <a:gd name="T40" fmla="*/ 334 w 841"/>
                <a:gd name="T41" fmla="*/ 455 h 599"/>
                <a:gd name="T42" fmla="*/ 322 w 841"/>
                <a:gd name="T43" fmla="*/ 450 h 599"/>
                <a:gd name="T44" fmla="*/ 299 w 841"/>
                <a:gd name="T45" fmla="*/ 441 h 599"/>
                <a:gd name="T46" fmla="*/ 257 w 841"/>
                <a:gd name="T47" fmla="*/ 417 h 599"/>
                <a:gd name="T48" fmla="*/ 247 w 841"/>
                <a:gd name="T49" fmla="*/ 409 h 599"/>
                <a:gd name="T50" fmla="*/ 231 w 841"/>
                <a:gd name="T51" fmla="*/ 394 h 599"/>
                <a:gd name="T52" fmla="*/ 219 w 841"/>
                <a:gd name="T53" fmla="*/ 384 h 599"/>
                <a:gd name="T54" fmla="*/ 208 w 841"/>
                <a:gd name="T55" fmla="*/ 375 h 599"/>
                <a:gd name="T56" fmla="*/ 96 w 841"/>
                <a:gd name="T57" fmla="*/ 294 h 599"/>
                <a:gd name="T58" fmla="*/ 73 w 841"/>
                <a:gd name="T59" fmla="*/ 278 h 599"/>
                <a:gd name="T60" fmla="*/ 52 w 841"/>
                <a:gd name="T61" fmla="*/ 231 h 599"/>
                <a:gd name="T62" fmla="*/ 38 w 841"/>
                <a:gd name="T63" fmla="*/ 178 h 599"/>
                <a:gd name="T64" fmla="*/ 42 w 841"/>
                <a:gd name="T65" fmla="*/ 178 h 599"/>
                <a:gd name="T66" fmla="*/ 51 w 841"/>
                <a:gd name="T67" fmla="*/ 179 h 599"/>
                <a:gd name="T68" fmla="*/ 80 w 841"/>
                <a:gd name="T69" fmla="*/ 186 h 599"/>
                <a:gd name="T70" fmla="*/ 90 w 841"/>
                <a:gd name="T71" fmla="*/ 190 h 599"/>
                <a:gd name="T72" fmla="*/ 100 w 841"/>
                <a:gd name="T73" fmla="*/ 195 h 599"/>
                <a:gd name="T74" fmla="*/ 102 w 841"/>
                <a:gd name="T75" fmla="*/ 195 h 599"/>
                <a:gd name="T76" fmla="*/ 154 w 841"/>
                <a:gd name="T77" fmla="*/ 229 h 599"/>
                <a:gd name="T78" fmla="*/ 428 w 841"/>
                <a:gd name="T79" fmla="*/ 189 h 599"/>
                <a:gd name="T80" fmla="*/ 428 w 841"/>
                <a:gd name="T81" fmla="*/ 163 h 599"/>
                <a:gd name="T82" fmla="*/ 428 w 841"/>
                <a:gd name="T83" fmla="*/ 152 h 599"/>
                <a:gd name="T84" fmla="*/ 427 w 841"/>
                <a:gd name="T85" fmla="*/ 148 h 599"/>
                <a:gd name="T86" fmla="*/ 426 w 841"/>
                <a:gd name="T87" fmla="*/ 145 h 599"/>
                <a:gd name="T88" fmla="*/ 423 w 841"/>
                <a:gd name="T89" fmla="*/ 139 h 599"/>
                <a:gd name="T90" fmla="*/ 420 w 841"/>
                <a:gd name="T91" fmla="*/ 135 h 599"/>
                <a:gd name="T92" fmla="*/ 417 w 841"/>
                <a:gd name="T93" fmla="*/ 132 h 599"/>
                <a:gd name="T94" fmla="*/ 408 w 841"/>
                <a:gd name="T95" fmla="*/ 127 h 599"/>
                <a:gd name="T96" fmla="*/ 220 w 841"/>
                <a:gd name="T97" fmla="*/ 155 h 599"/>
                <a:gd name="T98" fmla="*/ 270 w 841"/>
                <a:gd name="T99" fmla="*/ 97 h 599"/>
                <a:gd name="T100" fmla="*/ 594 w 841"/>
                <a:gd name="T101" fmla="*/ 148 h 599"/>
                <a:gd name="T102" fmla="*/ 832 w 841"/>
                <a:gd name="T103" fmla="*/ 544 h 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841" h="599">
                  <a:moveTo>
                    <a:pt x="832" y="544"/>
                  </a:moveTo>
                  <a:cubicBezTo>
                    <a:pt x="827" y="548"/>
                    <a:pt x="784" y="581"/>
                    <a:pt x="723" y="599"/>
                  </a:cubicBezTo>
                  <a:cubicBezTo>
                    <a:pt x="722" y="597"/>
                    <a:pt x="721" y="595"/>
                    <a:pt x="721" y="593"/>
                  </a:cubicBezTo>
                  <a:cubicBezTo>
                    <a:pt x="721" y="592"/>
                    <a:pt x="720" y="590"/>
                    <a:pt x="720" y="589"/>
                  </a:cubicBezTo>
                  <a:cubicBezTo>
                    <a:pt x="719" y="587"/>
                    <a:pt x="719" y="585"/>
                    <a:pt x="718" y="583"/>
                  </a:cubicBezTo>
                  <a:cubicBezTo>
                    <a:pt x="718" y="583"/>
                    <a:pt x="718" y="582"/>
                    <a:pt x="717" y="581"/>
                  </a:cubicBezTo>
                  <a:cubicBezTo>
                    <a:pt x="714" y="570"/>
                    <a:pt x="710" y="561"/>
                    <a:pt x="705" y="554"/>
                  </a:cubicBezTo>
                  <a:cubicBezTo>
                    <a:pt x="704" y="553"/>
                    <a:pt x="704" y="553"/>
                    <a:pt x="704" y="552"/>
                  </a:cubicBezTo>
                  <a:cubicBezTo>
                    <a:pt x="702" y="549"/>
                    <a:pt x="699" y="546"/>
                    <a:pt x="697" y="544"/>
                  </a:cubicBezTo>
                  <a:cubicBezTo>
                    <a:pt x="697" y="543"/>
                    <a:pt x="696" y="543"/>
                    <a:pt x="696" y="542"/>
                  </a:cubicBezTo>
                  <a:cubicBezTo>
                    <a:pt x="694" y="541"/>
                    <a:pt x="692" y="539"/>
                    <a:pt x="690" y="537"/>
                  </a:cubicBezTo>
                  <a:cubicBezTo>
                    <a:pt x="690" y="537"/>
                    <a:pt x="690" y="536"/>
                    <a:pt x="689" y="536"/>
                  </a:cubicBezTo>
                  <a:cubicBezTo>
                    <a:pt x="689" y="536"/>
                    <a:pt x="689" y="536"/>
                    <a:pt x="688" y="536"/>
                  </a:cubicBezTo>
                  <a:cubicBezTo>
                    <a:pt x="687" y="535"/>
                    <a:pt x="686" y="534"/>
                    <a:pt x="685" y="533"/>
                  </a:cubicBezTo>
                  <a:cubicBezTo>
                    <a:pt x="682" y="531"/>
                    <a:pt x="679" y="529"/>
                    <a:pt x="676" y="528"/>
                  </a:cubicBezTo>
                  <a:cubicBezTo>
                    <a:pt x="672" y="526"/>
                    <a:pt x="669" y="525"/>
                    <a:pt x="666" y="524"/>
                  </a:cubicBezTo>
                  <a:cubicBezTo>
                    <a:pt x="665" y="524"/>
                    <a:pt x="664" y="523"/>
                    <a:pt x="663" y="523"/>
                  </a:cubicBezTo>
                  <a:cubicBezTo>
                    <a:pt x="663" y="523"/>
                    <a:pt x="662" y="523"/>
                    <a:pt x="661" y="522"/>
                  </a:cubicBezTo>
                  <a:cubicBezTo>
                    <a:pt x="659" y="522"/>
                    <a:pt x="657" y="521"/>
                    <a:pt x="655" y="521"/>
                  </a:cubicBezTo>
                  <a:cubicBezTo>
                    <a:pt x="648" y="519"/>
                    <a:pt x="641" y="518"/>
                    <a:pt x="634" y="516"/>
                  </a:cubicBezTo>
                  <a:cubicBezTo>
                    <a:pt x="632" y="516"/>
                    <a:pt x="630" y="516"/>
                    <a:pt x="628" y="515"/>
                  </a:cubicBezTo>
                  <a:cubicBezTo>
                    <a:pt x="620" y="514"/>
                    <a:pt x="612" y="512"/>
                    <a:pt x="604" y="511"/>
                  </a:cubicBezTo>
                  <a:cubicBezTo>
                    <a:pt x="599" y="510"/>
                    <a:pt x="595" y="510"/>
                    <a:pt x="591" y="509"/>
                  </a:cubicBezTo>
                  <a:cubicBezTo>
                    <a:pt x="587" y="508"/>
                    <a:pt x="583" y="508"/>
                    <a:pt x="579" y="507"/>
                  </a:cubicBezTo>
                  <a:cubicBezTo>
                    <a:pt x="578" y="507"/>
                    <a:pt x="578" y="507"/>
                    <a:pt x="577" y="506"/>
                  </a:cubicBezTo>
                  <a:cubicBezTo>
                    <a:pt x="572" y="506"/>
                    <a:pt x="568" y="505"/>
                    <a:pt x="564" y="504"/>
                  </a:cubicBezTo>
                  <a:cubicBezTo>
                    <a:pt x="557" y="503"/>
                    <a:pt x="550" y="502"/>
                    <a:pt x="543" y="501"/>
                  </a:cubicBezTo>
                  <a:cubicBezTo>
                    <a:pt x="536" y="500"/>
                    <a:pt x="529" y="499"/>
                    <a:pt x="521" y="497"/>
                  </a:cubicBezTo>
                  <a:cubicBezTo>
                    <a:pt x="506" y="495"/>
                    <a:pt x="490" y="492"/>
                    <a:pt x="475" y="489"/>
                  </a:cubicBezTo>
                  <a:cubicBezTo>
                    <a:pt x="471" y="488"/>
                    <a:pt x="466" y="488"/>
                    <a:pt x="462" y="487"/>
                  </a:cubicBezTo>
                  <a:cubicBezTo>
                    <a:pt x="460" y="486"/>
                    <a:pt x="457" y="486"/>
                    <a:pt x="455" y="485"/>
                  </a:cubicBezTo>
                  <a:cubicBezTo>
                    <a:pt x="448" y="484"/>
                    <a:pt x="442" y="483"/>
                    <a:pt x="436" y="481"/>
                  </a:cubicBezTo>
                  <a:cubicBezTo>
                    <a:pt x="431" y="480"/>
                    <a:pt x="426" y="479"/>
                    <a:pt x="421" y="478"/>
                  </a:cubicBezTo>
                  <a:cubicBezTo>
                    <a:pt x="419" y="478"/>
                    <a:pt x="416" y="477"/>
                    <a:pt x="414" y="477"/>
                  </a:cubicBezTo>
                  <a:cubicBezTo>
                    <a:pt x="406" y="475"/>
                    <a:pt x="399" y="473"/>
                    <a:pt x="392" y="472"/>
                  </a:cubicBezTo>
                  <a:cubicBezTo>
                    <a:pt x="391" y="471"/>
                    <a:pt x="389" y="471"/>
                    <a:pt x="388" y="471"/>
                  </a:cubicBezTo>
                  <a:cubicBezTo>
                    <a:pt x="385" y="470"/>
                    <a:pt x="381" y="469"/>
                    <a:pt x="378" y="468"/>
                  </a:cubicBezTo>
                  <a:cubicBezTo>
                    <a:pt x="375" y="467"/>
                    <a:pt x="372" y="466"/>
                    <a:pt x="369" y="465"/>
                  </a:cubicBezTo>
                  <a:cubicBezTo>
                    <a:pt x="366" y="465"/>
                    <a:pt x="363" y="464"/>
                    <a:pt x="360" y="463"/>
                  </a:cubicBezTo>
                  <a:cubicBezTo>
                    <a:pt x="356" y="462"/>
                    <a:pt x="353" y="461"/>
                    <a:pt x="349" y="460"/>
                  </a:cubicBezTo>
                  <a:cubicBezTo>
                    <a:pt x="347" y="459"/>
                    <a:pt x="344" y="458"/>
                    <a:pt x="341" y="457"/>
                  </a:cubicBezTo>
                  <a:cubicBezTo>
                    <a:pt x="339" y="456"/>
                    <a:pt x="337" y="456"/>
                    <a:pt x="334" y="455"/>
                  </a:cubicBezTo>
                  <a:cubicBezTo>
                    <a:pt x="332" y="454"/>
                    <a:pt x="330" y="453"/>
                    <a:pt x="328" y="453"/>
                  </a:cubicBezTo>
                  <a:cubicBezTo>
                    <a:pt x="326" y="452"/>
                    <a:pt x="324" y="451"/>
                    <a:pt x="322" y="450"/>
                  </a:cubicBezTo>
                  <a:cubicBezTo>
                    <a:pt x="316" y="448"/>
                    <a:pt x="310" y="446"/>
                    <a:pt x="304" y="443"/>
                  </a:cubicBezTo>
                  <a:cubicBezTo>
                    <a:pt x="302" y="442"/>
                    <a:pt x="301" y="442"/>
                    <a:pt x="299" y="441"/>
                  </a:cubicBezTo>
                  <a:cubicBezTo>
                    <a:pt x="284" y="434"/>
                    <a:pt x="271" y="427"/>
                    <a:pt x="259" y="418"/>
                  </a:cubicBezTo>
                  <a:cubicBezTo>
                    <a:pt x="259" y="418"/>
                    <a:pt x="258" y="418"/>
                    <a:pt x="257" y="417"/>
                  </a:cubicBezTo>
                  <a:cubicBezTo>
                    <a:pt x="255" y="415"/>
                    <a:pt x="253" y="414"/>
                    <a:pt x="251" y="412"/>
                  </a:cubicBezTo>
                  <a:cubicBezTo>
                    <a:pt x="249" y="411"/>
                    <a:pt x="248" y="410"/>
                    <a:pt x="247" y="409"/>
                  </a:cubicBezTo>
                  <a:cubicBezTo>
                    <a:pt x="243" y="405"/>
                    <a:pt x="239" y="401"/>
                    <a:pt x="235" y="397"/>
                  </a:cubicBezTo>
                  <a:cubicBezTo>
                    <a:pt x="233" y="396"/>
                    <a:pt x="232" y="395"/>
                    <a:pt x="231" y="394"/>
                  </a:cubicBezTo>
                  <a:cubicBezTo>
                    <a:pt x="229" y="393"/>
                    <a:pt x="227" y="391"/>
                    <a:pt x="225" y="389"/>
                  </a:cubicBezTo>
                  <a:cubicBezTo>
                    <a:pt x="223" y="388"/>
                    <a:pt x="221" y="386"/>
                    <a:pt x="219" y="384"/>
                  </a:cubicBezTo>
                  <a:cubicBezTo>
                    <a:pt x="216" y="382"/>
                    <a:pt x="214" y="381"/>
                    <a:pt x="212" y="379"/>
                  </a:cubicBezTo>
                  <a:cubicBezTo>
                    <a:pt x="211" y="378"/>
                    <a:pt x="209" y="377"/>
                    <a:pt x="208" y="375"/>
                  </a:cubicBezTo>
                  <a:cubicBezTo>
                    <a:pt x="175" y="349"/>
                    <a:pt x="135" y="320"/>
                    <a:pt x="96" y="294"/>
                  </a:cubicBezTo>
                  <a:cubicBezTo>
                    <a:pt x="96" y="294"/>
                    <a:pt x="96" y="294"/>
                    <a:pt x="96" y="294"/>
                  </a:cubicBezTo>
                  <a:cubicBezTo>
                    <a:pt x="92" y="291"/>
                    <a:pt x="88" y="288"/>
                    <a:pt x="84" y="285"/>
                  </a:cubicBezTo>
                  <a:cubicBezTo>
                    <a:pt x="80" y="283"/>
                    <a:pt x="77" y="280"/>
                    <a:pt x="73" y="278"/>
                  </a:cubicBezTo>
                  <a:cubicBezTo>
                    <a:pt x="71" y="276"/>
                    <a:pt x="68" y="274"/>
                    <a:pt x="66" y="273"/>
                  </a:cubicBezTo>
                  <a:cubicBezTo>
                    <a:pt x="65" y="256"/>
                    <a:pt x="60" y="242"/>
                    <a:pt x="52" y="231"/>
                  </a:cubicBezTo>
                  <a:cubicBezTo>
                    <a:pt x="38" y="211"/>
                    <a:pt x="16" y="198"/>
                    <a:pt x="0" y="186"/>
                  </a:cubicBezTo>
                  <a:cubicBezTo>
                    <a:pt x="10" y="182"/>
                    <a:pt x="22" y="180"/>
                    <a:pt x="38" y="178"/>
                  </a:cubicBezTo>
                  <a:cubicBezTo>
                    <a:pt x="40" y="178"/>
                    <a:pt x="40" y="178"/>
                    <a:pt x="40" y="178"/>
                  </a:cubicBezTo>
                  <a:cubicBezTo>
                    <a:pt x="41" y="178"/>
                    <a:pt x="41" y="178"/>
                    <a:pt x="42" y="178"/>
                  </a:cubicBezTo>
                  <a:cubicBezTo>
                    <a:pt x="44" y="178"/>
                    <a:pt x="45" y="178"/>
                    <a:pt x="46" y="178"/>
                  </a:cubicBezTo>
                  <a:cubicBezTo>
                    <a:pt x="48" y="178"/>
                    <a:pt x="49" y="178"/>
                    <a:pt x="51" y="179"/>
                  </a:cubicBezTo>
                  <a:cubicBezTo>
                    <a:pt x="52" y="179"/>
                    <a:pt x="53" y="179"/>
                    <a:pt x="54" y="179"/>
                  </a:cubicBezTo>
                  <a:cubicBezTo>
                    <a:pt x="62" y="181"/>
                    <a:pt x="70" y="183"/>
                    <a:pt x="80" y="186"/>
                  </a:cubicBezTo>
                  <a:cubicBezTo>
                    <a:pt x="82" y="187"/>
                    <a:pt x="84" y="188"/>
                    <a:pt x="86" y="189"/>
                  </a:cubicBezTo>
                  <a:cubicBezTo>
                    <a:pt x="87" y="189"/>
                    <a:pt x="88" y="190"/>
                    <a:pt x="90" y="190"/>
                  </a:cubicBezTo>
                  <a:cubicBezTo>
                    <a:pt x="91" y="191"/>
                    <a:pt x="93" y="192"/>
                    <a:pt x="95" y="192"/>
                  </a:cubicBezTo>
                  <a:cubicBezTo>
                    <a:pt x="97" y="193"/>
                    <a:pt x="99" y="194"/>
                    <a:pt x="100" y="195"/>
                  </a:cubicBezTo>
                  <a:cubicBezTo>
                    <a:pt x="101" y="195"/>
                    <a:pt x="101" y="195"/>
                    <a:pt x="102" y="195"/>
                  </a:cubicBezTo>
                  <a:cubicBezTo>
                    <a:pt x="102" y="195"/>
                    <a:pt x="102" y="195"/>
                    <a:pt x="102" y="195"/>
                  </a:cubicBezTo>
                  <a:cubicBezTo>
                    <a:pt x="102" y="195"/>
                    <a:pt x="102" y="195"/>
                    <a:pt x="102" y="195"/>
                  </a:cubicBezTo>
                  <a:cubicBezTo>
                    <a:pt x="116" y="207"/>
                    <a:pt x="134" y="218"/>
                    <a:pt x="154" y="229"/>
                  </a:cubicBezTo>
                  <a:cubicBezTo>
                    <a:pt x="251" y="280"/>
                    <a:pt x="405" y="310"/>
                    <a:pt x="428" y="196"/>
                  </a:cubicBezTo>
                  <a:cubicBezTo>
                    <a:pt x="429" y="193"/>
                    <a:pt x="429" y="191"/>
                    <a:pt x="428" y="189"/>
                  </a:cubicBezTo>
                  <a:cubicBezTo>
                    <a:pt x="430" y="180"/>
                    <a:pt x="430" y="171"/>
                    <a:pt x="428" y="163"/>
                  </a:cubicBezTo>
                  <a:cubicBezTo>
                    <a:pt x="428" y="163"/>
                    <a:pt x="428" y="163"/>
                    <a:pt x="428" y="163"/>
                  </a:cubicBezTo>
                  <a:cubicBezTo>
                    <a:pt x="428" y="160"/>
                    <a:pt x="428" y="157"/>
                    <a:pt x="428" y="154"/>
                  </a:cubicBezTo>
                  <a:cubicBezTo>
                    <a:pt x="428" y="153"/>
                    <a:pt x="428" y="153"/>
                    <a:pt x="428" y="152"/>
                  </a:cubicBezTo>
                  <a:cubicBezTo>
                    <a:pt x="428" y="151"/>
                    <a:pt x="428" y="151"/>
                    <a:pt x="427" y="150"/>
                  </a:cubicBezTo>
                  <a:cubicBezTo>
                    <a:pt x="427" y="149"/>
                    <a:pt x="427" y="149"/>
                    <a:pt x="427" y="148"/>
                  </a:cubicBezTo>
                  <a:cubicBezTo>
                    <a:pt x="427" y="147"/>
                    <a:pt x="427" y="147"/>
                    <a:pt x="427" y="146"/>
                  </a:cubicBezTo>
                  <a:cubicBezTo>
                    <a:pt x="426" y="146"/>
                    <a:pt x="426" y="145"/>
                    <a:pt x="426" y="145"/>
                  </a:cubicBezTo>
                  <a:cubicBezTo>
                    <a:pt x="426" y="144"/>
                    <a:pt x="425" y="142"/>
                    <a:pt x="424" y="141"/>
                  </a:cubicBezTo>
                  <a:cubicBezTo>
                    <a:pt x="424" y="140"/>
                    <a:pt x="424" y="140"/>
                    <a:pt x="423" y="139"/>
                  </a:cubicBezTo>
                  <a:cubicBezTo>
                    <a:pt x="423" y="139"/>
                    <a:pt x="423" y="138"/>
                    <a:pt x="422" y="137"/>
                  </a:cubicBezTo>
                  <a:cubicBezTo>
                    <a:pt x="422" y="137"/>
                    <a:pt x="421" y="136"/>
                    <a:pt x="420" y="135"/>
                  </a:cubicBezTo>
                  <a:cubicBezTo>
                    <a:pt x="420" y="134"/>
                    <a:pt x="419" y="134"/>
                    <a:pt x="418" y="133"/>
                  </a:cubicBezTo>
                  <a:cubicBezTo>
                    <a:pt x="418" y="133"/>
                    <a:pt x="417" y="132"/>
                    <a:pt x="417" y="132"/>
                  </a:cubicBezTo>
                  <a:cubicBezTo>
                    <a:pt x="415" y="131"/>
                    <a:pt x="413" y="130"/>
                    <a:pt x="411" y="129"/>
                  </a:cubicBezTo>
                  <a:cubicBezTo>
                    <a:pt x="410" y="128"/>
                    <a:pt x="409" y="128"/>
                    <a:pt x="408" y="127"/>
                  </a:cubicBezTo>
                  <a:cubicBezTo>
                    <a:pt x="403" y="126"/>
                    <a:pt x="397" y="125"/>
                    <a:pt x="390" y="125"/>
                  </a:cubicBezTo>
                  <a:cubicBezTo>
                    <a:pt x="342" y="125"/>
                    <a:pt x="254" y="157"/>
                    <a:pt x="220" y="155"/>
                  </a:cubicBezTo>
                  <a:cubicBezTo>
                    <a:pt x="248" y="123"/>
                    <a:pt x="248" y="123"/>
                    <a:pt x="248" y="123"/>
                  </a:cubicBezTo>
                  <a:cubicBezTo>
                    <a:pt x="270" y="97"/>
                    <a:pt x="270" y="97"/>
                    <a:pt x="270" y="97"/>
                  </a:cubicBezTo>
                  <a:cubicBezTo>
                    <a:pt x="333" y="79"/>
                    <a:pt x="410" y="61"/>
                    <a:pt x="464" y="53"/>
                  </a:cubicBezTo>
                  <a:cubicBezTo>
                    <a:pt x="541" y="42"/>
                    <a:pt x="566" y="0"/>
                    <a:pt x="594" y="148"/>
                  </a:cubicBezTo>
                  <a:cubicBezTo>
                    <a:pt x="621" y="297"/>
                    <a:pt x="682" y="329"/>
                    <a:pt x="730" y="361"/>
                  </a:cubicBezTo>
                  <a:cubicBezTo>
                    <a:pt x="779" y="394"/>
                    <a:pt x="841" y="538"/>
                    <a:pt x="832" y="54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fr-FR" dirty="0"/>
            </a:p>
          </p:txBody>
        </p:sp>
        <p:sp>
          <p:nvSpPr>
            <p:cNvPr id="56" name="Forme libre 33">
              <a:extLst>
                <a:ext uri="{FF2B5EF4-FFF2-40B4-BE49-F238E27FC236}">
                  <a16:creationId xmlns:a16="http://schemas.microsoft.com/office/drawing/2014/main" id="{86469AEA-7511-41DC-A011-88DD81748329}"/>
                </a:ext>
              </a:extLst>
            </p:cNvPr>
            <p:cNvSpPr>
              <a:spLocks/>
            </p:cNvSpPr>
            <p:nvPr/>
          </p:nvSpPr>
          <p:spPr bwMode="auto">
            <a:xfrm>
              <a:off x="9860664" y="3197122"/>
              <a:ext cx="964074" cy="677360"/>
            </a:xfrm>
            <a:custGeom>
              <a:avLst/>
              <a:gdLst>
                <a:gd name="T0" fmla="*/ 462 w 538"/>
                <a:gd name="T1" fmla="*/ 0 h 378"/>
                <a:gd name="T2" fmla="*/ 0 w 538"/>
                <a:gd name="T3" fmla="*/ 245 h 378"/>
                <a:gd name="T4" fmla="*/ 0 w 538"/>
                <a:gd name="T5" fmla="*/ 378 h 378"/>
                <a:gd name="T6" fmla="*/ 538 w 538"/>
                <a:gd name="T7" fmla="*/ 100 h 378"/>
                <a:gd name="T8" fmla="*/ 462 w 538"/>
                <a:gd name="T9" fmla="*/ 0 h 378"/>
              </a:gdLst>
              <a:ahLst/>
              <a:cxnLst>
                <a:cxn ang="0">
                  <a:pos x="T0" y="T1"/>
                </a:cxn>
                <a:cxn ang="0">
                  <a:pos x="T2" y="T3"/>
                </a:cxn>
                <a:cxn ang="0">
                  <a:pos x="T4" y="T5"/>
                </a:cxn>
                <a:cxn ang="0">
                  <a:pos x="T6" y="T7"/>
                </a:cxn>
                <a:cxn ang="0">
                  <a:pos x="T8" y="T9"/>
                </a:cxn>
              </a:cxnLst>
              <a:rect l="0" t="0" r="r" b="b"/>
              <a:pathLst>
                <a:path w="538" h="378">
                  <a:moveTo>
                    <a:pt x="462" y="0"/>
                  </a:moveTo>
                  <a:lnTo>
                    <a:pt x="0" y="245"/>
                  </a:lnTo>
                  <a:lnTo>
                    <a:pt x="0" y="378"/>
                  </a:lnTo>
                  <a:lnTo>
                    <a:pt x="538" y="100"/>
                  </a:lnTo>
                  <a:lnTo>
                    <a:pt x="462" y="0"/>
                  </a:lnTo>
                  <a:close/>
                </a:path>
              </a:pathLst>
            </a:custGeom>
            <a:solidFill>
              <a:schemeClr val="bg1"/>
            </a:solidFill>
            <a:ln>
              <a:noFill/>
            </a:ln>
          </p:spPr>
          <p:txBody>
            <a:bodyPr vert="horz" wrap="square" lIns="91440" tIns="45720" rIns="91440" bIns="45720" numCol="1" rtlCol="0" anchor="t" anchorCtr="0" compatLnSpc="1">
              <a:prstTxWarp prst="textNoShape">
                <a:avLst/>
              </a:prstTxWarp>
            </a:bodyPr>
            <a:lstStyle/>
            <a:p>
              <a:pPr rtl="0"/>
              <a:endParaRPr lang="fr-FR" dirty="0"/>
            </a:p>
          </p:txBody>
        </p:sp>
        <p:sp>
          <p:nvSpPr>
            <p:cNvPr id="57" name="Forme libre 34">
              <a:extLst>
                <a:ext uri="{FF2B5EF4-FFF2-40B4-BE49-F238E27FC236}">
                  <a16:creationId xmlns:a16="http://schemas.microsoft.com/office/drawing/2014/main" id="{A828F27C-2D7F-4EC9-819B-5E25949089DA}"/>
                </a:ext>
              </a:extLst>
            </p:cNvPr>
            <p:cNvSpPr>
              <a:spLocks/>
            </p:cNvSpPr>
            <p:nvPr/>
          </p:nvSpPr>
          <p:spPr bwMode="auto">
            <a:xfrm>
              <a:off x="9860664" y="3376318"/>
              <a:ext cx="2331338" cy="3436976"/>
            </a:xfrm>
            <a:custGeom>
              <a:avLst/>
              <a:gdLst>
                <a:gd name="T0" fmla="*/ 692 w 692"/>
                <a:gd name="T1" fmla="*/ 543 h 1021"/>
                <a:gd name="T2" fmla="*/ 692 w 692"/>
                <a:gd name="T3" fmla="*/ 1021 h 1021"/>
                <a:gd name="T4" fmla="*/ 529 w 692"/>
                <a:gd name="T5" fmla="*/ 922 h 1021"/>
                <a:gd name="T6" fmla="*/ 267 w 692"/>
                <a:gd name="T7" fmla="*/ 862 h 1021"/>
                <a:gd name="T8" fmla="*/ 222 w 692"/>
                <a:gd name="T9" fmla="*/ 855 h 1021"/>
                <a:gd name="T10" fmla="*/ 85 w 692"/>
                <a:gd name="T11" fmla="*/ 506 h 1021"/>
                <a:gd name="T12" fmla="*/ 0 w 692"/>
                <a:gd name="T13" fmla="*/ 148 h 1021"/>
                <a:gd name="T14" fmla="*/ 95 w 692"/>
                <a:gd name="T15" fmla="*/ 99 h 1021"/>
                <a:gd name="T16" fmla="*/ 183 w 692"/>
                <a:gd name="T17" fmla="*/ 54 h 1021"/>
                <a:gd name="T18" fmla="*/ 263 w 692"/>
                <a:gd name="T19" fmla="*/ 13 h 1021"/>
                <a:gd name="T20" fmla="*/ 286 w 692"/>
                <a:gd name="T21" fmla="*/ 0 h 1021"/>
                <a:gd name="T22" fmla="*/ 286 w 692"/>
                <a:gd name="T23" fmla="*/ 0 h 1021"/>
                <a:gd name="T24" fmla="*/ 286 w 692"/>
                <a:gd name="T25" fmla="*/ 0 h 1021"/>
                <a:gd name="T26" fmla="*/ 292 w 692"/>
                <a:gd name="T27" fmla="*/ 7 h 1021"/>
                <a:gd name="T28" fmla="*/ 692 w 692"/>
                <a:gd name="T29" fmla="*/ 543 h 10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92" h="1021">
                  <a:moveTo>
                    <a:pt x="692" y="543"/>
                  </a:moveTo>
                  <a:cubicBezTo>
                    <a:pt x="692" y="1021"/>
                    <a:pt x="692" y="1021"/>
                    <a:pt x="692" y="1021"/>
                  </a:cubicBezTo>
                  <a:cubicBezTo>
                    <a:pt x="681" y="1000"/>
                    <a:pt x="644" y="961"/>
                    <a:pt x="529" y="922"/>
                  </a:cubicBezTo>
                  <a:cubicBezTo>
                    <a:pt x="467" y="901"/>
                    <a:pt x="382" y="880"/>
                    <a:pt x="267" y="862"/>
                  </a:cubicBezTo>
                  <a:cubicBezTo>
                    <a:pt x="252" y="860"/>
                    <a:pt x="238" y="857"/>
                    <a:pt x="222" y="855"/>
                  </a:cubicBezTo>
                  <a:cubicBezTo>
                    <a:pt x="164" y="741"/>
                    <a:pt x="118" y="618"/>
                    <a:pt x="85" y="506"/>
                  </a:cubicBezTo>
                  <a:cubicBezTo>
                    <a:pt x="24" y="308"/>
                    <a:pt x="0" y="148"/>
                    <a:pt x="0" y="148"/>
                  </a:cubicBezTo>
                  <a:cubicBezTo>
                    <a:pt x="95" y="99"/>
                    <a:pt x="95" y="99"/>
                    <a:pt x="95" y="99"/>
                  </a:cubicBezTo>
                  <a:cubicBezTo>
                    <a:pt x="183" y="54"/>
                    <a:pt x="183" y="54"/>
                    <a:pt x="183" y="54"/>
                  </a:cubicBezTo>
                  <a:cubicBezTo>
                    <a:pt x="263" y="13"/>
                    <a:pt x="263" y="13"/>
                    <a:pt x="263" y="13"/>
                  </a:cubicBezTo>
                  <a:cubicBezTo>
                    <a:pt x="286" y="0"/>
                    <a:pt x="286" y="0"/>
                    <a:pt x="286" y="0"/>
                  </a:cubicBezTo>
                  <a:cubicBezTo>
                    <a:pt x="286" y="0"/>
                    <a:pt x="286" y="0"/>
                    <a:pt x="286" y="0"/>
                  </a:cubicBezTo>
                  <a:cubicBezTo>
                    <a:pt x="286" y="0"/>
                    <a:pt x="286" y="0"/>
                    <a:pt x="286" y="0"/>
                  </a:cubicBezTo>
                  <a:cubicBezTo>
                    <a:pt x="288" y="2"/>
                    <a:pt x="290" y="5"/>
                    <a:pt x="292" y="7"/>
                  </a:cubicBezTo>
                  <a:cubicBezTo>
                    <a:pt x="354" y="77"/>
                    <a:pt x="539" y="303"/>
                    <a:pt x="692" y="543"/>
                  </a:cubicBezTo>
                  <a:close/>
                </a:path>
              </a:pathLst>
            </a:custGeom>
            <a:gradFill>
              <a:gsLst>
                <a:gs pos="0">
                  <a:srgbClr val="0A2DDB"/>
                </a:gs>
                <a:gs pos="83000">
                  <a:srgbClr val="3E04A9"/>
                </a:gs>
              </a:gsLst>
              <a:lin ang="13200000" scaled="0"/>
            </a:gradFill>
            <a:ln>
              <a:noFill/>
            </a:ln>
          </p:spPr>
          <p:txBody>
            <a:bodyPr vert="horz" wrap="square" lIns="91440" tIns="45720" rIns="91440" bIns="45720" numCol="1" rtlCol="0" anchor="t" anchorCtr="0" compatLnSpc="1">
              <a:prstTxWarp prst="textNoShape">
                <a:avLst/>
              </a:prstTxWarp>
            </a:bodyPr>
            <a:lstStyle/>
            <a:p>
              <a:pPr rtl="0"/>
              <a:endParaRPr lang="fr-FR" dirty="0"/>
            </a:p>
          </p:txBody>
        </p:sp>
        <p:sp>
          <p:nvSpPr>
            <p:cNvPr id="58" name="Forme libre 35">
              <a:extLst>
                <a:ext uri="{FF2B5EF4-FFF2-40B4-BE49-F238E27FC236}">
                  <a16:creationId xmlns:a16="http://schemas.microsoft.com/office/drawing/2014/main" id="{3CEFFA90-EB51-41A6-8D88-DC1FC480C0E4}"/>
                </a:ext>
              </a:extLst>
            </p:cNvPr>
            <p:cNvSpPr>
              <a:spLocks/>
            </p:cNvSpPr>
            <p:nvPr/>
          </p:nvSpPr>
          <p:spPr bwMode="auto">
            <a:xfrm>
              <a:off x="9860664" y="3557306"/>
              <a:ext cx="1782999" cy="2922684"/>
            </a:xfrm>
            <a:custGeom>
              <a:avLst/>
              <a:gdLst>
                <a:gd name="T0" fmla="*/ 529 w 529"/>
                <a:gd name="T1" fmla="*/ 868 h 868"/>
                <a:gd name="T2" fmla="*/ 267 w 529"/>
                <a:gd name="T3" fmla="*/ 808 h 868"/>
                <a:gd name="T4" fmla="*/ 222 w 529"/>
                <a:gd name="T5" fmla="*/ 801 h 868"/>
                <a:gd name="T6" fmla="*/ 85 w 529"/>
                <a:gd name="T7" fmla="*/ 452 h 868"/>
                <a:gd name="T8" fmla="*/ 0 w 529"/>
                <a:gd name="T9" fmla="*/ 94 h 868"/>
                <a:gd name="T10" fmla="*/ 95 w 529"/>
                <a:gd name="T11" fmla="*/ 45 h 868"/>
                <a:gd name="T12" fmla="*/ 183 w 529"/>
                <a:gd name="T13" fmla="*/ 0 h 868"/>
                <a:gd name="T14" fmla="*/ 194 w 529"/>
                <a:gd name="T15" fmla="*/ 1 h 868"/>
                <a:gd name="T16" fmla="*/ 315 w 529"/>
                <a:gd name="T17" fmla="*/ 378 h 868"/>
                <a:gd name="T18" fmla="*/ 315 w 529"/>
                <a:gd name="T19" fmla="*/ 421 h 868"/>
                <a:gd name="T20" fmla="*/ 508 w 529"/>
                <a:gd name="T21" fmla="*/ 855 h 868"/>
                <a:gd name="T22" fmla="*/ 529 w 529"/>
                <a:gd name="T23" fmla="*/ 868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29" h="868">
                  <a:moveTo>
                    <a:pt x="529" y="868"/>
                  </a:moveTo>
                  <a:cubicBezTo>
                    <a:pt x="467" y="847"/>
                    <a:pt x="382" y="826"/>
                    <a:pt x="267" y="808"/>
                  </a:cubicBezTo>
                  <a:cubicBezTo>
                    <a:pt x="252" y="806"/>
                    <a:pt x="238" y="803"/>
                    <a:pt x="222" y="801"/>
                  </a:cubicBezTo>
                  <a:cubicBezTo>
                    <a:pt x="164" y="687"/>
                    <a:pt x="118" y="564"/>
                    <a:pt x="85" y="452"/>
                  </a:cubicBezTo>
                  <a:cubicBezTo>
                    <a:pt x="24" y="254"/>
                    <a:pt x="0" y="94"/>
                    <a:pt x="0" y="94"/>
                  </a:cubicBezTo>
                  <a:cubicBezTo>
                    <a:pt x="95" y="45"/>
                    <a:pt x="95" y="45"/>
                    <a:pt x="95" y="45"/>
                  </a:cubicBezTo>
                  <a:cubicBezTo>
                    <a:pt x="183" y="0"/>
                    <a:pt x="183" y="0"/>
                    <a:pt x="183" y="0"/>
                  </a:cubicBezTo>
                  <a:cubicBezTo>
                    <a:pt x="187" y="0"/>
                    <a:pt x="190" y="0"/>
                    <a:pt x="194" y="1"/>
                  </a:cubicBezTo>
                  <a:cubicBezTo>
                    <a:pt x="194" y="1"/>
                    <a:pt x="315" y="244"/>
                    <a:pt x="315" y="378"/>
                  </a:cubicBezTo>
                  <a:cubicBezTo>
                    <a:pt x="315" y="392"/>
                    <a:pt x="315" y="406"/>
                    <a:pt x="315" y="421"/>
                  </a:cubicBezTo>
                  <a:cubicBezTo>
                    <a:pt x="311" y="551"/>
                    <a:pt x="307" y="720"/>
                    <a:pt x="508" y="855"/>
                  </a:cubicBezTo>
                  <a:cubicBezTo>
                    <a:pt x="515" y="859"/>
                    <a:pt x="522" y="864"/>
                    <a:pt x="529" y="868"/>
                  </a:cubicBezTo>
                  <a:close/>
                </a:path>
              </a:pathLst>
            </a:custGeom>
            <a:gradFill>
              <a:gsLst>
                <a:gs pos="100000">
                  <a:srgbClr val="5936E0"/>
                </a:gs>
                <a:gs pos="44000">
                  <a:srgbClr val="371DBD"/>
                </a:gs>
              </a:gsLst>
              <a:lin ang="13200000" scaled="0"/>
            </a:gradFill>
            <a:ln>
              <a:noFill/>
            </a:ln>
          </p:spPr>
          <p:txBody>
            <a:bodyPr vert="horz" wrap="square" lIns="91440" tIns="45720" rIns="91440" bIns="45720" numCol="1" rtlCol="0" anchor="t" anchorCtr="0" compatLnSpc="1">
              <a:prstTxWarp prst="textNoShape">
                <a:avLst/>
              </a:prstTxWarp>
            </a:bodyPr>
            <a:lstStyle/>
            <a:p>
              <a:pPr rtl="0"/>
              <a:endParaRPr lang="fr-FR" dirty="0"/>
            </a:p>
          </p:txBody>
        </p:sp>
        <p:sp>
          <p:nvSpPr>
            <p:cNvPr id="67" name="Forme libre : Forme 66">
              <a:extLst>
                <a:ext uri="{FF2B5EF4-FFF2-40B4-BE49-F238E27FC236}">
                  <a16:creationId xmlns:a16="http://schemas.microsoft.com/office/drawing/2014/main" id="{2ACAA286-8EC7-477A-B799-85B6B23E638D}"/>
                </a:ext>
              </a:extLst>
            </p:cNvPr>
            <p:cNvSpPr/>
            <p:nvPr/>
          </p:nvSpPr>
          <p:spPr>
            <a:xfrm rot="20923453">
              <a:off x="6655548" y="-439156"/>
              <a:ext cx="5488008" cy="1037277"/>
            </a:xfrm>
            <a:custGeom>
              <a:avLst/>
              <a:gdLst>
                <a:gd name="connsiteX0" fmla="*/ 584535 w 5488008"/>
                <a:gd name="connsiteY0" fmla="*/ 0 h 1037277"/>
                <a:gd name="connsiteX1" fmla="*/ 5488008 w 5488008"/>
                <a:gd name="connsiteY1" fmla="*/ 977656 h 1037277"/>
                <a:gd name="connsiteX2" fmla="*/ 5476121 w 5488008"/>
                <a:gd name="connsiteY2" fmla="*/ 1037276 h 1037277"/>
                <a:gd name="connsiteX3" fmla="*/ 0 w 5488008"/>
                <a:gd name="connsiteY3" fmla="*/ 1037277 h 1037277"/>
                <a:gd name="connsiteX4" fmla="*/ 35107 w 5488008"/>
                <a:gd name="connsiteY4" fmla="*/ 912868 h 1037277"/>
                <a:gd name="connsiteX5" fmla="*/ 584535 w 5488008"/>
                <a:gd name="connsiteY5" fmla="*/ 0 h 1037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88008" h="1037277">
                  <a:moveTo>
                    <a:pt x="584535" y="0"/>
                  </a:moveTo>
                  <a:lnTo>
                    <a:pt x="5488008" y="977656"/>
                  </a:lnTo>
                  <a:lnTo>
                    <a:pt x="5476121" y="1037276"/>
                  </a:lnTo>
                  <a:lnTo>
                    <a:pt x="0" y="1037277"/>
                  </a:lnTo>
                  <a:lnTo>
                    <a:pt x="35107" y="912868"/>
                  </a:lnTo>
                  <a:cubicBezTo>
                    <a:pt x="217952" y="337066"/>
                    <a:pt x="584535" y="0"/>
                    <a:pt x="584535" y="0"/>
                  </a:cubicBezTo>
                  <a:close/>
                </a:path>
              </a:pathLst>
            </a:custGeom>
            <a:gradFill>
              <a:gsLst>
                <a:gs pos="0">
                  <a:srgbClr val="7CEFD8"/>
                </a:gs>
                <a:gs pos="83000">
                  <a:srgbClr val="6672E4"/>
                </a:gs>
              </a:gsLst>
              <a:lin ang="2400000" scaled="0"/>
            </a:gradFill>
            <a:ln w="12700" cap="flat">
              <a:noFill/>
              <a:prstDash val="solid"/>
              <a:miter lim="800000"/>
              <a:headEnd/>
              <a:tailEnd/>
            </a:ln>
          </p:spPr>
          <p:txBody>
            <a:bodyPr vert="horz" wrap="square" lIns="91440" tIns="45720" rIns="91440" bIns="45720" numCol="1" rtlCol="0" anchor="t" anchorCtr="0" compatLnSpc="1">
              <a:prstTxWarp prst="textNoShape">
                <a:avLst/>
              </a:prstTxWarp>
            </a:bodyPr>
            <a:lstStyle/>
            <a:p>
              <a:pPr rtl="0"/>
              <a:endParaRPr lang="fr-FR" dirty="0">
                <a:solidFill>
                  <a:schemeClr val="tx1"/>
                </a:solidFill>
              </a:endParaRPr>
            </a:p>
          </p:txBody>
        </p:sp>
      </p:grpSp>
      <p:sp>
        <p:nvSpPr>
          <p:cNvPr id="15" name="Titre 14" hidden="1">
            <a:extLst>
              <a:ext uri="{FF2B5EF4-FFF2-40B4-BE49-F238E27FC236}">
                <a16:creationId xmlns:a16="http://schemas.microsoft.com/office/drawing/2014/main" id="{1B710331-53CB-4E4F-A9D3-D1E190EEAEE4}"/>
              </a:ext>
            </a:extLst>
          </p:cNvPr>
          <p:cNvSpPr>
            <a:spLocks noGrp="1"/>
          </p:cNvSpPr>
          <p:nvPr>
            <p:ph type="title"/>
          </p:nvPr>
        </p:nvSpPr>
        <p:spPr/>
        <p:txBody>
          <a:bodyPr rtlCol="0"/>
          <a:lstStyle/>
          <a:p>
            <a:r>
              <a:rPr lang="fr-FR" dirty="0"/>
              <a:t>Ressources humaines : diapositive </a:t>
            </a:r>
            <a:r>
              <a:rPr lang="fr" dirty="0"/>
              <a:t>2</a:t>
            </a:r>
          </a:p>
        </p:txBody>
      </p:sp>
      <p:pic>
        <p:nvPicPr>
          <p:cNvPr id="35" name="Image 34">
            <a:extLst>
              <a:ext uri="{FF2B5EF4-FFF2-40B4-BE49-F238E27FC236}">
                <a16:creationId xmlns:a16="http://schemas.microsoft.com/office/drawing/2014/main" id="{3081FB8D-76B7-4D6E-84A9-114A1E986498}"/>
              </a:ext>
            </a:extLst>
          </p:cNvPr>
          <p:cNvPicPr>
            <a:picLocks noChangeAspect="1"/>
          </p:cNvPicPr>
          <p:nvPr/>
        </p:nvPicPr>
        <p:blipFill>
          <a:blip r:embed="rId3"/>
          <a:stretch>
            <a:fillRect/>
          </a:stretch>
        </p:blipFill>
        <p:spPr>
          <a:xfrm>
            <a:off x="4877424" y="2334219"/>
            <a:ext cx="2219325" cy="2638425"/>
          </a:xfrm>
          <a:prstGeom prst="rect">
            <a:avLst/>
          </a:prstGeom>
        </p:spPr>
      </p:pic>
      <p:sp>
        <p:nvSpPr>
          <p:cNvPr id="36" name="Rectangle 35">
            <a:extLst>
              <a:ext uri="{FF2B5EF4-FFF2-40B4-BE49-F238E27FC236}">
                <a16:creationId xmlns:a16="http://schemas.microsoft.com/office/drawing/2014/main" id="{D4A3EC48-E518-41CD-BE39-1BF69D8581F5}"/>
              </a:ext>
            </a:extLst>
          </p:cNvPr>
          <p:cNvSpPr/>
          <p:nvPr/>
        </p:nvSpPr>
        <p:spPr>
          <a:xfrm>
            <a:off x="3828178" y="4841754"/>
            <a:ext cx="3536195" cy="492443"/>
          </a:xfrm>
          <a:prstGeom prst="rect">
            <a:avLst/>
          </a:prstGeom>
        </p:spPr>
        <p:txBody>
          <a:bodyPr wrap="square" lIns="0" tIns="0" rIns="0" bIns="0" rtlCol="0">
            <a:spAutoFit/>
          </a:bodyPr>
          <a:lstStyle/>
          <a:p>
            <a:pPr algn="ctr"/>
            <a:r>
              <a:rPr lang="fr-FR" sz="1600" b="1" dirty="0">
                <a:solidFill>
                  <a:srgbClr val="002060"/>
                </a:solidFill>
                <a:latin typeface="+mj-lt"/>
                <a:cs typeface="Segoe UI" panose="020B0502040204020203" pitchFamily="34" charset="0"/>
              </a:rPr>
              <a:t>Les 12 activités</a:t>
            </a:r>
            <a:br>
              <a:rPr lang="fr-FR" sz="1600" b="1" dirty="0">
                <a:solidFill>
                  <a:srgbClr val="002060"/>
                </a:solidFill>
                <a:latin typeface="+mj-lt"/>
                <a:cs typeface="Segoe UI" panose="020B0502040204020203" pitchFamily="34" charset="0"/>
              </a:rPr>
            </a:br>
            <a:r>
              <a:rPr lang="fr-FR" sz="1600" b="1" dirty="0">
                <a:solidFill>
                  <a:srgbClr val="002060"/>
                </a:solidFill>
                <a:latin typeface="+mj-lt"/>
                <a:cs typeface="Segoe UI" panose="020B0502040204020203" pitchFamily="34" charset="0"/>
              </a:rPr>
              <a:t>mesurées</a:t>
            </a:r>
          </a:p>
        </p:txBody>
      </p:sp>
      <p:sp>
        <p:nvSpPr>
          <p:cNvPr id="38" name="Rectangle 37">
            <a:extLst>
              <a:ext uri="{FF2B5EF4-FFF2-40B4-BE49-F238E27FC236}">
                <a16:creationId xmlns:a16="http://schemas.microsoft.com/office/drawing/2014/main" id="{C643F887-1490-4FCC-A23D-6F5F8664D4B2}"/>
              </a:ext>
            </a:extLst>
          </p:cNvPr>
          <p:cNvSpPr/>
          <p:nvPr/>
        </p:nvSpPr>
        <p:spPr>
          <a:xfrm>
            <a:off x="1183820" y="4061533"/>
            <a:ext cx="3536195" cy="492443"/>
          </a:xfrm>
          <a:prstGeom prst="rect">
            <a:avLst/>
          </a:prstGeom>
        </p:spPr>
        <p:txBody>
          <a:bodyPr wrap="square" lIns="0" tIns="0" rIns="0" bIns="0" rtlCol="0">
            <a:spAutoFit/>
          </a:bodyPr>
          <a:lstStyle/>
          <a:p>
            <a:pPr rtl="0"/>
            <a:r>
              <a:rPr lang="fr-FR" sz="1600" i="1" dirty="0">
                <a:solidFill>
                  <a:srgbClr val="002060"/>
                </a:solidFill>
                <a:latin typeface="+mj-lt"/>
                <a:cs typeface="Segoe UI" panose="020B0502040204020203" pitchFamily="34" charset="0"/>
              </a:rPr>
              <a:t>Mauvaise répartition des mesures selon les activités</a:t>
            </a:r>
          </a:p>
        </p:txBody>
      </p:sp>
      <p:pic>
        <p:nvPicPr>
          <p:cNvPr id="3" name="Image 2">
            <a:extLst>
              <a:ext uri="{FF2B5EF4-FFF2-40B4-BE49-F238E27FC236}">
                <a16:creationId xmlns:a16="http://schemas.microsoft.com/office/drawing/2014/main" id="{3E732714-F9C1-4713-8B27-D4562155F37E}"/>
              </a:ext>
            </a:extLst>
          </p:cNvPr>
          <p:cNvPicPr>
            <a:picLocks noChangeAspect="1"/>
          </p:cNvPicPr>
          <p:nvPr/>
        </p:nvPicPr>
        <p:blipFill>
          <a:blip r:embed="rId4"/>
          <a:stretch>
            <a:fillRect/>
          </a:stretch>
        </p:blipFill>
        <p:spPr>
          <a:xfrm>
            <a:off x="7019697" y="2334219"/>
            <a:ext cx="1552575" cy="2733675"/>
          </a:xfrm>
          <a:prstGeom prst="rect">
            <a:avLst/>
          </a:prstGeom>
        </p:spPr>
      </p:pic>
      <p:sp>
        <p:nvSpPr>
          <p:cNvPr id="39" name="Rectangle 38">
            <a:extLst>
              <a:ext uri="{FF2B5EF4-FFF2-40B4-BE49-F238E27FC236}">
                <a16:creationId xmlns:a16="http://schemas.microsoft.com/office/drawing/2014/main" id="{3EE76EF9-9A04-4BFD-A81F-0A2454F20061}"/>
              </a:ext>
            </a:extLst>
          </p:cNvPr>
          <p:cNvSpPr/>
          <p:nvPr/>
        </p:nvSpPr>
        <p:spPr>
          <a:xfrm>
            <a:off x="5983903" y="4973598"/>
            <a:ext cx="3536195" cy="492443"/>
          </a:xfrm>
          <a:prstGeom prst="rect">
            <a:avLst/>
          </a:prstGeom>
        </p:spPr>
        <p:txBody>
          <a:bodyPr wrap="square" lIns="0" tIns="0" rIns="0" bIns="0" rtlCol="0">
            <a:spAutoFit/>
          </a:bodyPr>
          <a:lstStyle/>
          <a:p>
            <a:pPr algn="ctr"/>
            <a:r>
              <a:rPr lang="fr-FR" sz="1600" b="1" dirty="0">
                <a:solidFill>
                  <a:srgbClr val="002060"/>
                </a:solidFill>
                <a:latin typeface="+mj-lt"/>
                <a:cs typeface="Segoe UI" panose="020B0502040204020203" pitchFamily="34" charset="0"/>
              </a:rPr>
              <a:t>Nombres de mesures</a:t>
            </a:r>
            <a:br>
              <a:rPr lang="fr-FR" sz="1600" b="1" dirty="0">
                <a:solidFill>
                  <a:srgbClr val="002060"/>
                </a:solidFill>
                <a:latin typeface="+mj-lt"/>
                <a:cs typeface="Segoe UI" panose="020B0502040204020203" pitchFamily="34" charset="0"/>
              </a:rPr>
            </a:br>
            <a:r>
              <a:rPr lang="fr-FR" sz="1600" b="1" dirty="0">
                <a:solidFill>
                  <a:srgbClr val="002060"/>
                </a:solidFill>
                <a:latin typeface="+mj-lt"/>
                <a:cs typeface="Segoe UI" panose="020B0502040204020203" pitchFamily="34" charset="0"/>
              </a:rPr>
              <a:t>Par activité</a:t>
            </a:r>
          </a:p>
        </p:txBody>
      </p:sp>
      <p:sp>
        <p:nvSpPr>
          <p:cNvPr id="40" name="Rectangle 39">
            <a:extLst>
              <a:ext uri="{FF2B5EF4-FFF2-40B4-BE49-F238E27FC236}">
                <a16:creationId xmlns:a16="http://schemas.microsoft.com/office/drawing/2014/main" id="{AACEB8A4-12F7-4F91-B49E-CCA5E9E6DD4E}"/>
              </a:ext>
            </a:extLst>
          </p:cNvPr>
          <p:cNvSpPr/>
          <p:nvPr/>
        </p:nvSpPr>
        <p:spPr>
          <a:xfrm>
            <a:off x="5388455" y="2119451"/>
            <a:ext cx="3536195" cy="184666"/>
          </a:xfrm>
          <a:prstGeom prst="rect">
            <a:avLst/>
          </a:prstGeom>
        </p:spPr>
        <p:txBody>
          <a:bodyPr wrap="square" lIns="0" tIns="0" rIns="0" bIns="0" rtlCol="0">
            <a:spAutoFit/>
          </a:bodyPr>
          <a:lstStyle/>
          <a:p>
            <a:pPr algn="ctr"/>
            <a:r>
              <a:rPr lang="fr-FR" sz="1200" b="1" dirty="0">
                <a:latin typeface="+mj-lt"/>
                <a:cs typeface="Segoe UI" panose="020B0502040204020203" pitchFamily="34" charset="0"/>
              </a:rPr>
              <a:t>Activité</a:t>
            </a:r>
          </a:p>
        </p:txBody>
      </p:sp>
      <p:sp>
        <p:nvSpPr>
          <p:cNvPr id="41" name="Rectangle 40">
            <a:extLst>
              <a:ext uri="{FF2B5EF4-FFF2-40B4-BE49-F238E27FC236}">
                <a16:creationId xmlns:a16="http://schemas.microsoft.com/office/drawing/2014/main" id="{D8C8EC70-8859-433E-8448-7002A9299652}"/>
              </a:ext>
            </a:extLst>
          </p:cNvPr>
          <p:cNvSpPr/>
          <p:nvPr/>
        </p:nvSpPr>
        <p:spPr>
          <a:xfrm>
            <a:off x="6216435" y="2044606"/>
            <a:ext cx="3536195" cy="369332"/>
          </a:xfrm>
          <a:prstGeom prst="rect">
            <a:avLst/>
          </a:prstGeom>
        </p:spPr>
        <p:txBody>
          <a:bodyPr wrap="square" lIns="0" tIns="0" rIns="0" bIns="0" rtlCol="0">
            <a:spAutoFit/>
          </a:bodyPr>
          <a:lstStyle/>
          <a:p>
            <a:pPr algn="ctr"/>
            <a:r>
              <a:rPr lang="fr-FR" sz="1200" b="1" dirty="0">
                <a:latin typeface="+mj-lt"/>
                <a:cs typeface="Segoe UI" panose="020B0502040204020203" pitchFamily="34" charset="0"/>
              </a:rPr>
              <a:t>Nombres de</a:t>
            </a:r>
          </a:p>
          <a:p>
            <a:pPr algn="ctr"/>
            <a:r>
              <a:rPr lang="fr-FR" sz="1200" b="1" dirty="0">
                <a:latin typeface="+mj-lt"/>
                <a:cs typeface="Segoe UI" panose="020B0502040204020203" pitchFamily="34" charset="0"/>
              </a:rPr>
              <a:t>Mesures</a:t>
            </a:r>
          </a:p>
        </p:txBody>
      </p:sp>
    </p:spTree>
    <p:extLst>
      <p:ext uri="{BB962C8B-B14F-4D97-AF65-F5344CB8AC3E}">
        <p14:creationId xmlns:p14="http://schemas.microsoft.com/office/powerpoint/2010/main" val="2855238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 de texte 1">
            <a:extLst>
              <a:ext uri="{FF2B5EF4-FFF2-40B4-BE49-F238E27FC236}">
                <a16:creationId xmlns:a16="http://schemas.microsoft.com/office/drawing/2014/main" id="{D815E537-4AB4-4445-A3AC-40D738EDF3DC}"/>
              </a:ext>
            </a:extLst>
          </p:cNvPr>
          <p:cNvSpPr txBox="1"/>
          <p:nvPr/>
        </p:nvSpPr>
        <p:spPr>
          <a:xfrm>
            <a:off x="1183821" y="738390"/>
            <a:ext cx="4845708" cy="492443"/>
          </a:xfrm>
          <a:prstGeom prst="rect">
            <a:avLst/>
          </a:prstGeom>
          <a:noFill/>
        </p:spPr>
        <p:txBody>
          <a:bodyPr wrap="square" lIns="0" tIns="0" rIns="0" bIns="0" rtlCol="0">
            <a:spAutoFit/>
          </a:bodyPr>
          <a:lstStyle/>
          <a:p>
            <a:pPr rtl="0"/>
            <a:r>
              <a:rPr lang="fr-FR" sz="3200" b="1" dirty="0">
                <a:solidFill>
                  <a:srgbClr val="002060"/>
                </a:solidFill>
                <a:latin typeface="Segoe UI" panose="020B0502040204020203" pitchFamily="34" charset="0"/>
                <a:cs typeface="Segoe UI" panose="020B0502040204020203" pitchFamily="34" charset="0"/>
              </a:rPr>
              <a:t>Objectif de la dataset</a:t>
            </a:r>
          </a:p>
        </p:txBody>
      </p:sp>
      <p:cxnSp>
        <p:nvCxnSpPr>
          <p:cNvPr id="4" name="Connecteur droit 3">
            <a:extLst>
              <a:ext uri="{FF2B5EF4-FFF2-40B4-BE49-F238E27FC236}">
                <a16:creationId xmlns:a16="http://schemas.microsoft.com/office/drawing/2014/main" id="{B38D4B56-7D6C-4345-912F-B3BA9A014E8B}"/>
              </a:ext>
              <a:ext uri="{C183D7F6-B498-43B3-948B-1728B52AA6E4}">
                <adec:decorative xmlns:adec="http://schemas.microsoft.com/office/drawing/2017/decorative" val="1"/>
              </a:ext>
            </a:extLst>
          </p:cNvPr>
          <p:cNvCxnSpPr/>
          <p:nvPr/>
        </p:nvCxnSpPr>
        <p:spPr>
          <a:xfrm>
            <a:off x="740229" y="0"/>
            <a:ext cx="0" cy="635725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69" name="Groupe 68">
            <a:extLst>
              <a:ext uri="{FF2B5EF4-FFF2-40B4-BE49-F238E27FC236}">
                <a16:creationId xmlns:a16="http://schemas.microsoft.com/office/drawing/2014/main" id="{B457331C-2A24-4352-9B4C-1C1B326F404F}"/>
              </a:ext>
              <a:ext uri="{C183D7F6-B498-43B3-948B-1728B52AA6E4}">
                <adec:decorative xmlns:adec="http://schemas.microsoft.com/office/drawing/2017/decorative" val="1"/>
              </a:ext>
            </a:extLst>
          </p:cNvPr>
          <p:cNvGrpSpPr/>
          <p:nvPr/>
        </p:nvGrpSpPr>
        <p:grpSpPr>
          <a:xfrm>
            <a:off x="518433" y="1871646"/>
            <a:ext cx="4260299" cy="2669346"/>
            <a:chOff x="518433" y="1681880"/>
            <a:chExt cx="4260299" cy="2669346"/>
          </a:xfrm>
        </p:grpSpPr>
        <p:grpSp>
          <p:nvGrpSpPr>
            <p:cNvPr id="21" name="Groupe 20">
              <a:extLst>
                <a:ext uri="{FF2B5EF4-FFF2-40B4-BE49-F238E27FC236}">
                  <a16:creationId xmlns:a16="http://schemas.microsoft.com/office/drawing/2014/main" id="{B111D787-E830-4638-97B3-205F0A0ABC3F}"/>
                </a:ext>
              </a:extLst>
            </p:cNvPr>
            <p:cNvGrpSpPr/>
            <p:nvPr/>
          </p:nvGrpSpPr>
          <p:grpSpPr>
            <a:xfrm>
              <a:off x="518433" y="1681880"/>
              <a:ext cx="4201583" cy="492443"/>
              <a:chOff x="518433" y="1840957"/>
              <a:chExt cx="4201583" cy="492443"/>
            </a:xfrm>
          </p:grpSpPr>
          <p:sp>
            <p:nvSpPr>
              <p:cNvPr id="6" name="Rectangle : Coins arrondis 5">
                <a:extLst>
                  <a:ext uri="{FF2B5EF4-FFF2-40B4-BE49-F238E27FC236}">
                    <a16:creationId xmlns:a16="http://schemas.microsoft.com/office/drawing/2014/main" id="{6BFCD1AA-E1CA-41D6-8605-56AFEBE4EEE3}"/>
                  </a:ext>
                </a:extLst>
              </p:cNvPr>
              <p:cNvSpPr/>
              <p:nvPr/>
            </p:nvSpPr>
            <p:spPr>
              <a:xfrm>
                <a:off x="518433" y="1981199"/>
                <a:ext cx="443592" cy="232296"/>
              </a:xfrm>
              <a:prstGeom prst="roundRect">
                <a:avLst>
                  <a:gd name="adj" fmla="val 50000"/>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sp>
            <p:nvSpPr>
              <p:cNvPr id="8" name="Rectangle 7">
                <a:extLst>
                  <a:ext uri="{FF2B5EF4-FFF2-40B4-BE49-F238E27FC236}">
                    <a16:creationId xmlns:a16="http://schemas.microsoft.com/office/drawing/2014/main" id="{E9101D99-B002-4698-9C7E-C942B9AA2D39}"/>
                  </a:ext>
                </a:extLst>
              </p:cNvPr>
              <p:cNvSpPr/>
              <p:nvPr/>
            </p:nvSpPr>
            <p:spPr>
              <a:xfrm>
                <a:off x="1183821" y="1840957"/>
                <a:ext cx="3536195" cy="492443"/>
              </a:xfrm>
              <a:prstGeom prst="rect">
                <a:avLst/>
              </a:prstGeom>
            </p:spPr>
            <p:txBody>
              <a:bodyPr wrap="square" lIns="0" tIns="0" rIns="0" bIns="0" rtlCol="0">
                <a:spAutoFit/>
              </a:bodyPr>
              <a:lstStyle/>
              <a:p>
                <a:pPr rtl="0"/>
                <a:r>
                  <a:rPr lang="fr-FR" sz="1600" i="1" dirty="0">
                    <a:solidFill>
                      <a:srgbClr val="002060"/>
                    </a:solidFill>
                    <a:latin typeface="+mj-lt"/>
                    <a:cs typeface="Segoe UI" panose="020B0502040204020203" pitchFamily="34" charset="0"/>
                  </a:rPr>
                  <a:t>Prédire l’activité actuelle d’un utilisateur à partir des datas de la dataset</a:t>
                </a:r>
              </a:p>
            </p:txBody>
          </p:sp>
        </p:grpSp>
        <p:grpSp>
          <p:nvGrpSpPr>
            <p:cNvPr id="20" name="Groupe 19">
              <a:extLst>
                <a:ext uri="{FF2B5EF4-FFF2-40B4-BE49-F238E27FC236}">
                  <a16:creationId xmlns:a16="http://schemas.microsoft.com/office/drawing/2014/main" id="{2D19246F-8F2D-4FAD-8927-AA34DDAA5DFA}"/>
                </a:ext>
              </a:extLst>
            </p:cNvPr>
            <p:cNvGrpSpPr/>
            <p:nvPr/>
          </p:nvGrpSpPr>
          <p:grpSpPr>
            <a:xfrm>
              <a:off x="518433" y="2775416"/>
              <a:ext cx="4201583" cy="492443"/>
              <a:chOff x="518433" y="2717554"/>
              <a:chExt cx="4201583" cy="492443"/>
            </a:xfrm>
          </p:grpSpPr>
          <p:sp>
            <p:nvSpPr>
              <p:cNvPr id="9" name="Rectangle : Coins arrondis 8">
                <a:extLst>
                  <a:ext uri="{FF2B5EF4-FFF2-40B4-BE49-F238E27FC236}">
                    <a16:creationId xmlns:a16="http://schemas.microsoft.com/office/drawing/2014/main" id="{14FF47BA-9557-4442-8E2A-74A4F4AAD237}"/>
                  </a:ext>
                </a:extLst>
              </p:cNvPr>
              <p:cNvSpPr/>
              <p:nvPr/>
            </p:nvSpPr>
            <p:spPr>
              <a:xfrm>
                <a:off x="518433" y="2847627"/>
                <a:ext cx="443592" cy="232296"/>
              </a:xfrm>
              <a:prstGeom prst="roundRect">
                <a:avLst>
                  <a:gd name="adj" fmla="val 50000"/>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sp>
            <p:nvSpPr>
              <p:cNvPr id="10" name="Rectangle 9">
                <a:extLst>
                  <a:ext uri="{FF2B5EF4-FFF2-40B4-BE49-F238E27FC236}">
                    <a16:creationId xmlns:a16="http://schemas.microsoft.com/office/drawing/2014/main" id="{B00C2221-E8A7-47E0-B2B2-5A6A32F96791}"/>
                  </a:ext>
                </a:extLst>
              </p:cNvPr>
              <p:cNvSpPr/>
              <p:nvPr/>
            </p:nvSpPr>
            <p:spPr>
              <a:xfrm>
                <a:off x="1183821" y="2717554"/>
                <a:ext cx="3536195" cy="492443"/>
              </a:xfrm>
              <a:prstGeom prst="rect">
                <a:avLst/>
              </a:prstGeom>
            </p:spPr>
            <p:txBody>
              <a:bodyPr wrap="square" lIns="0" tIns="0" rIns="0" bIns="0" rtlCol="0">
                <a:spAutoFit/>
              </a:bodyPr>
              <a:lstStyle/>
              <a:p>
                <a:pPr rtl="0"/>
                <a:r>
                  <a:rPr lang="fr-FR" sz="1600" i="1" dirty="0">
                    <a:solidFill>
                      <a:srgbClr val="002060"/>
                    </a:solidFill>
                    <a:latin typeface="+mj-lt"/>
                    <a:cs typeface="Segoe UI" panose="020B0502040204020203" pitchFamily="34" charset="0"/>
                  </a:rPr>
                  <a:t>Améliorer les systèmes de reconnaissances de mouvement des téléphones</a:t>
                </a:r>
              </a:p>
            </p:txBody>
          </p:sp>
        </p:grpSp>
        <p:grpSp>
          <p:nvGrpSpPr>
            <p:cNvPr id="19" name="Groupe 18">
              <a:extLst>
                <a:ext uri="{FF2B5EF4-FFF2-40B4-BE49-F238E27FC236}">
                  <a16:creationId xmlns:a16="http://schemas.microsoft.com/office/drawing/2014/main" id="{9D065A01-39E4-4CC9-9075-3910C66205F5}"/>
                </a:ext>
              </a:extLst>
            </p:cNvPr>
            <p:cNvGrpSpPr/>
            <p:nvPr/>
          </p:nvGrpSpPr>
          <p:grpSpPr>
            <a:xfrm>
              <a:off x="518433" y="3858783"/>
              <a:ext cx="4260299" cy="492443"/>
              <a:chOff x="518433" y="3597907"/>
              <a:chExt cx="4260299" cy="492443"/>
            </a:xfrm>
          </p:grpSpPr>
          <p:sp>
            <p:nvSpPr>
              <p:cNvPr id="11" name="Rectangle : Coins arrondis 10">
                <a:extLst>
                  <a:ext uri="{FF2B5EF4-FFF2-40B4-BE49-F238E27FC236}">
                    <a16:creationId xmlns:a16="http://schemas.microsoft.com/office/drawing/2014/main" id="{6B458D5C-BDF7-4A75-A4E8-B99128DCD84A}"/>
                  </a:ext>
                </a:extLst>
              </p:cNvPr>
              <p:cNvSpPr/>
              <p:nvPr/>
            </p:nvSpPr>
            <p:spPr>
              <a:xfrm>
                <a:off x="518433" y="3727980"/>
                <a:ext cx="443592" cy="232296"/>
              </a:xfrm>
              <a:prstGeom prst="roundRect">
                <a:avLst>
                  <a:gd name="adj" fmla="val 50000"/>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sp>
            <p:nvSpPr>
              <p:cNvPr id="12" name="Rectangle 11">
                <a:extLst>
                  <a:ext uri="{FF2B5EF4-FFF2-40B4-BE49-F238E27FC236}">
                    <a16:creationId xmlns:a16="http://schemas.microsoft.com/office/drawing/2014/main" id="{CA17B45E-57F0-4725-89C0-3CD74A5097A3}"/>
                  </a:ext>
                </a:extLst>
              </p:cNvPr>
              <p:cNvSpPr/>
              <p:nvPr/>
            </p:nvSpPr>
            <p:spPr>
              <a:xfrm>
                <a:off x="1183821" y="3597907"/>
                <a:ext cx="3594911" cy="492443"/>
              </a:xfrm>
              <a:prstGeom prst="rect">
                <a:avLst/>
              </a:prstGeom>
            </p:spPr>
            <p:txBody>
              <a:bodyPr wrap="square" lIns="0" tIns="0" rIns="0" bIns="0" rtlCol="0">
                <a:spAutoFit/>
              </a:bodyPr>
              <a:lstStyle/>
              <a:p>
                <a:pPr rtl="0"/>
                <a:r>
                  <a:rPr lang="fr-FR" sz="1600" i="1" dirty="0">
                    <a:solidFill>
                      <a:srgbClr val="002060"/>
                    </a:solidFill>
                    <a:latin typeface="+mj-lt"/>
                    <a:cs typeface="Segoe UI" panose="020B0502040204020203" pitchFamily="34" charset="0"/>
                  </a:rPr>
                  <a:t>Reconnaitre les mouvements qui différencient le plus les activités</a:t>
                </a:r>
              </a:p>
            </p:txBody>
          </p:sp>
        </p:grpSp>
      </p:grpSp>
      <p:sp>
        <p:nvSpPr>
          <p:cNvPr id="22" name="Ovale 21">
            <a:extLst>
              <a:ext uri="{FF2B5EF4-FFF2-40B4-BE49-F238E27FC236}">
                <a16:creationId xmlns:a16="http://schemas.microsoft.com/office/drawing/2014/main" id="{E7D1D117-BC5C-430A-9FEB-B231E691511F}"/>
              </a:ext>
              <a:ext uri="{C183D7F6-B498-43B3-948B-1728B52AA6E4}">
                <adec:decorative xmlns:adec="http://schemas.microsoft.com/office/drawing/2017/decorative" val="1"/>
              </a:ext>
            </a:extLst>
          </p:cNvPr>
          <p:cNvSpPr/>
          <p:nvPr/>
        </p:nvSpPr>
        <p:spPr>
          <a:xfrm>
            <a:off x="713852" y="6330880"/>
            <a:ext cx="52754" cy="52754"/>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sp>
        <p:nvSpPr>
          <p:cNvPr id="23" name="Ovale 22">
            <a:extLst>
              <a:ext uri="{FF2B5EF4-FFF2-40B4-BE49-F238E27FC236}">
                <a16:creationId xmlns:a16="http://schemas.microsoft.com/office/drawing/2014/main" id="{2577E8EA-5E95-41C5-8BE8-EE647DE2613A}"/>
              </a:ext>
              <a:ext uri="{C183D7F6-B498-43B3-948B-1728B52AA6E4}">
                <adec:decorative xmlns:adec="http://schemas.microsoft.com/office/drawing/2017/decorative" val="1"/>
              </a:ext>
            </a:extLst>
          </p:cNvPr>
          <p:cNvSpPr/>
          <p:nvPr/>
        </p:nvSpPr>
        <p:spPr>
          <a:xfrm>
            <a:off x="713852" y="567838"/>
            <a:ext cx="52754" cy="52754"/>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grpSp>
        <p:nvGrpSpPr>
          <p:cNvPr id="62" name="Groupe 61" descr="Cette image est une main d’une femme écrivant sur une feuille de papier. ">
            <a:extLst>
              <a:ext uri="{FF2B5EF4-FFF2-40B4-BE49-F238E27FC236}">
                <a16:creationId xmlns:a16="http://schemas.microsoft.com/office/drawing/2014/main" id="{123C05C1-3914-48FB-B4B8-1388A2DB5ACE}"/>
              </a:ext>
            </a:extLst>
          </p:cNvPr>
          <p:cNvGrpSpPr/>
          <p:nvPr/>
        </p:nvGrpSpPr>
        <p:grpSpPr>
          <a:xfrm>
            <a:off x="4482071" y="-508000"/>
            <a:ext cx="8739666" cy="8346238"/>
            <a:chOff x="4597682" y="-439156"/>
            <a:chExt cx="7594320" cy="7252450"/>
          </a:xfrm>
        </p:grpSpPr>
        <p:sp>
          <p:nvSpPr>
            <p:cNvPr id="45" name="Forme libre 22">
              <a:extLst>
                <a:ext uri="{FF2B5EF4-FFF2-40B4-BE49-F238E27FC236}">
                  <a16:creationId xmlns:a16="http://schemas.microsoft.com/office/drawing/2014/main" id="{52C7242F-F484-4573-8387-13E2AE9DD93F}"/>
                </a:ext>
              </a:extLst>
            </p:cNvPr>
            <p:cNvSpPr>
              <a:spLocks/>
            </p:cNvSpPr>
            <p:nvPr/>
          </p:nvSpPr>
          <p:spPr bwMode="auto">
            <a:xfrm>
              <a:off x="4597682" y="-6899"/>
              <a:ext cx="7594319" cy="6820193"/>
            </a:xfrm>
            <a:custGeom>
              <a:avLst/>
              <a:gdLst>
                <a:gd name="T0" fmla="*/ 2254 w 2254"/>
                <a:gd name="T1" fmla="*/ 0 h 2026"/>
                <a:gd name="T2" fmla="*/ 2254 w 2254"/>
                <a:gd name="T3" fmla="*/ 2026 h 2026"/>
                <a:gd name="T4" fmla="*/ 2091 w 2254"/>
                <a:gd name="T5" fmla="*/ 1927 h 2026"/>
                <a:gd name="T6" fmla="*/ 1829 w 2254"/>
                <a:gd name="T7" fmla="*/ 1867 h 2026"/>
                <a:gd name="T8" fmla="*/ 1784 w 2254"/>
                <a:gd name="T9" fmla="*/ 1860 h 2026"/>
                <a:gd name="T10" fmla="*/ 1025 w 2254"/>
                <a:gd name="T11" fmla="*/ 1812 h 2026"/>
                <a:gd name="T12" fmla="*/ 330 w 2254"/>
                <a:gd name="T13" fmla="*/ 1005 h 2026"/>
                <a:gd name="T14" fmla="*/ 662 w 2254"/>
                <a:gd name="T15" fmla="*/ 430 h 2026"/>
                <a:gd name="T16" fmla="*/ 770 w 2254"/>
                <a:gd name="T17" fmla="*/ 0 h 2026"/>
                <a:gd name="T18" fmla="*/ 2254 w 2254"/>
                <a:gd name="T19" fmla="*/ 0 h 20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54" h="2026">
                  <a:moveTo>
                    <a:pt x="2254" y="0"/>
                  </a:moveTo>
                  <a:cubicBezTo>
                    <a:pt x="2254" y="2026"/>
                    <a:pt x="2254" y="2026"/>
                    <a:pt x="2254" y="2026"/>
                  </a:cubicBezTo>
                  <a:cubicBezTo>
                    <a:pt x="2243" y="2005"/>
                    <a:pt x="2206" y="1966"/>
                    <a:pt x="2091" y="1927"/>
                  </a:cubicBezTo>
                  <a:cubicBezTo>
                    <a:pt x="2029" y="1906"/>
                    <a:pt x="1944" y="1885"/>
                    <a:pt x="1829" y="1867"/>
                  </a:cubicBezTo>
                  <a:cubicBezTo>
                    <a:pt x="1814" y="1865"/>
                    <a:pt x="1800" y="1862"/>
                    <a:pt x="1784" y="1860"/>
                  </a:cubicBezTo>
                  <a:cubicBezTo>
                    <a:pt x="1606" y="1835"/>
                    <a:pt x="1361" y="1816"/>
                    <a:pt x="1025" y="1812"/>
                  </a:cubicBezTo>
                  <a:cubicBezTo>
                    <a:pt x="0" y="1800"/>
                    <a:pt x="66" y="1196"/>
                    <a:pt x="330" y="1005"/>
                  </a:cubicBezTo>
                  <a:cubicBezTo>
                    <a:pt x="580" y="825"/>
                    <a:pt x="686" y="680"/>
                    <a:pt x="662" y="430"/>
                  </a:cubicBezTo>
                  <a:cubicBezTo>
                    <a:pt x="638" y="181"/>
                    <a:pt x="770" y="0"/>
                    <a:pt x="770" y="0"/>
                  </a:cubicBezTo>
                  <a:lnTo>
                    <a:pt x="2254" y="0"/>
                  </a:lnTo>
                  <a:close/>
                </a:path>
              </a:pathLst>
            </a:custGeom>
            <a:gradFill>
              <a:gsLst>
                <a:gs pos="0">
                  <a:srgbClr val="7CEFD8"/>
                </a:gs>
                <a:gs pos="55000">
                  <a:srgbClr val="6672E4"/>
                </a:gs>
                <a:gs pos="100000">
                  <a:srgbClr val="882BE5"/>
                </a:gs>
              </a:gsLst>
              <a:lin ang="4800000" scaled="0"/>
            </a:gradFill>
            <a:ln>
              <a:noFill/>
            </a:ln>
          </p:spPr>
          <p:txBody>
            <a:bodyPr vert="horz" wrap="square" lIns="91440" tIns="45720" rIns="91440" bIns="45720" numCol="1" rtlCol="0" anchor="t" anchorCtr="0" compatLnSpc="1">
              <a:prstTxWarp prst="textNoShape">
                <a:avLst/>
              </a:prstTxWarp>
            </a:bodyPr>
            <a:lstStyle/>
            <a:p>
              <a:pPr rtl="0"/>
              <a:endParaRPr lang="fr-FR" dirty="0"/>
            </a:p>
          </p:txBody>
        </p:sp>
        <p:sp>
          <p:nvSpPr>
            <p:cNvPr id="46" name="Forme libre 23">
              <a:extLst>
                <a:ext uri="{FF2B5EF4-FFF2-40B4-BE49-F238E27FC236}">
                  <a16:creationId xmlns:a16="http://schemas.microsoft.com/office/drawing/2014/main" id="{DFA1772D-1024-422A-B407-BE0F21E16E56}"/>
                </a:ext>
              </a:extLst>
            </p:cNvPr>
            <p:cNvSpPr>
              <a:spLocks/>
            </p:cNvSpPr>
            <p:nvPr/>
          </p:nvSpPr>
          <p:spPr bwMode="auto">
            <a:xfrm>
              <a:off x="7013242" y="1441003"/>
              <a:ext cx="4110752" cy="3954852"/>
            </a:xfrm>
            <a:custGeom>
              <a:avLst/>
              <a:gdLst>
                <a:gd name="T0" fmla="*/ 0 w 2294"/>
                <a:gd name="T1" fmla="*/ 221 h 2207"/>
                <a:gd name="T2" fmla="*/ 1809 w 2294"/>
                <a:gd name="T3" fmla="*/ 0 h 2207"/>
                <a:gd name="T4" fmla="*/ 2294 w 2294"/>
                <a:gd name="T5" fmla="*/ 1957 h 2207"/>
                <a:gd name="T6" fmla="*/ 432 w 2294"/>
                <a:gd name="T7" fmla="*/ 2207 h 2207"/>
                <a:gd name="T8" fmla="*/ 0 w 2294"/>
                <a:gd name="T9" fmla="*/ 221 h 2207"/>
              </a:gdLst>
              <a:ahLst/>
              <a:cxnLst>
                <a:cxn ang="0">
                  <a:pos x="T0" y="T1"/>
                </a:cxn>
                <a:cxn ang="0">
                  <a:pos x="T2" y="T3"/>
                </a:cxn>
                <a:cxn ang="0">
                  <a:pos x="T4" y="T5"/>
                </a:cxn>
                <a:cxn ang="0">
                  <a:pos x="T6" y="T7"/>
                </a:cxn>
                <a:cxn ang="0">
                  <a:pos x="T8" y="T9"/>
                </a:cxn>
              </a:cxnLst>
              <a:rect l="0" t="0" r="r" b="b"/>
              <a:pathLst>
                <a:path w="2294" h="2207">
                  <a:moveTo>
                    <a:pt x="0" y="221"/>
                  </a:moveTo>
                  <a:lnTo>
                    <a:pt x="1809" y="0"/>
                  </a:lnTo>
                  <a:lnTo>
                    <a:pt x="2294" y="1957"/>
                  </a:lnTo>
                  <a:lnTo>
                    <a:pt x="432" y="2207"/>
                  </a:lnTo>
                  <a:lnTo>
                    <a:pt x="0" y="221"/>
                  </a:lnTo>
                  <a:close/>
                </a:path>
              </a:pathLst>
            </a:custGeom>
            <a:solidFill>
              <a:srgbClr val="C8F4F7"/>
            </a:solidFill>
            <a:ln>
              <a:noFill/>
            </a:ln>
          </p:spPr>
          <p:txBody>
            <a:bodyPr vert="horz" wrap="square" lIns="91440" tIns="45720" rIns="91440" bIns="45720" numCol="1" rtlCol="0" anchor="t" anchorCtr="0" compatLnSpc="1">
              <a:prstTxWarp prst="textNoShape">
                <a:avLst/>
              </a:prstTxWarp>
            </a:bodyPr>
            <a:lstStyle/>
            <a:p>
              <a:pPr rtl="0"/>
              <a:endParaRPr lang="fr-FR" dirty="0"/>
            </a:p>
          </p:txBody>
        </p:sp>
        <p:sp>
          <p:nvSpPr>
            <p:cNvPr id="47" name="Forme libre 24">
              <a:extLst>
                <a:ext uri="{FF2B5EF4-FFF2-40B4-BE49-F238E27FC236}">
                  <a16:creationId xmlns:a16="http://schemas.microsoft.com/office/drawing/2014/main" id="{30CD4E41-332B-4C6B-9927-54698D5D0DF2}"/>
                </a:ext>
              </a:extLst>
            </p:cNvPr>
            <p:cNvSpPr>
              <a:spLocks/>
            </p:cNvSpPr>
            <p:nvPr/>
          </p:nvSpPr>
          <p:spPr bwMode="auto">
            <a:xfrm>
              <a:off x="7676266" y="1441003"/>
              <a:ext cx="2981818" cy="1632475"/>
            </a:xfrm>
            <a:custGeom>
              <a:avLst/>
              <a:gdLst>
                <a:gd name="T0" fmla="*/ 0 w 1664"/>
                <a:gd name="T1" fmla="*/ 736 h 911"/>
                <a:gd name="T2" fmla="*/ 1664 w 1664"/>
                <a:gd name="T3" fmla="*/ 911 h 911"/>
                <a:gd name="T4" fmla="*/ 1439 w 1664"/>
                <a:gd name="T5" fmla="*/ 0 h 911"/>
                <a:gd name="T6" fmla="*/ 399 w 1664"/>
                <a:gd name="T7" fmla="*/ 127 h 911"/>
                <a:gd name="T8" fmla="*/ 0 w 1664"/>
                <a:gd name="T9" fmla="*/ 736 h 911"/>
              </a:gdLst>
              <a:ahLst/>
              <a:cxnLst>
                <a:cxn ang="0">
                  <a:pos x="T0" y="T1"/>
                </a:cxn>
                <a:cxn ang="0">
                  <a:pos x="T2" y="T3"/>
                </a:cxn>
                <a:cxn ang="0">
                  <a:pos x="T4" y="T5"/>
                </a:cxn>
                <a:cxn ang="0">
                  <a:pos x="T6" y="T7"/>
                </a:cxn>
                <a:cxn ang="0">
                  <a:pos x="T8" y="T9"/>
                </a:cxn>
              </a:cxnLst>
              <a:rect l="0" t="0" r="r" b="b"/>
              <a:pathLst>
                <a:path w="1664" h="911">
                  <a:moveTo>
                    <a:pt x="0" y="736"/>
                  </a:moveTo>
                  <a:lnTo>
                    <a:pt x="1664" y="911"/>
                  </a:lnTo>
                  <a:lnTo>
                    <a:pt x="1439" y="0"/>
                  </a:lnTo>
                  <a:lnTo>
                    <a:pt x="399" y="127"/>
                  </a:lnTo>
                  <a:lnTo>
                    <a:pt x="0" y="736"/>
                  </a:lnTo>
                  <a:close/>
                </a:path>
              </a:pathLst>
            </a:custGeom>
            <a:solidFill>
              <a:srgbClr val="7CE4EC"/>
            </a:solidFill>
            <a:ln>
              <a:noFill/>
            </a:ln>
          </p:spPr>
          <p:txBody>
            <a:bodyPr vert="horz" wrap="square" lIns="91440" tIns="45720" rIns="91440" bIns="45720" numCol="1" rtlCol="0" anchor="t" anchorCtr="0" compatLnSpc="1">
              <a:prstTxWarp prst="textNoShape">
                <a:avLst/>
              </a:prstTxWarp>
            </a:bodyPr>
            <a:lstStyle/>
            <a:p>
              <a:pPr rtl="0"/>
              <a:endParaRPr lang="fr-FR" dirty="0"/>
            </a:p>
          </p:txBody>
        </p:sp>
        <p:sp>
          <p:nvSpPr>
            <p:cNvPr id="48" name="Forme libre 25">
              <a:extLst>
                <a:ext uri="{FF2B5EF4-FFF2-40B4-BE49-F238E27FC236}">
                  <a16:creationId xmlns:a16="http://schemas.microsoft.com/office/drawing/2014/main" id="{12DCF2D5-0997-409A-9DB7-B4DFF4C5BA0B}"/>
                </a:ext>
              </a:extLst>
            </p:cNvPr>
            <p:cNvSpPr>
              <a:spLocks/>
            </p:cNvSpPr>
            <p:nvPr/>
          </p:nvSpPr>
          <p:spPr bwMode="auto">
            <a:xfrm>
              <a:off x="8108129" y="1426667"/>
              <a:ext cx="1347553" cy="593139"/>
            </a:xfrm>
            <a:custGeom>
              <a:avLst/>
              <a:gdLst>
                <a:gd name="T0" fmla="*/ 752 w 752"/>
                <a:gd name="T1" fmla="*/ 0 h 331"/>
                <a:gd name="T2" fmla="*/ 275 w 752"/>
                <a:gd name="T3" fmla="*/ 72 h 331"/>
                <a:gd name="T4" fmla="*/ 0 w 752"/>
                <a:gd name="T5" fmla="*/ 331 h 331"/>
                <a:gd name="T6" fmla="*/ 752 w 752"/>
                <a:gd name="T7" fmla="*/ 130 h 331"/>
                <a:gd name="T8" fmla="*/ 752 w 752"/>
                <a:gd name="T9" fmla="*/ 0 h 331"/>
              </a:gdLst>
              <a:ahLst/>
              <a:cxnLst>
                <a:cxn ang="0">
                  <a:pos x="T0" y="T1"/>
                </a:cxn>
                <a:cxn ang="0">
                  <a:pos x="T2" y="T3"/>
                </a:cxn>
                <a:cxn ang="0">
                  <a:pos x="T4" y="T5"/>
                </a:cxn>
                <a:cxn ang="0">
                  <a:pos x="T6" y="T7"/>
                </a:cxn>
                <a:cxn ang="0">
                  <a:pos x="T8" y="T9"/>
                </a:cxn>
              </a:cxnLst>
              <a:rect l="0" t="0" r="r" b="b"/>
              <a:pathLst>
                <a:path w="752" h="331">
                  <a:moveTo>
                    <a:pt x="752" y="0"/>
                  </a:moveTo>
                  <a:lnTo>
                    <a:pt x="275" y="72"/>
                  </a:lnTo>
                  <a:lnTo>
                    <a:pt x="0" y="331"/>
                  </a:lnTo>
                  <a:lnTo>
                    <a:pt x="752" y="130"/>
                  </a:lnTo>
                  <a:lnTo>
                    <a:pt x="752" y="0"/>
                  </a:lnTo>
                  <a:close/>
                </a:path>
              </a:pathLst>
            </a:custGeom>
            <a:solidFill>
              <a:srgbClr val="ADA4F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fr-FR" dirty="0"/>
            </a:p>
          </p:txBody>
        </p:sp>
        <p:sp>
          <p:nvSpPr>
            <p:cNvPr id="49" name="Forme libre 26">
              <a:extLst>
                <a:ext uri="{FF2B5EF4-FFF2-40B4-BE49-F238E27FC236}">
                  <a16:creationId xmlns:a16="http://schemas.microsoft.com/office/drawing/2014/main" id="{56FE8491-17D1-44D2-A059-D277D43E3DDA}"/>
                </a:ext>
              </a:extLst>
            </p:cNvPr>
            <p:cNvSpPr>
              <a:spLocks/>
            </p:cNvSpPr>
            <p:nvPr/>
          </p:nvSpPr>
          <p:spPr bwMode="auto">
            <a:xfrm>
              <a:off x="7955812" y="1828066"/>
              <a:ext cx="546548" cy="456950"/>
            </a:xfrm>
            <a:custGeom>
              <a:avLst/>
              <a:gdLst>
                <a:gd name="T0" fmla="*/ 162 w 162"/>
                <a:gd name="T1" fmla="*/ 66 h 136"/>
                <a:gd name="T2" fmla="*/ 87 w 162"/>
                <a:gd name="T3" fmla="*/ 130 h 136"/>
                <a:gd name="T4" fmla="*/ 36 w 162"/>
                <a:gd name="T5" fmla="*/ 124 h 136"/>
                <a:gd name="T6" fmla="*/ 0 w 162"/>
                <a:gd name="T7" fmla="*/ 103 h 136"/>
                <a:gd name="T8" fmla="*/ 103 w 162"/>
                <a:gd name="T9" fmla="*/ 0 h 136"/>
                <a:gd name="T10" fmla="*/ 148 w 162"/>
                <a:gd name="T11" fmla="*/ 50 h 136"/>
                <a:gd name="T12" fmla="*/ 162 w 162"/>
                <a:gd name="T13" fmla="*/ 66 h 136"/>
              </a:gdLst>
              <a:ahLst/>
              <a:cxnLst>
                <a:cxn ang="0">
                  <a:pos x="T0" y="T1"/>
                </a:cxn>
                <a:cxn ang="0">
                  <a:pos x="T2" y="T3"/>
                </a:cxn>
                <a:cxn ang="0">
                  <a:pos x="T4" y="T5"/>
                </a:cxn>
                <a:cxn ang="0">
                  <a:pos x="T6" y="T7"/>
                </a:cxn>
                <a:cxn ang="0">
                  <a:pos x="T8" y="T9"/>
                </a:cxn>
                <a:cxn ang="0">
                  <a:pos x="T10" y="T11"/>
                </a:cxn>
                <a:cxn ang="0">
                  <a:pos x="T12" y="T13"/>
                </a:cxn>
              </a:cxnLst>
              <a:rect l="0" t="0" r="r" b="b"/>
              <a:pathLst>
                <a:path w="162" h="136">
                  <a:moveTo>
                    <a:pt x="162" y="66"/>
                  </a:moveTo>
                  <a:cubicBezTo>
                    <a:pt x="162" y="66"/>
                    <a:pt x="119" y="116"/>
                    <a:pt x="87" y="130"/>
                  </a:cubicBezTo>
                  <a:cubicBezTo>
                    <a:pt x="72" y="136"/>
                    <a:pt x="53" y="131"/>
                    <a:pt x="36" y="124"/>
                  </a:cubicBezTo>
                  <a:cubicBezTo>
                    <a:pt x="16" y="115"/>
                    <a:pt x="0" y="103"/>
                    <a:pt x="0" y="103"/>
                  </a:cubicBezTo>
                  <a:cubicBezTo>
                    <a:pt x="103" y="0"/>
                    <a:pt x="103" y="0"/>
                    <a:pt x="103" y="0"/>
                  </a:cubicBezTo>
                  <a:cubicBezTo>
                    <a:pt x="148" y="50"/>
                    <a:pt x="148" y="50"/>
                    <a:pt x="148" y="50"/>
                  </a:cubicBezTo>
                  <a:lnTo>
                    <a:pt x="162" y="66"/>
                  </a:lnTo>
                  <a:close/>
                </a:path>
              </a:pathLst>
            </a:custGeom>
            <a:solidFill>
              <a:srgbClr val="D8C4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fr-FR" dirty="0"/>
            </a:p>
          </p:txBody>
        </p:sp>
        <p:sp>
          <p:nvSpPr>
            <p:cNvPr id="50" name="Forme libre 27">
              <a:extLst>
                <a:ext uri="{FF2B5EF4-FFF2-40B4-BE49-F238E27FC236}">
                  <a16:creationId xmlns:a16="http://schemas.microsoft.com/office/drawing/2014/main" id="{59AC079D-039E-4639-B27F-9908EF107DB5}"/>
                </a:ext>
              </a:extLst>
            </p:cNvPr>
            <p:cNvSpPr>
              <a:spLocks/>
            </p:cNvSpPr>
            <p:nvPr/>
          </p:nvSpPr>
          <p:spPr bwMode="auto">
            <a:xfrm>
              <a:off x="8077665" y="1996510"/>
              <a:ext cx="424695" cy="288506"/>
            </a:xfrm>
            <a:custGeom>
              <a:avLst/>
              <a:gdLst>
                <a:gd name="T0" fmla="*/ 126 w 126"/>
                <a:gd name="T1" fmla="*/ 16 h 86"/>
                <a:gd name="T2" fmla="*/ 51 w 126"/>
                <a:gd name="T3" fmla="*/ 80 h 86"/>
                <a:gd name="T4" fmla="*/ 0 w 126"/>
                <a:gd name="T5" fmla="*/ 74 h 86"/>
                <a:gd name="T6" fmla="*/ 6 w 126"/>
                <a:gd name="T7" fmla="*/ 61 h 86"/>
                <a:gd name="T8" fmla="*/ 112 w 126"/>
                <a:gd name="T9" fmla="*/ 0 h 86"/>
                <a:gd name="T10" fmla="*/ 126 w 126"/>
                <a:gd name="T11" fmla="*/ 16 h 86"/>
              </a:gdLst>
              <a:ahLst/>
              <a:cxnLst>
                <a:cxn ang="0">
                  <a:pos x="T0" y="T1"/>
                </a:cxn>
                <a:cxn ang="0">
                  <a:pos x="T2" y="T3"/>
                </a:cxn>
                <a:cxn ang="0">
                  <a:pos x="T4" y="T5"/>
                </a:cxn>
                <a:cxn ang="0">
                  <a:pos x="T6" y="T7"/>
                </a:cxn>
                <a:cxn ang="0">
                  <a:pos x="T8" y="T9"/>
                </a:cxn>
                <a:cxn ang="0">
                  <a:pos x="T10" y="T11"/>
                </a:cxn>
              </a:cxnLst>
              <a:rect l="0" t="0" r="r" b="b"/>
              <a:pathLst>
                <a:path w="126" h="86">
                  <a:moveTo>
                    <a:pt x="126" y="16"/>
                  </a:moveTo>
                  <a:cubicBezTo>
                    <a:pt x="126" y="16"/>
                    <a:pt x="83" y="66"/>
                    <a:pt x="51" y="80"/>
                  </a:cubicBezTo>
                  <a:cubicBezTo>
                    <a:pt x="36" y="86"/>
                    <a:pt x="17" y="81"/>
                    <a:pt x="0" y="74"/>
                  </a:cubicBezTo>
                  <a:cubicBezTo>
                    <a:pt x="2" y="70"/>
                    <a:pt x="3" y="65"/>
                    <a:pt x="6" y="61"/>
                  </a:cubicBezTo>
                  <a:cubicBezTo>
                    <a:pt x="6" y="61"/>
                    <a:pt x="54" y="25"/>
                    <a:pt x="112" y="0"/>
                  </a:cubicBezTo>
                  <a:lnTo>
                    <a:pt x="126" y="1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fr-FR" dirty="0"/>
            </a:p>
          </p:txBody>
        </p:sp>
        <p:sp>
          <p:nvSpPr>
            <p:cNvPr id="51" name="Forme libre 28">
              <a:extLst>
                <a:ext uri="{FF2B5EF4-FFF2-40B4-BE49-F238E27FC236}">
                  <a16:creationId xmlns:a16="http://schemas.microsoft.com/office/drawing/2014/main" id="{C95685F9-863C-488D-A6CE-3A519F21EA34}"/>
                </a:ext>
              </a:extLst>
            </p:cNvPr>
            <p:cNvSpPr>
              <a:spLocks/>
            </p:cNvSpPr>
            <p:nvPr/>
          </p:nvSpPr>
          <p:spPr bwMode="auto">
            <a:xfrm>
              <a:off x="11804938" y="-14067"/>
              <a:ext cx="387063" cy="7168"/>
            </a:xfrm>
            <a:custGeom>
              <a:avLst/>
              <a:gdLst>
                <a:gd name="T0" fmla="*/ 115 w 115"/>
                <a:gd name="T1" fmla="*/ 2 h 2"/>
                <a:gd name="T2" fmla="*/ 0 w 115"/>
                <a:gd name="T3" fmla="*/ 2 h 2"/>
                <a:gd name="T4" fmla="*/ 115 w 115"/>
                <a:gd name="T5" fmla="*/ 2 h 2"/>
              </a:gdLst>
              <a:ahLst/>
              <a:cxnLst>
                <a:cxn ang="0">
                  <a:pos x="T0" y="T1"/>
                </a:cxn>
                <a:cxn ang="0">
                  <a:pos x="T2" y="T3"/>
                </a:cxn>
                <a:cxn ang="0">
                  <a:pos x="T4" y="T5"/>
                </a:cxn>
              </a:cxnLst>
              <a:rect l="0" t="0" r="r" b="b"/>
              <a:pathLst>
                <a:path w="115" h="2">
                  <a:moveTo>
                    <a:pt x="115" y="2"/>
                  </a:moveTo>
                  <a:cubicBezTo>
                    <a:pt x="0" y="2"/>
                    <a:pt x="0" y="2"/>
                    <a:pt x="0" y="2"/>
                  </a:cubicBezTo>
                  <a:cubicBezTo>
                    <a:pt x="73" y="0"/>
                    <a:pt x="115" y="2"/>
                    <a:pt x="115" y="2"/>
                  </a:cubicBezTo>
                  <a:close/>
                </a:path>
              </a:pathLst>
            </a:custGeom>
            <a:solidFill>
              <a:srgbClr val="190E4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fr-FR" dirty="0"/>
            </a:p>
          </p:txBody>
        </p:sp>
        <p:grpSp>
          <p:nvGrpSpPr>
            <p:cNvPr id="60" name="Groupe 59">
              <a:extLst>
                <a:ext uri="{FF2B5EF4-FFF2-40B4-BE49-F238E27FC236}">
                  <a16:creationId xmlns:a16="http://schemas.microsoft.com/office/drawing/2014/main" id="{D88A045D-1D47-48A7-BD6D-329F30D7916F}"/>
                </a:ext>
              </a:extLst>
            </p:cNvPr>
            <p:cNvGrpSpPr/>
            <p:nvPr/>
          </p:nvGrpSpPr>
          <p:grpSpPr>
            <a:xfrm>
              <a:off x="7676266" y="528897"/>
              <a:ext cx="1904852" cy="2230988"/>
              <a:chOff x="7676266" y="528897"/>
              <a:chExt cx="1904852" cy="2230988"/>
            </a:xfrm>
            <a:gradFill>
              <a:gsLst>
                <a:gs pos="0">
                  <a:srgbClr val="03002F"/>
                </a:gs>
                <a:gs pos="100000">
                  <a:srgbClr val="F870FF"/>
                </a:gs>
              </a:gsLst>
              <a:lin ang="19800000" scaled="0"/>
            </a:gradFill>
          </p:grpSpPr>
          <p:sp>
            <p:nvSpPr>
              <p:cNvPr id="52" name="Forme libre 29">
                <a:extLst>
                  <a:ext uri="{FF2B5EF4-FFF2-40B4-BE49-F238E27FC236}">
                    <a16:creationId xmlns:a16="http://schemas.microsoft.com/office/drawing/2014/main" id="{8AC43BD2-6A27-4E0F-BAFD-FDAF479A012B}"/>
                  </a:ext>
                </a:extLst>
              </p:cNvPr>
              <p:cNvSpPr>
                <a:spLocks/>
              </p:cNvSpPr>
              <p:nvPr/>
            </p:nvSpPr>
            <p:spPr bwMode="auto">
              <a:xfrm>
                <a:off x="7676266" y="2195418"/>
                <a:ext cx="589555" cy="564467"/>
              </a:xfrm>
              <a:custGeom>
                <a:avLst/>
                <a:gdLst>
                  <a:gd name="T0" fmla="*/ 138 w 175"/>
                  <a:gd name="T1" fmla="*/ 16 h 168"/>
                  <a:gd name="T2" fmla="*/ 175 w 175"/>
                  <a:gd name="T3" fmla="*/ 32 h 168"/>
                  <a:gd name="T4" fmla="*/ 167 w 175"/>
                  <a:gd name="T5" fmla="*/ 40 h 168"/>
                  <a:gd name="T6" fmla="*/ 109 w 175"/>
                  <a:gd name="T7" fmla="*/ 105 h 168"/>
                  <a:gd name="T8" fmla="*/ 109 w 175"/>
                  <a:gd name="T9" fmla="*/ 105 h 168"/>
                  <a:gd name="T10" fmla="*/ 84 w 175"/>
                  <a:gd name="T11" fmla="*/ 133 h 168"/>
                  <a:gd name="T12" fmla="*/ 0 w 175"/>
                  <a:gd name="T13" fmla="*/ 168 h 168"/>
                  <a:gd name="T14" fmla="*/ 32 w 175"/>
                  <a:gd name="T15" fmla="*/ 83 h 168"/>
                  <a:gd name="T16" fmla="*/ 48 w 175"/>
                  <a:gd name="T17" fmla="*/ 63 h 168"/>
                  <a:gd name="T18" fmla="*/ 65 w 175"/>
                  <a:gd name="T19" fmla="*/ 42 h 168"/>
                  <a:gd name="T20" fmla="*/ 99 w 175"/>
                  <a:gd name="T21" fmla="*/ 0 h 168"/>
                  <a:gd name="T22" fmla="*/ 103 w 175"/>
                  <a:gd name="T23" fmla="*/ 1 h 168"/>
                  <a:gd name="T24" fmla="*/ 108 w 175"/>
                  <a:gd name="T25" fmla="*/ 3 h 168"/>
                  <a:gd name="T26" fmla="*/ 113 w 175"/>
                  <a:gd name="T27" fmla="*/ 6 h 168"/>
                  <a:gd name="T28" fmla="*/ 115 w 175"/>
                  <a:gd name="T29" fmla="*/ 6 h 168"/>
                  <a:gd name="T30" fmla="*/ 115 w 175"/>
                  <a:gd name="T31" fmla="*/ 6 h 168"/>
                  <a:gd name="T32" fmla="*/ 115 w 175"/>
                  <a:gd name="T33" fmla="*/ 6 h 168"/>
                  <a:gd name="T34" fmla="*/ 131 w 175"/>
                  <a:gd name="T35" fmla="*/ 13 h 168"/>
                  <a:gd name="T36" fmla="*/ 136 w 175"/>
                  <a:gd name="T37" fmla="*/ 15 h 168"/>
                  <a:gd name="T38" fmla="*/ 138 w 175"/>
                  <a:gd name="T39" fmla="*/ 1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75" h="168">
                    <a:moveTo>
                      <a:pt x="138" y="16"/>
                    </a:moveTo>
                    <a:cubicBezTo>
                      <a:pt x="150" y="21"/>
                      <a:pt x="162" y="27"/>
                      <a:pt x="175" y="32"/>
                    </a:cubicBezTo>
                    <a:cubicBezTo>
                      <a:pt x="167" y="40"/>
                      <a:pt x="167" y="40"/>
                      <a:pt x="167" y="40"/>
                    </a:cubicBezTo>
                    <a:cubicBezTo>
                      <a:pt x="109" y="105"/>
                      <a:pt x="109" y="105"/>
                      <a:pt x="109" y="105"/>
                    </a:cubicBezTo>
                    <a:cubicBezTo>
                      <a:pt x="109" y="105"/>
                      <a:pt x="109" y="105"/>
                      <a:pt x="109" y="105"/>
                    </a:cubicBezTo>
                    <a:cubicBezTo>
                      <a:pt x="84" y="133"/>
                      <a:pt x="84" y="133"/>
                      <a:pt x="84" y="133"/>
                    </a:cubicBezTo>
                    <a:cubicBezTo>
                      <a:pt x="0" y="168"/>
                      <a:pt x="0" y="168"/>
                      <a:pt x="0" y="168"/>
                    </a:cubicBezTo>
                    <a:cubicBezTo>
                      <a:pt x="32" y="83"/>
                      <a:pt x="32" y="83"/>
                      <a:pt x="32" y="83"/>
                    </a:cubicBezTo>
                    <a:cubicBezTo>
                      <a:pt x="48" y="63"/>
                      <a:pt x="48" y="63"/>
                      <a:pt x="48" y="63"/>
                    </a:cubicBezTo>
                    <a:cubicBezTo>
                      <a:pt x="65" y="42"/>
                      <a:pt x="65" y="42"/>
                      <a:pt x="65" y="42"/>
                    </a:cubicBezTo>
                    <a:cubicBezTo>
                      <a:pt x="99" y="0"/>
                      <a:pt x="99" y="0"/>
                      <a:pt x="99" y="0"/>
                    </a:cubicBezTo>
                    <a:cubicBezTo>
                      <a:pt x="100" y="0"/>
                      <a:pt x="101" y="1"/>
                      <a:pt x="103" y="1"/>
                    </a:cubicBezTo>
                    <a:cubicBezTo>
                      <a:pt x="104" y="2"/>
                      <a:pt x="106" y="3"/>
                      <a:pt x="108" y="3"/>
                    </a:cubicBezTo>
                    <a:cubicBezTo>
                      <a:pt x="110" y="4"/>
                      <a:pt x="112" y="5"/>
                      <a:pt x="113" y="6"/>
                    </a:cubicBezTo>
                    <a:cubicBezTo>
                      <a:pt x="114" y="6"/>
                      <a:pt x="114" y="6"/>
                      <a:pt x="115" y="6"/>
                    </a:cubicBezTo>
                    <a:cubicBezTo>
                      <a:pt x="115" y="6"/>
                      <a:pt x="115" y="6"/>
                      <a:pt x="115" y="6"/>
                    </a:cubicBezTo>
                    <a:cubicBezTo>
                      <a:pt x="115" y="6"/>
                      <a:pt x="115" y="6"/>
                      <a:pt x="115" y="6"/>
                    </a:cubicBezTo>
                    <a:cubicBezTo>
                      <a:pt x="120" y="8"/>
                      <a:pt x="126" y="11"/>
                      <a:pt x="131" y="13"/>
                    </a:cubicBezTo>
                    <a:cubicBezTo>
                      <a:pt x="133" y="14"/>
                      <a:pt x="134" y="15"/>
                      <a:pt x="136" y="15"/>
                    </a:cubicBezTo>
                    <a:cubicBezTo>
                      <a:pt x="137" y="16"/>
                      <a:pt x="137" y="16"/>
                      <a:pt x="138"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fr-FR" dirty="0"/>
              </a:p>
            </p:txBody>
          </p:sp>
          <p:sp>
            <p:nvSpPr>
              <p:cNvPr id="53" name="Forme libre 30">
                <a:extLst>
                  <a:ext uri="{FF2B5EF4-FFF2-40B4-BE49-F238E27FC236}">
                    <a16:creationId xmlns:a16="http://schemas.microsoft.com/office/drawing/2014/main" id="{ADA7EFA8-1700-4615-8891-221172E4BD3B}"/>
                  </a:ext>
                </a:extLst>
              </p:cNvPr>
              <p:cNvSpPr>
                <a:spLocks/>
              </p:cNvSpPr>
              <p:nvPr/>
            </p:nvSpPr>
            <p:spPr bwMode="auto">
              <a:xfrm>
                <a:off x="8009570" y="528897"/>
                <a:ext cx="1571548" cy="1774039"/>
              </a:xfrm>
              <a:custGeom>
                <a:avLst/>
                <a:gdLst>
                  <a:gd name="T0" fmla="*/ 454 w 466"/>
                  <a:gd name="T1" fmla="*/ 77 h 527"/>
                  <a:gd name="T2" fmla="*/ 450 w 466"/>
                  <a:gd name="T3" fmla="*/ 81 h 527"/>
                  <a:gd name="T4" fmla="*/ 241 w 466"/>
                  <a:gd name="T5" fmla="*/ 334 h 527"/>
                  <a:gd name="T6" fmla="*/ 228 w 466"/>
                  <a:gd name="T7" fmla="*/ 350 h 527"/>
                  <a:gd name="T8" fmla="*/ 184 w 466"/>
                  <a:gd name="T9" fmla="*/ 403 h 527"/>
                  <a:gd name="T10" fmla="*/ 162 w 466"/>
                  <a:gd name="T11" fmla="*/ 429 h 527"/>
                  <a:gd name="T12" fmla="*/ 134 w 466"/>
                  <a:gd name="T13" fmla="*/ 461 h 527"/>
                  <a:gd name="T14" fmla="*/ 76 w 466"/>
                  <a:gd name="T15" fmla="*/ 527 h 527"/>
                  <a:gd name="T16" fmla="*/ 39 w 466"/>
                  <a:gd name="T17" fmla="*/ 511 h 527"/>
                  <a:gd name="T18" fmla="*/ 37 w 466"/>
                  <a:gd name="T19" fmla="*/ 510 h 527"/>
                  <a:gd name="T20" fmla="*/ 32 w 466"/>
                  <a:gd name="T21" fmla="*/ 508 h 527"/>
                  <a:gd name="T22" fmla="*/ 16 w 466"/>
                  <a:gd name="T23" fmla="*/ 501 h 527"/>
                  <a:gd name="T24" fmla="*/ 16 w 466"/>
                  <a:gd name="T25" fmla="*/ 501 h 527"/>
                  <a:gd name="T26" fmla="*/ 16 w 466"/>
                  <a:gd name="T27" fmla="*/ 501 h 527"/>
                  <a:gd name="T28" fmla="*/ 14 w 466"/>
                  <a:gd name="T29" fmla="*/ 501 h 527"/>
                  <a:gd name="T30" fmla="*/ 9 w 466"/>
                  <a:gd name="T31" fmla="*/ 498 h 527"/>
                  <a:gd name="T32" fmla="*/ 4 w 466"/>
                  <a:gd name="T33" fmla="*/ 496 h 527"/>
                  <a:gd name="T34" fmla="*/ 0 w 466"/>
                  <a:gd name="T35" fmla="*/ 495 h 527"/>
                  <a:gd name="T36" fmla="*/ 378 w 466"/>
                  <a:gd name="T37" fmla="*/ 24 h 527"/>
                  <a:gd name="T38" fmla="*/ 443 w 466"/>
                  <a:gd name="T39" fmla="*/ 16 h 527"/>
                  <a:gd name="T40" fmla="*/ 454 w 466"/>
                  <a:gd name="T41" fmla="*/ 77 h 5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66" h="527">
                    <a:moveTo>
                      <a:pt x="454" y="77"/>
                    </a:moveTo>
                    <a:cubicBezTo>
                      <a:pt x="453" y="78"/>
                      <a:pt x="452" y="80"/>
                      <a:pt x="450" y="81"/>
                    </a:cubicBezTo>
                    <a:cubicBezTo>
                      <a:pt x="241" y="334"/>
                      <a:pt x="241" y="334"/>
                      <a:pt x="241" y="334"/>
                    </a:cubicBezTo>
                    <a:cubicBezTo>
                      <a:pt x="228" y="350"/>
                      <a:pt x="228" y="350"/>
                      <a:pt x="228" y="350"/>
                    </a:cubicBezTo>
                    <a:cubicBezTo>
                      <a:pt x="184" y="403"/>
                      <a:pt x="184" y="403"/>
                      <a:pt x="184" y="403"/>
                    </a:cubicBezTo>
                    <a:cubicBezTo>
                      <a:pt x="162" y="429"/>
                      <a:pt x="162" y="429"/>
                      <a:pt x="162" y="429"/>
                    </a:cubicBezTo>
                    <a:cubicBezTo>
                      <a:pt x="134" y="461"/>
                      <a:pt x="134" y="461"/>
                      <a:pt x="134" y="461"/>
                    </a:cubicBezTo>
                    <a:cubicBezTo>
                      <a:pt x="76" y="527"/>
                      <a:pt x="76" y="527"/>
                      <a:pt x="76" y="527"/>
                    </a:cubicBezTo>
                    <a:cubicBezTo>
                      <a:pt x="63" y="522"/>
                      <a:pt x="51" y="516"/>
                      <a:pt x="39" y="511"/>
                    </a:cubicBezTo>
                    <a:cubicBezTo>
                      <a:pt x="38" y="511"/>
                      <a:pt x="38" y="511"/>
                      <a:pt x="37" y="510"/>
                    </a:cubicBezTo>
                    <a:cubicBezTo>
                      <a:pt x="35" y="510"/>
                      <a:pt x="34" y="509"/>
                      <a:pt x="32" y="508"/>
                    </a:cubicBezTo>
                    <a:cubicBezTo>
                      <a:pt x="27" y="506"/>
                      <a:pt x="21" y="503"/>
                      <a:pt x="16" y="501"/>
                    </a:cubicBezTo>
                    <a:cubicBezTo>
                      <a:pt x="16" y="501"/>
                      <a:pt x="16" y="501"/>
                      <a:pt x="16" y="501"/>
                    </a:cubicBezTo>
                    <a:cubicBezTo>
                      <a:pt x="16" y="501"/>
                      <a:pt x="16" y="501"/>
                      <a:pt x="16" y="501"/>
                    </a:cubicBezTo>
                    <a:cubicBezTo>
                      <a:pt x="15" y="501"/>
                      <a:pt x="15" y="501"/>
                      <a:pt x="14" y="501"/>
                    </a:cubicBezTo>
                    <a:cubicBezTo>
                      <a:pt x="13" y="500"/>
                      <a:pt x="11" y="499"/>
                      <a:pt x="9" y="498"/>
                    </a:cubicBezTo>
                    <a:cubicBezTo>
                      <a:pt x="7" y="498"/>
                      <a:pt x="5" y="497"/>
                      <a:pt x="4" y="496"/>
                    </a:cubicBezTo>
                    <a:cubicBezTo>
                      <a:pt x="2" y="496"/>
                      <a:pt x="1" y="495"/>
                      <a:pt x="0" y="495"/>
                    </a:cubicBezTo>
                    <a:cubicBezTo>
                      <a:pt x="378" y="24"/>
                      <a:pt x="378" y="24"/>
                      <a:pt x="378" y="24"/>
                    </a:cubicBezTo>
                    <a:cubicBezTo>
                      <a:pt x="394" y="4"/>
                      <a:pt x="423" y="0"/>
                      <a:pt x="443" y="16"/>
                    </a:cubicBezTo>
                    <a:cubicBezTo>
                      <a:pt x="462" y="31"/>
                      <a:pt x="466" y="57"/>
                      <a:pt x="454" y="7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fr-FR" dirty="0"/>
              </a:p>
            </p:txBody>
          </p:sp>
        </p:grpSp>
        <p:sp>
          <p:nvSpPr>
            <p:cNvPr id="54" name="Forme libre 31">
              <a:extLst>
                <a:ext uri="{FF2B5EF4-FFF2-40B4-BE49-F238E27FC236}">
                  <a16:creationId xmlns:a16="http://schemas.microsoft.com/office/drawing/2014/main" id="{B6F47CAE-1A30-4CE3-B40D-9C8C433D52D4}"/>
                </a:ext>
              </a:extLst>
            </p:cNvPr>
            <p:cNvSpPr>
              <a:spLocks/>
            </p:cNvSpPr>
            <p:nvPr/>
          </p:nvSpPr>
          <p:spPr bwMode="auto">
            <a:xfrm>
              <a:off x="7609964" y="1441003"/>
              <a:ext cx="4582038" cy="5372291"/>
            </a:xfrm>
            <a:custGeom>
              <a:avLst/>
              <a:gdLst>
                <a:gd name="T0" fmla="*/ 1360 w 1360"/>
                <a:gd name="T1" fmla="*/ 1596 h 1596"/>
                <a:gd name="T2" fmla="*/ 935 w 1360"/>
                <a:gd name="T3" fmla="*/ 1437 h 1596"/>
                <a:gd name="T4" fmla="*/ 823 w 1360"/>
                <a:gd name="T5" fmla="*/ 1072 h 1596"/>
                <a:gd name="T6" fmla="*/ 756 w 1360"/>
                <a:gd name="T7" fmla="*/ 634 h 1596"/>
                <a:gd name="T8" fmla="*/ 753 w 1360"/>
                <a:gd name="T9" fmla="*/ 624 h 1596"/>
                <a:gd name="T10" fmla="*/ 750 w 1360"/>
                <a:gd name="T11" fmla="*/ 616 h 1596"/>
                <a:gd name="T12" fmla="*/ 737 w 1360"/>
                <a:gd name="T13" fmla="*/ 587 h 1596"/>
                <a:gd name="T14" fmla="*/ 729 w 1360"/>
                <a:gd name="T15" fmla="*/ 577 h 1596"/>
                <a:gd name="T16" fmla="*/ 722 w 1360"/>
                <a:gd name="T17" fmla="*/ 571 h 1596"/>
                <a:gd name="T18" fmla="*/ 718 w 1360"/>
                <a:gd name="T19" fmla="*/ 568 h 1596"/>
                <a:gd name="T20" fmla="*/ 699 w 1360"/>
                <a:gd name="T21" fmla="*/ 559 h 1596"/>
                <a:gd name="T22" fmla="*/ 694 w 1360"/>
                <a:gd name="T23" fmla="*/ 557 h 1596"/>
                <a:gd name="T24" fmla="*/ 667 w 1360"/>
                <a:gd name="T25" fmla="*/ 551 h 1596"/>
                <a:gd name="T26" fmla="*/ 637 w 1360"/>
                <a:gd name="T27" fmla="*/ 546 h 1596"/>
                <a:gd name="T28" fmla="*/ 612 w 1360"/>
                <a:gd name="T29" fmla="*/ 542 h 1596"/>
                <a:gd name="T30" fmla="*/ 597 w 1360"/>
                <a:gd name="T31" fmla="*/ 539 h 1596"/>
                <a:gd name="T32" fmla="*/ 554 w 1360"/>
                <a:gd name="T33" fmla="*/ 532 h 1596"/>
                <a:gd name="T34" fmla="*/ 495 w 1360"/>
                <a:gd name="T35" fmla="*/ 522 h 1596"/>
                <a:gd name="T36" fmla="*/ 469 w 1360"/>
                <a:gd name="T37" fmla="*/ 516 h 1596"/>
                <a:gd name="T38" fmla="*/ 447 w 1360"/>
                <a:gd name="T39" fmla="*/ 512 h 1596"/>
                <a:gd name="T40" fmla="*/ 421 w 1360"/>
                <a:gd name="T41" fmla="*/ 506 h 1596"/>
                <a:gd name="T42" fmla="*/ 402 w 1360"/>
                <a:gd name="T43" fmla="*/ 500 h 1596"/>
                <a:gd name="T44" fmla="*/ 382 w 1360"/>
                <a:gd name="T45" fmla="*/ 495 h 1596"/>
                <a:gd name="T46" fmla="*/ 367 w 1360"/>
                <a:gd name="T47" fmla="*/ 490 h 1596"/>
                <a:gd name="T48" fmla="*/ 355 w 1360"/>
                <a:gd name="T49" fmla="*/ 485 h 1596"/>
                <a:gd name="T50" fmla="*/ 332 w 1360"/>
                <a:gd name="T51" fmla="*/ 476 h 1596"/>
                <a:gd name="T52" fmla="*/ 290 w 1360"/>
                <a:gd name="T53" fmla="*/ 452 h 1596"/>
                <a:gd name="T54" fmla="*/ 280 w 1360"/>
                <a:gd name="T55" fmla="*/ 444 h 1596"/>
                <a:gd name="T56" fmla="*/ 264 w 1360"/>
                <a:gd name="T57" fmla="*/ 429 h 1596"/>
                <a:gd name="T58" fmla="*/ 252 w 1360"/>
                <a:gd name="T59" fmla="*/ 419 h 1596"/>
                <a:gd name="T60" fmla="*/ 241 w 1360"/>
                <a:gd name="T61" fmla="*/ 410 h 1596"/>
                <a:gd name="T62" fmla="*/ 129 w 1360"/>
                <a:gd name="T63" fmla="*/ 329 h 1596"/>
                <a:gd name="T64" fmla="*/ 106 w 1360"/>
                <a:gd name="T65" fmla="*/ 313 h 1596"/>
                <a:gd name="T66" fmla="*/ 68 w 1360"/>
                <a:gd name="T67" fmla="*/ 287 h 1596"/>
                <a:gd name="T68" fmla="*/ 33 w 1360"/>
                <a:gd name="T69" fmla="*/ 221 h 1596"/>
                <a:gd name="T70" fmla="*/ 73 w 1360"/>
                <a:gd name="T71" fmla="*/ 213 h 1596"/>
                <a:gd name="T72" fmla="*/ 79 w 1360"/>
                <a:gd name="T73" fmla="*/ 213 h 1596"/>
                <a:gd name="T74" fmla="*/ 87 w 1360"/>
                <a:gd name="T75" fmla="*/ 214 h 1596"/>
                <a:gd name="T76" fmla="*/ 119 w 1360"/>
                <a:gd name="T77" fmla="*/ 224 h 1596"/>
                <a:gd name="T78" fmla="*/ 128 w 1360"/>
                <a:gd name="T79" fmla="*/ 227 h 1596"/>
                <a:gd name="T80" fmla="*/ 135 w 1360"/>
                <a:gd name="T81" fmla="*/ 230 h 1596"/>
                <a:gd name="T82" fmla="*/ 151 w 1360"/>
                <a:gd name="T83" fmla="*/ 237 h 1596"/>
                <a:gd name="T84" fmla="*/ 158 w 1360"/>
                <a:gd name="T85" fmla="*/ 240 h 1596"/>
                <a:gd name="T86" fmla="*/ 197 w 1360"/>
                <a:gd name="T87" fmla="*/ 257 h 1596"/>
                <a:gd name="T88" fmla="*/ 412 w 1360"/>
                <a:gd name="T89" fmla="*/ 273 h 1596"/>
                <a:gd name="T90" fmla="*/ 461 w 1360"/>
                <a:gd name="T91" fmla="*/ 189 h 1596"/>
                <a:gd name="T92" fmla="*/ 460 w 1360"/>
                <a:gd name="T93" fmla="*/ 185 h 1596"/>
                <a:gd name="T94" fmla="*/ 460 w 1360"/>
                <a:gd name="T95" fmla="*/ 181 h 1596"/>
                <a:gd name="T96" fmla="*/ 457 w 1360"/>
                <a:gd name="T97" fmla="*/ 176 h 1596"/>
                <a:gd name="T98" fmla="*/ 455 w 1360"/>
                <a:gd name="T99" fmla="*/ 172 h 1596"/>
                <a:gd name="T100" fmla="*/ 451 w 1360"/>
                <a:gd name="T101" fmla="*/ 168 h 1596"/>
                <a:gd name="T102" fmla="*/ 444 w 1360"/>
                <a:gd name="T103" fmla="*/ 164 h 1596"/>
                <a:gd name="T104" fmla="*/ 423 w 1360"/>
                <a:gd name="T105" fmla="*/ 160 h 1596"/>
                <a:gd name="T106" fmla="*/ 281 w 1360"/>
                <a:gd name="T107" fmla="*/ 158 h 1596"/>
                <a:gd name="T108" fmla="*/ 347 w 1360"/>
                <a:gd name="T109" fmla="*/ 79 h 1596"/>
                <a:gd name="T110" fmla="*/ 420 w 1360"/>
                <a:gd name="T111" fmla="*/ 45 h 1596"/>
                <a:gd name="T112" fmla="*/ 548 w 1360"/>
                <a:gd name="T113" fmla="*/ 2 h 1596"/>
                <a:gd name="T114" fmla="*/ 584 w 1360"/>
                <a:gd name="T115" fmla="*/ 24 h 1596"/>
                <a:gd name="T116" fmla="*/ 905 w 1360"/>
                <a:gd name="T117" fmla="*/ 485 h 1596"/>
                <a:gd name="T118" fmla="*/ 918 w 1360"/>
                <a:gd name="T119" fmla="*/ 526 h 1596"/>
                <a:gd name="T120" fmla="*/ 1360 w 1360"/>
                <a:gd name="T121" fmla="*/ 1194 h 15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360" h="1596">
                  <a:moveTo>
                    <a:pt x="1360" y="1194"/>
                  </a:moveTo>
                  <a:cubicBezTo>
                    <a:pt x="1360" y="1596"/>
                    <a:pt x="1360" y="1596"/>
                    <a:pt x="1360" y="1596"/>
                  </a:cubicBezTo>
                  <a:cubicBezTo>
                    <a:pt x="1349" y="1575"/>
                    <a:pt x="1312" y="1536"/>
                    <a:pt x="1197" y="1497"/>
                  </a:cubicBezTo>
                  <a:cubicBezTo>
                    <a:pt x="1135" y="1476"/>
                    <a:pt x="1050" y="1455"/>
                    <a:pt x="935" y="1437"/>
                  </a:cubicBezTo>
                  <a:cubicBezTo>
                    <a:pt x="897" y="1361"/>
                    <a:pt x="867" y="1277"/>
                    <a:pt x="847" y="1188"/>
                  </a:cubicBezTo>
                  <a:cubicBezTo>
                    <a:pt x="838" y="1147"/>
                    <a:pt x="830" y="1108"/>
                    <a:pt x="823" y="1072"/>
                  </a:cubicBezTo>
                  <a:cubicBezTo>
                    <a:pt x="785" y="876"/>
                    <a:pt x="776" y="752"/>
                    <a:pt x="763" y="674"/>
                  </a:cubicBezTo>
                  <a:cubicBezTo>
                    <a:pt x="761" y="659"/>
                    <a:pt x="758" y="646"/>
                    <a:pt x="756" y="634"/>
                  </a:cubicBezTo>
                  <a:cubicBezTo>
                    <a:pt x="755" y="632"/>
                    <a:pt x="754" y="630"/>
                    <a:pt x="754" y="628"/>
                  </a:cubicBezTo>
                  <a:cubicBezTo>
                    <a:pt x="754" y="627"/>
                    <a:pt x="753" y="625"/>
                    <a:pt x="753" y="624"/>
                  </a:cubicBezTo>
                  <a:cubicBezTo>
                    <a:pt x="752" y="622"/>
                    <a:pt x="752" y="620"/>
                    <a:pt x="751" y="618"/>
                  </a:cubicBezTo>
                  <a:cubicBezTo>
                    <a:pt x="751" y="618"/>
                    <a:pt x="751" y="617"/>
                    <a:pt x="750" y="616"/>
                  </a:cubicBezTo>
                  <a:cubicBezTo>
                    <a:pt x="747" y="605"/>
                    <a:pt x="743" y="596"/>
                    <a:pt x="738" y="589"/>
                  </a:cubicBezTo>
                  <a:cubicBezTo>
                    <a:pt x="737" y="588"/>
                    <a:pt x="737" y="588"/>
                    <a:pt x="737" y="587"/>
                  </a:cubicBezTo>
                  <a:cubicBezTo>
                    <a:pt x="735" y="584"/>
                    <a:pt x="732" y="581"/>
                    <a:pt x="730" y="579"/>
                  </a:cubicBezTo>
                  <a:cubicBezTo>
                    <a:pt x="730" y="578"/>
                    <a:pt x="729" y="578"/>
                    <a:pt x="729" y="577"/>
                  </a:cubicBezTo>
                  <a:cubicBezTo>
                    <a:pt x="727" y="576"/>
                    <a:pt x="725" y="574"/>
                    <a:pt x="723" y="572"/>
                  </a:cubicBezTo>
                  <a:cubicBezTo>
                    <a:pt x="723" y="572"/>
                    <a:pt x="723" y="571"/>
                    <a:pt x="722" y="571"/>
                  </a:cubicBezTo>
                  <a:cubicBezTo>
                    <a:pt x="722" y="571"/>
                    <a:pt x="722" y="571"/>
                    <a:pt x="721" y="571"/>
                  </a:cubicBezTo>
                  <a:cubicBezTo>
                    <a:pt x="720" y="570"/>
                    <a:pt x="719" y="569"/>
                    <a:pt x="718" y="568"/>
                  </a:cubicBezTo>
                  <a:cubicBezTo>
                    <a:pt x="715" y="566"/>
                    <a:pt x="712" y="564"/>
                    <a:pt x="709" y="563"/>
                  </a:cubicBezTo>
                  <a:cubicBezTo>
                    <a:pt x="705" y="561"/>
                    <a:pt x="702" y="560"/>
                    <a:pt x="699" y="559"/>
                  </a:cubicBezTo>
                  <a:cubicBezTo>
                    <a:pt x="698" y="559"/>
                    <a:pt x="697" y="558"/>
                    <a:pt x="696" y="558"/>
                  </a:cubicBezTo>
                  <a:cubicBezTo>
                    <a:pt x="696" y="558"/>
                    <a:pt x="695" y="558"/>
                    <a:pt x="694" y="557"/>
                  </a:cubicBezTo>
                  <a:cubicBezTo>
                    <a:pt x="692" y="557"/>
                    <a:pt x="690" y="556"/>
                    <a:pt x="688" y="556"/>
                  </a:cubicBezTo>
                  <a:cubicBezTo>
                    <a:pt x="681" y="554"/>
                    <a:pt x="674" y="553"/>
                    <a:pt x="667" y="551"/>
                  </a:cubicBezTo>
                  <a:cubicBezTo>
                    <a:pt x="665" y="551"/>
                    <a:pt x="663" y="551"/>
                    <a:pt x="661" y="550"/>
                  </a:cubicBezTo>
                  <a:cubicBezTo>
                    <a:pt x="653" y="549"/>
                    <a:pt x="645" y="547"/>
                    <a:pt x="637" y="546"/>
                  </a:cubicBezTo>
                  <a:cubicBezTo>
                    <a:pt x="632" y="545"/>
                    <a:pt x="628" y="545"/>
                    <a:pt x="624" y="544"/>
                  </a:cubicBezTo>
                  <a:cubicBezTo>
                    <a:pt x="620" y="543"/>
                    <a:pt x="616" y="543"/>
                    <a:pt x="612" y="542"/>
                  </a:cubicBezTo>
                  <a:cubicBezTo>
                    <a:pt x="611" y="542"/>
                    <a:pt x="611" y="542"/>
                    <a:pt x="610" y="541"/>
                  </a:cubicBezTo>
                  <a:cubicBezTo>
                    <a:pt x="605" y="541"/>
                    <a:pt x="601" y="540"/>
                    <a:pt x="597" y="539"/>
                  </a:cubicBezTo>
                  <a:cubicBezTo>
                    <a:pt x="590" y="538"/>
                    <a:pt x="583" y="537"/>
                    <a:pt x="576" y="536"/>
                  </a:cubicBezTo>
                  <a:cubicBezTo>
                    <a:pt x="569" y="535"/>
                    <a:pt x="562" y="534"/>
                    <a:pt x="554" y="532"/>
                  </a:cubicBezTo>
                  <a:cubicBezTo>
                    <a:pt x="539" y="530"/>
                    <a:pt x="523" y="527"/>
                    <a:pt x="508" y="524"/>
                  </a:cubicBezTo>
                  <a:cubicBezTo>
                    <a:pt x="504" y="523"/>
                    <a:pt x="499" y="523"/>
                    <a:pt x="495" y="522"/>
                  </a:cubicBezTo>
                  <a:cubicBezTo>
                    <a:pt x="493" y="521"/>
                    <a:pt x="490" y="521"/>
                    <a:pt x="488" y="520"/>
                  </a:cubicBezTo>
                  <a:cubicBezTo>
                    <a:pt x="481" y="519"/>
                    <a:pt x="475" y="518"/>
                    <a:pt x="469" y="516"/>
                  </a:cubicBezTo>
                  <a:cubicBezTo>
                    <a:pt x="464" y="515"/>
                    <a:pt x="459" y="514"/>
                    <a:pt x="454" y="513"/>
                  </a:cubicBezTo>
                  <a:cubicBezTo>
                    <a:pt x="452" y="513"/>
                    <a:pt x="449" y="512"/>
                    <a:pt x="447" y="512"/>
                  </a:cubicBezTo>
                  <a:cubicBezTo>
                    <a:pt x="439" y="510"/>
                    <a:pt x="432" y="508"/>
                    <a:pt x="425" y="507"/>
                  </a:cubicBezTo>
                  <a:cubicBezTo>
                    <a:pt x="424" y="506"/>
                    <a:pt x="422" y="506"/>
                    <a:pt x="421" y="506"/>
                  </a:cubicBezTo>
                  <a:cubicBezTo>
                    <a:pt x="418" y="505"/>
                    <a:pt x="414" y="504"/>
                    <a:pt x="411" y="503"/>
                  </a:cubicBezTo>
                  <a:cubicBezTo>
                    <a:pt x="408" y="502"/>
                    <a:pt x="405" y="501"/>
                    <a:pt x="402" y="500"/>
                  </a:cubicBezTo>
                  <a:cubicBezTo>
                    <a:pt x="399" y="500"/>
                    <a:pt x="396" y="499"/>
                    <a:pt x="393" y="498"/>
                  </a:cubicBezTo>
                  <a:cubicBezTo>
                    <a:pt x="389" y="497"/>
                    <a:pt x="386" y="496"/>
                    <a:pt x="382" y="495"/>
                  </a:cubicBezTo>
                  <a:cubicBezTo>
                    <a:pt x="380" y="494"/>
                    <a:pt x="377" y="493"/>
                    <a:pt x="374" y="492"/>
                  </a:cubicBezTo>
                  <a:cubicBezTo>
                    <a:pt x="372" y="491"/>
                    <a:pt x="370" y="491"/>
                    <a:pt x="367" y="490"/>
                  </a:cubicBezTo>
                  <a:cubicBezTo>
                    <a:pt x="365" y="489"/>
                    <a:pt x="363" y="488"/>
                    <a:pt x="361" y="488"/>
                  </a:cubicBezTo>
                  <a:cubicBezTo>
                    <a:pt x="359" y="487"/>
                    <a:pt x="357" y="486"/>
                    <a:pt x="355" y="485"/>
                  </a:cubicBezTo>
                  <a:cubicBezTo>
                    <a:pt x="349" y="483"/>
                    <a:pt x="343" y="481"/>
                    <a:pt x="337" y="478"/>
                  </a:cubicBezTo>
                  <a:cubicBezTo>
                    <a:pt x="335" y="477"/>
                    <a:pt x="334" y="477"/>
                    <a:pt x="332" y="476"/>
                  </a:cubicBezTo>
                  <a:cubicBezTo>
                    <a:pt x="317" y="469"/>
                    <a:pt x="304" y="462"/>
                    <a:pt x="292" y="453"/>
                  </a:cubicBezTo>
                  <a:cubicBezTo>
                    <a:pt x="292" y="453"/>
                    <a:pt x="291" y="453"/>
                    <a:pt x="290" y="452"/>
                  </a:cubicBezTo>
                  <a:cubicBezTo>
                    <a:pt x="288" y="450"/>
                    <a:pt x="286" y="449"/>
                    <a:pt x="284" y="447"/>
                  </a:cubicBezTo>
                  <a:cubicBezTo>
                    <a:pt x="282" y="446"/>
                    <a:pt x="281" y="445"/>
                    <a:pt x="280" y="444"/>
                  </a:cubicBezTo>
                  <a:cubicBezTo>
                    <a:pt x="276" y="440"/>
                    <a:pt x="272" y="436"/>
                    <a:pt x="268" y="432"/>
                  </a:cubicBezTo>
                  <a:cubicBezTo>
                    <a:pt x="266" y="431"/>
                    <a:pt x="265" y="430"/>
                    <a:pt x="264" y="429"/>
                  </a:cubicBezTo>
                  <a:cubicBezTo>
                    <a:pt x="262" y="428"/>
                    <a:pt x="260" y="426"/>
                    <a:pt x="258" y="424"/>
                  </a:cubicBezTo>
                  <a:cubicBezTo>
                    <a:pt x="256" y="423"/>
                    <a:pt x="254" y="421"/>
                    <a:pt x="252" y="419"/>
                  </a:cubicBezTo>
                  <a:cubicBezTo>
                    <a:pt x="249" y="417"/>
                    <a:pt x="247" y="416"/>
                    <a:pt x="245" y="414"/>
                  </a:cubicBezTo>
                  <a:cubicBezTo>
                    <a:pt x="244" y="413"/>
                    <a:pt x="242" y="412"/>
                    <a:pt x="241" y="410"/>
                  </a:cubicBezTo>
                  <a:cubicBezTo>
                    <a:pt x="208" y="384"/>
                    <a:pt x="168" y="355"/>
                    <a:pt x="129" y="329"/>
                  </a:cubicBezTo>
                  <a:cubicBezTo>
                    <a:pt x="129" y="329"/>
                    <a:pt x="129" y="329"/>
                    <a:pt x="129" y="329"/>
                  </a:cubicBezTo>
                  <a:cubicBezTo>
                    <a:pt x="125" y="326"/>
                    <a:pt x="121" y="323"/>
                    <a:pt x="117" y="320"/>
                  </a:cubicBezTo>
                  <a:cubicBezTo>
                    <a:pt x="113" y="318"/>
                    <a:pt x="110" y="315"/>
                    <a:pt x="106" y="313"/>
                  </a:cubicBezTo>
                  <a:cubicBezTo>
                    <a:pt x="104" y="311"/>
                    <a:pt x="101" y="309"/>
                    <a:pt x="99" y="308"/>
                  </a:cubicBezTo>
                  <a:cubicBezTo>
                    <a:pt x="88" y="300"/>
                    <a:pt x="78" y="294"/>
                    <a:pt x="68" y="287"/>
                  </a:cubicBezTo>
                  <a:cubicBezTo>
                    <a:pt x="29" y="261"/>
                    <a:pt x="0" y="243"/>
                    <a:pt x="0" y="243"/>
                  </a:cubicBezTo>
                  <a:cubicBezTo>
                    <a:pt x="0" y="243"/>
                    <a:pt x="7" y="230"/>
                    <a:pt x="33" y="221"/>
                  </a:cubicBezTo>
                  <a:cubicBezTo>
                    <a:pt x="43" y="217"/>
                    <a:pt x="55" y="215"/>
                    <a:pt x="71" y="213"/>
                  </a:cubicBezTo>
                  <a:cubicBezTo>
                    <a:pt x="73" y="213"/>
                    <a:pt x="73" y="213"/>
                    <a:pt x="73" y="213"/>
                  </a:cubicBezTo>
                  <a:cubicBezTo>
                    <a:pt x="74" y="213"/>
                    <a:pt x="74" y="213"/>
                    <a:pt x="75" y="213"/>
                  </a:cubicBezTo>
                  <a:cubicBezTo>
                    <a:pt x="77" y="213"/>
                    <a:pt x="78" y="213"/>
                    <a:pt x="79" y="213"/>
                  </a:cubicBezTo>
                  <a:cubicBezTo>
                    <a:pt x="81" y="213"/>
                    <a:pt x="82" y="213"/>
                    <a:pt x="84" y="214"/>
                  </a:cubicBezTo>
                  <a:cubicBezTo>
                    <a:pt x="85" y="214"/>
                    <a:pt x="86" y="214"/>
                    <a:pt x="87" y="214"/>
                  </a:cubicBezTo>
                  <a:cubicBezTo>
                    <a:pt x="95" y="216"/>
                    <a:pt x="103" y="218"/>
                    <a:pt x="113" y="221"/>
                  </a:cubicBezTo>
                  <a:cubicBezTo>
                    <a:pt x="115" y="222"/>
                    <a:pt x="117" y="223"/>
                    <a:pt x="119" y="224"/>
                  </a:cubicBezTo>
                  <a:cubicBezTo>
                    <a:pt x="120" y="224"/>
                    <a:pt x="121" y="225"/>
                    <a:pt x="123" y="225"/>
                  </a:cubicBezTo>
                  <a:cubicBezTo>
                    <a:pt x="124" y="226"/>
                    <a:pt x="126" y="227"/>
                    <a:pt x="128" y="227"/>
                  </a:cubicBezTo>
                  <a:cubicBezTo>
                    <a:pt x="130" y="228"/>
                    <a:pt x="132" y="229"/>
                    <a:pt x="133" y="230"/>
                  </a:cubicBezTo>
                  <a:cubicBezTo>
                    <a:pt x="134" y="230"/>
                    <a:pt x="135" y="230"/>
                    <a:pt x="135" y="230"/>
                  </a:cubicBezTo>
                  <a:cubicBezTo>
                    <a:pt x="135" y="230"/>
                    <a:pt x="135" y="230"/>
                    <a:pt x="135" y="230"/>
                  </a:cubicBezTo>
                  <a:cubicBezTo>
                    <a:pt x="140" y="232"/>
                    <a:pt x="146" y="235"/>
                    <a:pt x="151" y="237"/>
                  </a:cubicBezTo>
                  <a:cubicBezTo>
                    <a:pt x="153" y="238"/>
                    <a:pt x="154" y="239"/>
                    <a:pt x="156" y="239"/>
                  </a:cubicBezTo>
                  <a:cubicBezTo>
                    <a:pt x="157" y="240"/>
                    <a:pt x="157" y="240"/>
                    <a:pt x="158" y="240"/>
                  </a:cubicBezTo>
                  <a:cubicBezTo>
                    <a:pt x="170" y="245"/>
                    <a:pt x="182" y="251"/>
                    <a:pt x="195" y="256"/>
                  </a:cubicBezTo>
                  <a:cubicBezTo>
                    <a:pt x="195" y="256"/>
                    <a:pt x="196" y="257"/>
                    <a:pt x="197" y="257"/>
                  </a:cubicBezTo>
                  <a:cubicBezTo>
                    <a:pt x="211" y="263"/>
                    <a:pt x="226" y="268"/>
                    <a:pt x="241" y="273"/>
                  </a:cubicBezTo>
                  <a:cubicBezTo>
                    <a:pt x="293" y="290"/>
                    <a:pt x="368" y="304"/>
                    <a:pt x="412" y="273"/>
                  </a:cubicBezTo>
                  <a:cubicBezTo>
                    <a:pt x="438" y="255"/>
                    <a:pt x="458" y="224"/>
                    <a:pt x="461" y="198"/>
                  </a:cubicBezTo>
                  <a:cubicBezTo>
                    <a:pt x="461" y="195"/>
                    <a:pt x="461" y="192"/>
                    <a:pt x="461" y="189"/>
                  </a:cubicBezTo>
                  <a:cubicBezTo>
                    <a:pt x="461" y="188"/>
                    <a:pt x="461" y="188"/>
                    <a:pt x="461" y="187"/>
                  </a:cubicBezTo>
                  <a:cubicBezTo>
                    <a:pt x="461" y="186"/>
                    <a:pt x="461" y="186"/>
                    <a:pt x="460" y="185"/>
                  </a:cubicBezTo>
                  <a:cubicBezTo>
                    <a:pt x="460" y="184"/>
                    <a:pt x="460" y="184"/>
                    <a:pt x="460" y="183"/>
                  </a:cubicBezTo>
                  <a:cubicBezTo>
                    <a:pt x="460" y="182"/>
                    <a:pt x="460" y="182"/>
                    <a:pt x="460" y="181"/>
                  </a:cubicBezTo>
                  <a:cubicBezTo>
                    <a:pt x="459" y="181"/>
                    <a:pt x="459" y="180"/>
                    <a:pt x="459" y="180"/>
                  </a:cubicBezTo>
                  <a:cubicBezTo>
                    <a:pt x="459" y="179"/>
                    <a:pt x="458" y="177"/>
                    <a:pt x="457" y="176"/>
                  </a:cubicBezTo>
                  <a:cubicBezTo>
                    <a:pt x="457" y="175"/>
                    <a:pt x="457" y="175"/>
                    <a:pt x="456" y="174"/>
                  </a:cubicBezTo>
                  <a:cubicBezTo>
                    <a:pt x="456" y="174"/>
                    <a:pt x="456" y="173"/>
                    <a:pt x="455" y="172"/>
                  </a:cubicBezTo>
                  <a:cubicBezTo>
                    <a:pt x="455" y="172"/>
                    <a:pt x="454" y="171"/>
                    <a:pt x="453" y="170"/>
                  </a:cubicBezTo>
                  <a:cubicBezTo>
                    <a:pt x="453" y="169"/>
                    <a:pt x="452" y="169"/>
                    <a:pt x="451" y="168"/>
                  </a:cubicBezTo>
                  <a:cubicBezTo>
                    <a:pt x="451" y="168"/>
                    <a:pt x="450" y="167"/>
                    <a:pt x="450" y="167"/>
                  </a:cubicBezTo>
                  <a:cubicBezTo>
                    <a:pt x="448" y="166"/>
                    <a:pt x="446" y="165"/>
                    <a:pt x="444" y="164"/>
                  </a:cubicBezTo>
                  <a:cubicBezTo>
                    <a:pt x="443" y="163"/>
                    <a:pt x="442" y="163"/>
                    <a:pt x="441" y="162"/>
                  </a:cubicBezTo>
                  <a:cubicBezTo>
                    <a:pt x="436" y="161"/>
                    <a:pt x="430" y="160"/>
                    <a:pt x="423" y="160"/>
                  </a:cubicBezTo>
                  <a:cubicBezTo>
                    <a:pt x="375" y="160"/>
                    <a:pt x="287" y="192"/>
                    <a:pt x="253" y="190"/>
                  </a:cubicBezTo>
                  <a:cubicBezTo>
                    <a:pt x="281" y="158"/>
                    <a:pt x="281" y="158"/>
                    <a:pt x="281" y="158"/>
                  </a:cubicBezTo>
                  <a:cubicBezTo>
                    <a:pt x="303" y="132"/>
                    <a:pt x="303" y="132"/>
                    <a:pt x="303" y="132"/>
                  </a:cubicBezTo>
                  <a:cubicBezTo>
                    <a:pt x="347" y="79"/>
                    <a:pt x="347" y="79"/>
                    <a:pt x="347" y="79"/>
                  </a:cubicBezTo>
                  <a:cubicBezTo>
                    <a:pt x="360" y="63"/>
                    <a:pt x="360" y="63"/>
                    <a:pt x="360" y="63"/>
                  </a:cubicBezTo>
                  <a:cubicBezTo>
                    <a:pt x="380" y="57"/>
                    <a:pt x="400" y="51"/>
                    <a:pt x="420" y="45"/>
                  </a:cubicBezTo>
                  <a:cubicBezTo>
                    <a:pt x="420" y="45"/>
                    <a:pt x="420" y="45"/>
                    <a:pt x="420" y="45"/>
                  </a:cubicBezTo>
                  <a:cubicBezTo>
                    <a:pt x="480" y="25"/>
                    <a:pt x="533" y="7"/>
                    <a:pt x="548" y="2"/>
                  </a:cubicBezTo>
                  <a:cubicBezTo>
                    <a:pt x="550" y="1"/>
                    <a:pt x="552" y="0"/>
                    <a:pt x="552" y="0"/>
                  </a:cubicBezTo>
                  <a:cubicBezTo>
                    <a:pt x="552" y="0"/>
                    <a:pt x="564" y="8"/>
                    <a:pt x="584" y="24"/>
                  </a:cubicBezTo>
                  <a:cubicBezTo>
                    <a:pt x="631" y="62"/>
                    <a:pt x="721" y="143"/>
                    <a:pt x="801" y="268"/>
                  </a:cubicBezTo>
                  <a:cubicBezTo>
                    <a:pt x="840" y="330"/>
                    <a:pt x="877" y="402"/>
                    <a:pt x="905" y="485"/>
                  </a:cubicBezTo>
                  <a:cubicBezTo>
                    <a:pt x="905" y="485"/>
                    <a:pt x="905" y="485"/>
                    <a:pt x="905" y="485"/>
                  </a:cubicBezTo>
                  <a:cubicBezTo>
                    <a:pt x="910" y="498"/>
                    <a:pt x="914" y="512"/>
                    <a:pt x="918" y="526"/>
                  </a:cubicBezTo>
                  <a:cubicBezTo>
                    <a:pt x="918" y="526"/>
                    <a:pt x="934" y="547"/>
                    <a:pt x="960" y="582"/>
                  </a:cubicBezTo>
                  <a:cubicBezTo>
                    <a:pt x="1041" y="691"/>
                    <a:pt x="1224" y="945"/>
                    <a:pt x="1360" y="1194"/>
                  </a:cubicBezTo>
                  <a:close/>
                </a:path>
              </a:pathLst>
            </a:custGeom>
            <a:gradFill>
              <a:gsLst>
                <a:gs pos="0">
                  <a:srgbClr val="E5C3FF"/>
                </a:gs>
                <a:gs pos="65000">
                  <a:srgbClr val="B0C7FF"/>
                </a:gs>
              </a:gsLst>
              <a:lin ang="0" scaled="0"/>
            </a:gradFill>
            <a:ln>
              <a:noFill/>
            </a:ln>
          </p:spPr>
          <p:txBody>
            <a:bodyPr vert="horz" wrap="square" lIns="91440" tIns="45720" rIns="91440" bIns="45720" numCol="1" rtlCol="0" anchor="t" anchorCtr="0" compatLnSpc="1">
              <a:prstTxWarp prst="textNoShape">
                <a:avLst/>
              </a:prstTxWarp>
            </a:bodyPr>
            <a:lstStyle/>
            <a:p>
              <a:pPr rtl="0"/>
              <a:endParaRPr lang="fr-FR" dirty="0"/>
            </a:p>
          </p:txBody>
        </p:sp>
        <p:sp>
          <p:nvSpPr>
            <p:cNvPr id="55" name="Forme libre 32">
              <a:extLst>
                <a:ext uri="{FF2B5EF4-FFF2-40B4-BE49-F238E27FC236}">
                  <a16:creationId xmlns:a16="http://schemas.microsoft.com/office/drawing/2014/main" id="{742FC6CF-44F1-407F-BEB2-8F383DCEC064}"/>
                </a:ext>
              </a:extLst>
            </p:cNvPr>
            <p:cNvSpPr>
              <a:spLocks/>
            </p:cNvSpPr>
            <p:nvPr/>
          </p:nvSpPr>
          <p:spPr bwMode="auto">
            <a:xfrm>
              <a:off x="7721066" y="1559272"/>
              <a:ext cx="2833086" cy="2015954"/>
            </a:xfrm>
            <a:custGeom>
              <a:avLst/>
              <a:gdLst>
                <a:gd name="T0" fmla="*/ 723 w 841"/>
                <a:gd name="T1" fmla="*/ 599 h 599"/>
                <a:gd name="T2" fmla="*/ 720 w 841"/>
                <a:gd name="T3" fmla="*/ 589 h 599"/>
                <a:gd name="T4" fmla="*/ 717 w 841"/>
                <a:gd name="T5" fmla="*/ 581 h 599"/>
                <a:gd name="T6" fmla="*/ 704 w 841"/>
                <a:gd name="T7" fmla="*/ 552 h 599"/>
                <a:gd name="T8" fmla="*/ 696 w 841"/>
                <a:gd name="T9" fmla="*/ 542 h 599"/>
                <a:gd name="T10" fmla="*/ 689 w 841"/>
                <a:gd name="T11" fmla="*/ 536 h 599"/>
                <a:gd name="T12" fmla="*/ 685 w 841"/>
                <a:gd name="T13" fmla="*/ 533 h 599"/>
                <a:gd name="T14" fmla="*/ 666 w 841"/>
                <a:gd name="T15" fmla="*/ 524 h 599"/>
                <a:gd name="T16" fmla="*/ 661 w 841"/>
                <a:gd name="T17" fmla="*/ 522 h 599"/>
                <a:gd name="T18" fmla="*/ 634 w 841"/>
                <a:gd name="T19" fmla="*/ 516 h 599"/>
                <a:gd name="T20" fmla="*/ 604 w 841"/>
                <a:gd name="T21" fmla="*/ 511 h 599"/>
                <a:gd name="T22" fmla="*/ 579 w 841"/>
                <a:gd name="T23" fmla="*/ 507 h 599"/>
                <a:gd name="T24" fmla="*/ 564 w 841"/>
                <a:gd name="T25" fmla="*/ 504 h 599"/>
                <a:gd name="T26" fmla="*/ 521 w 841"/>
                <a:gd name="T27" fmla="*/ 497 h 599"/>
                <a:gd name="T28" fmla="*/ 462 w 841"/>
                <a:gd name="T29" fmla="*/ 487 h 599"/>
                <a:gd name="T30" fmla="*/ 436 w 841"/>
                <a:gd name="T31" fmla="*/ 481 h 599"/>
                <a:gd name="T32" fmla="*/ 414 w 841"/>
                <a:gd name="T33" fmla="*/ 477 h 599"/>
                <a:gd name="T34" fmla="*/ 388 w 841"/>
                <a:gd name="T35" fmla="*/ 471 h 599"/>
                <a:gd name="T36" fmla="*/ 369 w 841"/>
                <a:gd name="T37" fmla="*/ 465 h 599"/>
                <a:gd name="T38" fmla="*/ 349 w 841"/>
                <a:gd name="T39" fmla="*/ 460 h 599"/>
                <a:gd name="T40" fmla="*/ 334 w 841"/>
                <a:gd name="T41" fmla="*/ 455 h 599"/>
                <a:gd name="T42" fmla="*/ 322 w 841"/>
                <a:gd name="T43" fmla="*/ 450 h 599"/>
                <a:gd name="T44" fmla="*/ 299 w 841"/>
                <a:gd name="T45" fmla="*/ 441 h 599"/>
                <a:gd name="T46" fmla="*/ 257 w 841"/>
                <a:gd name="T47" fmla="*/ 417 h 599"/>
                <a:gd name="T48" fmla="*/ 247 w 841"/>
                <a:gd name="T49" fmla="*/ 409 h 599"/>
                <a:gd name="T50" fmla="*/ 231 w 841"/>
                <a:gd name="T51" fmla="*/ 394 h 599"/>
                <a:gd name="T52" fmla="*/ 219 w 841"/>
                <a:gd name="T53" fmla="*/ 384 h 599"/>
                <a:gd name="T54" fmla="*/ 208 w 841"/>
                <a:gd name="T55" fmla="*/ 375 h 599"/>
                <a:gd name="T56" fmla="*/ 96 w 841"/>
                <a:gd name="T57" fmla="*/ 294 h 599"/>
                <a:gd name="T58" fmla="*/ 73 w 841"/>
                <a:gd name="T59" fmla="*/ 278 h 599"/>
                <a:gd name="T60" fmla="*/ 52 w 841"/>
                <a:gd name="T61" fmla="*/ 231 h 599"/>
                <a:gd name="T62" fmla="*/ 38 w 841"/>
                <a:gd name="T63" fmla="*/ 178 h 599"/>
                <a:gd name="T64" fmla="*/ 42 w 841"/>
                <a:gd name="T65" fmla="*/ 178 h 599"/>
                <a:gd name="T66" fmla="*/ 51 w 841"/>
                <a:gd name="T67" fmla="*/ 179 h 599"/>
                <a:gd name="T68" fmla="*/ 80 w 841"/>
                <a:gd name="T69" fmla="*/ 186 h 599"/>
                <a:gd name="T70" fmla="*/ 90 w 841"/>
                <a:gd name="T71" fmla="*/ 190 h 599"/>
                <a:gd name="T72" fmla="*/ 100 w 841"/>
                <a:gd name="T73" fmla="*/ 195 h 599"/>
                <a:gd name="T74" fmla="*/ 102 w 841"/>
                <a:gd name="T75" fmla="*/ 195 h 599"/>
                <a:gd name="T76" fmla="*/ 154 w 841"/>
                <a:gd name="T77" fmla="*/ 229 h 599"/>
                <a:gd name="T78" fmla="*/ 428 w 841"/>
                <a:gd name="T79" fmla="*/ 189 h 599"/>
                <a:gd name="T80" fmla="*/ 428 w 841"/>
                <a:gd name="T81" fmla="*/ 163 h 599"/>
                <a:gd name="T82" fmla="*/ 428 w 841"/>
                <a:gd name="T83" fmla="*/ 152 h 599"/>
                <a:gd name="T84" fmla="*/ 427 w 841"/>
                <a:gd name="T85" fmla="*/ 148 h 599"/>
                <a:gd name="T86" fmla="*/ 426 w 841"/>
                <a:gd name="T87" fmla="*/ 145 h 599"/>
                <a:gd name="T88" fmla="*/ 423 w 841"/>
                <a:gd name="T89" fmla="*/ 139 h 599"/>
                <a:gd name="T90" fmla="*/ 420 w 841"/>
                <a:gd name="T91" fmla="*/ 135 h 599"/>
                <a:gd name="T92" fmla="*/ 417 w 841"/>
                <a:gd name="T93" fmla="*/ 132 h 599"/>
                <a:gd name="T94" fmla="*/ 408 w 841"/>
                <a:gd name="T95" fmla="*/ 127 h 599"/>
                <a:gd name="T96" fmla="*/ 220 w 841"/>
                <a:gd name="T97" fmla="*/ 155 h 599"/>
                <a:gd name="T98" fmla="*/ 270 w 841"/>
                <a:gd name="T99" fmla="*/ 97 h 599"/>
                <a:gd name="T100" fmla="*/ 594 w 841"/>
                <a:gd name="T101" fmla="*/ 148 h 599"/>
                <a:gd name="T102" fmla="*/ 832 w 841"/>
                <a:gd name="T103" fmla="*/ 544 h 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841" h="599">
                  <a:moveTo>
                    <a:pt x="832" y="544"/>
                  </a:moveTo>
                  <a:cubicBezTo>
                    <a:pt x="827" y="548"/>
                    <a:pt x="784" y="581"/>
                    <a:pt x="723" y="599"/>
                  </a:cubicBezTo>
                  <a:cubicBezTo>
                    <a:pt x="722" y="597"/>
                    <a:pt x="721" y="595"/>
                    <a:pt x="721" y="593"/>
                  </a:cubicBezTo>
                  <a:cubicBezTo>
                    <a:pt x="721" y="592"/>
                    <a:pt x="720" y="590"/>
                    <a:pt x="720" y="589"/>
                  </a:cubicBezTo>
                  <a:cubicBezTo>
                    <a:pt x="719" y="587"/>
                    <a:pt x="719" y="585"/>
                    <a:pt x="718" y="583"/>
                  </a:cubicBezTo>
                  <a:cubicBezTo>
                    <a:pt x="718" y="583"/>
                    <a:pt x="718" y="582"/>
                    <a:pt x="717" y="581"/>
                  </a:cubicBezTo>
                  <a:cubicBezTo>
                    <a:pt x="714" y="570"/>
                    <a:pt x="710" y="561"/>
                    <a:pt x="705" y="554"/>
                  </a:cubicBezTo>
                  <a:cubicBezTo>
                    <a:pt x="704" y="553"/>
                    <a:pt x="704" y="553"/>
                    <a:pt x="704" y="552"/>
                  </a:cubicBezTo>
                  <a:cubicBezTo>
                    <a:pt x="702" y="549"/>
                    <a:pt x="699" y="546"/>
                    <a:pt x="697" y="544"/>
                  </a:cubicBezTo>
                  <a:cubicBezTo>
                    <a:pt x="697" y="543"/>
                    <a:pt x="696" y="543"/>
                    <a:pt x="696" y="542"/>
                  </a:cubicBezTo>
                  <a:cubicBezTo>
                    <a:pt x="694" y="541"/>
                    <a:pt x="692" y="539"/>
                    <a:pt x="690" y="537"/>
                  </a:cubicBezTo>
                  <a:cubicBezTo>
                    <a:pt x="690" y="537"/>
                    <a:pt x="690" y="536"/>
                    <a:pt x="689" y="536"/>
                  </a:cubicBezTo>
                  <a:cubicBezTo>
                    <a:pt x="689" y="536"/>
                    <a:pt x="689" y="536"/>
                    <a:pt x="688" y="536"/>
                  </a:cubicBezTo>
                  <a:cubicBezTo>
                    <a:pt x="687" y="535"/>
                    <a:pt x="686" y="534"/>
                    <a:pt x="685" y="533"/>
                  </a:cubicBezTo>
                  <a:cubicBezTo>
                    <a:pt x="682" y="531"/>
                    <a:pt x="679" y="529"/>
                    <a:pt x="676" y="528"/>
                  </a:cubicBezTo>
                  <a:cubicBezTo>
                    <a:pt x="672" y="526"/>
                    <a:pt x="669" y="525"/>
                    <a:pt x="666" y="524"/>
                  </a:cubicBezTo>
                  <a:cubicBezTo>
                    <a:pt x="665" y="524"/>
                    <a:pt x="664" y="523"/>
                    <a:pt x="663" y="523"/>
                  </a:cubicBezTo>
                  <a:cubicBezTo>
                    <a:pt x="663" y="523"/>
                    <a:pt x="662" y="523"/>
                    <a:pt x="661" y="522"/>
                  </a:cubicBezTo>
                  <a:cubicBezTo>
                    <a:pt x="659" y="522"/>
                    <a:pt x="657" y="521"/>
                    <a:pt x="655" y="521"/>
                  </a:cubicBezTo>
                  <a:cubicBezTo>
                    <a:pt x="648" y="519"/>
                    <a:pt x="641" y="518"/>
                    <a:pt x="634" y="516"/>
                  </a:cubicBezTo>
                  <a:cubicBezTo>
                    <a:pt x="632" y="516"/>
                    <a:pt x="630" y="516"/>
                    <a:pt x="628" y="515"/>
                  </a:cubicBezTo>
                  <a:cubicBezTo>
                    <a:pt x="620" y="514"/>
                    <a:pt x="612" y="512"/>
                    <a:pt x="604" y="511"/>
                  </a:cubicBezTo>
                  <a:cubicBezTo>
                    <a:pt x="599" y="510"/>
                    <a:pt x="595" y="510"/>
                    <a:pt x="591" y="509"/>
                  </a:cubicBezTo>
                  <a:cubicBezTo>
                    <a:pt x="587" y="508"/>
                    <a:pt x="583" y="508"/>
                    <a:pt x="579" y="507"/>
                  </a:cubicBezTo>
                  <a:cubicBezTo>
                    <a:pt x="578" y="507"/>
                    <a:pt x="578" y="507"/>
                    <a:pt x="577" y="506"/>
                  </a:cubicBezTo>
                  <a:cubicBezTo>
                    <a:pt x="572" y="506"/>
                    <a:pt x="568" y="505"/>
                    <a:pt x="564" y="504"/>
                  </a:cubicBezTo>
                  <a:cubicBezTo>
                    <a:pt x="557" y="503"/>
                    <a:pt x="550" y="502"/>
                    <a:pt x="543" y="501"/>
                  </a:cubicBezTo>
                  <a:cubicBezTo>
                    <a:pt x="536" y="500"/>
                    <a:pt x="529" y="499"/>
                    <a:pt x="521" y="497"/>
                  </a:cubicBezTo>
                  <a:cubicBezTo>
                    <a:pt x="506" y="495"/>
                    <a:pt x="490" y="492"/>
                    <a:pt x="475" y="489"/>
                  </a:cubicBezTo>
                  <a:cubicBezTo>
                    <a:pt x="471" y="488"/>
                    <a:pt x="466" y="488"/>
                    <a:pt x="462" y="487"/>
                  </a:cubicBezTo>
                  <a:cubicBezTo>
                    <a:pt x="460" y="486"/>
                    <a:pt x="457" y="486"/>
                    <a:pt x="455" y="485"/>
                  </a:cubicBezTo>
                  <a:cubicBezTo>
                    <a:pt x="448" y="484"/>
                    <a:pt x="442" y="483"/>
                    <a:pt x="436" y="481"/>
                  </a:cubicBezTo>
                  <a:cubicBezTo>
                    <a:pt x="431" y="480"/>
                    <a:pt x="426" y="479"/>
                    <a:pt x="421" y="478"/>
                  </a:cubicBezTo>
                  <a:cubicBezTo>
                    <a:pt x="419" y="478"/>
                    <a:pt x="416" y="477"/>
                    <a:pt x="414" y="477"/>
                  </a:cubicBezTo>
                  <a:cubicBezTo>
                    <a:pt x="406" y="475"/>
                    <a:pt x="399" y="473"/>
                    <a:pt x="392" y="472"/>
                  </a:cubicBezTo>
                  <a:cubicBezTo>
                    <a:pt x="391" y="471"/>
                    <a:pt x="389" y="471"/>
                    <a:pt x="388" y="471"/>
                  </a:cubicBezTo>
                  <a:cubicBezTo>
                    <a:pt x="385" y="470"/>
                    <a:pt x="381" y="469"/>
                    <a:pt x="378" y="468"/>
                  </a:cubicBezTo>
                  <a:cubicBezTo>
                    <a:pt x="375" y="467"/>
                    <a:pt x="372" y="466"/>
                    <a:pt x="369" y="465"/>
                  </a:cubicBezTo>
                  <a:cubicBezTo>
                    <a:pt x="366" y="465"/>
                    <a:pt x="363" y="464"/>
                    <a:pt x="360" y="463"/>
                  </a:cubicBezTo>
                  <a:cubicBezTo>
                    <a:pt x="356" y="462"/>
                    <a:pt x="353" y="461"/>
                    <a:pt x="349" y="460"/>
                  </a:cubicBezTo>
                  <a:cubicBezTo>
                    <a:pt x="347" y="459"/>
                    <a:pt x="344" y="458"/>
                    <a:pt x="341" y="457"/>
                  </a:cubicBezTo>
                  <a:cubicBezTo>
                    <a:pt x="339" y="456"/>
                    <a:pt x="337" y="456"/>
                    <a:pt x="334" y="455"/>
                  </a:cubicBezTo>
                  <a:cubicBezTo>
                    <a:pt x="332" y="454"/>
                    <a:pt x="330" y="453"/>
                    <a:pt x="328" y="453"/>
                  </a:cubicBezTo>
                  <a:cubicBezTo>
                    <a:pt x="326" y="452"/>
                    <a:pt x="324" y="451"/>
                    <a:pt x="322" y="450"/>
                  </a:cubicBezTo>
                  <a:cubicBezTo>
                    <a:pt x="316" y="448"/>
                    <a:pt x="310" y="446"/>
                    <a:pt x="304" y="443"/>
                  </a:cubicBezTo>
                  <a:cubicBezTo>
                    <a:pt x="302" y="442"/>
                    <a:pt x="301" y="442"/>
                    <a:pt x="299" y="441"/>
                  </a:cubicBezTo>
                  <a:cubicBezTo>
                    <a:pt x="284" y="434"/>
                    <a:pt x="271" y="427"/>
                    <a:pt x="259" y="418"/>
                  </a:cubicBezTo>
                  <a:cubicBezTo>
                    <a:pt x="259" y="418"/>
                    <a:pt x="258" y="418"/>
                    <a:pt x="257" y="417"/>
                  </a:cubicBezTo>
                  <a:cubicBezTo>
                    <a:pt x="255" y="415"/>
                    <a:pt x="253" y="414"/>
                    <a:pt x="251" y="412"/>
                  </a:cubicBezTo>
                  <a:cubicBezTo>
                    <a:pt x="249" y="411"/>
                    <a:pt x="248" y="410"/>
                    <a:pt x="247" y="409"/>
                  </a:cubicBezTo>
                  <a:cubicBezTo>
                    <a:pt x="243" y="405"/>
                    <a:pt x="239" y="401"/>
                    <a:pt x="235" y="397"/>
                  </a:cubicBezTo>
                  <a:cubicBezTo>
                    <a:pt x="233" y="396"/>
                    <a:pt x="232" y="395"/>
                    <a:pt x="231" y="394"/>
                  </a:cubicBezTo>
                  <a:cubicBezTo>
                    <a:pt x="229" y="393"/>
                    <a:pt x="227" y="391"/>
                    <a:pt x="225" y="389"/>
                  </a:cubicBezTo>
                  <a:cubicBezTo>
                    <a:pt x="223" y="388"/>
                    <a:pt x="221" y="386"/>
                    <a:pt x="219" y="384"/>
                  </a:cubicBezTo>
                  <a:cubicBezTo>
                    <a:pt x="216" y="382"/>
                    <a:pt x="214" y="381"/>
                    <a:pt x="212" y="379"/>
                  </a:cubicBezTo>
                  <a:cubicBezTo>
                    <a:pt x="211" y="378"/>
                    <a:pt x="209" y="377"/>
                    <a:pt x="208" y="375"/>
                  </a:cubicBezTo>
                  <a:cubicBezTo>
                    <a:pt x="175" y="349"/>
                    <a:pt x="135" y="320"/>
                    <a:pt x="96" y="294"/>
                  </a:cubicBezTo>
                  <a:cubicBezTo>
                    <a:pt x="96" y="294"/>
                    <a:pt x="96" y="294"/>
                    <a:pt x="96" y="294"/>
                  </a:cubicBezTo>
                  <a:cubicBezTo>
                    <a:pt x="92" y="291"/>
                    <a:pt x="88" y="288"/>
                    <a:pt x="84" y="285"/>
                  </a:cubicBezTo>
                  <a:cubicBezTo>
                    <a:pt x="80" y="283"/>
                    <a:pt x="77" y="280"/>
                    <a:pt x="73" y="278"/>
                  </a:cubicBezTo>
                  <a:cubicBezTo>
                    <a:pt x="71" y="276"/>
                    <a:pt x="68" y="274"/>
                    <a:pt x="66" y="273"/>
                  </a:cubicBezTo>
                  <a:cubicBezTo>
                    <a:pt x="65" y="256"/>
                    <a:pt x="60" y="242"/>
                    <a:pt x="52" y="231"/>
                  </a:cubicBezTo>
                  <a:cubicBezTo>
                    <a:pt x="38" y="211"/>
                    <a:pt x="16" y="198"/>
                    <a:pt x="0" y="186"/>
                  </a:cubicBezTo>
                  <a:cubicBezTo>
                    <a:pt x="10" y="182"/>
                    <a:pt x="22" y="180"/>
                    <a:pt x="38" y="178"/>
                  </a:cubicBezTo>
                  <a:cubicBezTo>
                    <a:pt x="40" y="178"/>
                    <a:pt x="40" y="178"/>
                    <a:pt x="40" y="178"/>
                  </a:cubicBezTo>
                  <a:cubicBezTo>
                    <a:pt x="41" y="178"/>
                    <a:pt x="41" y="178"/>
                    <a:pt x="42" y="178"/>
                  </a:cubicBezTo>
                  <a:cubicBezTo>
                    <a:pt x="44" y="178"/>
                    <a:pt x="45" y="178"/>
                    <a:pt x="46" y="178"/>
                  </a:cubicBezTo>
                  <a:cubicBezTo>
                    <a:pt x="48" y="178"/>
                    <a:pt x="49" y="178"/>
                    <a:pt x="51" y="179"/>
                  </a:cubicBezTo>
                  <a:cubicBezTo>
                    <a:pt x="52" y="179"/>
                    <a:pt x="53" y="179"/>
                    <a:pt x="54" y="179"/>
                  </a:cubicBezTo>
                  <a:cubicBezTo>
                    <a:pt x="62" y="181"/>
                    <a:pt x="70" y="183"/>
                    <a:pt x="80" y="186"/>
                  </a:cubicBezTo>
                  <a:cubicBezTo>
                    <a:pt x="82" y="187"/>
                    <a:pt x="84" y="188"/>
                    <a:pt x="86" y="189"/>
                  </a:cubicBezTo>
                  <a:cubicBezTo>
                    <a:pt x="87" y="189"/>
                    <a:pt x="88" y="190"/>
                    <a:pt x="90" y="190"/>
                  </a:cubicBezTo>
                  <a:cubicBezTo>
                    <a:pt x="91" y="191"/>
                    <a:pt x="93" y="192"/>
                    <a:pt x="95" y="192"/>
                  </a:cubicBezTo>
                  <a:cubicBezTo>
                    <a:pt x="97" y="193"/>
                    <a:pt x="99" y="194"/>
                    <a:pt x="100" y="195"/>
                  </a:cubicBezTo>
                  <a:cubicBezTo>
                    <a:pt x="101" y="195"/>
                    <a:pt x="101" y="195"/>
                    <a:pt x="102" y="195"/>
                  </a:cubicBezTo>
                  <a:cubicBezTo>
                    <a:pt x="102" y="195"/>
                    <a:pt x="102" y="195"/>
                    <a:pt x="102" y="195"/>
                  </a:cubicBezTo>
                  <a:cubicBezTo>
                    <a:pt x="102" y="195"/>
                    <a:pt x="102" y="195"/>
                    <a:pt x="102" y="195"/>
                  </a:cubicBezTo>
                  <a:cubicBezTo>
                    <a:pt x="116" y="207"/>
                    <a:pt x="134" y="218"/>
                    <a:pt x="154" y="229"/>
                  </a:cubicBezTo>
                  <a:cubicBezTo>
                    <a:pt x="251" y="280"/>
                    <a:pt x="405" y="310"/>
                    <a:pt x="428" y="196"/>
                  </a:cubicBezTo>
                  <a:cubicBezTo>
                    <a:pt x="429" y="193"/>
                    <a:pt x="429" y="191"/>
                    <a:pt x="428" y="189"/>
                  </a:cubicBezTo>
                  <a:cubicBezTo>
                    <a:pt x="430" y="180"/>
                    <a:pt x="430" y="171"/>
                    <a:pt x="428" y="163"/>
                  </a:cubicBezTo>
                  <a:cubicBezTo>
                    <a:pt x="428" y="163"/>
                    <a:pt x="428" y="163"/>
                    <a:pt x="428" y="163"/>
                  </a:cubicBezTo>
                  <a:cubicBezTo>
                    <a:pt x="428" y="160"/>
                    <a:pt x="428" y="157"/>
                    <a:pt x="428" y="154"/>
                  </a:cubicBezTo>
                  <a:cubicBezTo>
                    <a:pt x="428" y="153"/>
                    <a:pt x="428" y="153"/>
                    <a:pt x="428" y="152"/>
                  </a:cubicBezTo>
                  <a:cubicBezTo>
                    <a:pt x="428" y="151"/>
                    <a:pt x="428" y="151"/>
                    <a:pt x="427" y="150"/>
                  </a:cubicBezTo>
                  <a:cubicBezTo>
                    <a:pt x="427" y="149"/>
                    <a:pt x="427" y="149"/>
                    <a:pt x="427" y="148"/>
                  </a:cubicBezTo>
                  <a:cubicBezTo>
                    <a:pt x="427" y="147"/>
                    <a:pt x="427" y="147"/>
                    <a:pt x="427" y="146"/>
                  </a:cubicBezTo>
                  <a:cubicBezTo>
                    <a:pt x="426" y="146"/>
                    <a:pt x="426" y="145"/>
                    <a:pt x="426" y="145"/>
                  </a:cubicBezTo>
                  <a:cubicBezTo>
                    <a:pt x="426" y="144"/>
                    <a:pt x="425" y="142"/>
                    <a:pt x="424" y="141"/>
                  </a:cubicBezTo>
                  <a:cubicBezTo>
                    <a:pt x="424" y="140"/>
                    <a:pt x="424" y="140"/>
                    <a:pt x="423" y="139"/>
                  </a:cubicBezTo>
                  <a:cubicBezTo>
                    <a:pt x="423" y="139"/>
                    <a:pt x="423" y="138"/>
                    <a:pt x="422" y="137"/>
                  </a:cubicBezTo>
                  <a:cubicBezTo>
                    <a:pt x="422" y="137"/>
                    <a:pt x="421" y="136"/>
                    <a:pt x="420" y="135"/>
                  </a:cubicBezTo>
                  <a:cubicBezTo>
                    <a:pt x="420" y="134"/>
                    <a:pt x="419" y="134"/>
                    <a:pt x="418" y="133"/>
                  </a:cubicBezTo>
                  <a:cubicBezTo>
                    <a:pt x="418" y="133"/>
                    <a:pt x="417" y="132"/>
                    <a:pt x="417" y="132"/>
                  </a:cubicBezTo>
                  <a:cubicBezTo>
                    <a:pt x="415" y="131"/>
                    <a:pt x="413" y="130"/>
                    <a:pt x="411" y="129"/>
                  </a:cubicBezTo>
                  <a:cubicBezTo>
                    <a:pt x="410" y="128"/>
                    <a:pt x="409" y="128"/>
                    <a:pt x="408" y="127"/>
                  </a:cubicBezTo>
                  <a:cubicBezTo>
                    <a:pt x="403" y="126"/>
                    <a:pt x="397" y="125"/>
                    <a:pt x="390" y="125"/>
                  </a:cubicBezTo>
                  <a:cubicBezTo>
                    <a:pt x="342" y="125"/>
                    <a:pt x="254" y="157"/>
                    <a:pt x="220" y="155"/>
                  </a:cubicBezTo>
                  <a:cubicBezTo>
                    <a:pt x="248" y="123"/>
                    <a:pt x="248" y="123"/>
                    <a:pt x="248" y="123"/>
                  </a:cubicBezTo>
                  <a:cubicBezTo>
                    <a:pt x="270" y="97"/>
                    <a:pt x="270" y="97"/>
                    <a:pt x="270" y="97"/>
                  </a:cubicBezTo>
                  <a:cubicBezTo>
                    <a:pt x="333" y="79"/>
                    <a:pt x="410" y="61"/>
                    <a:pt x="464" y="53"/>
                  </a:cubicBezTo>
                  <a:cubicBezTo>
                    <a:pt x="541" y="42"/>
                    <a:pt x="566" y="0"/>
                    <a:pt x="594" y="148"/>
                  </a:cubicBezTo>
                  <a:cubicBezTo>
                    <a:pt x="621" y="297"/>
                    <a:pt x="682" y="329"/>
                    <a:pt x="730" y="361"/>
                  </a:cubicBezTo>
                  <a:cubicBezTo>
                    <a:pt x="779" y="394"/>
                    <a:pt x="841" y="538"/>
                    <a:pt x="832" y="54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fr-FR" dirty="0"/>
            </a:p>
          </p:txBody>
        </p:sp>
        <p:sp>
          <p:nvSpPr>
            <p:cNvPr id="56" name="Forme libre 33">
              <a:extLst>
                <a:ext uri="{FF2B5EF4-FFF2-40B4-BE49-F238E27FC236}">
                  <a16:creationId xmlns:a16="http://schemas.microsoft.com/office/drawing/2014/main" id="{86469AEA-7511-41DC-A011-88DD81748329}"/>
                </a:ext>
              </a:extLst>
            </p:cNvPr>
            <p:cNvSpPr>
              <a:spLocks/>
            </p:cNvSpPr>
            <p:nvPr/>
          </p:nvSpPr>
          <p:spPr bwMode="auto">
            <a:xfrm>
              <a:off x="9860664" y="3197122"/>
              <a:ext cx="964074" cy="677360"/>
            </a:xfrm>
            <a:custGeom>
              <a:avLst/>
              <a:gdLst>
                <a:gd name="T0" fmla="*/ 462 w 538"/>
                <a:gd name="T1" fmla="*/ 0 h 378"/>
                <a:gd name="T2" fmla="*/ 0 w 538"/>
                <a:gd name="T3" fmla="*/ 245 h 378"/>
                <a:gd name="T4" fmla="*/ 0 w 538"/>
                <a:gd name="T5" fmla="*/ 378 h 378"/>
                <a:gd name="T6" fmla="*/ 538 w 538"/>
                <a:gd name="T7" fmla="*/ 100 h 378"/>
                <a:gd name="T8" fmla="*/ 462 w 538"/>
                <a:gd name="T9" fmla="*/ 0 h 378"/>
              </a:gdLst>
              <a:ahLst/>
              <a:cxnLst>
                <a:cxn ang="0">
                  <a:pos x="T0" y="T1"/>
                </a:cxn>
                <a:cxn ang="0">
                  <a:pos x="T2" y="T3"/>
                </a:cxn>
                <a:cxn ang="0">
                  <a:pos x="T4" y="T5"/>
                </a:cxn>
                <a:cxn ang="0">
                  <a:pos x="T6" y="T7"/>
                </a:cxn>
                <a:cxn ang="0">
                  <a:pos x="T8" y="T9"/>
                </a:cxn>
              </a:cxnLst>
              <a:rect l="0" t="0" r="r" b="b"/>
              <a:pathLst>
                <a:path w="538" h="378">
                  <a:moveTo>
                    <a:pt x="462" y="0"/>
                  </a:moveTo>
                  <a:lnTo>
                    <a:pt x="0" y="245"/>
                  </a:lnTo>
                  <a:lnTo>
                    <a:pt x="0" y="378"/>
                  </a:lnTo>
                  <a:lnTo>
                    <a:pt x="538" y="100"/>
                  </a:lnTo>
                  <a:lnTo>
                    <a:pt x="462" y="0"/>
                  </a:lnTo>
                  <a:close/>
                </a:path>
              </a:pathLst>
            </a:custGeom>
            <a:solidFill>
              <a:schemeClr val="bg1"/>
            </a:solidFill>
            <a:ln>
              <a:noFill/>
            </a:ln>
          </p:spPr>
          <p:txBody>
            <a:bodyPr vert="horz" wrap="square" lIns="91440" tIns="45720" rIns="91440" bIns="45720" numCol="1" rtlCol="0" anchor="t" anchorCtr="0" compatLnSpc="1">
              <a:prstTxWarp prst="textNoShape">
                <a:avLst/>
              </a:prstTxWarp>
            </a:bodyPr>
            <a:lstStyle/>
            <a:p>
              <a:pPr rtl="0"/>
              <a:endParaRPr lang="fr-FR" dirty="0"/>
            </a:p>
          </p:txBody>
        </p:sp>
        <p:sp>
          <p:nvSpPr>
            <p:cNvPr id="57" name="Forme libre 34">
              <a:extLst>
                <a:ext uri="{FF2B5EF4-FFF2-40B4-BE49-F238E27FC236}">
                  <a16:creationId xmlns:a16="http://schemas.microsoft.com/office/drawing/2014/main" id="{A828F27C-2D7F-4EC9-819B-5E25949089DA}"/>
                </a:ext>
              </a:extLst>
            </p:cNvPr>
            <p:cNvSpPr>
              <a:spLocks/>
            </p:cNvSpPr>
            <p:nvPr/>
          </p:nvSpPr>
          <p:spPr bwMode="auto">
            <a:xfrm>
              <a:off x="9860664" y="3376318"/>
              <a:ext cx="2331338" cy="3436976"/>
            </a:xfrm>
            <a:custGeom>
              <a:avLst/>
              <a:gdLst>
                <a:gd name="T0" fmla="*/ 692 w 692"/>
                <a:gd name="T1" fmla="*/ 543 h 1021"/>
                <a:gd name="T2" fmla="*/ 692 w 692"/>
                <a:gd name="T3" fmla="*/ 1021 h 1021"/>
                <a:gd name="T4" fmla="*/ 529 w 692"/>
                <a:gd name="T5" fmla="*/ 922 h 1021"/>
                <a:gd name="T6" fmla="*/ 267 w 692"/>
                <a:gd name="T7" fmla="*/ 862 h 1021"/>
                <a:gd name="T8" fmla="*/ 222 w 692"/>
                <a:gd name="T9" fmla="*/ 855 h 1021"/>
                <a:gd name="T10" fmla="*/ 85 w 692"/>
                <a:gd name="T11" fmla="*/ 506 h 1021"/>
                <a:gd name="T12" fmla="*/ 0 w 692"/>
                <a:gd name="T13" fmla="*/ 148 h 1021"/>
                <a:gd name="T14" fmla="*/ 95 w 692"/>
                <a:gd name="T15" fmla="*/ 99 h 1021"/>
                <a:gd name="T16" fmla="*/ 183 w 692"/>
                <a:gd name="T17" fmla="*/ 54 h 1021"/>
                <a:gd name="T18" fmla="*/ 263 w 692"/>
                <a:gd name="T19" fmla="*/ 13 h 1021"/>
                <a:gd name="T20" fmla="*/ 286 w 692"/>
                <a:gd name="T21" fmla="*/ 0 h 1021"/>
                <a:gd name="T22" fmla="*/ 286 w 692"/>
                <a:gd name="T23" fmla="*/ 0 h 1021"/>
                <a:gd name="T24" fmla="*/ 286 w 692"/>
                <a:gd name="T25" fmla="*/ 0 h 1021"/>
                <a:gd name="T26" fmla="*/ 292 w 692"/>
                <a:gd name="T27" fmla="*/ 7 h 1021"/>
                <a:gd name="T28" fmla="*/ 692 w 692"/>
                <a:gd name="T29" fmla="*/ 543 h 10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92" h="1021">
                  <a:moveTo>
                    <a:pt x="692" y="543"/>
                  </a:moveTo>
                  <a:cubicBezTo>
                    <a:pt x="692" y="1021"/>
                    <a:pt x="692" y="1021"/>
                    <a:pt x="692" y="1021"/>
                  </a:cubicBezTo>
                  <a:cubicBezTo>
                    <a:pt x="681" y="1000"/>
                    <a:pt x="644" y="961"/>
                    <a:pt x="529" y="922"/>
                  </a:cubicBezTo>
                  <a:cubicBezTo>
                    <a:pt x="467" y="901"/>
                    <a:pt x="382" y="880"/>
                    <a:pt x="267" y="862"/>
                  </a:cubicBezTo>
                  <a:cubicBezTo>
                    <a:pt x="252" y="860"/>
                    <a:pt x="238" y="857"/>
                    <a:pt x="222" y="855"/>
                  </a:cubicBezTo>
                  <a:cubicBezTo>
                    <a:pt x="164" y="741"/>
                    <a:pt x="118" y="618"/>
                    <a:pt x="85" y="506"/>
                  </a:cubicBezTo>
                  <a:cubicBezTo>
                    <a:pt x="24" y="308"/>
                    <a:pt x="0" y="148"/>
                    <a:pt x="0" y="148"/>
                  </a:cubicBezTo>
                  <a:cubicBezTo>
                    <a:pt x="95" y="99"/>
                    <a:pt x="95" y="99"/>
                    <a:pt x="95" y="99"/>
                  </a:cubicBezTo>
                  <a:cubicBezTo>
                    <a:pt x="183" y="54"/>
                    <a:pt x="183" y="54"/>
                    <a:pt x="183" y="54"/>
                  </a:cubicBezTo>
                  <a:cubicBezTo>
                    <a:pt x="263" y="13"/>
                    <a:pt x="263" y="13"/>
                    <a:pt x="263" y="13"/>
                  </a:cubicBezTo>
                  <a:cubicBezTo>
                    <a:pt x="286" y="0"/>
                    <a:pt x="286" y="0"/>
                    <a:pt x="286" y="0"/>
                  </a:cubicBezTo>
                  <a:cubicBezTo>
                    <a:pt x="286" y="0"/>
                    <a:pt x="286" y="0"/>
                    <a:pt x="286" y="0"/>
                  </a:cubicBezTo>
                  <a:cubicBezTo>
                    <a:pt x="286" y="0"/>
                    <a:pt x="286" y="0"/>
                    <a:pt x="286" y="0"/>
                  </a:cubicBezTo>
                  <a:cubicBezTo>
                    <a:pt x="288" y="2"/>
                    <a:pt x="290" y="5"/>
                    <a:pt x="292" y="7"/>
                  </a:cubicBezTo>
                  <a:cubicBezTo>
                    <a:pt x="354" y="77"/>
                    <a:pt x="539" y="303"/>
                    <a:pt x="692" y="543"/>
                  </a:cubicBezTo>
                  <a:close/>
                </a:path>
              </a:pathLst>
            </a:custGeom>
            <a:gradFill>
              <a:gsLst>
                <a:gs pos="0">
                  <a:srgbClr val="0A2DDB"/>
                </a:gs>
                <a:gs pos="83000">
                  <a:srgbClr val="3E04A9"/>
                </a:gs>
              </a:gsLst>
              <a:lin ang="13200000" scaled="0"/>
            </a:gradFill>
            <a:ln>
              <a:noFill/>
            </a:ln>
          </p:spPr>
          <p:txBody>
            <a:bodyPr vert="horz" wrap="square" lIns="91440" tIns="45720" rIns="91440" bIns="45720" numCol="1" rtlCol="0" anchor="t" anchorCtr="0" compatLnSpc="1">
              <a:prstTxWarp prst="textNoShape">
                <a:avLst/>
              </a:prstTxWarp>
            </a:bodyPr>
            <a:lstStyle/>
            <a:p>
              <a:pPr rtl="0"/>
              <a:endParaRPr lang="fr-FR" dirty="0"/>
            </a:p>
          </p:txBody>
        </p:sp>
        <p:sp>
          <p:nvSpPr>
            <p:cNvPr id="58" name="Forme libre 35">
              <a:extLst>
                <a:ext uri="{FF2B5EF4-FFF2-40B4-BE49-F238E27FC236}">
                  <a16:creationId xmlns:a16="http://schemas.microsoft.com/office/drawing/2014/main" id="{3CEFFA90-EB51-41A6-8D88-DC1FC480C0E4}"/>
                </a:ext>
              </a:extLst>
            </p:cNvPr>
            <p:cNvSpPr>
              <a:spLocks/>
            </p:cNvSpPr>
            <p:nvPr/>
          </p:nvSpPr>
          <p:spPr bwMode="auto">
            <a:xfrm>
              <a:off x="9860664" y="3557306"/>
              <a:ext cx="1782999" cy="2922684"/>
            </a:xfrm>
            <a:custGeom>
              <a:avLst/>
              <a:gdLst>
                <a:gd name="T0" fmla="*/ 529 w 529"/>
                <a:gd name="T1" fmla="*/ 868 h 868"/>
                <a:gd name="T2" fmla="*/ 267 w 529"/>
                <a:gd name="T3" fmla="*/ 808 h 868"/>
                <a:gd name="T4" fmla="*/ 222 w 529"/>
                <a:gd name="T5" fmla="*/ 801 h 868"/>
                <a:gd name="T6" fmla="*/ 85 w 529"/>
                <a:gd name="T7" fmla="*/ 452 h 868"/>
                <a:gd name="T8" fmla="*/ 0 w 529"/>
                <a:gd name="T9" fmla="*/ 94 h 868"/>
                <a:gd name="T10" fmla="*/ 95 w 529"/>
                <a:gd name="T11" fmla="*/ 45 h 868"/>
                <a:gd name="T12" fmla="*/ 183 w 529"/>
                <a:gd name="T13" fmla="*/ 0 h 868"/>
                <a:gd name="T14" fmla="*/ 194 w 529"/>
                <a:gd name="T15" fmla="*/ 1 h 868"/>
                <a:gd name="T16" fmla="*/ 315 w 529"/>
                <a:gd name="T17" fmla="*/ 378 h 868"/>
                <a:gd name="T18" fmla="*/ 315 w 529"/>
                <a:gd name="T19" fmla="*/ 421 h 868"/>
                <a:gd name="T20" fmla="*/ 508 w 529"/>
                <a:gd name="T21" fmla="*/ 855 h 868"/>
                <a:gd name="T22" fmla="*/ 529 w 529"/>
                <a:gd name="T23" fmla="*/ 868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29" h="868">
                  <a:moveTo>
                    <a:pt x="529" y="868"/>
                  </a:moveTo>
                  <a:cubicBezTo>
                    <a:pt x="467" y="847"/>
                    <a:pt x="382" y="826"/>
                    <a:pt x="267" y="808"/>
                  </a:cubicBezTo>
                  <a:cubicBezTo>
                    <a:pt x="252" y="806"/>
                    <a:pt x="238" y="803"/>
                    <a:pt x="222" y="801"/>
                  </a:cubicBezTo>
                  <a:cubicBezTo>
                    <a:pt x="164" y="687"/>
                    <a:pt x="118" y="564"/>
                    <a:pt x="85" y="452"/>
                  </a:cubicBezTo>
                  <a:cubicBezTo>
                    <a:pt x="24" y="254"/>
                    <a:pt x="0" y="94"/>
                    <a:pt x="0" y="94"/>
                  </a:cubicBezTo>
                  <a:cubicBezTo>
                    <a:pt x="95" y="45"/>
                    <a:pt x="95" y="45"/>
                    <a:pt x="95" y="45"/>
                  </a:cubicBezTo>
                  <a:cubicBezTo>
                    <a:pt x="183" y="0"/>
                    <a:pt x="183" y="0"/>
                    <a:pt x="183" y="0"/>
                  </a:cubicBezTo>
                  <a:cubicBezTo>
                    <a:pt x="187" y="0"/>
                    <a:pt x="190" y="0"/>
                    <a:pt x="194" y="1"/>
                  </a:cubicBezTo>
                  <a:cubicBezTo>
                    <a:pt x="194" y="1"/>
                    <a:pt x="315" y="244"/>
                    <a:pt x="315" y="378"/>
                  </a:cubicBezTo>
                  <a:cubicBezTo>
                    <a:pt x="315" y="392"/>
                    <a:pt x="315" y="406"/>
                    <a:pt x="315" y="421"/>
                  </a:cubicBezTo>
                  <a:cubicBezTo>
                    <a:pt x="311" y="551"/>
                    <a:pt x="307" y="720"/>
                    <a:pt x="508" y="855"/>
                  </a:cubicBezTo>
                  <a:cubicBezTo>
                    <a:pt x="515" y="859"/>
                    <a:pt x="522" y="864"/>
                    <a:pt x="529" y="868"/>
                  </a:cubicBezTo>
                  <a:close/>
                </a:path>
              </a:pathLst>
            </a:custGeom>
            <a:gradFill>
              <a:gsLst>
                <a:gs pos="100000">
                  <a:srgbClr val="5936E0"/>
                </a:gs>
                <a:gs pos="44000">
                  <a:srgbClr val="371DBD"/>
                </a:gs>
              </a:gsLst>
              <a:lin ang="13200000" scaled="0"/>
            </a:gradFill>
            <a:ln>
              <a:noFill/>
            </a:ln>
          </p:spPr>
          <p:txBody>
            <a:bodyPr vert="horz" wrap="square" lIns="91440" tIns="45720" rIns="91440" bIns="45720" numCol="1" rtlCol="0" anchor="t" anchorCtr="0" compatLnSpc="1">
              <a:prstTxWarp prst="textNoShape">
                <a:avLst/>
              </a:prstTxWarp>
            </a:bodyPr>
            <a:lstStyle/>
            <a:p>
              <a:pPr rtl="0"/>
              <a:endParaRPr lang="fr-FR" dirty="0"/>
            </a:p>
          </p:txBody>
        </p:sp>
        <p:sp>
          <p:nvSpPr>
            <p:cNvPr id="67" name="Forme libre : Forme 66">
              <a:extLst>
                <a:ext uri="{FF2B5EF4-FFF2-40B4-BE49-F238E27FC236}">
                  <a16:creationId xmlns:a16="http://schemas.microsoft.com/office/drawing/2014/main" id="{2ACAA286-8EC7-477A-B799-85B6B23E638D}"/>
                </a:ext>
              </a:extLst>
            </p:cNvPr>
            <p:cNvSpPr/>
            <p:nvPr/>
          </p:nvSpPr>
          <p:spPr>
            <a:xfrm rot="20923453">
              <a:off x="6655548" y="-439156"/>
              <a:ext cx="5488008" cy="1037277"/>
            </a:xfrm>
            <a:custGeom>
              <a:avLst/>
              <a:gdLst>
                <a:gd name="connsiteX0" fmla="*/ 584535 w 5488008"/>
                <a:gd name="connsiteY0" fmla="*/ 0 h 1037277"/>
                <a:gd name="connsiteX1" fmla="*/ 5488008 w 5488008"/>
                <a:gd name="connsiteY1" fmla="*/ 977656 h 1037277"/>
                <a:gd name="connsiteX2" fmla="*/ 5476121 w 5488008"/>
                <a:gd name="connsiteY2" fmla="*/ 1037276 h 1037277"/>
                <a:gd name="connsiteX3" fmla="*/ 0 w 5488008"/>
                <a:gd name="connsiteY3" fmla="*/ 1037277 h 1037277"/>
                <a:gd name="connsiteX4" fmla="*/ 35107 w 5488008"/>
                <a:gd name="connsiteY4" fmla="*/ 912868 h 1037277"/>
                <a:gd name="connsiteX5" fmla="*/ 584535 w 5488008"/>
                <a:gd name="connsiteY5" fmla="*/ 0 h 1037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88008" h="1037277">
                  <a:moveTo>
                    <a:pt x="584535" y="0"/>
                  </a:moveTo>
                  <a:lnTo>
                    <a:pt x="5488008" y="977656"/>
                  </a:lnTo>
                  <a:lnTo>
                    <a:pt x="5476121" y="1037276"/>
                  </a:lnTo>
                  <a:lnTo>
                    <a:pt x="0" y="1037277"/>
                  </a:lnTo>
                  <a:lnTo>
                    <a:pt x="35107" y="912868"/>
                  </a:lnTo>
                  <a:cubicBezTo>
                    <a:pt x="217952" y="337066"/>
                    <a:pt x="584535" y="0"/>
                    <a:pt x="584535" y="0"/>
                  </a:cubicBezTo>
                  <a:close/>
                </a:path>
              </a:pathLst>
            </a:custGeom>
            <a:gradFill>
              <a:gsLst>
                <a:gs pos="0">
                  <a:srgbClr val="7CEFD8"/>
                </a:gs>
                <a:gs pos="83000">
                  <a:srgbClr val="6672E4"/>
                </a:gs>
              </a:gsLst>
              <a:lin ang="2400000" scaled="0"/>
            </a:gradFill>
            <a:ln w="12700" cap="flat">
              <a:noFill/>
              <a:prstDash val="solid"/>
              <a:miter lim="800000"/>
              <a:headEnd/>
              <a:tailEnd/>
            </a:ln>
          </p:spPr>
          <p:txBody>
            <a:bodyPr vert="horz" wrap="square" lIns="91440" tIns="45720" rIns="91440" bIns="45720" numCol="1" rtlCol="0" anchor="t" anchorCtr="0" compatLnSpc="1">
              <a:prstTxWarp prst="textNoShape">
                <a:avLst/>
              </a:prstTxWarp>
            </a:bodyPr>
            <a:lstStyle/>
            <a:p>
              <a:pPr rtl="0"/>
              <a:endParaRPr lang="fr-FR" dirty="0">
                <a:solidFill>
                  <a:schemeClr val="tx1"/>
                </a:solidFill>
              </a:endParaRPr>
            </a:p>
          </p:txBody>
        </p:sp>
      </p:grpSp>
      <p:sp>
        <p:nvSpPr>
          <p:cNvPr id="15" name="Titre 14" hidden="1">
            <a:extLst>
              <a:ext uri="{FF2B5EF4-FFF2-40B4-BE49-F238E27FC236}">
                <a16:creationId xmlns:a16="http://schemas.microsoft.com/office/drawing/2014/main" id="{1B710331-53CB-4E4F-A9D3-D1E190EEAEE4}"/>
              </a:ext>
            </a:extLst>
          </p:cNvPr>
          <p:cNvSpPr>
            <a:spLocks noGrp="1"/>
          </p:cNvSpPr>
          <p:nvPr>
            <p:ph type="title"/>
          </p:nvPr>
        </p:nvSpPr>
        <p:spPr/>
        <p:txBody>
          <a:bodyPr rtlCol="0"/>
          <a:lstStyle/>
          <a:p>
            <a:r>
              <a:rPr lang="fr-FR" dirty="0"/>
              <a:t>Ressources humaines : diapositive </a:t>
            </a:r>
            <a:r>
              <a:rPr lang="fr" dirty="0"/>
              <a:t>2</a:t>
            </a:r>
          </a:p>
        </p:txBody>
      </p:sp>
      <p:sp>
        <p:nvSpPr>
          <p:cNvPr id="34" name="Rectangle : Coins arrondis 10">
            <a:extLst>
              <a:ext uri="{FF2B5EF4-FFF2-40B4-BE49-F238E27FC236}">
                <a16:creationId xmlns:a16="http://schemas.microsoft.com/office/drawing/2014/main" id="{33C91B15-56BE-4D82-BA7E-64AD584FB637}"/>
              </a:ext>
            </a:extLst>
          </p:cNvPr>
          <p:cNvSpPr/>
          <p:nvPr/>
        </p:nvSpPr>
        <p:spPr>
          <a:xfrm>
            <a:off x="518433" y="5261989"/>
            <a:ext cx="443592" cy="232296"/>
          </a:xfrm>
          <a:prstGeom prst="roundRect">
            <a:avLst>
              <a:gd name="adj" fmla="val 50000"/>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sp>
        <p:nvSpPr>
          <p:cNvPr id="35" name="Rectangle 11">
            <a:extLst>
              <a:ext uri="{FF2B5EF4-FFF2-40B4-BE49-F238E27FC236}">
                <a16:creationId xmlns:a16="http://schemas.microsoft.com/office/drawing/2014/main" id="{C0AEE2BE-FA8D-44D5-A5E8-86BC1427E13D}"/>
              </a:ext>
            </a:extLst>
          </p:cNvPr>
          <p:cNvSpPr/>
          <p:nvPr/>
        </p:nvSpPr>
        <p:spPr>
          <a:xfrm>
            <a:off x="1183821" y="5131915"/>
            <a:ext cx="3594911" cy="492443"/>
          </a:xfrm>
          <a:prstGeom prst="rect">
            <a:avLst/>
          </a:prstGeom>
        </p:spPr>
        <p:txBody>
          <a:bodyPr wrap="square" lIns="0" tIns="0" rIns="0" bIns="0" rtlCol="0">
            <a:spAutoFit/>
          </a:bodyPr>
          <a:lstStyle/>
          <a:p>
            <a:pPr rtl="0"/>
            <a:r>
              <a:rPr lang="fr-FR" sz="1600" i="1" dirty="0">
                <a:solidFill>
                  <a:srgbClr val="002060"/>
                </a:solidFill>
                <a:latin typeface="+mj-lt"/>
                <a:cs typeface="Segoe UI" panose="020B0502040204020203" pitchFamily="34" charset="0"/>
              </a:rPr>
              <a:t>Prédire les labels du test set pour prouver le bon fonctionnement de notre modèle</a:t>
            </a:r>
          </a:p>
        </p:txBody>
      </p:sp>
    </p:spTree>
    <p:extLst>
      <p:ext uri="{BB962C8B-B14F-4D97-AF65-F5344CB8AC3E}">
        <p14:creationId xmlns:p14="http://schemas.microsoft.com/office/powerpoint/2010/main" val="20318605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Zone de texte 17">
            <a:extLst>
              <a:ext uri="{FF2B5EF4-FFF2-40B4-BE49-F238E27FC236}">
                <a16:creationId xmlns:a16="http://schemas.microsoft.com/office/drawing/2014/main" id="{39929E06-4AB9-4598-A963-82CCC18A3FF2}"/>
              </a:ext>
            </a:extLst>
          </p:cNvPr>
          <p:cNvSpPr txBox="1"/>
          <p:nvPr/>
        </p:nvSpPr>
        <p:spPr>
          <a:xfrm>
            <a:off x="636596" y="4841786"/>
            <a:ext cx="1864293" cy="276999"/>
          </a:xfrm>
          <a:prstGeom prst="rect">
            <a:avLst/>
          </a:prstGeom>
          <a:noFill/>
        </p:spPr>
        <p:txBody>
          <a:bodyPr wrap="none" lIns="0" tIns="0" rIns="0" bIns="0" rtlCol="0">
            <a:spAutoFit/>
          </a:bodyPr>
          <a:lstStyle/>
          <a:p>
            <a:pPr algn="ctr" rtl="0"/>
            <a:r>
              <a:rPr lang="fr-FR" b="1" dirty="0">
                <a:latin typeface="Segoe UI" panose="020B0502040204020203" pitchFamily="34" charset="0"/>
                <a:cs typeface="Segoe UI" panose="020B0502040204020203" pitchFamily="34" charset="0"/>
              </a:rPr>
              <a:t>Colonnes + Label</a:t>
            </a:r>
          </a:p>
        </p:txBody>
      </p:sp>
      <p:sp>
        <p:nvSpPr>
          <p:cNvPr id="19" name="Espace réservé du texte 2">
            <a:extLst>
              <a:ext uri="{FF2B5EF4-FFF2-40B4-BE49-F238E27FC236}">
                <a16:creationId xmlns:a16="http://schemas.microsoft.com/office/drawing/2014/main" id="{9DF162EE-A4BE-4D4C-9A3C-51FC2F765D81}"/>
              </a:ext>
            </a:extLst>
          </p:cNvPr>
          <p:cNvSpPr txBox="1">
            <a:spLocks/>
          </p:cNvSpPr>
          <p:nvPr/>
        </p:nvSpPr>
        <p:spPr>
          <a:xfrm>
            <a:off x="241881" y="5367110"/>
            <a:ext cx="2653720" cy="1431482"/>
          </a:xfrm>
          <a:prstGeom prst="rect">
            <a:avLst/>
          </a:prstGeom>
        </p:spPr>
        <p:txBody>
          <a:bodyPr vert="horz" wrap="square" lIns="0" tIns="0" rIns="0" bIns="0" rtlCol="0">
            <a:spAutoFit/>
          </a:bodyPr>
          <a:lstStyle>
            <a:lvl1pPr marL="0" indent="0" algn="l" defTabSz="914400" rtl="0" eaLnBrk="1" latinLnBrk="0" hangingPunct="1">
              <a:lnSpc>
                <a:spcPct val="90000"/>
              </a:lnSpc>
              <a:spcBef>
                <a:spcPts val="600"/>
              </a:spcBef>
              <a:buFont typeface="Arial" panose="020B0604020202020204" pitchFamily="34" charset="0"/>
              <a:buNone/>
              <a:defRPr sz="1100" kern="1200">
                <a:solidFill>
                  <a:schemeClr val="tx1"/>
                </a:solidFill>
                <a:latin typeface="+mn-lt"/>
                <a:ea typeface="+mn-ea"/>
                <a:cs typeface="+mn-cs"/>
              </a:defRPr>
            </a:lvl1pPr>
            <a:lvl2pPr marL="234000" indent="-234000" algn="l" defTabSz="914400" rtl="0" eaLnBrk="1" latinLnBrk="0" hangingPunct="1">
              <a:lnSpc>
                <a:spcPct val="90000"/>
              </a:lnSpc>
              <a:spcBef>
                <a:spcPts val="600"/>
              </a:spcBef>
              <a:buFont typeface="Arial" panose="020B0604020202020204" pitchFamily="34" charset="0"/>
              <a:buChar char="•"/>
              <a:defRPr sz="1100" kern="1200">
                <a:solidFill>
                  <a:schemeClr val="tx1"/>
                </a:solidFill>
                <a:latin typeface="+mn-lt"/>
                <a:ea typeface="+mn-ea"/>
                <a:cs typeface="+mn-cs"/>
              </a:defRPr>
            </a:lvl2pPr>
            <a:lvl3pPr marL="234000" indent="-234000" algn="l" defTabSz="914400" rtl="0" eaLnBrk="1" latinLnBrk="0" hangingPunct="1">
              <a:lnSpc>
                <a:spcPct val="90000"/>
              </a:lnSpc>
              <a:spcBef>
                <a:spcPts val="600"/>
              </a:spcBef>
              <a:buFont typeface="Arial" panose="020B0604020202020204" pitchFamily="34" charset="0"/>
              <a:buChar char="•"/>
              <a:defRPr sz="1100" kern="1200">
                <a:solidFill>
                  <a:schemeClr val="tx1"/>
                </a:solidFill>
                <a:latin typeface="+mn-lt"/>
                <a:ea typeface="+mn-ea"/>
                <a:cs typeface="+mn-cs"/>
              </a:defRPr>
            </a:lvl3pPr>
            <a:lvl4pPr marL="234000" indent="-234000" algn="l" defTabSz="914400" rtl="0" eaLnBrk="1" latinLnBrk="0" hangingPunct="1">
              <a:lnSpc>
                <a:spcPct val="90000"/>
              </a:lnSpc>
              <a:spcBef>
                <a:spcPts val="600"/>
              </a:spcBef>
              <a:buFont typeface="Arial" panose="020B0604020202020204" pitchFamily="34" charset="0"/>
              <a:buChar char="•"/>
              <a:defRPr sz="1100" kern="1200">
                <a:solidFill>
                  <a:schemeClr val="tx1"/>
                </a:solidFill>
                <a:latin typeface="+mn-lt"/>
                <a:ea typeface="+mn-ea"/>
                <a:cs typeface="+mn-cs"/>
              </a:defRPr>
            </a:lvl4pPr>
            <a:lvl5pPr marL="234000" indent="-234000" algn="l" defTabSz="914400" rtl="0" eaLnBrk="1" latinLnBrk="0" hangingPunct="1">
              <a:lnSpc>
                <a:spcPct val="90000"/>
              </a:lnSpc>
              <a:spcBef>
                <a:spcPts val="600"/>
              </a:spcBef>
              <a:buFont typeface="Arial" panose="020B0604020202020204" pitchFamily="34" charset="0"/>
              <a:buChar char="•"/>
              <a:defRPr sz="11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rtl="0">
              <a:lnSpc>
                <a:spcPct val="150000"/>
              </a:lnSpc>
            </a:pPr>
            <a:r>
              <a:rPr lang="fr-FR" sz="1600" dirty="0">
                <a:latin typeface="Segoe UI" panose="020B0502040204020203" pitchFamily="34" charset="0"/>
                <a:cs typeface="Segoe UI" panose="020B0502040204020203" pitchFamily="34" charset="0"/>
              </a:rPr>
              <a:t>Chaque mesure prise par le téléphone a été développé selon plusieurs formes (moyenne, maximum,…)</a:t>
            </a:r>
          </a:p>
        </p:txBody>
      </p:sp>
      <p:cxnSp>
        <p:nvCxnSpPr>
          <p:cNvPr id="20" name="Connecteur droit 19">
            <a:extLst>
              <a:ext uri="{FF2B5EF4-FFF2-40B4-BE49-F238E27FC236}">
                <a16:creationId xmlns:a16="http://schemas.microsoft.com/office/drawing/2014/main" id="{A258B9C9-A63C-4AE4-8EB4-544F3A70C2F7}"/>
              </a:ext>
              <a:ext uri="{C183D7F6-B498-43B3-948B-1728B52AA6E4}">
                <adec:decorative xmlns:adec="http://schemas.microsoft.com/office/drawing/2017/decorative" val="1"/>
              </a:ext>
            </a:extLst>
          </p:cNvPr>
          <p:cNvCxnSpPr/>
          <p:nvPr/>
        </p:nvCxnSpPr>
        <p:spPr>
          <a:xfrm>
            <a:off x="1329338" y="5277685"/>
            <a:ext cx="478805"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sp>
        <p:nvSpPr>
          <p:cNvPr id="24" name="Zone de texte 23">
            <a:extLst>
              <a:ext uri="{FF2B5EF4-FFF2-40B4-BE49-F238E27FC236}">
                <a16:creationId xmlns:a16="http://schemas.microsoft.com/office/drawing/2014/main" id="{AB0754C1-4097-4CDA-B3CB-7304331CBBB9}"/>
              </a:ext>
            </a:extLst>
          </p:cNvPr>
          <p:cNvSpPr txBox="1"/>
          <p:nvPr/>
        </p:nvSpPr>
        <p:spPr>
          <a:xfrm>
            <a:off x="4214743" y="4841787"/>
            <a:ext cx="692497" cy="276999"/>
          </a:xfrm>
          <a:prstGeom prst="rect">
            <a:avLst/>
          </a:prstGeom>
          <a:noFill/>
        </p:spPr>
        <p:txBody>
          <a:bodyPr wrap="none" lIns="0" tIns="0" rIns="0" bIns="0" rtlCol="0">
            <a:spAutoFit/>
          </a:bodyPr>
          <a:lstStyle/>
          <a:p>
            <a:pPr algn="ctr" rtl="0"/>
            <a:r>
              <a:rPr lang="fr-FR" b="1" dirty="0">
                <a:latin typeface="Segoe UI" panose="020B0502040204020203" pitchFamily="34" charset="0"/>
                <a:cs typeface="Segoe UI" panose="020B0502040204020203" pitchFamily="34" charset="0"/>
              </a:rPr>
              <a:t>Lignes</a:t>
            </a:r>
          </a:p>
        </p:txBody>
      </p:sp>
      <p:sp>
        <p:nvSpPr>
          <p:cNvPr id="25" name="Espace réservé du texte 2">
            <a:extLst>
              <a:ext uri="{FF2B5EF4-FFF2-40B4-BE49-F238E27FC236}">
                <a16:creationId xmlns:a16="http://schemas.microsoft.com/office/drawing/2014/main" id="{72AC3065-20B0-4A63-89FA-B10AD6D1363C}"/>
              </a:ext>
            </a:extLst>
          </p:cNvPr>
          <p:cNvSpPr txBox="1">
            <a:spLocks/>
          </p:cNvSpPr>
          <p:nvPr/>
        </p:nvSpPr>
        <p:spPr>
          <a:xfrm>
            <a:off x="3234132" y="5376839"/>
            <a:ext cx="2653720" cy="1431482"/>
          </a:xfrm>
          <a:prstGeom prst="rect">
            <a:avLst/>
          </a:prstGeom>
        </p:spPr>
        <p:txBody>
          <a:bodyPr vert="horz" wrap="square" lIns="0" tIns="0" rIns="0" bIns="0" rtlCol="0">
            <a:spAutoFit/>
          </a:bodyPr>
          <a:lstStyle>
            <a:lvl1pPr marL="0" indent="0" algn="l" defTabSz="914400" rtl="0" eaLnBrk="1" latinLnBrk="0" hangingPunct="1">
              <a:lnSpc>
                <a:spcPct val="90000"/>
              </a:lnSpc>
              <a:spcBef>
                <a:spcPts val="600"/>
              </a:spcBef>
              <a:buFont typeface="Arial" panose="020B0604020202020204" pitchFamily="34" charset="0"/>
              <a:buNone/>
              <a:defRPr sz="1100" kern="1200">
                <a:solidFill>
                  <a:schemeClr val="tx1"/>
                </a:solidFill>
                <a:latin typeface="+mn-lt"/>
                <a:ea typeface="+mn-ea"/>
                <a:cs typeface="+mn-cs"/>
              </a:defRPr>
            </a:lvl1pPr>
            <a:lvl2pPr marL="234000" indent="-234000" algn="l" defTabSz="914400" rtl="0" eaLnBrk="1" latinLnBrk="0" hangingPunct="1">
              <a:lnSpc>
                <a:spcPct val="90000"/>
              </a:lnSpc>
              <a:spcBef>
                <a:spcPts val="600"/>
              </a:spcBef>
              <a:buFont typeface="Arial" panose="020B0604020202020204" pitchFamily="34" charset="0"/>
              <a:buChar char="•"/>
              <a:defRPr sz="1100" kern="1200">
                <a:solidFill>
                  <a:schemeClr val="tx1"/>
                </a:solidFill>
                <a:latin typeface="+mn-lt"/>
                <a:ea typeface="+mn-ea"/>
                <a:cs typeface="+mn-cs"/>
              </a:defRPr>
            </a:lvl2pPr>
            <a:lvl3pPr marL="234000" indent="-234000" algn="l" defTabSz="914400" rtl="0" eaLnBrk="1" latinLnBrk="0" hangingPunct="1">
              <a:lnSpc>
                <a:spcPct val="90000"/>
              </a:lnSpc>
              <a:spcBef>
                <a:spcPts val="600"/>
              </a:spcBef>
              <a:buFont typeface="Arial" panose="020B0604020202020204" pitchFamily="34" charset="0"/>
              <a:buChar char="•"/>
              <a:defRPr sz="1100" kern="1200">
                <a:solidFill>
                  <a:schemeClr val="tx1"/>
                </a:solidFill>
                <a:latin typeface="+mn-lt"/>
                <a:ea typeface="+mn-ea"/>
                <a:cs typeface="+mn-cs"/>
              </a:defRPr>
            </a:lvl3pPr>
            <a:lvl4pPr marL="234000" indent="-234000" algn="l" defTabSz="914400" rtl="0" eaLnBrk="1" latinLnBrk="0" hangingPunct="1">
              <a:lnSpc>
                <a:spcPct val="90000"/>
              </a:lnSpc>
              <a:spcBef>
                <a:spcPts val="600"/>
              </a:spcBef>
              <a:buFont typeface="Arial" panose="020B0604020202020204" pitchFamily="34" charset="0"/>
              <a:buChar char="•"/>
              <a:defRPr sz="1100" kern="1200">
                <a:solidFill>
                  <a:schemeClr val="tx1"/>
                </a:solidFill>
                <a:latin typeface="+mn-lt"/>
                <a:ea typeface="+mn-ea"/>
                <a:cs typeface="+mn-cs"/>
              </a:defRPr>
            </a:lvl4pPr>
            <a:lvl5pPr marL="234000" indent="-234000" algn="l" defTabSz="914400" rtl="0" eaLnBrk="1" latinLnBrk="0" hangingPunct="1">
              <a:lnSpc>
                <a:spcPct val="90000"/>
              </a:lnSpc>
              <a:spcBef>
                <a:spcPts val="600"/>
              </a:spcBef>
              <a:buFont typeface="Arial" panose="020B0604020202020204" pitchFamily="34" charset="0"/>
              <a:buChar char="•"/>
              <a:defRPr sz="11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rtl="0">
              <a:lnSpc>
                <a:spcPct val="150000"/>
              </a:lnSpc>
            </a:pPr>
            <a:r>
              <a:rPr lang="fr-FR" sz="1600" dirty="0">
                <a:latin typeface="Segoe UI" panose="020B0502040204020203" pitchFamily="34" charset="0"/>
                <a:cs typeface="Segoe UI" panose="020B0502040204020203" pitchFamily="34" charset="0"/>
              </a:rPr>
              <a:t>Données prises sur les 30 volontaires</a:t>
            </a:r>
            <a:br>
              <a:rPr lang="fr-FR" sz="1600" dirty="0">
                <a:latin typeface="Segoe UI" panose="020B0502040204020203" pitchFamily="34" charset="0"/>
                <a:cs typeface="Segoe UI" panose="020B0502040204020203" pitchFamily="34" charset="0"/>
              </a:rPr>
            </a:br>
            <a:r>
              <a:rPr lang="fr-FR" sz="1600" dirty="0">
                <a:latin typeface="Segoe UI" panose="020B0502040204020203" pitchFamily="34" charset="0"/>
                <a:cs typeface="Segoe UI" panose="020B0502040204020203" pitchFamily="34" charset="0"/>
              </a:rPr>
              <a:t>7727 lignes dans le train set + 3162 dans le test set</a:t>
            </a:r>
          </a:p>
        </p:txBody>
      </p:sp>
      <p:cxnSp>
        <p:nvCxnSpPr>
          <p:cNvPr id="26" name="Connecteur droit 25">
            <a:extLst>
              <a:ext uri="{FF2B5EF4-FFF2-40B4-BE49-F238E27FC236}">
                <a16:creationId xmlns:a16="http://schemas.microsoft.com/office/drawing/2014/main" id="{EE30765C-622F-4015-90C6-297DE00BBDB5}"/>
              </a:ext>
              <a:ext uri="{C183D7F6-B498-43B3-948B-1728B52AA6E4}">
                <adec:decorative xmlns:adec="http://schemas.microsoft.com/office/drawing/2017/decorative" val="1"/>
              </a:ext>
            </a:extLst>
          </p:cNvPr>
          <p:cNvCxnSpPr/>
          <p:nvPr/>
        </p:nvCxnSpPr>
        <p:spPr>
          <a:xfrm>
            <a:off x="4321589" y="5277686"/>
            <a:ext cx="478805"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sp>
        <p:nvSpPr>
          <p:cNvPr id="36" name="Zone de texte 35">
            <a:extLst>
              <a:ext uri="{FF2B5EF4-FFF2-40B4-BE49-F238E27FC236}">
                <a16:creationId xmlns:a16="http://schemas.microsoft.com/office/drawing/2014/main" id="{54005B0B-E5FC-472B-962B-C2258039F3B2}"/>
              </a:ext>
            </a:extLst>
          </p:cNvPr>
          <p:cNvSpPr txBox="1"/>
          <p:nvPr/>
        </p:nvSpPr>
        <p:spPr>
          <a:xfrm>
            <a:off x="7054173" y="4841787"/>
            <a:ext cx="1040349" cy="276999"/>
          </a:xfrm>
          <a:prstGeom prst="rect">
            <a:avLst/>
          </a:prstGeom>
          <a:noFill/>
        </p:spPr>
        <p:txBody>
          <a:bodyPr wrap="none" lIns="0" tIns="0" rIns="0" bIns="0" rtlCol="0">
            <a:spAutoFit/>
          </a:bodyPr>
          <a:lstStyle/>
          <a:p>
            <a:pPr algn="ctr" rtl="0"/>
            <a:r>
              <a:rPr lang="fr-FR" b="1" dirty="0">
                <a:latin typeface="Segoe UI" panose="020B0502040204020203" pitchFamily="34" charset="0"/>
                <a:cs typeface="Segoe UI" panose="020B0502040204020203" pitchFamily="34" charset="0"/>
              </a:rPr>
              <a:t>Doublons</a:t>
            </a:r>
          </a:p>
        </p:txBody>
      </p:sp>
      <p:sp>
        <p:nvSpPr>
          <p:cNvPr id="37" name="Espace réservé du texte 2">
            <a:extLst>
              <a:ext uri="{FF2B5EF4-FFF2-40B4-BE49-F238E27FC236}">
                <a16:creationId xmlns:a16="http://schemas.microsoft.com/office/drawing/2014/main" id="{5BA86B7F-9A89-4AB5-BADE-64D7C6E5C868}"/>
              </a:ext>
            </a:extLst>
          </p:cNvPr>
          <p:cNvSpPr txBox="1">
            <a:spLocks/>
          </p:cNvSpPr>
          <p:nvPr/>
        </p:nvSpPr>
        <p:spPr>
          <a:xfrm>
            <a:off x="6247488" y="5454663"/>
            <a:ext cx="2653720" cy="1062150"/>
          </a:xfrm>
          <a:prstGeom prst="rect">
            <a:avLst/>
          </a:prstGeom>
        </p:spPr>
        <p:txBody>
          <a:bodyPr vert="horz" wrap="square" lIns="0" tIns="0" rIns="0" bIns="0" rtlCol="0">
            <a:spAutoFit/>
          </a:bodyPr>
          <a:lstStyle>
            <a:lvl1pPr marL="0" indent="0" algn="l" defTabSz="914400" rtl="0" eaLnBrk="1" latinLnBrk="0" hangingPunct="1">
              <a:lnSpc>
                <a:spcPct val="90000"/>
              </a:lnSpc>
              <a:spcBef>
                <a:spcPts val="600"/>
              </a:spcBef>
              <a:buFont typeface="Arial" panose="020B0604020202020204" pitchFamily="34" charset="0"/>
              <a:buNone/>
              <a:defRPr sz="1100" kern="1200">
                <a:solidFill>
                  <a:schemeClr val="tx1"/>
                </a:solidFill>
                <a:latin typeface="+mn-lt"/>
                <a:ea typeface="+mn-ea"/>
                <a:cs typeface="+mn-cs"/>
              </a:defRPr>
            </a:lvl1pPr>
            <a:lvl2pPr marL="234000" indent="-234000" algn="l" defTabSz="914400" rtl="0" eaLnBrk="1" latinLnBrk="0" hangingPunct="1">
              <a:lnSpc>
                <a:spcPct val="90000"/>
              </a:lnSpc>
              <a:spcBef>
                <a:spcPts val="600"/>
              </a:spcBef>
              <a:buFont typeface="Arial" panose="020B0604020202020204" pitchFamily="34" charset="0"/>
              <a:buChar char="•"/>
              <a:defRPr sz="1100" kern="1200">
                <a:solidFill>
                  <a:schemeClr val="tx1"/>
                </a:solidFill>
                <a:latin typeface="+mn-lt"/>
                <a:ea typeface="+mn-ea"/>
                <a:cs typeface="+mn-cs"/>
              </a:defRPr>
            </a:lvl2pPr>
            <a:lvl3pPr marL="234000" indent="-234000" algn="l" defTabSz="914400" rtl="0" eaLnBrk="1" latinLnBrk="0" hangingPunct="1">
              <a:lnSpc>
                <a:spcPct val="90000"/>
              </a:lnSpc>
              <a:spcBef>
                <a:spcPts val="600"/>
              </a:spcBef>
              <a:buFont typeface="Arial" panose="020B0604020202020204" pitchFamily="34" charset="0"/>
              <a:buChar char="•"/>
              <a:defRPr sz="1100" kern="1200">
                <a:solidFill>
                  <a:schemeClr val="tx1"/>
                </a:solidFill>
                <a:latin typeface="+mn-lt"/>
                <a:ea typeface="+mn-ea"/>
                <a:cs typeface="+mn-cs"/>
              </a:defRPr>
            </a:lvl3pPr>
            <a:lvl4pPr marL="234000" indent="-234000" algn="l" defTabSz="914400" rtl="0" eaLnBrk="1" latinLnBrk="0" hangingPunct="1">
              <a:lnSpc>
                <a:spcPct val="90000"/>
              </a:lnSpc>
              <a:spcBef>
                <a:spcPts val="600"/>
              </a:spcBef>
              <a:buFont typeface="Arial" panose="020B0604020202020204" pitchFamily="34" charset="0"/>
              <a:buChar char="•"/>
              <a:defRPr sz="1100" kern="1200">
                <a:solidFill>
                  <a:schemeClr val="tx1"/>
                </a:solidFill>
                <a:latin typeface="+mn-lt"/>
                <a:ea typeface="+mn-ea"/>
                <a:cs typeface="+mn-cs"/>
              </a:defRPr>
            </a:lvl4pPr>
            <a:lvl5pPr marL="234000" indent="-234000" algn="l" defTabSz="914400" rtl="0" eaLnBrk="1" latinLnBrk="0" hangingPunct="1">
              <a:lnSpc>
                <a:spcPct val="90000"/>
              </a:lnSpc>
              <a:spcBef>
                <a:spcPts val="600"/>
              </a:spcBef>
              <a:buFont typeface="Arial" panose="020B0604020202020204" pitchFamily="34" charset="0"/>
              <a:buChar char="•"/>
              <a:defRPr sz="11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rtl="0">
              <a:lnSpc>
                <a:spcPct val="150000"/>
              </a:lnSpc>
            </a:pPr>
            <a:r>
              <a:rPr lang="fr-FR" sz="1600" dirty="0">
                <a:latin typeface="Segoe UI" panose="020B0502040204020203" pitchFamily="34" charset="0"/>
                <a:cs typeface="Segoe UI" panose="020B0502040204020203" pitchFamily="34" charset="0"/>
              </a:rPr>
              <a:t>Colonnes qui apparaissent plus de deux fois dans la dataset</a:t>
            </a:r>
          </a:p>
        </p:txBody>
      </p:sp>
      <p:cxnSp>
        <p:nvCxnSpPr>
          <p:cNvPr id="38" name="Connecteur droit 37">
            <a:extLst>
              <a:ext uri="{FF2B5EF4-FFF2-40B4-BE49-F238E27FC236}">
                <a16:creationId xmlns:a16="http://schemas.microsoft.com/office/drawing/2014/main" id="{8781AB32-AC63-443B-8ADA-AAB7C9723936}"/>
              </a:ext>
              <a:ext uri="{C183D7F6-B498-43B3-948B-1728B52AA6E4}">
                <adec:decorative xmlns:adec="http://schemas.microsoft.com/office/drawing/2017/decorative" val="1"/>
              </a:ext>
            </a:extLst>
          </p:cNvPr>
          <p:cNvCxnSpPr/>
          <p:nvPr/>
        </p:nvCxnSpPr>
        <p:spPr>
          <a:xfrm>
            <a:off x="7334945" y="5277686"/>
            <a:ext cx="478805"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sp>
        <p:nvSpPr>
          <p:cNvPr id="48" name="Zone de texte 47">
            <a:extLst>
              <a:ext uri="{FF2B5EF4-FFF2-40B4-BE49-F238E27FC236}">
                <a16:creationId xmlns:a16="http://schemas.microsoft.com/office/drawing/2014/main" id="{F7B6FBDF-4663-4A5D-A2B3-B90DCEBBA233}"/>
              </a:ext>
            </a:extLst>
          </p:cNvPr>
          <p:cNvSpPr txBox="1"/>
          <p:nvPr/>
        </p:nvSpPr>
        <p:spPr>
          <a:xfrm>
            <a:off x="9435245" y="4841787"/>
            <a:ext cx="2304926" cy="276999"/>
          </a:xfrm>
          <a:prstGeom prst="rect">
            <a:avLst/>
          </a:prstGeom>
          <a:noFill/>
        </p:spPr>
        <p:txBody>
          <a:bodyPr wrap="none" lIns="0" tIns="0" rIns="0" bIns="0" rtlCol="0">
            <a:spAutoFit/>
          </a:bodyPr>
          <a:lstStyle/>
          <a:p>
            <a:pPr algn="ctr" rtl="0"/>
            <a:r>
              <a:rPr lang="fr-FR" b="1" dirty="0">
                <a:latin typeface="Segoe UI" panose="020B0502040204020203" pitchFamily="34" charset="0"/>
                <a:cs typeface="Segoe UI" panose="020B0502040204020203" pitchFamily="34" charset="0"/>
              </a:rPr>
              <a:t>Meilleure Corrélation</a:t>
            </a:r>
          </a:p>
        </p:txBody>
      </p:sp>
      <p:sp>
        <p:nvSpPr>
          <p:cNvPr id="49" name="Espace réservé du texte 2">
            <a:extLst>
              <a:ext uri="{FF2B5EF4-FFF2-40B4-BE49-F238E27FC236}">
                <a16:creationId xmlns:a16="http://schemas.microsoft.com/office/drawing/2014/main" id="{EB976B3E-89DE-4833-94D4-23A4F14582CA}"/>
              </a:ext>
            </a:extLst>
          </p:cNvPr>
          <p:cNvSpPr txBox="1">
            <a:spLocks/>
          </p:cNvSpPr>
          <p:nvPr/>
        </p:nvSpPr>
        <p:spPr>
          <a:xfrm>
            <a:off x="9260843" y="5454663"/>
            <a:ext cx="2653720" cy="1062150"/>
          </a:xfrm>
          <a:prstGeom prst="rect">
            <a:avLst/>
          </a:prstGeom>
        </p:spPr>
        <p:txBody>
          <a:bodyPr vert="horz" wrap="square" lIns="0" tIns="0" rIns="0" bIns="0" rtlCol="0">
            <a:spAutoFit/>
          </a:bodyPr>
          <a:lstStyle>
            <a:lvl1pPr marL="0" indent="0" algn="l" defTabSz="914400" rtl="0" eaLnBrk="1" latinLnBrk="0" hangingPunct="1">
              <a:lnSpc>
                <a:spcPct val="90000"/>
              </a:lnSpc>
              <a:spcBef>
                <a:spcPts val="600"/>
              </a:spcBef>
              <a:buFont typeface="Arial" panose="020B0604020202020204" pitchFamily="34" charset="0"/>
              <a:buNone/>
              <a:defRPr sz="1100" kern="1200">
                <a:solidFill>
                  <a:schemeClr val="tx1"/>
                </a:solidFill>
                <a:latin typeface="+mn-lt"/>
                <a:ea typeface="+mn-ea"/>
                <a:cs typeface="+mn-cs"/>
              </a:defRPr>
            </a:lvl1pPr>
            <a:lvl2pPr marL="234000" indent="-234000" algn="l" defTabSz="914400" rtl="0" eaLnBrk="1" latinLnBrk="0" hangingPunct="1">
              <a:lnSpc>
                <a:spcPct val="90000"/>
              </a:lnSpc>
              <a:spcBef>
                <a:spcPts val="600"/>
              </a:spcBef>
              <a:buFont typeface="Arial" panose="020B0604020202020204" pitchFamily="34" charset="0"/>
              <a:buChar char="•"/>
              <a:defRPr sz="1100" kern="1200">
                <a:solidFill>
                  <a:schemeClr val="tx1"/>
                </a:solidFill>
                <a:latin typeface="+mn-lt"/>
                <a:ea typeface="+mn-ea"/>
                <a:cs typeface="+mn-cs"/>
              </a:defRPr>
            </a:lvl2pPr>
            <a:lvl3pPr marL="234000" indent="-234000" algn="l" defTabSz="914400" rtl="0" eaLnBrk="1" latinLnBrk="0" hangingPunct="1">
              <a:lnSpc>
                <a:spcPct val="90000"/>
              </a:lnSpc>
              <a:spcBef>
                <a:spcPts val="600"/>
              </a:spcBef>
              <a:buFont typeface="Arial" panose="020B0604020202020204" pitchFamily="34" charset="0"/>
              <a:buChar char="•"/>
              <a:defRPr sz="1100" kern="1200">
                <a:solidFill>
                  <a:schemeClr val="tx1"/>
                </a:solidFill>
                <a:latin typeface="+mn-lt"/>
                <a:ea typeface="+mn-ea"/>
                <a:cs typeface="+mn-cs"/>
              </a:defRPr>
            </a:lvl3pPr>
            <a:lvl4pPr marL="234000" indent="-234000" algn="l" defTabSz="914400" rtl="0" eaLnBrk="1" latinLnBrk="0" hangingPunct="1">
              <a:lnSpc>
                <a:spcPct val="90000"/>
              </a:lnSpc>
              <a:spcBef>
                <a:spcPts val="600"/>
              </a:spcBef>
              <a:buFont typeface="Arial" panose="020B0604020202020204" pitchFamily="34" charset="0"/>
              <a:buChar char="•"/>
              <a:defRPr sz="1100" kern="1200">
                <a:solidFill>
                  <a:schemeClr val="tx1"/>
                </a:solidFill>
                <a:latin typeface="+mn-lt"/>
                <a:ea typeface="+mn-ea"/>
                <a:cs typeface="+mn-cs"/>
              </a:defRPr>
            </a:lvl4pPr>
            <a:lvl5pPr marL="234000" indent="-234000" algn="l" defTabSz="914400" rtl="0" eaLnBrk="1" latinLnBrk="0" hangingPunct="1">
              <a:lnSpc>
                <a:spcPct val="90000"/>
              </a:lnSpc>
              <a:spcBef>
                <a:spcPts val="600"/>
              </a:spcBef>
              <a:buFont typeface="Arial" panose="020B0604020202020204" pitchFamily="34" charset="0"/>
              <a:buChar char="•"/>
              <a:defRPr sz="11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ct val="150000"/>
              </a:lnSpc>
            </a:pPr>
            <a:r>
              <a:rPr lang="fr-FR" sz="1600" dirty="0">
                <a:latin typeface="Segoe UI" panose="020B0502040204020203" pitchFamily="34" charset="0"/>
                <a:cs typeface="Segoe UI" panose="020B0502040204020203" pitchFamily="34" charset="0"/>
              </a:rPr>
              <a:t>Meilleure corrélation entre une variable (fBodyAccJerk-STD-2) et la </a:t>
            </a:r>
            <a:r>
              <a:rPr lang="fr-FR" sz="1600" dirty="0" err="1">
                <a:latin typeface="Segoe UI" panose="020B0502040204020203" pitchFamily="34" charset="0"/>
                <a:cs typeface="Segoe UI" panose="020B0502040204020203" pitchFamily="34" charset="0"/>
              </a:rPr>
              <a:t>target</a:t>
            </a:r>
            <a:endParaRPr lang="fr-FR" sz="1600" dirty="0">
              <a:latin typeface="Segoe UI" panose="020B0502040204020203" pitchFamily="34" charset="0"/>
              <a:cs typeface="Segoe UI" panose="020B0502040204020203" pitchFamily="34" charset="0"/>
            </a:endParaRPr>
          </a:p>
        </p:txBody>
      </p:sp>
      <p:cxnSp>
        <p:nvCxnSpPr>
          <p:cNvPr id="50" name="Connecteur droit 49">
            <a:extLst>
              <a:ext uri="{FF2B5EF4-FFF2-40B4-BE49-F238E27FC236}">
                <a16:creationId xmlns:a16="http://schemas.microsoft.com/office/drawing/2014/main" id="{28F561C8-B2FA-4D2D-9122-39870DF5465F}"/>
              </a:ext>
              <a:ext uri="{C183D7F6-B498-43B3-948B-1728B52AA6E4}">
                <adec:decorative xmlns:adec="http://schemas.microsoft.com/office/drawing/2017/decorative" val="1"/>
              </a:ext>
            </a:extLst>
          </p:cNvPr>
          <p:cNvCxnSpPr/>
          <p:nvPr/>
        </p:nvCxnSpPr>
        <p:spPr>
          <a:xfrm>
            <a:off x="10348300" y="5277686"/>
            <a:ext cx="478805"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sp>
        <p:nvSpPr>
          <p:cNvPr id="57" name="Zone de texte 56">
            <a:extLst>
              <a:ext uri="{FF2B5EF4-FFF2-40B4-BE49-F238E27FC236}">
                <a16:creationId xmlns:a16="http://schemas.microsoft.com/office/drawing/2014/main" id="{25264A13-2CF6-4653-9A8E-AE29B6F25F8E}"/>
              </a:ext>
            </a:extLst>
          </p:cNvPr>
          <p:cNvSpPr txBox="1"/>
          <p:nvPr/>
        </p:nvSpPr>
        <p:spPr>
          <a:xfrm>
            <a:off x="723900" y="457291"/>
            <a:ext cx="3803018" cy="1159742"/>
          </a:xfrm>
          <a:prstGeom prst="rect">
            <a:avLst/>
          </a:prstGeom>
          <a:noFill/>
        </p:spPr>
        <p:txBody>
          <a:bodyPr wrap="square" lIns="0" tIns="0" rIns="0" bIns="0" rtlCol="0">
            <a:noAutofit/>
          </a:bodyPr>
          <a:lstStyle/>
          <a:p>
            <a:pPr rtl="0">
              <a:lnSpc>
                <a:spcPts val="4000"/>
              </a:lnSpc>
            </a:pPr>
            <a:r>
              <a:rPr lang="fr-FR" sz="3600" b="1" dirty="0">
                <a:solidFill>
                  <a:srgbClr val="002060"/>
                </a:solidFill>
                <a:latin typeface="Segoe UI" panose="020B0502040204020203" pitchFamily="34" charset="0"/>
                <a:cs typeface="Segoe UI" panose="020B0502040204020203" pitchFamily="34" charset="0"/>
              </a:rPr>
              <a:t>Statistiques de la </a:t>
            </a:r>
            <a:r>
              <a:rPr lang="fr-FR" sz="3600" b="1" dirty="0" err="1">
                <a:solidFill>
                  <a:srgbClr val="002060"/>
                </a:solidFill>
                <a:latin typeface="Segoe UI" panose="020B0502040204020203" pitchFamily="34" charset="0"/>
                <a:cs typeface="Segoe UI" panose="020B0502040204020203" pitchFamily="34" charset="0"/>
              </a:rPr>
              <a:t>database</a:t>
            </a:r>
            <a:endParaRPr lang="fr-FR" sz="3600" b="1" dirty="0">
              <a:solidFill>
                <a:srgbClr val="002060"/>
              </a:solidFill>
              <a:latin typeface="Segoe UI" panose="020B0502040204020203" pitchFamily="34" charset="0"/>
              <a:cs typeface="Segoe UI" panose="020B0502040204020203" pitchFamily="34" charset="0"/>
            </a:endParaRPr>
          </a:p>
        </p:txBody>
      </p:sp>
      <p:grpSp>
        <p:nvGrpSpPr>
          <p:cNvPr id="67" name="Groupe 66">
            <a:extLst>
              <a:ext uri="{FF2B5EF4-FFF2-40B4-BE49-F238E27FC236}">
                <a16:creationId xmlns:a16="http://schemas.microsoft.com/office/drawing/2014/main" id="{A6D12FB3-2E0E-4392-B30A-8FABD55972D2}"/>
              </a:ext>
              <a:ext uri="{C183D7F6-B498-43B3-948B-1728B52AA6E4}">
                <adec:decorative xmlns:adec="http://schemas.microsoft.com/office/drawing/2017/decorative" val="1"/>
              </a:ext>
            </a:extLst>
          </p:cNvPr>
          <p:cNvGrpSpPr/>
          <p:nvPr/>
        </p:nvGrpSpPr>
        <p:grpSpPr>
          <a:xfrm>
            <a:off x="-12700" y="1794009"/>
            <a:ext cx="12204700" cy="2514602"/>
            <a:chOff x="-12700" y="2162907"/>
            <a:chExt cx="12204700" cy="2514602"/>
          </a:xfrm>
        </p:grpSpPr>
        <p:pic>
          <p:nvPicPr>
            <p:cNvPr id="2" name="Image 1" descr="Un groupe de personnes assises à un bureau&#10;">
              <a:extLst>
                <a:ext uri="{FF2B5EF4-FFF2-40B4-BE49-F238E27FC236}">
                  <a16:creationId xmlns:a16="http://schemas.microsoft.com/office/drawing/2014/main" id="{2D62790E-5C31-4474-BE12-F50234A0C76C}"/>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04"/>
            <a:stretch/>
          </p:blipFill>
          <p:spPr>
            <a:xfrm>
              <a:off x="-12700" y="2162908"/>
              <a:ext cx="12192000" cy="2514601"/>
            </a:xfrm>
            <a:prstGeom prst="rect">
              <a:avLst/>
            </a:prstGeom>
          </p:spPr>
        </p:pic>
        <p:sp>
          <p:nvSpPr>
            <p:cNvPr id="3" name="Rectangle 2" descr="Il s’agit d’une image d’un bureau avec les ordinateurs portables et de personnes travaillant.">
              <a:extLst>
                <a:ext uri="{FF2B5EF4-FFF2-40B4-BE49-F238E27FC236}">
                  <a16:creationId xmlns:a16="http://schemas.microsoft.com/office/drawing/2014/main" id="{53AEFB1F-87BB-40C6-9BC7-E1CE0AC0AC1B}"/>
                </a:ext>
              </a:extLst>
            </p:cNvPr>
            <p:cNvSpPr/>
            <p:nvPr/>
          </p:nvSpPr>
          <p:spPr>
            <a:xfrm>
              <a:off x="0" y="2162907"/>
              <a:ext cx="12192000" cy="2514601"/>
            </a:xfrm>
            <a:prstGeom prst="rect">
              <a:avLst/>
            </a:prstGeom>
            <a:gradFill>
              <a:gsLst>
                <a:gs pos="1000">
                  <a:srgbClr val="7CEFD8">
                    <a:alpha val="79000"/>
                  </a:srgbClr>
                </a:gs>
                <a:gs pos="61000">
                  <a:srgbClr val="6672E4">
                    <a:alpha val="84000"/>
                  </a:srgbClr>
                </a:gs>
                <a:gs pos="98000">
                  <a:srgbClr val="882BE5">
                    <a:alpha val="66000"/>
                  </a:srgbClr>
                </a:gs>
              </a:gsLst>
              <a:lin ang="5400000" scaled="1"/>
            </a:gradFill>
            <a:ln w="12700" cap="flat">
              <a:noFill/>
              <a:prstDash val="solid"/>
              <a:miter lim="800000"/>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rtl="0"/>
              <a:endParaRPr lang="fr-FR" dirty="0">
                <a:solidFill>
                  <a:schemeClr val="tx1"/>
                </a:solidFill>
              </a:endParaRPr>
            </a:p>
          </p:txBody>
        </p:sp>
        <p:sp>
          <p:nvSpPr>
            <p:cNvPr id="14" name="Ovale 13">
              <a:extLst>
                <a:ext uri="{FF2B5EF4-FFF2-40B4-BE49-F238E27FC236}">
                  <a16:creationId xmlns:a16="http://schemas.microsoft.com/office/drawing/2014/main" id="{3CFBA714-94A9-4CEA-9D73-2E90A898B450}"/>
                </a:ext>
                <a:ext uri="{C183D7F6-B498-43B3-948B-1728B52AA6E4}">
                  <adec:decorative xmlns:adec="http://schemas.microsoft.com/office/drawing/2017/decorative" val="1"/>
                </a:ext>
              </a:extLst>
            </p:cNvPr>
            <p:cNvSpPr/>
            <p:nvPr/>
          </p:nvSpPr>
          <p:spPr>
            <a:xfrm>
              <a:off x="852826" y="2694293"/>
              <a:ext cx="1431828" cy="1431827"/>
            </a:xfrm>
            <a:prstGeom prst="ellipse">
              <a:avLst/>
            </a:prstGeom>
            <a:solidFill>
              <a:schemeClr val="bg1">
                <a:alpha val="19000"/>
              </a:schemeClr>
            </a:solidFill>
            <a:ln w="3810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rtl="0"/>
              <a:endParaRPr lang="fr-FR" dirty="0"/>
            </a:p>
          </p:txBody>
        </p:sp>
        <p:sp>
          <p:nvSpPr>
            <p:cNvPr id="16" name="Ovale 15">
              <a:extLst>
                <a:ext uri="{FF2B5EF4-FFF2-40B4-BE49-F238E27FC236}">
                  <a16:creationId xmlns:a16="http://schemas.microsoft.com/office/drawing/2014/main" id="{3EB48CA9-382A-48A4-B5F2-BBE91C08FD62}"/>
                </a:ext>
              </a:extLst>
            </p:cNvPr>
            <p:cNvSpPr/>
            <p:nvPr/>
          </p:nvSpPr>
          <p:spPr>
            <a:xfrm>
              <a:off x="1737814" y="3936470"/>
              <a:ext cx="239688" cy="239688"/>
            </a:xfrm>
            <a:prstGeom prst="ellipse">
              <a:avLst/>
            </a:prstGeom>
            <a:solidFill>
              <a:srgbClr val="8335E5">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sp>
          <p:nvSpPr>
            <p:cNvPr id="17" name="Ovale 16">
              <a:extLst>
                <a:ext uri="{FF2B5EF4-FFF2-40B4-BE49-F238E27FC236}">
                  <a16:creationId xmlns:a16="http://schemas.microsoft.com/office/drawing/2014/main" id="{B20BBE89-8E4D-448A-8F53-F45437DD24BB}"/>
                </a:ext>
              </a:extLst>
            </p:cNvPr>
            <p:cNvSpPr/>
            <p:nvPr/>
          </p:nvSpPr>
          <p:spPr>
            <a:xfrm>
              <a:off x="1782422" y="3981078"/>
              <a:ext cx="150473" cy="150473"/>
            </a:xfrm>
            <a:prstGeom prst="ellipse">
              <a:avLst/>
            </a:prstGeom>
            <a:solidFill>
              <a:srgbClr val="8335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sp>
          <p:nvSpPr>
            <p:cNvPr id="13" name="Zone de texte 12">
              <a:extLst>
                <a:ext uri="{FF2B5EF4-FFF2-40B4-BE49-F238E27FC236}">
                  <a16:creationId xmlns:a16="http://schemas.microsoft.com/office/drawing/2014/main" id="{DC02C732-8960-4820-B185-F087E030DAAA}"/>
                </a:ext>
              </a:extLst>
            </p:cNvPr>
            <p:cNvSpPr txBox="1"/>
            <p:nvPr/>
          </p:nvSpPr>
          <p:spPr>
            <a:xfrm>
              <a:off x="1015704" y="3189004"/>
              <a:ext cx="1106073" cy="492443"/>
            </a:xfrm>
            <a:prstGeom prst="rect">
              <a:avLst/>
            </a:prstGeom>
            <a:noFill/>
          </p:spPr>
          <p:txBody>
            <a:bodyPr wrap="none" lIns="0" tIns="0" rIns="0" bIns="0" rtlCol="0">
              <a:spAutoFit/>
            </a:bodyPr>
            <a:lstStyle/>
            <a:p>
              <a:pPr algn="ctr" rtl="0"/>
              <a:r>
                <a:rPr lang="fr-FR" sz="3200" b="1" dirty="0">
                  <a:solidFill>
                    <a:schemeClr val="bg1"/>
                  </a:solidFill>
                  <a:latin typeface="+mj-lt"/>
                </a:rPr>
                <a:t>561 +1</a:t>
              </a:r>
            </a:p>
          </p:txBody>
        </p:sp>
        <p:sp>
          <p:nvSpPr>
            <p:cNvPr id="29" name="Ovale 28">
              <a:extLst>
                <a:ext uri="{FF2B5EF4-FFF2-40B4-BE49-F238E27FC236}">
                  <a16:creationId xmlns:a16="http://schemas.microsoft.com/office/drawing/2014/main" id="{1B02FFA3-53E3-4FFD-922C-CCB9EFEA5C8A}"/>
                </a:ext>
                <a:ext uri="{C183D7F6-B498-43B3-948B-1728B52AA6E4}">
                  <adec:decorative xmlns:adec="http://schemas.microsoft.com/office/drawing/2017/decorative" val="1"/>
                </a:ext>
              </a:extLst>
            </p:cNvPr>
            <p:cNvSpPr/>
            <p:nvPr/>
          </p:nvSpPr>
          <p:spPr>
            <a:xfrm>
              <a:off x="3845077" y="2719313"/>
              <a:ext cx="1431828" cy="1431826"/>
            </a:xfrm>
            <a:prstGeom prst="ellipse">
              <a:avLst/>
            </a:prstGeom>
            <a:solidFill>
              <a:schemeClr val="bg1">
                <a:alpha val="19000"/>
              </a:schemeClr>
            </a:solidFill>
            <a:ln w="3810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rtl="0"/>
              <a:endParaRPr lang="fr-FR" dirty="0"/>
            </a:p>
          </p:txBody>
        </p:sp>
        <p:sp>
          <p:nvSpPr>
            <p:cNvPr id="31" name="Ovale 30">
              <a:extLst>
                <a:ext uri="{FF2B5EF4-FFF2-40B4-BE49-F238E27FC236}">
                  <a16:creationId xmlns:a16="http://schemas.microsoft.com/office/drawing/2014/main" id="{0EB5F512-613A-44CC-ACE3-5B63ACC24F3F}"/>
                </a:ext>
              </a:extLst>
            </p:cNvPr>
            <p:cNvSpPr/>
            <p:nvPr/>
          </p:nvSpPr>
          <p:spPr>
            <a:xfrm>
              <a:off x="5016340" y="2881739"/>
              <a:ext cx="239688" cy="239688"/>
            </a:xfrm>
            <a:prstGeom prst="ellipse">
              <a:avLst/>
            </a:prstGeom>
            <a:solidFill>
              <a:srgbClr val="8335E5">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sp>
          <p:nvSpPr>
            <p:cNvPr id="32" name="Ovale 31">
              <a:extLst>
                <a:ext uri="{FF2B5EF4-FFF2-40B4-BE49-F238E27FC236}">
                  <a16:creationId xmlns:a16="http://schemas.microsoft.com/office/drawing/2014/main" id="{CDD030F3-5250-4104-9D3A-3BDB421469D0}"/>
                </a:ext>
              </a:extLst>
            </p:cNvPr>
            <p:cNvSpPr/>
            <p:nvPr/>
          </p:nvSpPr>
          <p:spPr>
            <a:xfrm>
              <a:off x="5060947" y="2926346"/>
              <a:ext cx="150473" cy="150473"/>
            </a:xfrm>
            <a:prstGeom prst="ellipse">
              <a:avLst/>
            </a:prstGeom>
            <a:solidFill>
              <a:srgbClr val="8335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sp>
          <p:nvSpPr>
            <p:cNvPr id="28" name="Zone de texte 27">
              <a:extLst>
                <a:ext uri="{FF2B5EF4-FFF2-40B4-BE49-F238E27FC236}">
                  <a16:creationId xmlns:a16="http://schemas.microsoft.com/office/drawing/2014/main" id="{1CC8C601-FB40-4573-87B3-B1126A610542}"/>
                </a:ext>
              </a:extLst>
            </p:cNvPr>
            <p:cNvSpPr txBox="1"/>
            <p:nvPr/>
          </p:nvSpPr>
          <p:spPr>
            <a:xfrm>
              <a:off x="4052039" y="3189005"/>
              <a:ext cx="1017907" cy="492443"/>
            </a:xfrm>
            <a:prstGeom prst="rect">
              <a:avLst/>
            </a:prstGeom>
            <a:noFill/>
          </p:spPr>
          <p:txBody>
            <a:bodyPr wrap="none" lIns="0" tIns="0" rIns="0" bIns="0" rtlCol="0">
              <a:spAutoFit/>
            </a:bodyPr>
            <a:lstStyle/>
            <a:p>
              <a:pPr algn="ctr" rtl="0"/>
              <a:r>
                <a:rPr lang="fr-FR" sz="3200" b="1" dirty="0">
                  <a:solidFill>
                    <a:schemeClr val="bg1"/>
                  </a:solidFill>
                  <a:latin typeface="+mj-lt"/>
                </a:rPr>
                <a:t>10889</a:t>
              </a:r>
            </a:p>
          </p:txBody>
        </p:sp>
        <p:sp>
          <p:nvSpPr>
            <p:cNvPr id="41" name="Ovale 40">
              <a:extLst>
                <a:ext uri="{FF2B5EF4-FFF2-40B4-BE49-F238E27FC236}">
                  <a16:creationId xmlns:a16="http://schemas.microsoft.com/office/drawing/2014/main" id="{9AA6EBCD-B27A-4FC4-87A8-ED6638C5545A}"/>
                </a:ext>
              </a:extLst>
            </p:cNvPr>
            <p:cNvSpPr/>
            <p:nvPr/>
          </p:nvSpPr>
          <p:spPr>
            <a:xfrm>
              <a:off x="6798890" y="2719313"/>
              <a:ext cx="1431828" cy="1431826"/>
            </a:xfrm>
            <a:prstGeom prst="ellipse">
              <a:avLst/>
            </a:prstGeom>
            <a:solidFill>
              <a:schemeClr val="bg1">
                <a:alpha val="19000"/>
              </a:schemeClr>
            </a:solidFill>
            <a:ln w="3810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rtl="0"/>
              <a:endParaRPr lang="fr-FR" dirty="0"/>
            </a:p>
          </p:txBody>
        </p:sp>
        <p:sp>
          <p:nvSpPr>
            <p:cNvPr id="42" name="Arc 41">
              <a:extLst>
                <a:ext uri="{FF2B5EF4-FFF2-40B4-BE49-F238E27FC236}">
                  <a16:creationId xmlns:a16="http://schemas.microsoft.com/office/drawing/2014/main" id="{63F2913C-4436-40AC-9048-54405BD23C0C}"/>
                </a:ext>
                <a:ext uri="{C183D7F6-B498-43B3-948B-1728B52AA6E4}">
                  <adec:decorative xmlns:adec="http://schemas.microsoft.com/office/drawing/2017/decorative" val="1"/>
                </a:ext>
              </a:extLst>
            </p:cNvPr>
            <p:cNvSpPr/>
            <p:nvPr/>
          </p:nvSpPr>
          <p:spPr>
            <a:xfrm>
              <a:off x="6798890" y="2719313"/>
              <a:ext cx="1431827" cy="1431826"/>
            </a:xfrm>
            <a:prstGeom prst="arc">
              <a:avLst>
                <a:gd name="adj1" fmla="val 16200000"/>
                <a:gd name="adj2" fmla="val 755116"/>
              </a:avLst>
            </a:prstGeom>
            <a:ln w="38100">
              <a:gradFill>
                <a:gsLst>
                  <a:gs pos="0">
                    <a:srgbClr val="7BEBD8"/>
                  </a:gs>
                  <a:gs pos="8000">
                    <a:srgbClr val="6B8DE1"/>
                  </a:gs>
                  <a:gs pos="100000">
                    <a:srgbClr val="8335E5"/>
                  </a:gs>
                </a:gsLst>
                <a:lin ang="5400000" scaled="1"/>
              </a:gradFill>
            </a:ln>
          </p:spPr>
          <p:style>
            <a:lnRef idx="1">
              <a:schemeClr val="accent1"/>
            </a:lnRef>
            <a:fillRef idx="0">
              <a:schemeClr val="accent1"/>
            </a:fillRef>
            <a:effectRef idx="0">
              <a:schemeClr val="accent1"/>
            </a:effectRef>
            <a:fontRef idx="minor">
              <a:schemeClr val="tx1"/>
            </a:fontRef>
          </p:style>
          <p:txBody>
            <a:bodyPr rtlCol="0" anchor="ctr"/>
            <a:lstStyle/>
            <a:p>
              <a:pPr algn="ctr" rtl="0"/>
              <a:endParaRPr lang="fr-FR" dirty="0"/>
            </a:p>
          </p:txBody>
        </p:sp>
        <p:sp>
          <p:nvSpPr>
            <p:cNvPr id="43" name="Ovale 42">
              <a:extLst>
                <a:ext uri="{FF2B5EF4-FFF2-40B4-BE49-F238E27FC236}">
                  <a16:creationId xmlns:a16="http://schemas.microsoft.com/office/drawing/2014/main" id="{B9703755-0B67-41E7-B72A-5A3A54730479}"/>
                </a:ext>
              </a:extLst>
            </p:cNvPr>
            <p:cNvSpPr/>
            <p:nvPr/>
          </p:nvSpPr>
          <p:spPr>
            <a:xfrm>
              <a:off x="8110117" y="3485949"/>
              <a:ext cx="239688" cy="239688"/>
            </a:xfrm>
            <a:prstGeom prst="ellipse">
              <a:avLst/>
            </a:prstGeom>
            <a:solidFill>
              <a:srgbClr val="8335E5">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sp>
          <p:nvSpPr>
            <p:cNvPr id="44" name="Ovale 43">
              <a:extLst>
                <a:ext uri="{FF2B5EF4-FFF2-40B4-BE49-F238E27FC236}">
                  <a16:creationId xmlns:a16="http://schemas.microsoft.com/office/drawing/2014/main" id="{7668F955-7C8C-4C69-AA19-CD562C2DFDCC}"/>
                </a:ext>
              </a:extLst>
            </p:cNvPr>
            <p:cNvSpPr/>
            <p:nvPr/>
          </p:nvSpPr>
          <p:spPr>
            <a:xfrm>
              <a:off x="8154725" y="3530557"/>
              <a:ext cx="150473" cy="150473"/>
            </a:xfrm>
            <a:prstGeom prst="ellipse">
              <a:avLst/>
            </a:prstGeom>
            <a:solidFill>
              <a:srgbClr val="8335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sp>
          <p:nvSpPr>
            <p:cNvPr id="40" name="Zone de texte 39">
              <a:extLst>
                <a:ext uri="{FF2B5EF4-FFF2-40B4-BE49-F238E27FC236}">
                  <a16:creationId xmlns:a16="http://schemas.microsoft.com/office/drawing/2014/main" id="{5C436978-7B84-4F27-8A32-574050B29AD0}"/>
                </a:ext>
              </a:extLst>
            </p:cNvPr>
            <p:cNvSpPr txBox="1"/>
            <p:nvPr/>
          </p:nvSpPr>
          <p:spPr>
            <a:xfrm>
              <a:off x="7322125" y="3189005"/>
              <a:ext cx="407164" cy="492443"/>
            </a:xfrm>
            <a:prstGeom prst="rect">
              <a:avLst/>
            </a:prstGeom>
            <a:noFill/>
          </p:spPr>
          <p:txBody>
            <a:bodyPr wrap="none" lIns="0" tIns="0" rIns="0" bIns="0" rtlCol="0">
              <a:spAutoFit/>
            </a:bodyPr>
            <a:lstStyle/>
            <a:p>
              <a:pPr algn="ctr" rtl="0"/>
              <a:r>
                <a:rPr lang="fr-FR" sz="3200" b="1" dirty="0">
                  <a:solidFill>
                    <a:schemeClr val="bg1"/>
                  </a:solidFill>
                  <a:latin typeface="+mj-lt"/>
                </a:rPr>
                <a:t>28</a:t>
              </a:r>
            </a:p>
          </p:txBody>
        </p:sp>
        <p:grpSp>
          <p:nvGrpSpPr>
            <p:cNvPr id="46" name="Groupe 45">
              <a:extLst>
                <a:ext uri="{FF2B5EF4-FFF2-40B4-BE49-F238E27FC236}">
                  <a16:creationId xmlns:a16="http://schemas.microsoft.com/office/drawing/2014/main" id="{65E89B9B-4C47-402B-9C75-47765E1F7593}"/>
                </a:ext>
              </a:extLst>
            </p:cNvPr>
            <p:cNvGrpSpPr/>
            <p:nvPr/>
          </p:nvGrpSpPr>
          <p:grpSpPr>
            <a:xfrm>
              <a:off x="9871788" y="2706779"/>
              <a:ext cx="1431828" cy="1456895"/>
              <a:chOff x="7168469" y="2677815"/>
              <a:chExt cx="1431828" cy="1456895"/>
            </a:xfrm>
          </p:grpSpPr>
          <p:grpSp>
            <p:nvGrpSpPr>
              <p:cNvPr id="51" name="Groupe 50">
                <a:extLst>
                  <a:ext uri="{FF2B5EF4-FFF2-40B4-BE49-F238E27FC236}">
                    <a16:creationId xmlns:a16="http://schemas.microsoft.com/office/drawing/2014/main" id="{02C4BAC1-CFE0-4BB6-AB1E-3D97B9D3C37C}"/>
                  </a:ext>
                </a:extLst>
              </p:cNvPr>
              <p:cNvGrpSpPr/>
              <p:nvPr/>
            </p:nvGrpSpPr>
            <p:grpSpPr>
              <a:xfrm>
                <a:off x="7168469" y="2677815"/>
                <a:ext cx="1431828" cy="1456895"/>
                <a:chOff x="7168469" y="2677815"/>
                <a:chExt cx="1431828" cy="1456895"/>
              </a:xfrm>
            </p:grpSpPr>
            <p:sp>
              <p:nvSpPr>
                <p:cNvPr id="53" name="Ovale 52">
                  <a:extLst>
                    <a:ext uri="{FF2B5EF4-FFF2-40B4-BE49-F238E27FC236}">
                      <a16:creationId xmlns:a16="http://schemas.microsoft.com/office/drawing/2014/main" id="{52EBF013-87F7-4305-9CC9-737BE16F0D9F}"/>
                    </a:ext>
                    <a:ext uri="{C183D7F6-B498-43B3-948B-1728B52AA6E4}">
                      <adec:decorative xmlns:adec="http://schemas.microsoft.com/office/drawing/2017/decorative" val="1"/>
                    </a:ext>
                  </a:extLst>
                </p:cNvPr>
                <p:cNvSpPr/>
                <p:nvPr/>
              </p:nvSpPr>
              <p:spPr>
                <a:xfrm>
                  <a:off x="7168469" y="2702884"/>
                  <a:ext cx="1431828" cy="1431826"/>
                </a:xfrm>
                <a:prstGeom prst="ellipse">
                  <a:avLst/>
                </a:prstGeom>
                <a:solidFill>
                  <a:schemeClr val="bg1">
                    <a:alpha val="19000"/>
                  </a:schemeClr>
                </a:solidFill>
                <a:ln w="3810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rtl="0"/>
                  <a:endParaRPr lang="fr-FR" dirty="0"/>
                </a:p>
              </p:txBody>
            </p:sp>
            <p:sp>
              <p:nvSpPr>
                <p:cNvPr id="54" name="Arc 53">
                  <a:extLst>
                    <a:ext uri="{FF2B5EF4-FFF2-40B4-BE49-F238E27FC236}">
                      <a16:creationId xmlns:a16="http://schemas.microsoft.com/office/drawing/2014/main" id="{2CC348C5-CD52-4041-A9DC-8F47C9D04352}"/>
                    </a:ext>
                  </a:extLst>
                </p:cNvPr>
                <p:cNvSpPr/>
                <p:nvPr/>
              </p:nvSpPr>
              <p:spPr>
                <a:xfrm>
                  <a:off x="7168469" y="2702884"/>
                  <a:ext cx="1431827" cy="1431826"/>
                </a:xfrm>
                <a:prstGeom prst="arc">
                  <a:avLst>
                    <a:gd name="adj1" fmla="val 16200000"/>
                    <a:gd name="adj2" fmla="val 17724961"/>
                  </a:avLst>
                </a:prstGeom>
                <a:ln w="38100">
                  <a:gradFill>
                    <a:gsLst>
                      <a:gs pos="0">
                        <a:srgbClr val="7BEBD8"/>
                      </a:gs>
                      <a:gs pos="8000">
                        <a:srgbClr val="6B8DE1"/>
                      </a:gs>
                      <a:gs pos="100000">
                        <a:srgbClr val="8335E5"/>
                      </a:gs>
                    </a:gsLst>
                    <a:lin ang="5400000" scaled="1"/>
                  </a:gradFill>
                </a:ln>
              </p:spPr>
              <p:style>
                <a:lnRef idx="1">
                  <a:schemeClr val="accent1"/>
                </a:lnRef>
                <a:fillRef idx="0">
                  <a:schemeClr val="accent1"/>
                </a:fillRef>
                <a:effectRef idx="0">
                  <a:schemeClr val="accent1"/>
                </a:effectRef>
                <a:fontRef idx="minor">
                  <a:schemeClr val="tx1"/>
                </a:fontRef>
              </p:style>
              <p:txBody>
                <a:bodyPr rtlCol="0" anchor="ctr"/>
                <a:lstStyle/>
                <a:p>
                  <a:pPr algn="ctr" rtl="0"/>
                  <a:endParaRPr lang="fr-FR" dirty="0"/>
                </a:p>
              </p:txBody>
            </p:sp>
            <p:sp>
              <p:nvSpPr>
                <p:cNvPr id="55" name="Ovale 54">
                  <a:extLst>
                    <a:ext uri="{FF2B5EF4-FFF2-40B4-BE49-F238E27FC236}">
                      <a16:creationId xmlns:a16="http://schemas.microsoft.com/office/drawing/2014/main" id="{083CA45F-7535-4D5F-A010-B7B38ED57BC7}"/>
                    </a:ext>
                  </a:extLst>
                </p:cNvPr>
                <p:cNvSpPr/>
                <p:nvPr/>
              </p:nvSpPr>
              <p:spPr>
                <a:xfrm>
                  <a:off x="8095353" y="2677815"/>
                  <a:ext cx="239688" cy="239687"/>
                </a:xfrm>
                <a:prstGeom prst="ellipse">
                  <a:avLst/>
                </a:prstGeom>
                <a:solidFill>
                  <a:srgbClr val="8335E5">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sp>
              <p:nvSpPr>
                <p:cNvPr id="56" name="Ovale 55">
                  <a:extLst>
                    <a:ext uri="{FF2B5EF4-FFF2-40B4-BE49-F238E27FC236}">
                      <a16:creationId xmlns:a16="http://schemas.microsoft.com/office/drawing/2014/main" id="{43FCBFAE-6E88-440A-ACEC-41E289885112}"/>
                    </a:ext>
                  </a:extLst>
                </p:cNvPr>
                <p:cNvSpPr/>
                <p:nvPr/>
              </p:nvSpPr>
              <p:spPr>
                <a:xfrm>
                  <a:off x="8139961" y="2722422"/>
                  <a:ext cx="150473" cy="150473"/>
                </a:xfrm>
                <a:prstGeom prst="ellipse">
                  <a:avLst/>
                </a:prstGeom>
                <a:solidFill>
                  <a:srgbClr val="8335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grpSp>
          <p:sp>
            <p:nvSpPr>
              <p:cNvPr id="52" name="Zone de texte 51">
                <a:extLst>
                  <a:ext uri="{FF2B5EF4-FFF2-40B4-BE49-F238E27FC236}">
                    <a16:creationId xmlns:a16="http://schemas.microsoft.com/office/drawing/2014/main" id="{38F4B3FC-E555-4F37-BC12-4940EF773A7E}"/>
                  </a:ext>
                </a:extLst>
              </p:cNvPr>
              <p:cNvSpPr txBox="1"/>
              <p:nvPr/>
            </p:nvSpPr>
            <p:spPr>
              <a:xfrm>
                <a:off x="7365812" y="3160041"/>
                <a:ext cx="1037143" cy="492443"/>
              </a:xfrm>
              <a:prstGeom prst="rect">
                <a:avLst/>
              </a:prstGeom>
              <a:noFill/>
            </p:spPr>
            <p:txBody>
              <a:bodyPr wrap="none" lIns="0" tIns="0" rIns="0" bIns="0" rtlCol="0">
                <a:spAutoFit/>
              </a:bodyPr>
              <a:lstStyle/>
              <a:p>
                <a:pPr algn="ctr"/>
                <a:r>
                  <a:rPr lang="fr-FR" sz="3200" b="1" dirty="0">
                    <a:solidFill>
                      <a:schemeClr val="bg1"/>
                    </a:solidFill>
                    <a:latin typeface="+mj-lt"/>
                  </a:rPr>
                  <a:t>-0.638	</a:t>
                </a:r>
              </a:p>
            </p:txBody>
          </p:sp>
        </p:grpSp>
        <p:sp>
          <p:nvSpPr>
            <p:cNvPr id="64" name="Arc 63">
              <a:extLst>
                <a:ext uri="{FF2B5EF4-FFF2-40B4-BE49-F238E27FC236}">
                  <a16:creationId xmlns:a16="http://schemas.microsoft.com/office/drawing/2014/main" id="{CAE87D92-1F07-49DE-BFD7-F74BD728BD31}"/>
                </a:ext>
              </a:extLst>
            </p:cNvPr>
            <p:cNvSpPr/>
            <p:nvPr/>
          </p:nvSpPr>
          <p:spPr>
            <a:xfrm>
              <a:off x="3843489" y="2720981"/>
              <a:ext cx="1431827" cy="1431826"/>
            </a:xfrm>
            <a:prstGeom prst="arc">
              <a:avLst>
                <a:gd name="adj1" fmla="val 16200000"/>
                <a:gd name="adj2" fmla="val 19003948"/>
              </a:avLst>
            </a:prstGeom>
            <a:ln w="38100">
              <a:gradFill>
                <a:gsLst>
                  <a:gs pos="0">
                    <a:srgbClr val="7BEBD8"/>
                  </a:gs>
                  <a:gs pos="8000">
                    <a:srgbClr val="6B8DE1"/>
                  </a:gs>
                  <a:gs pos="100000">
                    <a:srgbClr val="8335E5"/>
                  </a:gs>
                </a:gsLst>
                <a:lin ang="5400000" scaled="1"/>
              </a:gradFill>
            </a:ln>
          </p:spPr>
          <p:style>
            <a:lnRef idx="1">
              <a:schemeClr val="accent1"/>
            </a:lnRef>
            <a:fillRef idx="0">
              <a:schemeClr val="accent1"/>
            </a:fillRef>
            <a:effectRef idx="0">
              <a:schemeClr val="accent1"/>
            </a:effectRef>
            <a:fontRef idx="minor">
              <a:schemeClr val="tx1"/>
            </a:fontRef>
          </p:style>
          <p:txBody>
            <a:bodyPr rtlCol="0" anchor="ctr"/>
            <a:lstStyle/>
            <a:p>
              <a:pPr algn="ctr" rtl="0"/>
              <a:endParaRPr lang="fr-FR" dirty="0"/>
            </a:p>
          </p:txBody>
        </p:sp>
        <p:sp>
          <p:nvSpPr>
            <p:cNvPr id="66" name="Arc 65">
              <a:extLst>
                <a:ext uri="{FF2B5EF4-FFF2-40B4-BE49-F238E27FC236}">
                  <a16:creationId xmlns:a16="http://schemas.microsoft.com/office/drawing/2014/main" id="{45B3FF71-3684-4143-BA68-D4583307C956}"/>
                </a:ext>
              </a:extLst>
            </p:cNvPr>
            <p:cNvSpPr/>
            <p:nvPr/>
          </p:nvSpPr>
          <p:spPr>
            <a:xfrm>
              <a:off x="852826" y="2694293"/>
              <a:ext cx="1431827" cy="1431826"/>
            </a:xfrm>
            <a:prstGeom prst="arc">
              <a:avLst>
                <a:gd name="adj1" fmla="val 16200000"/>
                <a:gd name="adj2" fmla="val 3850353"/>
              </a:avLst>
            </a:prstGeom>
            <a:ln w="38100">
              <a:gradFill>
                <a:gsLst>
                  <a:gs pos="0">
                    <a:srgbClr val="7BEBD8"/>
                  </a:gs>
                  <a:gs pos="8000">
                    <a:srgbClr val="6B8DE1"/>
                  </a:gs>
                  <a:gs pos="100000">
                    <a:srgbClr val="8335E5"/>
                  </a:gs>
                </a:gsLst>
                <a:lin ang="5400000" scaled="1"/>
              </a:gradFill>
            </a:ln>
          </p:spPr>
          <p:style>
            <a:lnRef idx="1">
              <a:schemeClr val="accent1"/>
            </a:lnRef>
            <a:fillRef idx="0">
              <a:schemeClr val="accent1"/>
            </a:fillRef>
            <a:effectRef idx="0">
              <a:schemeClr val="accent1"/>
            </a:effectRef>
            <a:fontRef idx="minor">
              <a:schemeClr val="tx1"/>
            </a:fontRef>
          </p:style>
          <p:txBody>
            <a:bodyPr rtlCol="0" anchor="ctr"/>
            <a:lstStyle/>
            <a:p>
              <a:pPr algn="ctr" rtl="0"/>
              <a:endParaRPr lang="fr-FR" dirty="0"/>
            </a:p>
          </p:txBody>
        </p:sp>
      </p:grpSp>
      <p:sp>
        <p:nvSpPr>
          <p:cNvPr id="7" name="Titre 6" hidden="1">
            <a:extLst>
              <a:ext uri="{FF2B5EF4-FFF2-40B4-BE49-F238E27FC236}">
                <a16:creationId xmlns:a16="http://schemas.microsoft.com/office/drawing/2014/main" id="{8336C4B5-E15C-4086-8FF8-C33A073734A2}"/>
              </a:ext>
            </a:extLst>
          </p:cNvPr>
          <p:cNvSpPr>
            <a:spLocks noGrp="1"/>
          </p:cNvSpPr>
          <p:nvPr>
            <p:ph type="title"/>
          </p:nvPr>
        </p:nvSpPr>
        <p:spPr/>
        <p:txBody>
          <a:bodyPr rtlCol="0"/>
          <a:lstStyle/>
          <a:p>
            <a:r>
              <a:rPr lang="fr-FR" dirty="0"/>
              <a:t>Ressources humaines : diapositive </a:t>
            </a:r>
            <a:r>
              <a:rPr lang="fr" dirty="0"/>
              <a:t>7</a:t>
            </a:r>
          </a:p>
        </p:txBody>
      </p:sp>
    </p:spTree>
    <p:extLst>
      <p:ext uri="{BB962C8B-B14F-4D97-AF65-F5344CB8AC3E}">
        <p14:creationId xmlns:p14="http://schemas.microsoft.com/office/powerpoint/2010/main" val="21637695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 de texte 1">
            <a:extLst>
              <a:ext uri="{FF2B5EF4-FFF2-40B4-BE49-F238E27FC236}">
                <a16:creationId xmlns:a16="http://schemas.microsoft.com/office/drawing/2014/main" id="{D815E537-4AB4-4445-A3AC-40D738EDF3DC}"/>
              </a:ext>
            </a:extLst>
          </p:cNvPr>
          <p:cNvSpPr txBox="1"/>
          <p:nvPr/>
        </p:nvSpPr>
        <p:spPr>
          <a:xfrm>
            <a:off x="1183821" y="534102"/>
            <a:ext cx="4845708" cy="984885"/>
          </a:xfrm>
          <a:prstGeom prst="rect">
            <a:avLst/>
          </a:prstGeom>
          <a:noFill/>
        </p:spPr>
        <p:txBody>
          <a:bodyPr wrap="square" lIns="0" tIns="0" rIns="0" bIns="0" rtlCol="0">
            <a:spAutoFit/>
          </a:bodyPr>
          <a:lstStyle/>
          <a:p>
            <a:pPr rtl="0"/>
            <a:r>
              <a:rPr lang="fr-FR" sz="3200" b="1" dirty="0">
                <a:solidFill>
                  <a:srgbClr val="002060"/>
                </a:solidFill>
                <a:latin typeface="Segoe UI" panose="020B0502040204020203" pitchFamily="34" charset="0"/>
                <a:cs typeface="Segoe UI" panose="020B0502040204020203" pitchFamily="34" charset="0"/>
              </a:rPr>
              <a:t>Ajout de nouvelles variables</a:t>
            </a:r>
          </a:p>
        </p:txBody>
      </p:sp>
      <p:cxnSp>
        <p:nvCxnSpPr>
          <p:cNvPr id="4" name="Connecteur droit 3">
            <a:extLst>
              <a:ext uri="{FF2B5EF4-FFF2-40B4-BE49-F238E27FC236}">
                <a16:creationId xmlns:a16="http://schemas.microsoft.com/office/drawing/2014/main" id="{B38D4B56-7D6C-4345-912F-B3BA9A014E8B}"/>
              </a:ext>
              <a:ext uri="{C183D7F6-B498-43B3-948B-1728B52AA6E4}">
                <adec:decorative xmlns:adec="http://schemas.microsoft.com/office/drawing/2017/decorative" val="1"/>
              </a:ext>
            </a:extLst>
          </p:cNvPr>
          <p:cNvCxnSpPr/>
          <p:nvPr/>
        </p:nvCxnSpPr>
        <p:spPr>
          <a:xfrm>
            <a:off x="740229" y="0"/>
            <a:ext cx="0" cy="635725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E9101D99-B002-4698-9C7E-C942B9AA2D39}"/>
              </a:ext>
            </a:extLst>
          </p:cNvPr>
          <p:cNvSpPr/>
          <p:nvPr/>
        </p:nvSpPr>
        <p:spPr>
          <a:xfrm>
            <a:off x="1183820" y="1507661"/>
            <a:ext cx="4730719" cy="4678204"/>
          </a:xfrm>
          <a:prstGeom prst="rect">
            <a:avLst/>
          </a:prstGeom>
        </p:spPr>
        <p:txBody>
          <a:bodyPr wrap="square" lIns="0" tIns="0" rIns="0" bIns="0" rtlCol="0">
            <a:spAutoFit/>
          </a:bodyPr>
          <a:lstStyle/>
          <a:p>
            <a:pPr marL="285750" indent="-285750">
              <a:buFontTx/>
              <a:buChar char="-"/>
            </a:pPr>
            <a:r>
              <a:rPr lang="fr-FR" sz="1600" i="1" dirty="0">
                <a:solidFill>
                  <a:srgbClr val="002060"/>
                </a:solidFill>
                <a:latin typeface="+mj-lt"/>
                <a:cs typeface="Segoe UI" panose="020B0502040204020203" pitchFamily="34" charset="0"/>
              </a:rPr>
              <a:t>Pour cette dataset, il n’était pas possible de créer beaucoup de nouvelles colonnes pour plusieurs raisons. D’abord, chaque ligne n’avait aucune donnée d’heure, de date, de localisation,… qui aurait permis de développer de nouvelles colonnes à ce sujet. Ensuite, j’ai remarqué que chaque variable mesurée par le téléphone a déjà été développée en plusieurs colonnes : Max, Moyenne, MAD (</a:t>
            </a:r>
            <a:r>
              <a:rPr lang="fr-FR" sz="1600" i="1" dirty="0" err="1">
                <a:solidFill>
                  <a:srgbClr val="002060"/>
                </a:solidFill>
                <a:latin typeface="+mj-lt"/>
                <a:cs typeface="Segoe UI" panose="020B0502040204020203" pitchFamily="34" charset="0"/>
              </a:rPr>
              <a:t>mean</a:t>
            </a:r>
            <a:r>
              <a:rPr lang="fr-FR" sz="1600" i="1" dirty="0">
                <a:solidFill>
                  <a:srgbClr val="002060"/>
                </a:solidFill>
                <a:latin typeface="+mj-lt"/>
                <a:cs typeface="Segoe UI" panose="020B0502040204020203" pitchFamily="34" charset="0"/>
              </a:rPr>
              <a:t> </a:t>
            </a:r>
            <a:r>
              <a:rPr lang="fr-FR" sz="1600" i="1" dirty="0" err="1">
                <a:solidFill>
                  <a:srgbClr val="002060"/>
                </a:solidFill>
                <a:latin typeface="+mj-lt"/>
                <a:cs typeface="Segoe UI" panose="020B0502040204020203" pitchFamily="34" charset="0"/>
              </a:rPr>
              <a:t>absolute</a:t>
            </a:r>
            <a:r>
              <a:rPr lang="fr-FR" sz="1600" i="1" dirty="0">
                <a:solidFill>
                  <a:srgbClr val="002060"/>
                </a:solidFill>
                <a:latin typeface="+mj-lt"/>
                <a:cs typeface="Segoe UI" panose="020B0502040204020203" pitchFamily="34" charset="0"/>
              </a:rPr>
              <a:t> </a:t>
            </a:r>
            <a:r>
              <a:rPr lang="fr-FR" sz="1600" i="1" dirty="0" err="1">
                <a:solidFill>
                  <a:srgbClr val="002060"/>
                </a:solidFill>
                <a:latin typeface="+mj-lt"/>
                <a:cs typeface="Segoe UI" panose="020B0502040204020203" pitchFamily="34" charset="0"/>
              </a:rPr>
              <a:t>deviation</a:t>
            </a:r>
            <a:r>
              <a:rPr lang="fr-FR" sz="1600" i="1" dirty="0">
                <a:solidFill>
                  <a:srgbClr val="002060"/>
                </a:solidFill>
                <a:latin typeface="+mj-lt"/>
                <a:cs typeface="Segoe UI" panose="020B0502040204020203" pitchFamily="34" charset="0"/>
              </a:rPr>
              <a:t>),…</a:t>
            </a:r>
          </a:p>
          <a:p>
            <a:pPr marL="285750" indent="-285750">
              <a:buFontTx/>
              <a:buChar char="-"/>
            </a:pPr>
            <a:r>
              <a:rPr lang="fr-FR" sz="1600" i="1" dirty="0">
                <a:solidFill>
                  <a:srgbClr val="002060"/>
                </a:solidFill>
                <a:latin typeface="+mj-lt"/>
                <a:cs typeface="Segoe UI" panose="020B0502040204020203" pitchFamily="34" charset="0"/>
              </a:rPr>
              <a:t>J’ai tout de même réalisé 3 ajouts de variables : </a:t>
            </a:r>
            <a:br>
              <a:rPr lang="fr-FR" sz="1600" i="1" dirty="0">
                <a:solidFill>
                  <a:srgbClr val="002060"/>
                </a:solidFill>
                <a:latin typeface="+mj-lt"/>
                <a:cs typeface="Segoe UI" panose="020B0502040204020203" pitchFamily="34" charset="0"/>
              </a:rPr>
            </a:br>
            <a:r>
              <a:rPr lang="fr-FR" sz="1600" i="1" dirty="0">
                <a:solidFill>
                  <a:srgbClr val="002060"/>
                </a:solidFill>
                <a:latin typeface="+mj-lt"/>
                <a:cs typeface="Segoe UI" panose="020B0502040204020203" pitchFamily="34" charset="0"/>
              </a:rPr>
              <a:t>- Les 28 colonnes qui étaient en doublon, j’ai décidé d’en faire une moyenne et d’en créer une nouvelle colonne</a:t>
            </a:r>
            <a:br>
              <a:rPr lang="fr-FR" sz="1600" i="1" dirty="0">
                <a:solidFill>
                  <a:srgbClr val="002060"/>
                </a:solidFill>
                <a:latin typeface="+mj-lt"/>
                <a:cs typeface="Segoe UI" panose="020B0502040204020203" pitchFamily="34" charset="0"/>
              </a:rPr>
            </a:br>
            <a:r>
              <a:rPr lang="fr-FR" sz="1600" i="1" dirty="0">
                <a:solidFill>
                  <a:srgbClr val="002060"/>
                </a:solidFill>
                <a:latin typeface="+mj-lt"/>
                <a:cs typeface="Segoe UI" panose="020B0502040204020203" pitchFamily="34" charset="0"/>
              </a:rPr>
              <a:t>- J’ai ajouté une variable qui correspond au label de la mesure précédente. </a:t>
            </a:r>
            <a:br>
              <a:rPr lang="fr-FR" sz="1600" i="1" dirty="0">
                <a:solidFill>
                  <a:srgbClr val="002060"/>
                </a:solidFill>
                <a:latin typeface="+mj-lt"/>
                <a:cs typeface="Segoe UI" panose="020B0502040204020203" pitchFamily="34" charset="0"/>
              </a:rPr>
            </a:br>
            <a:r>
              <a:rPr lang="fr-FR" sz="1600" i="1" dirty="0">
                <a:solidFill>
                  <a:srgbClr val="002060"/>
                </a:solidFill>
                <a:latin typeface="+mj-lt"/>
                <a:cs typeface="Segoe UI" panose="020B0502040204020203" pitchFamily="34" charset="0"/>
              </a:rPr>
              <a:t>- Enfin, j’ai récupéré le nom de la variable ayant la meilleure corrélation (voir slide suivante) et j’ai ajouté à chaque mesure, la valeur de la ligne précédente (si c’était le même utilisateur sur les deux mesures)</a:t>
            </a:r>
          </a:p>
        </p:txBody>
      </p:sp>
      <p:sp>
        <p:nvSpPr>
          <p:cNvPr id="22" name="Ovale 21">
            <a:extLst>
              <a:ext uri="{FF2B5EF4-FFF2-40B4-BE49-F238E27FC236}">
                <a16:creationId xmlns:a16="http://schemas.microsoft.com/office/drawing/2014/main" id="{E7D1D117-BC5C-430A-9FEB-B231E691511F}"/>
              </a:ext>
              <a:ext uri="{C183D7F6-B498-43B3-948B-1728B52AA6E4}">
                <adec:decorative xmlns:adec="http://schemas.microsoft.com/office/drawing/2017/decorative" val="1"/>
              </a:ext>
            </a:extLst>
          </p:cNvPr>
          <p:cNvSpPr/>
          <p:nvPr/>
        </p:nvSpPr>
        <p:spPr>
          <a:xfrm>
            <a:off x="713852" y="6330880"/>
            <a:ext cx="52754" cy="52754"/>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sp>
        <p:nvSpPr>
          <p:cNvPr id="23" name="Ovale 22">
            <a:extLst>
              <a:ext uri="{FF2B5EF4-FFF2-40B4-BE49-F238E27FC236}">
                <a16:creationId xmlns:a16="http://schemas.microsoft.com/office/drawing/2014/main" id="{2577E8EA-5E95-41C5-8BE8-EE647DE2613A}"/>
              </a:ext>
              <a:ext uri="{C183D7F6-B498-43B3-948B-1728B52AA6E4}">
                <adec:decorative xmlns:adec="http://schemas.microsoft.com/office/drawing/2017/decorative" val="1"/>
              </a:ext>
            </a:extLst>
          </p:cNvPr>
          <p:cNvSpPr/>
          <p:nvPr/>
        </p:nvSpPr>
        <p:spPr>
          <a:xfrm>
            <a:off x="713852" y="567838"/>
            <a:ext cx="52754" cy="52754"/>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grpSp>
        <p:nvGrpSpPr>
          <p:cNvPr id="62" name="Groupe 61" descr="Cette image est une main d’une femme écrivant sur une feuille de papier. ">
            <a:extLst>
              <a:ext uri="{FF2B5EF4-FFF2-40B4-BE49-F238E27FC236}">
                <a16:creationId xmlns:a16="http://schemas.microsoft.com/office/drawing/2014/main" id="{123C05C1-3914-48FB-B4B8-1388A2DB5ACE}"/>
              </a:ext>
            </a:extLst>
          </p:cNvPr>
          <p:cNvGrpSpPr/>
          <p:nvPr/>
        </p:nvGrpSpPr>
        <p:grpSpPr>
          <a:xfrm>
            <a:off x="5347315" y="-508000"/>
            <a:ext cx="8739665" cy="8346238"/>
            <a:chOff x="4768559" y="-439156"/>
            <a:chExt cx="7594319" cy="7252450"/>
          </a:xfrm>
        </p:grpSpPr>
        <p:sp>
          <p:nvSpPr>
            <p:cNvPr id="45" name="Forme libre 22">
              <a:extLst>
                <a:ext uri="{FF2B5EF4-FFF2-40B4-BE49-F238E27FC236}">
                  <a16:creationId xmlns:a16="http://schemas.microsoft.com/office/drawing/2014/main" id="{52C7242F-F484-4573-8387-13E2AE9DD93F}"/>
                </a:ext>
              </a:extLst>
            </p:cNvPr>
            <p:cNvSpPr>
              <a:spLocks/>
            </p:cNvSpPr>
            <p:nvPr/>
          </p:nvSpPr>
          <p:spPr bwMode="auto">
            <a:xfrm>
              <a:off x="4768559" y="-6899"/>
              <a:ext cx="7594319" cy="6820193"/>
            </a:xfrm>
            <a:custGeom>
              <a:avLst/>
              <a:gdLst>
                <a:gd name="T0" fmla="*/ 2254 w 2254"/>
                <a:gd name="T1" fmla="*/ 0 h 2026"/>
                <a:gd name="T2" fmla="*/ 2254 w 2254"/>
                <a:gd name="T3" fmla="*/ 2026 h 2026"/>
                <a:gd name="T4" fmla="*/ 2091 w 2254"/>
                <a:gd name="T5" fmla="*/ 1927 h 2026"/>
                <a:gd name="T6" fmla="*/ 1829 w 2254"/>
                <a:gd name="T7" fmla="*/ 1867 h 2026"/>
                <a:gd name="T8" fmla="*/ 1784 w 2254"/>
                <a:gd name="T9" fmla="*/ 1860 h 2026"/>
                <a:gd name="T10" fmla="*/ 1025 w 2254"/>
                <a:gd name="T11" fmla="*/ 1812 h 2026"/>
                <a:gd name="T12" fmla="*/ 330 w 2254"/>
                <a:gd name="T13" fmla="*/ 1005 h 2026"/>
                <a:gd name="T14" fmla="*/ 662 w 2254"/>
                <a:gd name="T15" fmla="*/ 430 h 2026"/>
                <a:gd name="T16" fmla="*/ 770 w 2254"/>
                <a:gd name="T17" fmla="*/ 0 h 2026"/>
                <a:gd name="T18" fmla="*/ 2254 w 2254"/>
                <a:gd name="T19" fmla="*/ 0 h 20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54" h="2026">
                  <a:moveTo>
                    <a:pt x="2254" y="0"/>
                  </a:moveTo>
                  <a:cubicBezTo>
                    <a:pt x="2254" y="2026"/>
                    <a:pt x="2254" y="2026"/>
                    <a:pt x="2254" y="2026"/>
                  </a:cubicBezTo>
                  <a:cubicBezTo>
                    <a:pt x="2243" y="2005"/>
                    <a:pt x="2206" y="1966"/>
                    <a:pt x="2091" y="1927"/>
                  </a:cubicBezTo>
                  <a:cubicBezTo>
                    <a:pt x="2029" y="1906"/>
                    <a:pt x="1944" y="1885"/>
                    <a:pt x="1829" y="1867"/>
                  </a:cubicBezTo>
                  <a:cubicBezTo>
                    <a:pt x="1814" y="1865"/>
                    <a:pt x="1800" y="1862"/>
                    <a:pt x="1784" y="1860"/>
                  </a:cubicBezTo>
                  <a:cubicBezTo>
                    <a:pt x="1606" y="1835"/>
                    <a:pt x="1361" y="1816"/>
                    <a:pt x="1025" y="1812"/>
                  </a:cubicBezTo>
                  <a:cubicBezTo>
                    <a:pt x="0" y="1800"/>
                    <a:pt x="66" y="1196"/>
                    <a:pt x="330" y="1005"/>
                  </a:cubicBezTo>
                  <a:cubicBezTo>
                    <a:pt x="580" y="825"/>
                    <a:pt x="686" y="680"/>
                    <a:pt x="662" y="430"/>
                  </a:cubicBezTo>
                  <a:cubicBezTo>
                    <a:pt x="638" y="181"/>
                    <a:pt x="770" y="0"/>
                    <a:pt x="770" y="0"/>
                  </a:cubicBezTo>
                  <a:lnTo>
                    <a:pt x="2254" y="0"/>
                  </a:lnTo>
                  <a:close/>
                </a:path>
              </a:pathLst>
            </a:custGeom>
            <a:gradFill>
              <a:gsLst>
                <a:gs pos="0">
                  <a:srgbClr val="7CEFD8"/>
                </a:gs>
                <a:gs pos="55000">
                  <a:srgbClr val="6672E4"/>
                </a:gs>
                <a:gs pos="100000">
                  <a:srgbClr val="882BE5"/>
                </a:gs>
              </a:gsLst>
              <a:lin ang="4800000" scaled="0"/>
            </a:gradFill>
            <a:ln>
              <a:noFill/>
            </a:ln>
          </p:spPr>
          <p:txBody>
            <a:bodyPr vert="horz" wrap="square" lIns="91440" tIns="45720" rIns="91440" bIns="45720" numCol="1" rtlCol="0" anchor="t" anchorCtr="0" compatLnSpc="1">
              <a:prstTxWarp prst="textNoShape">
                <a:avLst/>
              </a:prstTxWarp>
            </a:bodyPr>
            <a:lstStyle/>
            <a:p>
              <a:pPr rtl="0"/>
              <a:endParaRPr lang="fr-FR" dirty="0"/>
            </a:p>
          </p:txBody>
        </p:sp>
        <p:sp>
          <p:nvSpPr>
            <p:cNvPr id="46" name="Forme libre 23">
              <a:extLst>
                <a:ext uri="{FF2B5EF4-FFF2-40B4-BE49-F238E27FC236}">
                  <a16:creationId xmlns:a16="http://schemas.microsoft.com/office/drawing/2014/main" id="{DFA1772D-1024-422A-B407-BE0F21E16E56}"/>
                </a:ext>
              </a:extLst>
            </p:cNvPr>
            <p:cNvSpPr>
              <a:spLocks/>
            </p:cNvSpPr>
            <p:nvPr/>
          </p:nvSpPr>
          <p:spPr bwMode="auto">
            <a:xfrm>
              <a:off x="7013242" y="1441003"/>
              <a:ext cx="4110752" cy="3954852"/>
            </a:xfrm>
            <a:custGeom>
              <a:avLst/>
              <a:gdLst>
                <a:gd name="T0" fmla="*/ 0 w 2294"/>
                <a:gd name="T1" fmla="*/ 221 h 2207"/>
                <a:gd name="T2" fmla="*/ 1809 w 2294"/>
                <a:gd name="T3" fmla="*/ 0 h 2207"/>
                <a:gd name="T4" fmla="*/ 2294 w 2294"/>
                <a:gd name="T5" fmla="*/ 1957 h 2207"/>
                <a:gd name="T6" fmla="*/ 432 w 2294"/>
                <a:gd name="T7" fmla="*/ 2207 h 2207"/>
                <a:gd name="T8" fmla="*/ 0 w 2294"/>
                <a:gd name="T9" fmla="*/ 221 h 2207"/>
              </a:gdLst>
              <a:ahLst/>
              <a:cxnLst>
                <a:cxn ang="0">
                  <a:pos x="T0" y="T1"/>
                </a:cxn>
                <a:cxn ang="0">
                  <a:pos x="T2" y="T3"/>
                </a:cxn>
                <a:cxn ang="0">
                  <a:pos x="T4" y="T5"/>
                </a:cxn>
                <a:cxn ang="0">
                  <a:pos x="T6" y="T7"/>
                </a:cxn>
                <a:cxn ang="0">
                  <a:pos x="T8" y="T9"/>
                </a:cxn>
              </a:cxnLst>
              <a:rect l="0" t="0" r="r" b="b"/>
              <a:pathLst>
                <a:path w="2294" h="2207">
                  <a:moveTo>
                    <a:pt x="0" y="221"/>
                  </a:moveTo>
                  <a:lnTo>
                    <a:pt x="1809" y="0"/>
                  </a:lnTo>
                  <a:lnTo>
                    <a:pt x="2294" y="1957"/>
                  </a:lnTo>
                  <a:lnTo>
                    <a:pt x="432" y="2207"/>
                  </a:lnTo>
                  <a:lnTo>
                    <a:pt x="0" y="221"/>
                  </a:lnTo>
                  <a:close/>
                </a:path>
              </a:pathLst>
            </a:custGeom>
            <a:solidFill>
              <a:srgbClr val="C8F4F7"/>
            </a:solidFill>
            <a:ln>
              <a:noFill/>
            </a:ln>
          </p:spPr>
          <p:txBody>
            <a:bodyPr vert="horz" wrap="square" lIns="91440" tIns="45720" rIns="91440" bIns="45720" numCol="1" rtlCol="0" anchor="t" anchorCtr="0" compatLnSpc="1">
              <a:prstTxWarp prst="textNoShape">
                <a:avLst/>
              </a:prstTxWarp>
            </a:bodyPr>
            <a:lstStyle/>
            <a:p>
              <a:pPr rtl="0"/>
              <a:endParaRPr lang="fr-FR" dirty="0"/>
            </a:p>
          </p:txBody>
        </p:sp>
        <p:sp>
          <p:nvSpPr>
            <p:cNvPr id="47" name="Forme libre 24">
              <a:extLst>
                <a:ext uri="{FF2B5EF4-FFF2-40B4-BE49-F238E27FC236}">
                  <a16:creationId xmlns:a16="http://schemas.microsoft.com/office/drawing/2014/main" id="{30CD4E41-332B-4C6B-9927-54698D5D0DF2}"/>
                </a:ext>
              </a:extLst>
            </p:cNvPr>
            <p:cNvSpPr>
              <a:spLocks/>
            </p:cNvSpPr>
            <p:nvPr/>
          </p:nvSpPr>
          <p:spPr bwMode="auto">
            <a:xfrm>
              <a:off x="7676266" y="1441003"/>
              <a:ext cx="2981818" cy="1632475"/>
            </a:xfrm>
            <a:custGeom>
              <a:avLst/>
              <a:gdLst>
                <a:gd name="T0" fmla="*/ 0 w 1664"/>
                <a:gd name="T1" fmla="*/ 736 h 911"/>
                <a:gd name="T2" fmla="*/ 1664 w 1664"/>
                <a:gd name="T3" fmla="*/ 911 h 911"/>
                <a:gd name="T4" fmla="*/ 1439 w 1664"/>
                <a:gd name="T5" fmla="*/ 0 h 911"/>
                <a:gd name="T6" fmla="*/ 399 w 1664"/>
                <a:gd name="T7" fmla="*/ 127 h 911"/>
                <a:gd name="T8" fmla="*/ 0 w 1664"/>
                <a:gd name="T9" fmla="*/ 736 h 911"/>
              </a:gdLst>
              <a:ahLst/>
              <a:cxnLst>
                <a:cxn ang="0">
                  <a:pos x="T0" y="T1"/>
                </a:cxn>
                <a:cxn ang="0">
                  <a:pos x="T2" y="T3"/>
                </a:cxn>
                <a:cxn ang="0">
                  <a:pos x="T4" y="T5"/>
                </a:cxn>
                <a:cxn ang="0">
                  <a:pos x="T6" y="T7"/>
                </a:cxn>
                <a:cxn ang="0">
                  <a:pos x="T8" y="T9"/>
                </a:cxn>
              </a:cxnLst>
              <a:rect l="0" t="0" r="r" b="b"/>
              <a:pathLst>
                <a:path w="1664" h="911">
                  <a:moveTo>
                    <a:pt x="0" y="736"/>
                  </a:moveTo>
                  <a:lnTo>
                    <a:pt x="1664" y="911"/>
                  </a:lnTo>
                  <a:lnTo>
                    <a:pt x="1439" y="0"/>
                  </a:lnTo>
                  <a:lnTo>
                    <a:pt x="399" y="127"/>
                  </a:lnTo>
                  <a:lnTo>
                    <a:pt x="0" y="736"/>
                  </a:lnTo>
                  <a:close/>
                </a:path>
              </a:pathLst>
            </a:custGeom>
            <a:solidFill>
              <a:srgbClr val="7CE4EC"/>
            </a:solidFill>
            <a:ln>
              <a:noFill/>
            </a:ln>
          </p:spPr>
          <p:txBody>
            <a:bodyPr vert="horz" wrap="square" lIns="91440" tIns="45720" rIns="91440" bIns="45720" numCol="1" rtlCol="0" anchor="t" anchorCtr="0" compatLnSpc="1">
              <a:prstTxWarp prst="textNoShape">
                <a:avLst/>
              </a:prstTxWarp>
            </a:bodyPr>
            <a:lstStyle/>
            <a:p>
              <a:pPr rtl="0"/>
              <a:endParaRPr lang="fr-FR" dirty="0"/>
            </a:p>
          </p:txBody>
        </p:sp>
        <p:sp>
          <p:nvSpPr>
            <p:cNvPr id="48" name="Forme libre 25">
              <a:extLst>
                <a:ext uri="{FF2B5EF4-FFF2-40B4-BE49-F238E27FC236}">
                  <a16:creationId xmlns:a16="http://schemas.microsoft.com/office/drawing/2014/main" id="{12DCF2D5-0997-409A-9DB7-B4DFF4C5BA0B}"/>
                </a:ext>
              </a:extLst>
            </p:cNvPr>
            <p:cNvSpPr>
              <a:spLocks/>
            </p:cNvSpPr>
            <p:nvPr/>
          </p:nvSpPr>
          <p:spPr bwMode="auto">
            <a:xfrm>
              <a:off x="8108129" y="1426667"/>
              <a:ext cx="1347553" cy="593139"/>
            </a:xfrm>
            <a:custGeom>
              <a:avLst/>
              <a:gdLst>
                <a:gd name="T0" fmla="*/ 752 w 752"/>
                <a:gd name="T1" fmla="*/ 0 h 331"/>
                <a:gd name="T2" fmla="*/ 275 w 752"/>
                <a:gd name="T3" fmla="*/ 72 h 331"/>
                <a:gd name="T4" fmla="*/ 0 w 752"/>
                <a:gd name="T5" fmla="*/ 331 h 331"/>
                <a:gd name="T6" fmla="*/ 752 w 752"/>
                <a:gd name="T7" fmla="*/ 130 h 331"/>
                <a:gd name="T8" fmla="*/ 752 w 752"/>
                <a:gd name="T9" fmla="*/ 0 h 331"/>
              </a:gdLst>
              <a:ahLst/>
              <a:cxnLst>
                <a:cxn ang="0">
                  <a:pos x="T0" y="T1"/>
                </a:cxn>
                <a:cxn ang="0">
                  <a:pos x="T2" y="T3"/>
                </a:cxn>
                <a:cxn ang="0">
                  <a:pos x="T4" y="T5"/>
                </a:cxn>
                <a:cxn ang="0">
                  <a:pos x="T6" y="T7"/>
                </a:cxn>
                <a:cxn ang="0">
                  <a:pos x="T8" y="T9"/>
                </a:cxn>
              </a:cxnLst>
              <a:rect l="0" t="0" r="r" b="b"/>
              <a:pathLst>
                <a:path w="752" h="331">
                  <a:moveTo>
                    <a:pt x="752" y="0"/>
                  </a:moveTo>
                  <a:lnTo>
                    <a:pt x="275" y="72"/>
                  </a:lnTo>
                  <a:lnTo>
                    <a:pt x="0" y="331"/>
                  </a:lnTo>
                  <a:lnTo>
                    <a:pt x="752" y="130"/>
                  </a:lnTo>
                  <a:lnTo>
                    <a:pt x="752" y="0"/>
                  </a:lnTo>
                  <a:close/>
                </a:path>
              </a:pathLst>
            </a:custGeom>
            <a:solidFill>
              <a:srgbClr val="ADA4F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fr-FR" dirty="0"/>
            </a:p>
          </p:txBody>
        </p:sp>
        <p:sp>
          <p:nvSpPr>
            <p:cNvPr id="49" name="Forme libre 26">
              <a:extLst>
                <a:ext uri="{FF2B5EF4-FFF2-40B4-BE49-F238E27FC236}">
                  <a16:creationId xmlns:a16="http://schemas.microsoft.com/office/drawing/2014/main" id="{56FE8491-17D1-44D2-A059-D277D43E3DDA}"/>
                </a:ext>
              </a:extLst>
            </p:cNvPr>
            <p:cNvSpPr>
              <a:spLocks/>
            </p:cNvSpPr>
            <p:nvPr/>
          </p:nvSpPr>
          <p:spPr bwMode="auto">
            <a:xfrm>
              <a:off x="7955812" y="1828066"/>
              <a:ext cx="546548" cy="456950"/>
            </a:xfrm>
            <a:custGeom>
              <a:avLst/>
              <a:gdLst>
                <a:gd name="T0" fmla="*/ 162 w 162"/>
                <a:gd name="T1" fmla="*/ 66 h 136"/>
                <a:gd name="T2" fmla="*/ 87 w 162"/>
                <a:gd name="T3" fmla="*/ 130 h 136"/>
                <a:gd name="T4" fmla="*/ 36 w 162"/>
                <a:gd name="T5" fmla="*/ 124 h 136"/>
                <a:gd name="T6" fmla="*/ 0 w 162"/>
                <a:gd name="T7" fmla="*/ 103 h 136"/>
                <a:gd name="T8" fmla="*/ 103 w 162"/>
                <a:gd name="T9" fmla="*/ 0 h 136"/>
                <a:gd name="T10" fmla="*/ 148 w 162"/>
                <a:gd name="T11" fmla="*/ 50 h 136"/>
                <a:gd name="T12" fmla="*/ 162 w 162"/>
                <a:gd name="T13" fmla="*/ 66 h 136"/>
              </a:gdLst>
              <a:ahLst/>
              <a:cxnLst>
                <a:cxn ang="0">
                  <a:pos x="T0" y="T1"/>
                </a:cxn>
                <a:cxn ang="0">
                  <a:pos x="T2" y="T3"/>
                </a:cxn>
                <a:cxn ang="0">
                  <a:pos x="T4" y="T5"/>
                </a:cxn>
                <a:cxn ang="0">
                  <a:pos x="T6" y="T7"/>
                </a:cxn>
                <a:cxn ang="0">
                  <a:pos x="T8" y="T9"/>
                </a:cxn>
                <a:cxn ang="0">
                  <a:pos x="T10" y="T11"/>
                </a:cxn>
                <a:cxn ang="0">
                  <a:pos x="T12" y="T13"/>
                </a:cxn>
              </a:cxnLst>
              <a:rect l="0" t="0" r="r" b="b"/>
              <a:pathLst>
                <a:path w="162" h="136">
                  <a:moveTo>
                    <a:pt x="162" y="66"/>
                  </a:moveTo>
                  <a:cubicBezTo>
                    <a:pt x="162" y="66"/>
                    <a:pt x="119" y="116"/>
                    <a:pt x="87" y="130"/>
                  </a:cubicBezTo>
                  <a:cubicBezTo>
                    <a:pt x="72" y="136"/>
                    <a:pt x="53" y="131"/>
                    <a:pt x="36" y="124"/>
                  </a:cubicBezTo>
                  <a:cubicBezTo>
                    <a:pt x="16" y="115"/>
                    <a:pt x="0" y="103"/>
                    <a:pt x="0" y="103"/>
                  </a:cubicBezTo>
                  <a:cubicBezTo>
                    <a:pt x="103" y="0"/>
                    <a:pt x="103" y="0"/>
                    <a:pt x="103" y="0"/>
                  </a:cubicBezTo>
                  <a:cubicBezTo>
                    <a:pt x="148" y="50"/>
                    <a:pt x="148" y="50"/>
                    <a:pt x="148" y="50"/>
                  </a:cubicBezTo>
                  <a:lnTo>
                    <a:pt x="162" y="66"/>
                  </a:lnTo>
                  <a:close/>
                </a:path>
              </a:pathLst>
            </a:custGeom>
            <a:solidFill>
              <a:srgbClr val="D8C4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fr-FR" dirty="0"/>
            </a:p>
          </p:txBody>
        </p:sp>
        <p:sp>
          <p:nvSpPr>
            <p:cNvPr id="50" name="Forme libre 27">
              <a:extLst>
                <a:ext uri="{FF2B5EF4-FFF2-40B4-BE49-F238E27FC236}">
                  <a16:creationId xmlns:a16="http://schemas.microsoft.com/office/drawing/2014/main" id="{59AC079D-039E-4639-B27F-9908EF107DB5}"/>
                </a:ext>
              </a:extLst>
            </p:cNvPr>
            <p:cNvSpPr>
              <a:spLocks/>
            </p:cNvSpPr>
            <p:nvPr/>
          </p:nvSpPr>
          <p:spPr bwMode="auto">
            <a:xfrm>
              <a:off x="8077665" y="1996510"/>
              <a:ext cx="424695" cy="288506"/>
            </a:xfrm>
            <a:custGeom>
              <a:avLst/>
              <a:gdLst>
                <a:gd name="T0" fmla="*/ 126 w 126"/>
                <a:gd name="T1" fmla="*/ 16 h 86"/>
                <a:gd name="T2" fmla="*/ 51 w 126"/>
                <a:gd name="T3" fmla="*/ 80 h 86"/>
                <a:gd name="T4" fmla="*/ 0 w 126"/>
                <a:gd name="T5" fmla="*/ 74 h 86"/>
                <a:gd name="T6" fmla="*/ 6 w 126"/>
                <a:gd name="T7" fmla="*/ 61 h 86"/>
                <a:gd name="T8" fmla="*/ 112 w 126"/>
                <a:gd name="T9" fmla="*/ 0 h 86"/>
                <a:gd name="T10" fmla="*/ 126 w 126"/>
                <a:gd name="T11" fmla="*/ 16 h 86"/>
              </a:gdLst>
              <a:ahLst/>
              <a:cxnLst>
                <a:cxn ang="0">
                  <a:pos x="T0" y="T1"/>
                </a:cxn>
                <a:cxn ang="0">
                  <a:pos x="T2" y="T3"/>
                </a:cxn>
                <a:cxn ang="0">
                  <a:pos x="T4" y="T5"/>
                </a:cxn>
                <a:cxn ang="0">
                  <a:pos x="T6" y="T7"/>
                </a:cxn>
                <a:cxn ang="0">
                  <a:pos x="T8" y="T9"/>
                </a:cxn>
                <a:cxn ang="0">
                  <a:pos x="T10" y="T11"/>
                </a:cxn>
              </a:cxnLst>
              <a:rect l="0" t="0" r="r" b="b"/>
              <a:pathLst>
                <a:path w="126" h="86">
                  <a:moveTo>
                    <a:pt x="126" y="16"/>
                  </a:moveTo>
                  <a:cubicBezTo>
                    <a:pt x="126" y="16"/>
                    <a:pt x="83" y="66"/>
                    <a:pt x="51" y="80"/>
                  </a:cubicBezTo>
                  <a:cubicBezTo>
                    <a:pt x="36" y="86"/>
                    <a:pt x="17" y="81"/>
                    <a:pt x="0" y="74"/>
                  </a:cubicBezTo>
                  <a:cubicBezTo>
                    <a:pt x="2" y="70"/>
                    <a:pt x="3" y="65"/>
                    <a:pt x="6" y="61"/>
                  </a:cubicBezTo>
                  <a:cubicBezTo>
                    <a:pt x="6" y="61"/>
                    <a:pt x="54" y="25"/>
                    <a:pt x="112" y="0"/>
                  </a:cubicBezTo>
                  <a:lnTo>
                    <a:pt x="126" y="1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fr-FR" dirty="0"/>
            </a:p>
          </p:txBody>
        </p:sp>
        <p:sp>
          <p:nvSpPr>
            <p:cNvPr id="51" name="Forme libre 28">
              <a:extLst>
                <a:ext uri="{FF2B5EF4-FFF2-40B4-BE49-F238E27FC236}">
                  <a16:creationId xmlns:a16="http://schemas.microsoft.com/office/drawing/2014/main" id="{C95685F9-863C-488D-A6CE-3A519F21EA34}"/>
                </a:ext>
              </a:extLst>
            </p:cNvPr>
            <p:cNvSpPr>
              <a:spLocks/>
            </p:cNvSpPr>
            <p:nvPr/>
          </p:nvSpPr>
          <p:spPr bwMode="auto">
            <a:xfrm>
              <a:off x="11804938" y="-14067"/>
              <a:ext cx="387063" cy="7168"/>
            </a:xfrm>
            <a:custGeom>
              <a:avLst/>
              <a:gdLst>
                <a:gd name="T0" fmla="*/ 115 w 115"/>
                <a:gd name="T1" fmla="*/ 2 h 2"/>
                <a:gd name="T2" fmla="*/ 0 w 115"/>
                <a:gd name="T3" fmla="*/ 2 h 2"/>
                <a:gd name="T4" fmla="*/ 115 w 115"/>
                <a:gd name="T5" fmla="*/ 2 h 2"/>
              </a:gdLst>
              <a:ahLst/>
              <a:cxnLst>
                <a:cxn ang="0">
                  <a:pos x="T0" y="T1"/>
                </a:cxn>
                <a:cxn ang="0">
                  <a:pos x="T2" y="T3"/>
                </a:cxn>
                <a:cxn ang="0">
                  <a:pos x="T4" y="T5"/>
                </a:cxn>
              </a:cxnLst>
              <a:rect l="0" t="0" r="r" b="b"/>
              <a:pathLst>
                <a:path w="115" h="2">
                  <a:moveTo>
                    <a:pt x="115" y="2"/>
                  </a:moveTo>
                  <a:cubicBezTo>
                    <a:pt x="0" y="2"/>
                    <a:pt x="0" y="2"/>
                    <a:pt x="0" y="2"/>
                  </a:cubicBezTo>
                  <a:cubicBezTo>
                    <a:pt x="73" y="0"/>
                    <a:pt x="115" y="2"/>
                    <a:pt x="115" y="2"/>
                  </a:cubicBezTo>
                  <a:close/>
                </a:path>
              </a:pathLst>
            </a:custGeom>
            <a:solidFill>
              <a:srgbClr val="190E4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fr-FR" dirty="0"/>
            </a:p>
          </p:txBody>
        </p:sp>
        <p:grpSp>
          <p:nvGrpSpPr>
            <p:cNvPr id="60" name="Groupe 59">
              <a:extLst>
                <a:ext uri="{FF2B5EF4-FFF2-40B4-BE49-F238E27FC236}">
                  <a16:creationId xmlns:a16="http://schemas.microsoft.com/office/drawing/2014/main" id="{D88A045D-1D47-48A7-BD6D-329F30D7916F}"/>
                </a:ext>
              </a:extLst>
            </p:cNvPr>
            <p:cNvGrpSpPr/>
            <p:nvPr/>
          </p:nvGrpSpPr>
          <p:grpSpPr>
            <a:xfrm>
              <a:off x="7676266" y="528897"/>
              <a:ext cx="1904852" cy="2230987"/>
              <a:chOff x="7676266" y="528897"/>
              <a:chExt cx="1904852" cy="2230987"/>
            </a:xfrm>
            <a:gradFill>
              <a:gsLst>
                <a:gs pos="0">
                  <a:srgbClr val="03002F"/>
                </a:gs>
                <a:gs pos="100000">
                  <a:srgbClr val="F870FF"/>
                </a:gs>
              </a:gsLst>
              <a:lin ang="19800000" scaled="0"/>
            </a:gradFill>
          </p:grpSpPr>
          <p:sp>
            <p:nvSpPr>
              <p:cNvPr id="52" name="Forme libre 29">
                <a:extLst>
                  <a:ext uri="{FF2B5EF4-FFF2-40B4-BE49-F238E27FC236}">
                    <a16:creationId xmlns:a16="http://schemas.microsoft.com/office/drawing/2014/main" id="{8AC43BD2-6A27-4E0F-BAFD-FDAF479A012B}"/>
                  </a:ext>
                </a:extLst>
              </p:cNvPr>
              <p:cNvSpPr>
                <a:spLocks/>
              </p:cNvSpPr>
              <p:nvPr/>
            </p:nvSpPr>
            <p:spPr bwMode="auto">
              <a:xfrm>
                <a:off x="7676266" y="2195417"/>
                <a:ext cx="589555" cy="564467"/>
              </a:xfrm>
              <a:custGeom>
                <a:avLst/>
                <a:gdLst>
                  <a:gd name="T0" fmla="*/ 138 w 175"/>
                  <a:gd name="T1" fmla="*/ 16 h 168"/>
                  <a:gd name="T2" fmla="*/ 175 w 175"/>
                  <a:gd name="T3" fmla="*/ 32 h 168"/>
                  <a:gd name="T4" fmla="*/ 167 w 175"/>
                  <a:gd name="T5" fmla="*/ 40 h 168"/>
                  <a:gd name="T6" fmla="*/ 109 w 175"/>
                  <a:gd name="T7" fmla="*/ 105 h 168"/>
                  <a:gd name="T8" fmla="*/ 109 w 175"/>
                  <a:gd name="T9" fmla="*/ 105 h 168"/>
                  <a:gd name="T10" fmla="*/ 84 w 175"/>
                  <a:gd name="T11" fmla="*/ 133 h 168"/>
                  <a:gd name="T12" fmla="*/ 0 w 175"/>
                  <a:gd name="T13" fmla="*/ 168 h 168"/>
                  <a:gd name="T14" fmla="*/ 32 w 175"/>
                  <a:gd name="T15" fmla="*/ 83 h 168"/>
                  <a:gd name="T16" fmla="*/ 48 w 175"/>
                  <a:gd name="T17" fmla="*/ 63 h 168"/>
                  <a:gd name="T18" fmla="*/ 65 w 175"/>
                  <a:gd name="T19" fmla="*/ 42 h 168"/>
                  <a:gd name="T20" fmla="*/ 99 w 175"/>
                  <a:gd name="T21" fmla="*/ 0 h 168"/>
                  <a:gd name="T22" fmla="*/ 103 w 175"/>
                  <a:gd name="T23" fmla="*/ 1 h 168"/>
                  <a:gd name="T24" fmla="*/ 108 w 175"/>
                  <a:gd name="T25" fmla="*/ 3 h 168"/>
                  <a:gd name="T26" fmla="*/ 113 w 175"/>
                  <a:gd name="T27" fmla="*/ 6 h 168"/>
                  <a:gd name="T28" fmla="*/ 115 w 175"/>
                  <a:gd name="T29" fmla="*/ 6 h 168"/>
                  <a:gd name="T30" fmla="*/ 115 w 175"/>
                  <a:gd name="T31" fmla="*/ 6 h 168"/>
                  <a:gd name="T32" fmla="*/ 115 w 175"/>
                  <a:gd name="T33" fmla="*/ 6 h 168"/>
                  <a:gd name="T34" fmla="*/ 131 w 175"/>
                  <a:gd name="T35" fmla="*/ 13 h 168"/>
                  <a:gd name="T36" fmla="*/ 136 w 175"/>
                  <a:gd name="T37" fmla="*/ 15 h 168"/>
                  <a:gd name="T38" fmla="*/ 138 w 175"/>
                  <a:gd name="T39" fmla="*/ 1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75" h="168">
                    <a:moveTo>
                      <a:pt x="138" y="16"/>
                    </a:moveTo>
                    <a:cubicBezTo>
                      <a:pt x="150" y="21"/>
                      <a:pt x="162" y="27"/>
                      <a:pt x="175" y="32"/>
                    </a:cubicBezTo>
                    <a:cubicBezTo>
                      <a:pt x="167" y="40"/>
                      <a:pt x="167" y="40"/>
                      <a:pt x="167" y="40"/>
                    </a:cubicBezTo>
                    <a:cubicBezTo>
                      <a:pt x="109" y="105"/>
                      <a:pt x="109" y="105"/>
                      <a:pt x="109" y="105"/>
                    </a:cubicBezTo>
                    <a:cubicBezTo>
                      <a:pt x="109" y="105"/>
                      <a:pt x="109" y="105"/>
                      <a:pt x="109" y="105"/>
                    </a:cubicBezTo>
                    <a:cubicBezTo>
                      <a:pt x="84" y="133"/>
                      <a:pt x="84" y="133"/>
                      <a:pt x="84" y="133"/>
                    </a:cubicBezTo>
                    <a:cubicBezTo>
                      <a:pt x="0" y="168"/>
                      <a:pt x="0" y="168"/>
                      <a:pt x="0" y="168"/>
                    </a:cubicBezTo>
                    <a:cubicBezTo>
                      <a:pt x="32" y="83"/>
                      <a:pt x="32" y="83"/>
                      <a:pt x="32" y="83"/>
                    </a:cubicBezTo>
                    <a:cubicBezTo>
                      <a:pt x="48" y="63"/>
                      <a:pt x="48" y="63"/>
                      <a:pt x="48" y="63"/>
                    </a:cubicBezTo>
                    <a:cubicBezTo>
                      <a:pt x="65" y="42"/>
                      <a:pt x="65" y="42"/>
                      <a:pt x="65" y="42"/>
                    </a:cubicBezTo>
                    <a:cubicBezTo>
                      <a:pt x="99" y="0"/>
                      <a:pt x="99" y="0"/>
                      <a:pt x="99" y="0"/>
                    </a:cubicBezTo>
                    <a:cubicBezTo>
                      <a:pt x="100" y="0"/>
                      <a:pt x="101" y="1"/>
                      <a:pt x="103" y="1"/>
                    </a:cubicBezTo>
                    <a:cubicBezTo>
                      <a:pt x="104" y="2"/>
                      <a:pt x="106" y="3"/>
                      <a:pt x="108" y="3"/>
                    </a:cubicBezTo>
                    <a:cubicBezTo>
                      <a:pt x="110" y="4"/>
                      <a:pt x="112" y="5"/>
                      <a:pt x="113" y="6"/>
                    </a:cubicBezTo>
                    <a:cubicBezTo>
                      <a:pt x="114" y="6"/>
                      <a:pt x="114" y="6"/>
                      <a:pt x="115" y="6"/>
                    </a:cubicBezTo>
                    <a:cubicBezTo>
                      <a:pt x="115" y="6"/>
                      <a:pt x="115" y="6"/>
                      <a:pt x="115" y="6"/>
                    </a:cubicBezTo>
                    <a:cubicBezTo>
                      <a:pt x="115" y="6"/>
                      <a:pt x="115" y="6"/>
                      <a:pt x="115" y="6"/>
                    </a:cubicBezTo>
                    <a:cubicBezTo>
                      <a:pt x="120" y="8"/>
                      <a:pt x="126" y="11"/>
                      <a:pt x="131" y="13"/>
                    </a:cubicBezTo>
                    <a:cubicBezTo>
                      <a:pt x="133" y="14"/>
                      <a:pt x="134" y="15"/>
                      <a:pt x="136" y="15"/>
                    </a:cubicBezTo>
                    <a:cubicBezTo>
                      <a:pt x="137" y="16"/>
                      <a:pt x="137" y="16"/>
                      <a:pt x="138"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fr-FR" dirty="0"/>
              </a:p>
            </p:txBody>
          </p:sp>
          <p:sp>
            <p:nvSpPr>
              <p:cNvPr id="53" name="Forme libre 30">
                <a:extLst>
                  <a:ext uri="{FF2B5EF4-FFF2-40B4-BE49-F238E27FC236}">
                    <a16:creationId xmlns:a16="http://schemas.microsoft.com/office/drawing/2014/main" id="{ADA7EFA8-1700-4615-8891-221172E4BD3B}"/>
                  </a:ext>
                </a:extLst>
              </p:cNvPr>
              <p:cNvSpPr>
                <a:spLocks/>
              </p:cNvSpPr>
              <p:nvPr/>
            </p:nvSpPr>
            <p:spPr bwMode="auto">
              <a:xfrm>
                <a:off x="8009571" y="528897"/>
                <a:ext cx="1571547" cy="1774039"/>
              </a:xfrm>
              <a:custGeom>
                <a:avLst/>
                <a:gdLst>
                  <a:gd name="T0" fmla="*/ 454 w 466"/>
                  <a:gd name="T1" fmla="*/ 77 h 527"/>
                  <a:gd name="T2" fmla="*/ 450 w 466"/>
                  <a:gd name="T3" fmla="*/ 81 h 527"/>
                  <a:gd name="T4" fmla="*/ 241 w 466"/>
                  <a:gd name="T5" fmla="*/ 334 h 527"/>
                  <a:gd name="T6" fmla="*/ 228 w 466"/>
                  <a:gd name="T7" fmla="*/ 350 h 527"/>
                  <a:gd name="T8" fmla="*/ 184 w 466"/>
                  <a:gd name="T9" fmla="*/ 403 h 527"/>
                  <a:gd name="T10" fmla="*/ 162 w 466"/>
                  <a:gd name="T11" fmla="*/ 429 h 527"/>
                  <a:gd name="T12" fmla="*/ 134 w 466"/>
                  <a:gd name="T13" fmla="*/ 461 h 527"/>
                  <a:gd name="T14" fmla="*/ 76 w 466"/>
                  <a:gd name="T15" fmla="*/ 527 h 527"/>
                  <a:gd name="T16" fmla="*/ 39 w 466"/>
                  <a:gd name="T17" fmla="*/ 511 h 527"/>
                  <a:gd name="T18" fmla="*/ 37 w 466"/>
                  <a:gd name="T19" fmla="*/ 510 h 527"/>
                  <a:gd name="T20" fmla="*/ 32 w 466"/>
                  <a:gd name="T21" fmla="*/ 508 h 527"/>
                  <a:gd name="T22" fmla="*/ 16 w 466"/>
                  <a:gd name="T23" fmla="*/ 501 h 527"/>
                  <a:gd name="T24" fmla="*/ 16 w 466"/>
                  <a:gd name="T25" fmla="*/ 501 h 527"/>
                  <a:gd name="T26" fmla="*/ 16 w 466"/>
                  <a:gd name="T27" fmla="*/ 501 h 527"/>
                  <a:gd name="T28" fmla="*/ 14 w 466"/>
                  <a:gd name="T29" fmla="*/ 501 h 527"/>
                  <a:gd name="T30" fmla="*/ 9 w 466"/>
                  <a:gd name="T31" fmla="*/ 498 h 527"/>
                  <a:gd name="T32" fmla="*/ 4 w 466"/>
                  <a:gd name="T33" fmla="*/ 496 h 527"/>
                  <a:gd name="T34" fmla="*/ 0 w 466"/>
                  <a:gd name="T35" fmla="*/ 495 h 527"/>
                  <a:gd name="T36" fmla="*/ 378 w 466"/>
                  <a:gd name="T37" fmla="*/ 24 h 527"/>
                  <a:gd name="T38" fmla="*/ 443 w 466"/>
                  <a:gd name="T39" fmla="*/ 16 h 527"/>
                  <a:gd name="T40" fmla="*/ 454 w 466"/>
                  <a:gd name="T41" fmla="*/ 77 h 5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66" h="527">
                    <a:moveTo>
                      <a:pt x="454" y="77"/>
                    </a:moveTo>
                    <a:cubicBezTo>
                      <a:pt x="453" y="78"/>
                      <a:pt x="452" y="80"/>
                      <a:pt x="450" y="81"/>
                    </a:cubicBezTo>
                    <a:cubicBezTo>
                      <a:pt x="241" y="334"/>
                      <a:pt x="241" y="334"/>
                      <a:pt x="241" y="334"/>
                    </a:cubicBezTo>
                    <a:cubicBezTo>
                      <a:pt x="228" y="350"/>
                      <a:pt x="228" y="350"/>
                      <a:pt x="228" y="350"/>
                    </a:cubicBezTo>
                    <a:cubicBezTo>
                      <a:pt x="184" y="403"/>
                      <a:pt x="184" y="403"/>
                      <a:pt x="184" y="403"/>
                    </a:cubicBezTo>
                    <a:cubicBezTo>
                      <a:pt x="162" y="429"/>
                      <a:pt x="162" y="429"/>
                      <a:pt x="162" y="429"/>
                    </a:cubicBezTo>
                    <a:cubicBezTo>
                      <a:pt x="134" y="461"/>
                      <a:pt x="134" y="461"/>
                      <a:pt x="134" y="461"/>
                    </a:cubicBezTo>
                    <a:cubicBezTo>
                      <a:pt x="76" y="527"/>
                      <a:pt x="76" y="527"/>
                      <a:pt x="76" y="527"/>
                    </a:cubicBezTo>
                    <a:cubicBezTo>
                      <a:pt x="63" y="522"/>
                      <a:pt x="51" y="516"/>
                      <a:pt x="39" y="511"/>
                    </a:cubicBezTo>
                    <a:cubicBezTo>
                      <a:pt x="38" y="511"/>
                      <a:pt x="38" y="511"/>
                      <a:pt x="37" y="510"/>
                    </a:cubicBezTo>
                    <a:cubicBezTo>
                      <a:pt x="35" y="510"/>
                      <a:pt x="34" y="509"/>
                      <a:pt x="32" y="508"/>
                    </a:cubicBezTo>
                    <a:cubicBezTo>
                      <a:pt x="27" y="506"/>
                      <a:pt x="21" y="503"/>
                      <a:pt x="16" y="501"/>
                    </a:cubicBezTo>
                    <a:cubicBezTo>
                      <a:pt x="16" y="501"/>
                      <a:pt x="16" y="501"/>
                      <a:pt x="16" y="501"/>
                    </a:cubicBezTo>
                    <a:cubicBezTo>
                      <a:pt x="16" y="501"/>
                      <a:pt x="16" y="501"/>
                      <a:pt x="16" y="501"/>
                    </a:cubicBezTo>
                    <a:cubicBezTo>
                      <a:pt x="15" y="501"/>
                      <a:pt x="15" y="501"/>
                      <a:pt x="14" y="501"/>
                    </a:cubicBezTo>
                    <a:cubicBezTo>
                      <a:pt x="13" y="500"/>
                      <a:pt x="11" y="499"/>
                      <a:pt x="9" y="498"/>
                    </a:cubicBezTo>
                    <a:cubicBezTo>
                      <a:pt x="7" y="498"/>
                      <a:pt x="5" y="497"/>
                      <a:pt x="4" y="496"/>
                    </a:cubicBezTo>
                    <a:cubicBezTo>
                      <a:pt x="2" y="496"/>
                      <a:pt x="1" y="495"/>
                      <a:pt x="0" y="495"/>
                    </a:cubicBezTo>
                    <a:cubicBezTo>
                      <a:pt x="378" y="24"/>
                      <a:pt x="378" y="24"/>
                      <a:pt x="378" y="24"/>
                    </a:cubicBezTo>
                    <a:cubicBezTo>
                      <a:pt x="394" y="4"/>
                      <a:pt x="423" y="0"/>
                      <a:pt x="443" y="16"/>
                    </a:cubicBezTo>
                    <a:cubicBezTo>
                      <a:pt x="462" y="31"/>
                      <a:pt x="466" y="57"/>
                      <a:pt x="454" y="7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fr-FR" dirty="0"/>
              </a:p>
            </p:txBody>
          </p:sp>
        </p:grpSp>
        <p:sp>
          <p:nvSpPr>
            <p:cNvPr id="54" name="Forme libre 31">
              <a:extLst>
                <a:ext uri="{FF2B5EF4-FFF2-40B4-BE49-F238E27FC236}">
                  <a16:creationId xmlns:a16="http://schemas.microsoft.com/office/drawing/2014/main" id="{B6F47CAE-1A30-4CE3-B40D-9C8C433D52D4}"/>
                </a:ext>
              </a:extLst>
            </p:cNvPr>
            <p:cNvSpPr>
              <a:spLocks/>
            </p:cNvSpPr>
            <p:nvPr/>
          </p:nvSpPr>
          <p:spPr bwMode="auto">
            <a:xfrm>
              <a:off x="7609964" y="1441003"/>
              <a:ext cx="4582038" cy="5372291"/>
            </a:xfrm>
            <a:custGeom>
              <a:avLst/>
              <a:gdLst>
                <a:gd name="T0" fmla="*/ 1360 w 1360"/>
                <a:gd name="T1" fmla="*/ 1596 h 1596"/>
                <a:gd name="T2" fmla="*/ 935 w 1360"/>
                <a:gd name="T3" fmla="*/ 1437 h 1596"/>
                <a:gd name="T4" fmla="*/ 823 w 1360"/>
                <a:gd name="T5" fmla="*/ 1072 h 1596"/>
                <a:gd name="T6" fmla="*/ 756 w 1360"/>
                <a:gd name="T7" fmla="*/ 634 h 1596"/>
                <a:gd name="T8" fmla="*/ 753 w 1360"/>
                <a:gd name="T9" fmla="*/ 624 h 1596"/>
                <a:gd name="T10" fmla="*/ 750 w 1360"/>
                <a:gd name="T11" fmla="*/ 616 h 1596"/>
                <a:gd name="T12" fmla="*/ 737 w 1360"/>
                <a:gd name="T13" fmla="*/ 587 h 1596"/>
                <a:gd name="T14" fmla="*/ 729 w 1360"/>
                <a:gd name="T15" fmla="*/ 577 h 1596"/>
                <a:gd name="T16" fmla="*/ 722 w 1360"/>
                <a:gd name="T17" fmla="*/ 571 h 1596"/>
                <a:gd name="T18" fmla="*/ 718 w 1360"/>
                <a:gd name="T19" fmla="*/ 568 h 1596"/>
                <a:gd name="T20" fmla="*/ 699 w 1360"/>
                <a:gd name="T21" fmla="*/ 559 h 1596"/>
                <a:gd name="T22" fmla="*/ 694 w 1360"/>
                <a:gd name="T23" fmla="*/ 557 h 1596"/>
                <a:gd name="T24" fmla="*/ 667 w 1360"/>
                <a:gd name="T25" fmla="*/ 551 h 1596"/>
                <a:gd name="T26" fmla="*/ 637 w 1360"/>
                <a:gd name="T27" fmla="*/ 546 h 1596"/>
                <a:gd name="T28" fmla="*/ 612 w 1360"/>
                <a:gd name="T29" fmla="*/ 542 h 1596"/>
                <a:gd name="T30" fmla="*/ 597 w 1360"/>
                <a:gd name="T31" fmla="*/ 539 h 1596"/>
                <a:gd name="T32" fmla="*/ 554 w 1360"/>
                <a:gd name="T33" fmla="*/ 532 h 1596"/>
                <a:gd name="T34" fmla="*/ 495 w 1360"/>
                <a:gd name="T35" fmla="*/ 522 h 1596"/>
                <a:gd name="T36" fmla="*/ 469 w 1360"/>
                <a:gd name="T37" fmla="*/ 516 h 1596"/>
                <a:gd name="T38" fmla="*/ 447 w 1360"/>
                <a:gd name="T39" fmla="*/ 512 h 1596"/>
                <a:gd name="T40" fmla="*/ 421 w 1360"/>
                <a:gd name="T41" fmla="*/ 506 h 1596"/>
                <a:gd name="T42" fmla="*/ 402 w 1360"/>
                <a:gd name="T43" fmla="*/ 500 h 1596"/>
                <a:gd name="T44" fmla="*/ 382 w 1360"/>
                <a:gd name="T45" fmla="*/ 495 h 1596"/>
                <a:gd name="T46" fmla="*/ 367 w 1360"/>
                <a:gd name="T47" fmla="*/ 490 h 1596"/>
                <a:gd name="T48" fmla="*/ 355 w 1360"/>
                <a:gd name="T49" fmla="*/ 485 h 1596"/>
                <a:gd name="T50" fmla="*/ 332 w 1360"/>
                <a:gd name="T51" fmla="*/ 476 h 1596"/>
                <a:gd name="T52" fmla="*/ 290 w 1360"/>
                <a:gd name="T53" fmla="*/ 452 h 1596"/>
                <a:gd name="T54" fmla="*/ 280 w 1360"/>
                <a:gd name="T55" fmla="*/ 444 h 1596"/>
                <a:gd name="T56" fmla="*/ 264 w 1360"/>
                <a:gd name="T57" fmla="*/ 429 h 1596"/>
                <a:gd name="T58" fmla="*/ 252 w 1360"/>
                <a:gd name="T59" fmla="*/ 419 h 1596"/>
                <a:gd name="T60" fmla="*/ 241 w 1360"/>
                <a:gd name="T61" fmla="*/ 410 h 1596"/>
                <a:gd name="T62" fmla="*/ 129 w 1360"/>
                <a:gd name="T63" fmla="*/ 329 h 1596"/>
                <a:gd name="T64" fmla="*/ 106 w 1360"/>
                <a:gd name="T65" fmla="*/ 313 h 1596"/>
                <a:gd name="T66" fmla="*/ 68 w 1360"/>
                <a:gd name="T67" fmla="*/ 287 h 1596"/>
                <a:gd name="T68" fmla="*/ 33 w 1360"/>
                <a:gd name="T69" fmla="*/ 221 h 1596"/>
                <a:gd name="T70" fmla="*/ 73 w 1360"/>
                <a:gd name="T71" fmla="*/ 213 h 1596"/>
                <a:gd name="T72" fmla="*/ 79 w 1360"/>
                <a:gd name="T73" fmla="*/ 213 h 1596"/>
                <a:gd name="T74" fmla="*/ 87 w 1360"/>
                <a:gd name="T75" fmla="*/ 214 h 1596"/>
                <a:gd name="T76" fmla="*/ 119 w 1360"/>
                <a:gd name="T77" fmla="*/ 224 h 1596"/>
                <a:gd name="T78" fmla="*/ 128 w 1360"/>
                <a:gd name="T79" fmla="*/ 227 h 1596"/>
                <a:gd name="T80" fmla="*/ 135 w 1360"/>
                <a:gd name="T81" fmla="*/ 230 h 1596"/>
                <a:gd name="T82" fmla="*/ 151 w 1360"/>
                <a:gd name="T83" fmla="*/ 237 h 1596"/>
                <a:gd name="T84" fmla="*/ 158 w 1360"/>
                <a:gd name="T85" fmla="*/ 240 h 1596"/>
                <a:gd name="T86" fmla="*/ 197 w 1360"/>
                <a:gd name="T87" fmla="*/ 257 h 1596"/>
                <a:gd name="T88" fmla="*/ 412 w 1360"/>
                <a:gd name="T89" fmla="*/ 273 h 1596"/>
                <a:gd name="T90" fmla="*/ 461 w 1360"/>
                <a:gd name="T91" fmla="*/ 189 h 1596"/>
                <a:gd name="T92" fmla="*/ 460 w 1360"/>
                <a:gd name="T93" fmla="*/ 185 h 1596"/>
                <a:gd name="T94" fmla="*/ 460 w 1360"/>
                <a:gd name="T95" fmla="*/ 181 h 1596"/>
                <a:gd name="T96" fmla="*/ 457 w 1360"/>
                <a:gd name="T97" fmla="*/ 176 h 1596"/>
                <a:gd name="T98" fmla="*/ 455 w 1360"/>
                <a:gd name="T99" fmla="*/ 172 h 1596"/>
                <a:gd name="T100" fmla="*/ 451 w 1360"/>
                <a:gd name="T101" fmla="*/ 168 h 1596"/>
                <a:gd name="T102" fmla="*/ 444 w 1360"/>
                <a:gd name="T103" fmla="*/ 164 h 1596"/>
                <a:gd name="T104" fmla="*/ 423 w 1360"/>
                <a:gd name="T105" fmla="*/ 160 h 1596"/>
                <a:gd name="T106" fmla="*/ 281 w 1360"/>
                <a:gd name="T107" fmla="*/ 158 h 1596"/>
                <a:gd name="T108" fmla="*/ 347 w 1360"/>
                <a:gd name="T109" fmla="*/ 79 h 1596"/>
                <a:gd name="T110" fmla="*/ 420 w 1360"/>
                <a:gd name="T111" fmla="*/ 45 h 1596"/>
                <a:gd name="T112" fmla="*/ 548 w 1360"/>
                <a:gd name="T113" fmla="*/ 2 h 1596"/>
                <a:gd name="T114" fmla="*/ 584 w 1360"/>
                <a:gd name="T115" fmla="*/ 24 h 1596"/>
                <a:gd name="T116" fmla="*/ 905 w 1360"/>
                <a:gd name="T117" fmla="*/ 485 h 1596"/>
                <a:gd name="T118" fmla="*/ 918 w 1360"/>
                <a:gd name="T119" fmla="*/ 526 h 1596"/>
                <a:gd name="T120" fmla="*/ 1360 w 1360"/>
                <a:gd name="T121" fmla="*/ 1194 h 15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360" h="1596">
                  <a:moveTo>
                    <a:pt x="1360" y="1194"/>
                  </a:moveTo>
                  <a:cubicBezTo>
                    <a:pt x="1360" y="1596"/>
                    <a:pt x="1360" y="1596"/>
                    <a:pt x="1360" y="1596"/>
                  </a:cubicBezTo>
                  <a:cubicBezTo>
                    <a:pt x="1349" y="1575"/>
                    <a:pt x="1312" y="1536"/>
                    <a:pt x="1197" y="1497"/>
                  </a:cubicBezTo>
                  <a:cubicBezTo>
                    <a:pt x="1135" y="1476"/>
                    <a:pt x="1050" y="1455"/>
                    <a:pt x="935" y="1437"/>
                  </a:cubicBezTo>
                  <a:cubicBezTo>
                    <a:pt x="897" y="1361"/>
                    <a:pt x="867" y="1277"/>
                    <a:pt x="847" y="1188"/>
                  </a:cubicBezTo>
                  <a:cubicBezTo>
                    <a:pt x="838" y="1147"/>
                    <a:pt x="830" y="1108"/>
                    <a:pt x="823" y="1072"/>
                  </a:cubicBezTo>
                  <a:cubicBezTo>
                    <a:pt x="785" y="876"/>
                    <a:pt x="776" y="752"/>
                    <a:pt x="763" y="674"/>
                  </a:cubicBezTo>
                  <a:cubicBezTo>
                    <a:pt x="761" y="659"/>
                    <a:pt x="758" y="646"/>
                    <a:pt x="756" y="634"/>
                  </a:cubicBezTo>
                  <a:cubicBezTo>
                    <a:pt x="755" y="632"/>
                    <a:pt x="754" y="630"/>
                    <a:pt x="754" y="628"/>
                  </a:cubicBezTo>
                  <a:cubicBezTo>
                    <a:pt x="754" y="627"/>
                    <a:pt x="753" y="625"/>
                    <a:pt x="753" y="624"/>
                  </a:cubicBezTo>
                  <a:cubicBezTo>
                    <a:pt x="752" y="622"/>
                    <a:pt x="752" y="620"/>
                    <a:pt x="751" y="618"/>
                  </a:cubicBezTo>
                  <a:cubicBezTo>
                    <a:pt x="751" y="618"/>
                    <a:pt x="751" y="617"/>
                    <a:pt x="750" y="616"/>
                  </a:cubicBezTo>
                  <a:cubicBezTo>
                    <a:pt x="747" y="605"/>
                    <a:pt x="743" y="596"/>
                    <a:pt x="738" y="589"/>
                  </a:cubicBezTo>
                  <a:cubicBezTo>
                    <a:pt x="737" y="588"/>
                    <a:pt x="737" y="588"/>
                    <a:pt x="737" y="587"/>
                  </a:cubicBezTo>
                  <a:cubicBezTo>
                    <a:pt x="735" y="584"/>
                    <a:pt x="732" y="581"/>
                    <a:pt x="730" y="579"/>
                  </a:cubicBezTo>
                  <a:cubicBezTo>
                    <a:pt x="730" y="578"/>
                    <a:pt x="729" y="578"/>
                    <a:pt x="729" y="577"/>
                  </a:cubicBezTo>
                  <a:cubicBezTo>
                    <a:pt x="727" y="576"/>
                    <a:pt x="725" y="574"/>
                    <a:pt x="723" y="572"/>
                  </a:cubicBezTo>
                  <a:cubicBezTo>
                    <a:pt x="723" y="572"/>
                    <a:pt x="723" y="571"/>
                    <a:pt x="722" y="571"/>
                  </a:cubicBezTo>
                  <a:cubicBezTo>
                    <a:pt x="722" y="571"/>
                    <a:pt x="722" y="571"/>
                    <a:pt x="721" y="571"/>
                  </a:cubicBezTo>
                  <a:cubicBezTo>
                    <a:pt x="720" y="570"/>
                    <a:pt x="719" y="569"/>
                    <a:pt x="718" y="568"/>
                  </a:cubicBezTo>
                  <a:cubicBezTo>
                    <a:pt x="715" y="566"/>
                    <a:pt x="712" y="564"/>
                    <a:pt x="709" y="563"/>
                  </a:cubicBezTo>
                  <a:cubicBezTo>
                    <a:pt x="705" y="561"/>
                    <a:pt x="702" y="560"/>
                    <a:pt x="699" y="559"/>
                  </a:cubicBezTo>
                  <a:cubicBezTo>
                    <a:pt x="698" y="559"/>
                    <a:pt x="697" y="558"/>
                    <a:pt x="696" y="558"/>
                  </a:cubicBezTo>
                  <a:cubicBezTo>
                    <a:pt x="696" y="558"/>
                    <a:pt x="695" y="558"/>
                    <a:pt x="694" y="557"/>
                  </a:cubicBezTo>
                  <a:cubicBezTo>
                    <a:pt x="692" y="557"/>
                    <a:pt x="690" y="556"/>
                    <a:pt x="688" y="556"/>
                  </a:cubicBezTo>
                  <a:cubicBezTo>
                    <a:pt x="681" y="554"/>
                    <a:pt x="674" y="553"/>
                    <a:pt x="667" y="551"/>
                  </a:cubicBezTo>
                  <a:cubicBezTo>
                    <a:pt x="665" y="551"/>
                    <a:pt x="663" y="551"/>
                    <a:pt x="661" y="550"/>
                  </a:cubicBezTo>
                  <a:cubicBezTo>
                    <a:pt x="653" y="549"/>
                    <a:pt x="645" y="547"/>
                    <a:pt x="637" y="546"/>
                  </a:cubicBezTo>
                  <a:cubicBezTo>
                    <a:pt x="632" y="545"/>
                    <a:pt x="628" y="545"/>
                    <a:pt x="624" y="544"/>
                  </a:cubicBezTo>
                  <a:cubicBezTo>
                    <a:pt x="620" y="543"/>
                    <a:pt x="616" y="543"/>
                    <a:pt x="612" y="542"/>
                  </a:cubicBezTo>
                  <a:cubicBezTo>
                    <a:pt x="611" y="542"/>
                    <a:pt x="611" y="542"/>
                    <a:pt x="610" y="541"/>
                  </a:cubicBezTo>
                  <a:cubicBezTo>
                    <a:pt x="605" y="541"/>
                    <a:pt x="601" y="540"/>
                    <a:pt x="597" y="539"/>
                  </a:cubicBezTo>
                  <a:cubicBezTo>
                    <a:pt x="590" y="538"/>
                    <a:pt x="583" y="537"/>
                    <a:pt x="576" y="536"/>
                  </a:cubicBezTo>
                  <a:cubicBezTo>
                    <a:pt x="569" y="535"/>
                    <a:pt x="562" y="534"/>
                    <a:pt x="554" y="532"/>
                  </a:cubicBezTo>
                  <a:cubicBezTo>
                    <a:pt x="539" y="530"/>
                    <a:pt x="523" y="527"/>
                    <a:pt x="508" y="524"/>
                  </a:cubicBezTo>
                  <a:cubicBezTo>
                    <a:pt x="504" y="523"/>
                    <a:pt x="499" y="523"/>
                    <a:pt x="495" y="522"/>
                  </a:cubicBezTo>
                  <a:cubicBezTo>
                    <a:pt x="493" y="521"/>
                    <a:pt x="490" y="521"/>
                    <a:pt x="488" y="520"/>
                  </a:cubicBezTo>
                  <a:cubicBezTo>
                    <a:pt x="481" y="519"/>
                    <a:pt x="475" y="518"/>
                    <a:pt x="469" y="516"/>
                  </a:cubicBezTo>
                  <a:cubicBezTo>
                    <a:pt x="464" y="515"/>
                    <a:pt x="459" y="514"/>
                    <a:pt x="454" y="513"/>
                  </a:cubicBezTo>
                  <a:cubicBezTo>
                    <a:pt x="452" y="513"/>
                    <a:pt x="449" y="512"/>
                    <a:pt x="447" y="512"/>
                  </a:cubicBezTo>
                  <a:cubicBezTo>
                    <a:pt x="439" y="510"/>
                    <a:pt x="432" y="508"/>
                    <a:pt x="425" y="507"/>
                  </a:cubicBezTo>
                  <a:cubicBezTo>
                    <a:pt x="424" y="506"/>
                    <a:pt x="422" y="506"/>
                    <a:pt x="421" y="506"/>
                  </a:cubicBezTo>
                  <a:cubicBezTo>
                    <a:pt x="418" y="505"/>
                    <a:pt x="414" y="504"/>
                    <a:pt x="411" y="503"/>
                  </a:cubicBezTo>
                  <a:cubicBezTo>
                    <a:pt x="408" y="502"/>
                    <a:pt x="405" y="501"/>
                    <a:pt x="402" y="500"/>
                  </a:cubicBezTo>
                  <a:cubicBezTo>
                    <a:pt x="399" y="500"/>
                    <a:pt x="396" y="499"/>
                    <a:pt x="393" y="498"/>
                  </a:cubicBezTo>
                  <a:cubicBezTo>
                    <a:pt x="389" y="497"/>
                    <a:pt x="386" y="496"/>
                    <a:pt x="382" y="495"/>
                  </a:cubicBezTo>
                  <a:cubicBezTo>
                    <a:pt x="380" y="494"/>
                    <a:pt x="377" y="493"/>
                    <a:pt x="374" y="492"/>
                  </a:cubicBezTo>
                  <a:cubicBezTo>
                    <a:pt x="372" y="491"/>
                    <a:pt x="370" y="491"/>
                    <a:pt x="367" y="490"/>
                  </a:cubicBezTo>
                  <a:cubicBezTo>
                    <a:pt x="365" y="489"/>
                    <a:pt x="363" y="488"/>
                    <a:pt x="361" y="488"/>
                  </a:cubicBezTo>
                  <a:cubicBezTo>
                    <a:pt x="359" y="487"/>
                    <a:pt x="357" y="486"/>
                    <a:pt x="355" y="485"/>
                  </a:cubicBezTo>
                  <a:cubicBezTo>
                    <a:pt x="349" y="483"/>
                    <a:pt x="343" y="481"/>
                    <a:pt x="337" y="478"/>
                  </a:cubicBezTo>
                  <a:cubicBezTo>
                    <a:pt x="335" y="477"/>
                    <a:pt x="334" y="477"/>
                    <a:pt x="332" y="476"/>
                  </a:cubicBezTo>
                  <a:cubicBezTo>
                    <a:pt x="317" y="469"/>
                    <a:pt x="304" y="462"/>
                    <a:pt x="292" y="453"/>
                  </a:cubicBezTo>
                  <a:cubicBezTo>
                    <a:pt x="292" y="453"/>
                    <a:pt x="291" y="453"/>
                    <a:pt x="290" y="452"/>
                  </a:cubicBezTo>
                  <a:cubicBezTo>
                    <a:pt x="288" y="450"/>
                    <a:pt x="286" y="449"/>
                    <a:pt x="284" y="447"/>
                  </a:cubicBezTo>
                  <a:cubicBezTo>
                    <a:pt x="282" y="446"/>
                    <a:pt x="281" y="445"/>
                    <a:pt x="280" y="444"/>
                  </a:cubicBezTo>
                  <a:cubicBezTo>
                    <a:pt x="276" y="440"/>
                    <a:pt x="272" y="436"/>
                    <a:pt x="268" y="432"/>
                  </a:cubicBezTo>
                  <a:cubicBezTo>
                    <a:pt x="266" y="431"/>
                    <a:pt x="265" y="430"/>
                    <a:pt x="264" y="429"/>
                  </a:cubicBezTo>
                  <a:cubicBezTo>
                    <a:pt x="262" y="428"/>
                    <a:pt x="260" y="426"/>
                    <a:pt x="258" y="424"/>
                  </a:cubicBezTo>
                  <a:cubicBezTo>
                    <a:pt x="256" y="423"/>
                    <a:pt x="254" y="421"/>
                    <a:pt x="252" y="419"/>
                  </a:cubicBezTo>
                  <a:cubicBezTo>
                    <a:pt x="249" y="417"/>
                    <a:pt x="247" y="416"/>
                    <a:pt x="245" y="414"/>
                  </a:cubicBezTo>
                  <a:cubicBezTo>
                    <a:pt x="244" y="413"/>
                    <a:pt x="242" y="412"/>
                    <a:pt x="241" y="410"/>
                  </a:cubicBezTo>
                  <a:cubicBezTo>
                    <a:pt x="208" y="384"/>
                    <a:pt x="168" y="355"/>
                    <a:pt x="129" y="329"/>
                  </a:cubicBezTo>
                  <a:cubicBezTo>
                    <a:pt x="129" y="329"/>
                    <a:pt x="129" y="329"/>
                    <a:pt x="129" y="329"/>
                  </a:cubicBezTo>
                  <a:cubicBezTo>
                    <a:pt x="125" y="326"/>
                    <a:pt x="121" y="323"/>
                    <a:pt x="117" y="320"/>
                  </a:cubicBezTo>
                  <a:cubicBezTo>
                    <a:pt x="113" y="318"/>
                    <a:pt x="110" y="315"/>
                    <a:pt x="106" y="313"/>
                  </a:cubicBezTo>
                  <a:cubicBezTo>
                    <a:pt x="104" y="311"/>
                    <a:pt x="101" y="309"/>
                    <a:pt x="99" y="308"/>
                  </a:cubicBezTo>
                  <a:cubicBezTo>
                    <a:pt x="88" y="300"/>
                    <a:pt x="78" y="294"/>
                    <a:pt x="68" y="287"/>
                  </a:cubicBezTo>
                  <a:cubicBezTo>
                    <a:pt x="29" y="261"/>
                    <a:pt x="0" y="243"/>
                    <a:pt x="0" y="243"/>
                  </a:cubicBezTo>
                  <a:cubicBezTo>
                    <a:pt x="0" y="243"/>
                    <a:pt x="7" y="230"/>
                    <a:pt x="33" y="221"/>
                  </a:cubicBezTo>
                  <a:cubicBezTo>
                    <a:pt x="43" y="217"/>
                    <a:pt x="55" y="215"/>
                    <a:pt x="71" y="213"/>
                  </a:cubicBezTo>
                  <a:cubicBezTo>
                    <a:pt x="73" y="213"/>
                    <a:pt x="73" y="213"/>
                    <a:pt x="73" y="213"/>
                  </a:cubicBezTo>
                  <a:cubicBezTo>
                    <a:pt x="74" y="213"/>
                    <a:pt x="74" y="213"/>
                    <a:pt x="75" y="213"/>
                  </a:cubicBezTo>
                  <a:cubicBezTo>
                    <a:pt x="77" y="213"/>
                    <a:pt x="78" y="213"/>
                    <a:pt x="79" y="213"/>
                  </a:cubicBezTo>
                  <a:cubicBezTo>
                    <a:pt x="81" y="213"/>
                    <a:pt x="82" y="213"/>
                    <a:pt x="84" y="214"/>
                  </a:cubicBezTo>
                  <a:cubicBezTo>
                    <a:pt x="85" y="214"/>
                    <a:pt x="86" y="214"/>
                    <a:pt x="87" y="214"/>
                  </a:cubicBezTo>
                  <a:cubicBezTo>
                    <a:pt x="95" y="216"/>
                    <a:pt x="103" y="218"/>
                    <a:pt x="113" y="221"/>
                  </a:cubicBezTo>
                  <a:cubicBezTo>
                    <a:pt x="115" y="222"/>
                    <a:pt x="117" y="223"/>
                    <a:pt x="119" y="224"/>
                  </a:cubicBezTo>
                  <a:cubicBezTo>
                    <a:pt x="120" y="224"/>
                    <a:pt x="121" y="225"/>
                    <a:pt x="123" y="225"/>
                  </a:cubicBezTo>
                  <a:cubicBezTo>
                    <a:pt x="124" y="226"/>
                    <a:pt x="126" y="227"/>
                    <a:pt x="128" y="227"/>
                  </a:cubicBezTo>
                  <a:cubicBezTo>
                    <a:pt x="130" y="228"/>
                    <a:pt x="132" y="229"/>
                    <a:pt x="133" y="230"/>
                  </a:cubicBezTo>
                  <a:cubicBezTo>
                    <a:pt x="134" y="230"/>
                    <a:pt x="135" y="230"/>
                    <a:pt x="135" y="230"/>
                  </a:cubicBezTo>
                  <a:cubicBezTo>
                    <a:pt x="135" y="230"/>
                    <a:pt x="135" y="230"/>
                    <a:pt x="135" y="230"/>
                  </a:cubicBezTo>
                  <a:cubicBezTo>
                    <a:pt x="140" y="232"/>
                    <a:pt x="146" y="235"/>
                    <a:pt x="151" y="237"/>
                  </a:cubicBezTo>
                  <a:cubicBezTo>
                    <a:pt x="153" y="238"/>
                    <a:pt x="154" y="239"/>
                    <a:pt x="156" y="239"/>
                  </a:cubicBezTo>
                  <a:cubicBezTo>
                    <a:pt x="157" y="240"/>
                    <a:pt x="157" y="240"/>
                    <a:pt x="158" y="240"/>
                  </a:cubicBezTo>
                  <a:cubicBezTo>
                    <a:pt x="170" y="245"/>
                    <a:pt x="182" y="251"/>
                    <a:pt x="195" y="256"/>
                  </a:cubicBezTo>
                  <a:cubicBezTo>
                    <a:pt x="195" y="256"/>
                    <a:pt x="196" y="257"/>
                    <a:pt x="197" y="257"/>
                  </a:cubicBezTo>
                  <a:cubicBezTo>
                    <a:pt x="211" y="263"/>
                    <a:pt x="226" y="268"/>
                    <a:pt x="241" y="273"/>
                  </a:cubicBezTo>
                  <a:cubicBezTo>
                    <a:pt x="293" y="290"/>
                    <a:pt x="368" y="304"/>
                    <a:pt x="412" y="273"/>
                  </a:cubicBezTo>
                  <a:cubicBezTo>
                    <a:pt x="438" y="255"/>
                    <a:pt x="458" y="224"/>
                    <a:pt x="461" y="198"/>
                  </a:cubicBezTo>
                  <a:cubicBezTo>
                    <a:pt x="461" y="195"/>
                    <a:pt x="461" y="192"/>
                    <a:pt x="461" y="189"/>
                  </a:cubicBezTo>
                  <a:cubicBezTo>
                    <a:pt x="461" y="188"/>
                    <a:pt x="461" y="188"/>
                    <a:pt x="461" y="187"/>
                  </a:cubicBezTo>
                  <a:cubicBezTo>
                    <a:pt x="461" y="186"/>
                    <a:pt x="461" y="186"/>
                    <a:pt x="460" y="185"/>
                  </a:cubicBezTo>
                  <a:cubicBezTo>
                    <a:pt x="460" y="184"/>
                    <a:pt x="460" y="184"/>
                    <a:pt x="460" y="183"/>
                  </a:cubicBezTo>
                  <a:cubicBezTo>
                    <a:pt x="460" y="182"/>
                    <a:pt x="460" y="182"/>
                    <a:pt x="460" y="181"/>
                  </a:cubicBezTo>
                  <a:cubicBezTo>
                    <a:pt x="459" y="181"/>
                    <a:pt x="459" y="180"/>
                    <a:pt x="459" y="180"/>
                  </a:cubicBezTo>
                  <a:cubicBezTo>
                    <a:pt x="459" y="179"/>
                    <a:pt x="458" y="177"/>
                    <a:pt x="457" y="176"/>
                  </a:cubicBezTo>
                  <a:cubicBezTo>
                    <a:pt x="457" y="175"/>
                    <a:pt x="457" y="175"/>
                    <a:pt x="456" y="174"/>
                  </a:cubicBezTo>
                  <a:cubicBezTo>
                    <a:pt x="456" y="174"/>
                    <a:pt x="456" y="173"/>
                    <a:pt x="455" y="172"/>
                  </a:cubicBezTo>
                  <a:cubicBezTo>
                    <a:pt x="455" y="172"/>
                    <a:pt x="454" y="171"/>
                    <a:pt x="453" y="170"/>
                  </a:cubicBezTo>
                  <a:cubicBezTo>
                    <a:pt x="453" y="169"/>
                    <a:pt x="452" y="169"/>
                    <a:pt x="451" y="168"/>
                  </a:cubicBezTo>
                  <a:cubicBezTo>
                    <a:pt x="451" y="168"/>
                    <a:pt x="450" y="167"/>
                    <a:pt x="450" y="167"/>
                  </a:cubicBezTo>
                  <a:cubicBezTo>
                    <a:pt x="448" y="166"/>
                    <a:pt x="446" y="165"/>
                    <a:pt x="444" y="164"/>
                  </a:cubicBezTo>
                  <a:cubicBezTo>
                    <a:pt x="443" y="163"/>
                    <a:pt x="442" y="163"/>
                    <a:pt x="441" y="162"/>
                  </a:cubicBezTo>
                  <a:cubicBezTo>
                    <a:pt x="436" y="161"/>
                    <a:pt x="430" y="160"/>
                    <a:pt x="423" y="160"/>
                  </a:cubicBezTo>
                  <a:cubicBezTo>
                    <a:pt x="375" y="160"/>
                    <a:pt x="287" y="192"/>
                    <a:pt x="253" y="190"/>
                  </a:cubicBezTo>
                  <a:cubicBezTo>
                    <a:pt x="281" y="158"/>
                    <a:pt x="281" y="158"/>
                    <a:pt x="281" y="158"/>
                  </a:cubicBezTo>
                  <a:cubicBezTo>
                    <a:pt x="303" y="132"/>
                    <a:pt x="303" y="132"/>
                    <a:pt x="303" y="132"/>
                  </a:cubicBezTo>
                  <a:cubicBezTo>
                    <a:pt x="347" y="79"/>
                    <a:pt x="347" y="79"/>
                    <a:pt x="347" y="79"/>
                  </a:cubicBezTo>
                  <a:cubicBezTo>
                    <a:pt x="360" y="63"/>
                    <a:pt x="360" y="63"/>
                    <a:pt x="360" y="63"/>
                  </a:cubicBezTo>
                  <a:cubicBezTo>
                    <a:pt x="380" y="57"/>
                    <a:pt x="400" y="51"/>
                    <a:pt x="420" y="45"/>
                  </a:cubicBezTo>
                  <a:cubicBezTo>
                    <a:pt x="420" y="45"/>
                    <a:pt x="420" y="45"/>
                    <a:pt x="420" y="45"/>
                  </a:cubicBezTo>
                  <a:cubicBezTo>
                    <a:pt x="480" y="25"/>
                    <a:pt x="533" y="7"/>
                    <a:pt x="548" y="2"/>
                  </a:cubicBezTo>
                  <a:cubicBezTo>
                    <a:pt x="550" y="1"/>
                    <a:pt x="552" y="0"/>
                    <a:pt x="552" y="0"/>
                  </a:cubicBezTo>
                  <a:cubicBezTo>
                    <a:pt x="552" y="0"/>
                    <a:pt x="564" y="8"/>
                    <a:pt x="584" y="24"/>
                  </a:cubicBezTo>
                  <a:cubicBezTo>
                    <a:pt x="631" y="62"/>
                    <a:pt x="721" y="143"/>
                    <a:pt x="801" y="268"/>
                  </a:cubicBezTo>
                  <a:cubicBezTo>
                    <a:pt x="840" y="330"/>
                    <a:pt x="877" y="402"/>
                    <a:pt x="905" y="485"/>
                  </a:cubicBezTo>
                  <a:cubicBezTo>
                    <a:pt x="905" y="485"/>
                    <a:pt x="905" y="485"/>
                    <a:pt x="905" y="485"/>
                  </a:cubicBezTo>
                  <a:cubicBezTo>
                    <a:pt x="910" y="498"/>
                    <a:pt x="914" y="512"/>
                    <a:pt x="918" y="526"/>
                  </a:cubicBezTo>
                  <a:cubicBezTo>
                    <a:pt x="918" y="526"/>
                    <a:pt x="934" y="547"/>
                    <a:pt x="960" y="582"/>
                  </a:cubicBezTo>
                  <a:cubicBezTo>
                    <a:pt x="1041" y="691"/>
                    <a:pt x="1224" y="945"/>
                    <a:pt x="1360" y="1194"/>
                  </a:cubicBezTo>
                  <a:close/>
                </a:path>
              </a:pathLst>
            </a:custGeom>
            <a:gradFill>
              <a:gsLst>
                <a:gs pos="0">
                  <a:srgbClr val="E5C3FF"/>
                </a:gs>
                <a:gs pos="65000">
                  <a:srgbClr val="B0C7FF"/>
                </a:gs>
              </a:gsLst>
              <a:lin ang="0" scaled="0"/>
            </a:gradFill>
            <a:ln>
              <a:noFill/>
            </a:ln>
          </p:spPr>
          <p:txBody>
            <a:bodyPr vert="horz" wrap="square" lIns="91440" tIns="45720" rIns="91440" bIns="45720" numCol="1" rtlCol="0" anchor="t" anchorCtr="0" compatLnSpc="1">
              <a:prstTxWarp prst="textNoShape">
                <a:avLst/>
              </a:prstTxWarp>
            </a:bodyPr>
            <a:lstStyle/>
            <a:p>
              <a:pPr rtl="0"/>
              <a:endParaRPr lang="fr-FR" dirty="0"/>
            </a:p>
          </p:txBody>
        </p:sp>
        <p:sp>
          <p:nvSpPr>
            <p:cNvPr id="55" name="Forme libre 32">
              <a:extLst>
                <a:ext uri="{FF2B5EF4-FFF2-40B4-BE49-F238E27FC236}">
                  <a16:creationId xmlns:a16="http://schemas.microsoft.com/office/drawing/2014/main" id="{742FC6CF-44F1-407F-BEB2-8F383DCEC064}"/>
                </a:ext>
              </a:extLst>
            </p:cNvPr>
            <p:cNvSpPr>
              <a:spLocks/>
            </p:cNvSpPr>
            <p:nvPr/>
          </p:nvSpPr>
          <p:spPr bwMode="auto">
            <a:xfrm>
              <a:off x="7721066" y="1559272"/>
              <a:ext cx="2833086" cy="2015954"/>
            </a:xfrm>
            <a:custGeom>
              <a:avLst/>
              <a:gdLst>
                <a:gd name="T0" fmla="*/ 723 w 841"/>
                <a:gd name="T1" fmla="*/ 599 h 599"/>
                <a:gd name="T2" fmla="*/ 720 w 841"/>
                <a:gd name="T3" fmla="*/ 589 h 599"/>
                <a:gd name="T4" fmla="*/ 717 w 841"/>
                <a:gd name="T5" fmla="*/ 581 h 599"/>
                <a:gd name="T6" fmla="*/ 704 w 841"/>
                <a:gd name="T7" fmla="*/ 552 h 599"/>
                <a:gd name="T8" fmla="*/ 696 w 841"/>
                <a:gd name="T9" fmla="*/ 542 h 599"/>
                <a:gd name="T10" fmla="*/ 689 w 841"/>
                <a:gd name="T11" fmla="*/ 536 h 599"/>
                <a:gd name="T12" fmla="*/ 685 w 841"/>
                <a:gd name="T13" fmla="*/ 533 h 599"/>
                <a:gd name="T14" fmla="*/ 666 w 841"/>
                <a:gd name="T15" fmla="*/ 524 h 599"/>
                <a:gd name="T16" fmla="*/ 661 w 841"/>
                <a:gd name="T17" fmla="*/ 522 h 599"/>
                <a:gd name="T18" fmla="*/ 634 w 841"/>
                <a:gd name="T19" fmla="*/ 516 h 599"/>
                <a:gd name="T20" fmla="*/ 604 w 841"/>
                <a:gd name="T21" fmla="*/ 511 h 599"/>
                <a:gd name="T22" fmla="*/ 579 w 841"/>
                <a:gd name="T23" fmla="*/ 507 h 599"/>
                <a:gd name="T24" fmla="*/ 564 w 841"/>
                <a:gd name="T25" fmla="*/ 504 h 599"/>
                <a:gd name="T26" fmla="*/ 521 w 841"/>
                <a:gd name="T27" fmla="*/ 497 h 599"/>
                <a:gd name="T28" fmla="*/ 462 w 841"/>
                <a:gd name="T29" fmla="*/ 487 h 599"/>
                <a:gd name="T30" fmla="*/ 436 w 841"/>
                <a:gd name="T31" fmla="*/ 481 h 599"/>
                <a:gd name="T32" fmla="*/ 414 w 841"/>
                <a:gd name="T33" fmla="*/ 477 h 599"/>
                <a:gd name="T34" fmla="*/ 388 w 841"/>
                <a:gd name="T35" fmla="*/ 471 h 599"/>
                <a:gd name="T36" fmla="*/ 369 w 841"/>
                <a:gd name="T37" fmla="*/ 465 h 599"/>
                <a:gd name="T38" fmla="*/ 349 w 841"/>
                <a:gd name="T39" fmla="*/ 460 h 599"/>
                <a:gd name="T40" fmla="*/ 334 w 841"/>
                <a:gd name="T41" fmla="*/ 455 h 599"/>
                <a:gd name="T42" fmla="*/ 322 w 841"/>
                <a:gd name="T43" fmla="*/ 450 h 599"/>
                <a:gd name="T44" fmla="*/ 299 w 841"/>
                <a:gd name="T45" fmla="*/ 441 h 599"/>
                <a:gd name="T46" fmla="*/ 257 w 841"/>
                <a:gd name="T47" fmla="*/ 417 h 599"/>
                <a:gd name="T48" fmla="*/ 247 w 841"/>
                <a:gd name="T49" fmla="*/ 409 h 599"/>
                <a:gd name="T50" fmla="*/ 231 w 841"/>
                <a:gd name="T51" fmla="*/ 394 h 599"/>
                <a:gd name="T52" fmla="*/ 219 w 841"/>
                <a:gd name="T53" fmla="*/ 384 h 599"/>
                <a:gd name="T54" fmla="*/ 208 w 841"/>
                <a:gd name="T55" fmla="*/ 375 h 599"/>
                <a:gd name="T56" fmla="*/ 96 w 841"/>
                <a:gd name="T57" fmla="*/ 294 h 599"/>
                <a:gd name="T58" fmla="*/ 73 w 841"/>
                <a:gd name="T59" fmla="*/ 278 h 599"/>
                <a:gd name="T60" fmla="*/ 52 w 841"/>
                <a:gd name="T61" fmla="*/ 231 h 599"/>
                <a:gd name="T62" fmla="*/ 38 w 841"/>
                <a:gd name="T63" fmla="*/ 178 h 599"/>
                <a:gd name="T64" fmla="*/ 42 w 841"/>
                <a:gd name="T65" fmla="*/ 178 h 599"/>
                <a:gd name="T66" fmla="*/ 51 w 841"/>
                <a:gd name="T67" fmla="*/ 179 h 599"/>
                <a:gd name="T68" fmla="*/ 80 w 841"/>
                <a:gd name="T69" fmla="*/ 186 h 599"/>
                <a:gd name="T70" fmla="*/ 90 w 841"/>
                <a:gd name="T71" fmla="*/ 190 h 599"/>
                <a:gd name="T72" fmla="*/ 100 w 841"/>
                <a:gd name="T73" fmla="*/ 195 h 599"/>
                <a:gd name="T74" fmla="*/ 102 w 841"/>
                <a:gd name="T75" fmla="*/ 195 h 599"/>
                <a:gd name="T76" fmla="*/ 154 w 841"/>
                <a:gd name="T77" fmla="*/ 229 h 599"/>
                <a:gd name="T78" fmla="*/ 428 w 841"/>
                <a:gd name="T79" fmla="*/ 189 h 599"/>
                <a:gd name="T80" fmla="*/ 428 w 841"/>
                <a:gd name="T81" fmla="*/ 163 h 599"/>
                <a:gd name="T82" fmla="*/ 428 w 841"/>
                <a:gd name="T83" fmla="*/ 152 h 599"/>
                <a:gd name="T84" fmla="*/ 427 w 841"/>
                <a:gd name="T85" fmla="*/ 148 h 599"/>
                <a:gd name="T86" fmla="*/ 426 w 841"/>
                <a:gd name="T87" fmla="*/ 145 h 599"/>
                <a:gd name="T88" fmla="*/ 423 w 841"/>
                <a:gd name="T89" fmla="*/ 139 h 599"/>
                <a:gd name="T90" fmla="*/ 420 w 841"/>
                <a:gd name="T91" fmla="*/ 135 h 599"/>
                <a:gd name="T92" fmla="*/ 417 w 841"/>
                <a:gd name="T93" fmla="*/ 132 h 599"/>
                <a:gd name="T94" fmla="*/ 408 w 841"/>
                <a:gd name="T95" fmla="*/ 127 h 599"/>
                <a:gd name="T96" fmla="*/ 220 w 841"/>
                <a:gd name="T97" fmla="*/ 155 h 599"/>
                <a:gd name="T98" fmla="*/ 270 w 841"/>
                <a:gd name="T99" fmla="*/ 97 h 599"/>
                <a:gd name="T100" fmla="*/ 594 w 841"/>
                <a:gd name="T101" fmla="*/ 148 h 599"/>
                <a:gd name="T102" fmla="*/ 832 w 841"/>
                <a:gd name="T103" fmla="*/ 544 h 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841" h="599">
                  <a:moveTo>
                    <a:pt x="832" y="544"/>
                  </a:moveTo>
                  <a:cubicBezTo>
                    <a:pt x="827" y="548"/>
                    <a:pt x="784" y="581"/>
                    <a:pt x="723" y="599"/>
                  </a:cubicBezTo>
                  <a:cubicBezTo>
                    <a:pt x="722" y="597"/>
                    <a:pt x="721" y="595"/>
                    <a:pt x="721" y="593"/>
                  </a:cubicBezTo>
                  <a:cubicBezTo>
                    <a:pt x="721" y="592"/>
                    <a:pt x="720" y="590"/>
                    <a:pt x="720" y="589"/>
                  </a:cubicBezTo>
                  <a:cubicBezTo>
                    <a:pt x="719" y="587"/>
                    <a:pt x="719" y="585"/>
                    <a:pt x="718" y="583"/>
                  </a:cubicBezTo>
                  <a:cubicBezTo>
                    <a:pt x="718" y="583"/>
                    <a:pt x="718" y="582"/>
                    <a:pt x="717" y="581"/>
                  </a:cubicBezTo>
                  <a:cubicBezTo>
                    <a:pt x="714" y="570"/>
                    <a:pt x="710" y="561"/>
                    <a:pt x="705" y="554"/>
                  </a:cubicBezTo>
                  <a:cubicBezTo>
                    <a:pt x="704" y="553"/>
                    <a:pt x="704" y="553"/>
                    <a:pt x="704" y="552"/>
                  </a:cubicBezTo>
                  <a:cubicBezTo>
                    <a:pt x="702" y="549"/>
                    <a:pt x="699" y="546"/>
                    <a:pt x="697" y="544"/>
                  </a:cubicBezTo>
                  <a:cubicBezTo>
                    <a:pt x="697" y="543"/>
                    <a:pt x="696" y="543"/>
                    <a:pt x="696" y="542"/>
                  </a:cubicBezTo>
                  <a:cubicBezTo>
                    <a:pt x="694" y="541"/>
                    <a:pt x="692" y="539"/>
                    <a:pt x="690" y="537"/>
                  </a:cubicBezTo>
                  <a:cubicBezTo>
                    <a:pt x="690" y="537"/>
                    <a:pt x="690" y="536"/>
                    <a:pt x="689" y="536"/>
                  </a:cubicBezTo>
                  <a:cubicBezTo>
                    <a:pt x="689" y="536"/>
                    <a:pt x="689" y="536"/>
                    <a:pt x="688" y="536"/>
                  </a:cubicBezTo>
                  <a:cubicBezTo>
                    <a:pt x="687" y="535"/>
                    <a:pt x="686" y="534"/>
                    <a:pt x="685" y="533"/>
                  </a:cubicBezTo>
                  <a:cubicBezTo>
                    <a:pt x="682" y="531"/>
                    <a:pt x="679" y="529"/>
                    <a:pt x="676" y="528"/>
                  </a:cubicBezTo>
                  <a:cubicBezTo>
                    <a:pt x="672" y="526"/>
                    <a:pt x="669" y="525"/>
                    <a:pt x="666" y="524"/>
                  </a:cubicBezTo>
                  <a:cubicBezTo>
                    <a:pt x="665" y="524"/>
                    <a:pt x="664" y="523"/>
                    <a:pt x="663" y="523"/>
                  </a:cubicBezTo>
                  <a:cubicBezTo>
                    <a:pt x="663" y="523"/>
                    <a:pt x="662" y="523"/>
                    <a:pt x="661" y="522"/>
                  </a:cubicBezTo>
                  <a:cubicBezTo>
                    <a:pt x="659" y="522"/>
                    <a:pt x="657" y="521"/>
                    <a:pt x="655" y="521"/>
                  </a:cubicBezTo>
                  <a:cubicBezTo>
                    <a:pt x="648" y="519"/>
                    <a:pt x="641" y="518"/>
                    <a:pt x="634" y="516"/>
                  </a:cubicBezTo>
                  <a:cubicBezTo>
                    <a:pt x="632" y="516"/>
                    <a:pt x="630" y="516"/>
                    <a:pt x="628" y="515"/>
                  </a:cubicBezTo>
                  <a:cubicBezTo>
                    <a:pt x="620" y="514"/>
                    <a:pt x="612" y="512"/>
                    <a:pt x="604" y="511"/>
                  </a:cubicBezTo>
                  <a:cubicBezTo>
                    <a:pt x="599" y="510"/>
                    <a:pt x="595" y="510"/>
                    <a:pt x="591" y="509"/>
                  </a:cubicBezTo>
                  <a:cubicBezTo>
                    <a:pt x="587" y="508"/>
                    <a:pt x="583" y="508"/>
                    <a:pt x="579" y="507"/>
                  </a:cubicBezTo>
                  <a:cubicBezTo>
                    <a:pt x="578" y="507"/>
                    <a:pt x="578" y="507"/>
                    <a:pt x="577" y="506"/>
                  </a:cubicBezTo>
                  <a:cubicBezTo>
                    <a:pt x="572" y="506"/>
                    <a:pt x="568" y="505"/>
                    <a:pt x="564" y="504"/>
                  </a:cubicBezTo>
                  <a:cubicBezTo>
                    <a:pt x="557" y="503"/>
                    <a:pt x="550" y="502"/>
                    <a:pt x="543" y="501"/>
                  </a:cubicBezTo>
                  <a:cubicBezTo>
                    <a:pt x="536" y="500"/>
                    <a:pt x="529" y="499"/>
                    <a:pt x="521" y="497"/>
                  </a:cubicBezTo>
                  <a:cubicBezTo>
                    <a:pt x="506" y="495"/>
                    <a:pt x="490" y="492"/>
                    <a:pt x="475" y="489"/>
                  </a:cubicBezTo>
                  <a:cubicBezTo>
                    <a:pt x="471" y="488"/>
                    <a:pt x="466" y="488"/>
                    <a:pt x="462" y="487"/>
                  </a:cubicBezTo>
                  <a:cubicBezTo>
                    <a:pt x="460" y="486"/>
                    <a:pt x="457" y="486"/>
                    <a:pt x="455" y="485"/>
                  </a:cubicBezTo>
                  <a:cubicBezTo>
                    <a:pt x="448" y="484"/>
                    <a:pt x="442" y="483"/>
                    <a:pt x="436" y="481"/>
                  </a:cubicBezTo>
                  <a:cubicBezTo>
                    <a:pt x="431" y="480"/>
                    <a:pt x="426" y="479"/>
                    <a:pt x="421" y="478"/>
                  </a:cubicBezTo>
                  <a:cubicBezTo>
                    <a:pt x="419" y="478"/>
                    <a:pt x="416" y="477"/>
                    <a:pt x="414" y="477"/>
                  </a:cubicBezTo>
                  <a:cubicBezTo>
                    <a:pt x="406" y="475"/>
                    <a:pt x="399" y="473"/>
                    <a:pt x="392" y="472"/>
                  </a:cubicBezTo>
                  <a:cubicBezTo>
                    <a:pt x="391" y="471"/>
                    <a:pt x="389" y="471"/>
                    <a:pt x="388" y="471"/>
                  </a:cubicBezTo>
                  <a:cubicBezTo>
                    <a:pt x="385" y="470"/>
                    <a:pt x="381" y="469"/>
                    <a:pt x="378" y="468"/>
                  </a:cubicBezTo>
                  <a:cubicBezTo>
                    <a:pt x="375" y="467"/>
                    <a:pt x="372" y="466"/>
                    <a:pt x="369" y="465"/>
                  </a:cubicBezTo>
                  <a:cubicBezTo>
                    <a:pt x="366" y="465"/>
                    <a:pt x="363" y="464"/>
                    <a:pt x="360" y="463"/>
                  </a:cubicBezTo>
                  <a:cubicBezTo>
                    <a:pt x="356" y="462"/>
                    <a:pt x="353" y="461"/>
                    <a:pt x="349" y="460"/>
                  </a:cubicBezTo>
                  <a:cubicBezTo>
                    <a:pt x="347" y="459"/>
                    <a:pt x="344" y="458"/>
                    <a:pt x="341" y="457"/>
                  </a:cubicBezTo>
                  <a:cubicBezTo>
                    <a:pt x="339" y="456"/>
                    <a:pt x="337" y="456"/>
                    <a:pt x="334" y="455"/>
                  </a:cubicBezTo>
                  <a:cubicBezTo>
                    <a:pt x="332" y="454"/>
                    <a:pt x="330" y="453"/>
                    <a:pt x="328" y="453"/>
                  </a:cubicBezTo>
                  <a:cubicBezTo>
                    <a:pt x="326" y="452"/>
                    <a:pt x="324" y="451"/>
                    <a:pt x="322" y="450"/>
                  </a:cubicBezTo>
                  <a:cubicBezTo>
                    <a:pt x="316" y="448"/>
                    <a:pt x="310" y="446"/>
                    <a:pt x="304" y="443"/>
                  </a:cubicBezTo>
                  <a:cubicBezTo>
                    <a:pt x="302" y="442"/>
                    <a:pt x="301" y="442"/>
                    <a:pt x="299" y="441"/>
                  </a:cubicBezTo>
                  <a:cubicBezTo>
                    <a:pt x="284" y="434"/>
                    <a:pt x="271" y="427"/>
                    <a:pt x="259" y="418"/>
                  </a:cubicBezTo>
                  <a:cubicBezTo>
                    <a:pt x="259" y="418"/>
                    <a:pt x="258" y="418"/>
                    <a:pt x="257" y="417"/>
                  </a:cubicBezTo>
                  <a:cubicBezTo>
                    <a:pt x="255" y="415"/>
                    <a:pt x="253" y="414"/>
                    <a:pt x="251" y="412"/>
                  </a:cubicBezTo>
                  <a:cubicBezTo>
                    <a:pt x="249" y="411"/>
                    <a:pt x="248" y="410"/>
                    <a:pt x="247" y="409"/>
                  </a:cubicBezTo>
                  <a:cubicBezTo>
                    <a:pt x="243" y="405"/>
                    <a:pt x="239" y="401"/>
                    <a:pt x="235" y="397"/>
                  </a:cubicBezTo>
                  <a:cubicBezTo>
                    <a:pt x="233" y="396"/>
                    <a:pt x="232" y="395"/>
                    <a:pt x="231" y="394"/>
                  </a:cubicBezTo>
                  <a:cubicBezTo>
                    <a:pt x="229" y="393"/>
                    <a:pt x="227" y="391"/>
                    <a:pt x="225" y="389"/>
                  </a:cubicBezTo>
                  <a:cubicBezTo>
                    <a:pt x="223" y="388"/>
                    <a:pt x="221" y="386"/>
                    <a:pt x="219" y="384"/>
                  </a:cubicBezTo>
                  <a:cubicBezTo>
                    <a:pt x="216" y="382"/>
                    <a:pt x="214" y="381"/>
                    <a:pt x="212" y="379"/>
                  </a:cubicBezTo>
                  <a:cubicBezTo>
                    <a:pt x="211" y="378"/>
                    <a:pt x="209" y="377"/>
                    <a:pt x="208" y="375"/>
                  </a:cubicBezTo>
                  <a:cubicBezTo>
                    <a:pt x="175" y="349"/>
                    <a:pt x="135" y="320"/>
                    <a:pt x="96" y="294"/>
                  </a:cubicBezTo>
                  <a:cubicBezTo>
                    <a:pt x="96" y="294"/>
                    <a:pt x="96" y="294"/>
                    <a:pt x="96" y="294"/>
                  </a:cubicBezTo>
                  <a:cubicBezTo>
                    <a:pt x="92" y="291"/>
                    <a:pt x="88" y="288"/>
                    <a:pt x="84" y="285"/>
                  </a:cubicBezTo>
                  <a:cubicBezTo>
                    <a:pt x="80" y="283"/>
                    <a:pt x="77" y="280"/>
                    <a:pt x="73" y="278"/>
                  </a:cubicBezTo>
                  <a:cubicBezTo>
                    <a:pt x="71" y="276"/>
                    <a:pt x="68" y="274"/>
                    <a:pt x="66" y="273"/>
                  </a:cubicBezTo>
                  <a:cubicBezTo>
                    <a:pt x="65" y="256"/>
                    <a:pt x="60" y="242"/>
                    <a:pt x="52" y="231"/>
                  </a:cubicBezTo>
                  <a:cubicBezTo>
                    <a:pt x="38" y="211"/>
                    <a:pt x="16" y="198"/>
                    <a:pt x="0" y="186"/>
                  </a:cubicBezTo>
                  <a:cubicBezTo>
                    <a:pt x="10" y="182"/>
                    <a:pt x="22" y="180"/>
                    <a:pt x="38" y="178"/>
                  </a:cubicBezTo>
                  <a:cubicBezTo>
                    <a:pt x="40" y="178"/>
                    <a:pt x="40" y="178"/>
                    <a:pt x="40" y="178"/>
                  </a:cubicBezTo>
                  <a:cubicBezTo>
                    <a:pt x="41" y="178"/>
                    <a:pt x="41" y="178"/>
                    <a:pt x="42" y="178"/>
                  </a:cubicBezTo>
                  <a:cubicBezTo>
                    <a:pt x="44" y="178"/>
                    <a:pt x="45" y="178"/>
                    <a:pt x="46" y="178"/>
                  </a:cubicBezTo>
                  <a:cubicBezTo>
                    <a:pt x="48" y="178"/>
                    <a:pt x="49" y="178"/>
                    <a:pt x="51" y="179"/>
                  </a:cubicBezTo>
                  <a:cubicBezTo>
                    <a:pt x="52" y="179"/>
                    <a:pt x="53" y="179"/>
                    <a:pt x="54" y="179"/>
                  </a:cubicBezTo>
                  <a:cubicBezTo>
                    <a:pt x="62" y="181"/>
                    <a:pt x="70" y="183"/>
                    <a:pt x="80" y="186"/>
                  </a:cubicBezTo>
                  <a:cubicBezTo>
                    <a:pt x="82" y="187"/>
                    <a:pt x="84" y="188"/>
                    <a:pt x="86" y="189"/>
                  </a:cubicBezTo>
                  <a:cubicBezTo>
                    <a:pt x="87" y="189"/>
                    <a:pt x="88" y="190"/>
                    <a:pt x="90" y="190"/>
                  </a:cubicBezTo>
                  <a:cubicBezTo>
                    <a:pt x="91" y="191"/>
                    <a:pt x="93" y="192"/>
                    <a:pt x="95" y="192"/>
                  </a:cubicBezTo>
                  <a:cubicBezTo>
                    <a:pt x="97" y="193"/>
                    <a:pt x="99" y="194"/>
                    <a:pt x="100" y="195"/>
                  </a:cubicBezTo>
                  <a:cubicBezTo>
                    <a:pt x="101" y="195"/>
                    <a:pt x="101" y="195"/>
                    <a:pt x="102" y="195"/>
                  </a:cubicBezTo>
                  <a:cubicBezTo>
                    <a:pt x="102" y="195"/>
                    <a:pt x="102" y="195"/>
                    <a:pt x="102" y="195"/>
                  </a:cubicBezTo>
                  <a:cubicBezTo>
                    <a:pt x="102" y="195"/>
                    <a:pt x="102" y="195"/>
                    <a:pt x="102" y="195"/>
                  </a:cubicBezTo>
                  <a:cubicBezTo>
                    <a:pt x="116" y="207"/>
                    <a:pt x="134" y="218"/>
                    <a:pt x="154" y="229"/>
                  </a:cubicBezTo>
                  <a:cubicBezTo>
                    <a:pt x="251" y="280"/>
                    <a:pt x="405" y="310"/>
                    <a:pt x="428" y="196"/>
                  </a:cubicBezTo>
                  <a:cubicBezTo>
                    <a:pt x="429" y="193"/>
                    <a:pt x="429" y="191"/>
                    <a:pt x="428" y="189"/>
                  </a:cubicBezTo>
                  <a:cubicBezTo>
                    <a:pt x="430" y="180"/>
                    <a:pt x="430" y="171"/>
                    <a:pt x="428" y="163"/>
                  </a:cubicBezTo>
                  <a:cubicBezTo>
                    <a:pt x="428" y="163"/>
                    <a:pt x="428" y="163"/>
                    <a:pt x="428" y="163"/>
                  </a:cubicBezTo>
                  <a:cubicBezTo>
                    <a:pt x="428" y="160"/>
                    <a:pt x="428" y="157"/>
                    <a:pt x="428" y="154"/>
                  </a:cubicBezTo>
                  <a:cubicBezTo>
                    <a:pt x="428" y="153"/>
                    <a:pt x="428" y="153"/>
                    <a:pt x="428" y="152"/>
                  </a:cubicBezTo>
                  <a:cubicBezTo>
                    <a:pt x="428" y="151"/>
                    <a:pt x="428" y="151"/>
                    <a:pt x="427" y="150"/>
                  </a:cubicBezTo>
                  <a:cubicBezTo>
                    <a:pt x="427" y="149"/>
                    <a:pt x="427" y="149"/>
                    <a:pt x="427" y="148"/>
                  </a:cubicBezTo>
                  <a:cubicBezTo>
                    <a:pt x="427" y="147"/>
                    <a:pt x="427" y="147"/>
                    <a:pt x="427" y="146"/>
                  </a:cubicBezTo>
                  <a:cubicBezTo>
                    <a:pt x="426" y="146"/>
                    <a:pt x="426" y="145"/>
                    <a:pt x="426" y="145"/>
                  </a:cubicBezTo>
                  <a:cubicBezTo>
                    <a:pt x="426" y="144"/>
                    <a:pt x="425" y="142"/>
                    <a:pt x="424" y="141"/>
                  </a:cubicBezTo>
                  <a:cubicBezTo>
                    <a:pt x="424" y="140"/>
                    <a:pt x="424" y="140"/>
                    <a:pt x="423" y="139"/>
                  </a:cubicBezTo>
                  <a:cubicBezTo>
                    <a:pt x="423" y="139"/>
                    <a:pt x="423" y="138"/>
                    <a:pt x="422" y="137"/>
                  </a:cubicBezTo>
                  <a:cubicBezTo>
                    <a:pt x="422" y="137"/>
                    <a:pt x="421" y="136"/>
                    <a:pt x="420" y="135"/>
                  </a:cubicBezTo>
                  <a:cubicBezTo>
                    <a:pt x="420" y="134"/>
                    <a:pt x="419" y="134"/>
                    <a:pt x="418" y="133"/>
                  </a:cubicBezTo>
                  <a:cubicBezTo>
                    <a:pt x="418" y="133"/>
                    <a:pt x="417" y="132"/>
                    <a:pt x="417" y="132"/>
                  </a:cubicBezTo>
                  <a:cubicBezTo>
                    <a:pt x="415" y="131"/>
                    <a:pt x="413" y="130"/>
                    <a:pt x="411" y="129"/>
                  </a:cubicBezTo>
                  <a:cubicBezTo>
                    <a:pt x="410" y="128"/>
                    <a:pt x="409" y="128"/>
                    <a:pt x="408" y="127"/>
                  </a:cubicBezTo>
                  <a:cubicBezTo>
                    <a:pt x="403" y="126"/>
                    <a:pt x="397" y="125"/>
                    <a:pt x="390" y="125"/>
                  </a:cubicBezTo>
                  <a:cubicBezTo>
                    <a:pt x="342" y="125"/>
                    <a:pt x="254" y="157"/>
                    <a:pt x="220" y="155"/>
                  </a:cubicBezTo>
                  <a:cubicBezTo>
                    <a:pt x="248" y="123"/>
                    <a:pt x="248" y="123"/>
                    <a:pt x="248" y="123"/>
                  </a:cubicBezTo>
                  <a:cubicBezTo>
                    <a:pt x="270" y="97"/>
                    <a:pt x="270" y="97"/>
                    <a:pt x="270" y="97"/>
                  </a:cubicBezTo>
                  <a:cubicBezTo>
                    <a:pt x="333" y="79"/>
                    <a:pt x="410" y="61"/>
                    <a:pt x="464" y="53"/>
                  </a:cubicBezTo>
                  <a:cubicBezTo>
                    <a:pt x="541" y="42"/>
                    <a:pt x="566" y="0"/>
                    <a:pt x="594" y="148"/>
                  </a:cubicBezTo>
                  <a:cubicBezTo>
                    <a:pt x="621" y="297"/>
                    <a:pt x="682" y="329"/>
                    <a:pt x="730" y="361"/>
                  </a:cubicBezTo>
                  <a:cubicBezTo>
                    <a:pt x="779" y="394"/>
                    <a:pt x="841" y="538"/>
                    <a:pt x="832" y="54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fr-FR" dirty="0"/>
            </a:p>
          </p:txBody>
        </p:sp>
        <p:sp>
          <p:nvSpPr>
            <p:cNvPr id="56" name="Forme libre 33">
              <a:extLst>
                <a:ext uri="{FF2B5EF4-FFF2-40B4-BE49-F238E27FC236}">
                  <a16:creationId xmlns:a16="http://schemas.microsoft.com/office/drawing/2014/main" id="{86469AEA-7511-41DC-A011-88DD81748329}"/>
                </a:ext>
              </a:extLst>
            </p:cNvPr>
            <p:cNvSpPr>
              <a:spLocks/>
            </p:cNvSpPr>
            <p:nvPr/>
          </p:nvSpPr>
          <p:spPr bwMode="auto">
            <a:xfrm>
              <a:off x="9860664" y="3197122"/>
              <a:ext cx="964074" cy="677360"/>
            </a:xfrm>
            <a:custGeom>
              <a:avLst/>
              <a:gdLst>
                <a:gd name="T0" fmla="*/ 462 w 538"/>
                <a:gd name="T1" fmla="*/ 0 h 378"/>
                <a:gd name="T2" fmla="*/ 0 w 538"/>
                <a:gd name="T3" fmla="*/ 245 h 378"/>
                <a:gd name="T4" fmla="*/ 0 w 538"/>
                <a:gd name="T5" fmla="*/ 378 h 378"/>
                <a:gd name="T6" fmla="*/ 538 w 538"/>
                <a:gd name="T7" fmla="*/ 100 h 378"/>
                <a:gd name="T8" fmla="*/ 462 w 538"/>
                <a:gd name="T9" fmla="*/ 0 h 378"/>
              </a:gdLst>
              <a:ahLst/>
              <a:cxnLst>
                <a:cxn ang="0">
                  <a:pos x="T0" y="T1"/>
                </a:cxn>
                <a:cxn ang="0">
                  <a:pos x="T2" y="T3"/>
                </a:cxn>
                <a:cxn ang="0">
                  <a:pos x="T4" y="T5"/>
                </a:cxn>
                <a:cxn ang="0">
                  <a:pos x="T6" y="T7"/>
                </a:cxn>
                <a:cxn ang="0">
                  <a:pos x="T8" y="T9"/>
                </a:cxn>
              </a:cxnLst>
              <a:rect l="0" t="0" r="r" b="b"/>
              <a:pathLst>
                <a:path w="538" h="378">
                  <a:moveTo>
                    <a:pt x="462" y="0"/>
                  </a:moveTo>
                  <a:lnTo>
                    <a:pt x="0" y="245"/>
                  </a:lnTo>
                  <a:lnTo>
                    <a:pt x="0" y="378"/>
                  </a:lnTo>
                  <a:lnTo>
                    <a:pt x="538" y="100"/>
                  </a:lnTo>
                  <a:lnTo>
                    <a:pt x="462" y="0"/>
                  </a:lnTo>
                  <a:close/>
                </a:path>
              </a:pathLst>
            </a:custGeom>
            <a:solidFill>
              <a:schemeClr val="bg1"/>
            </a:solidFill>
            <a:ln>
              <a:noFill/>
            </a:ln>
          </p:spPr>
          <p:txBody>
            <a:bodyPr vert="horz" wrap="square" lIns="91440" tIns="45720" rIns="91440" bIns="45720" numCol="1" rtlCol="0" anchor="t" anchorCtr="0" compatLnSpc="1">
              <a:prstTxWarp prst="textNoShape">
                <a:avLst/>
              </a:prstTxWarp>
            </a:bodyPr>
            <a:lstStyle/>
            <a:p>
              <a:pPr rtl="0"/>
              <a:endParaRPr lang="fr-FR" dirty="0"/>
            </a:p>
          </p:txBody>
        </p:sp>
        <p:sp>
          <p:nvSpPr>
            <p:cNvPr id="57" name="Forme libre 34">
              <a:extLst>
                <a:ext uri="{FF2B5EF4-FFF2-40B4-BE49-F238E27FC236}">
                  <a16:creationId xmlns:a16="http://schemas.microsoft.com/office/drawing/2014/main" id="{A828F27C-2D7F-4EC9-819B-5E25949089DA}"/>
                </a:ext>
              </a:extLst>
            </p:cNvPr>
            <p:cNvSpPr>
              <a:spLocks/>
            </p:cNvSpPr>
            <p:nvPr/>
          </p:nvSpPr>
          <p:spPr bwMode="auto">
            <a:xfrm>
              <a:off x="9860664" y="3376318"/>
              <a:ext cx="2331338" cy="3436976"/>
            </a:xfrm>
            <a:custGeom>
              <a:avLst/>
              <a:gdLst>
                <a:gd name="T0" fmla="*/ 692 w 692"/>
                <a:gd name="T1" fmla="*/ 543 h 1021"/>
                <a:gd name="T2" fmla="*/ 692 w 692"/>
                <a:gd name="T3" fmla="*/ 1021 h 1021"/>
                <a:gd name="T4" fmla="*/ 529 w 692"/>
                <a:gd name="T5" fmla="*/ 922 h 1021"/>
                <a:gd name="T6" fmla="*/ 267 w 692"/>
                <a:gd name="T7" fmla="*/ 862 h 1021"/>
                <a:gd name="T8" fmla="*/ 222 w 692"/>
                <a:gd name="T9" fmla="*/ 855 h 1021"/>
                <a:gd name="T10" fmla="*/ 85 w 692"/>
                <a:gd name="T11" fmla="*/ 506 h 1021"/>
                <a:gd name="T12" fmla="*/ 0 w 692"/>
                <a:gd name="T13" fmla="*/ 148 h 1021"/>
                <a:gd name="T14" fmla="*/ 95 w 692"/>
                <a:gd name="T15" fmla="*/ 99 h 1021"/>
                <a:gd name="T16" fmla="*/ 183 w 692"/>
                <a:gd name="T17" fmla="*/ 54 h 1021"/>
                <a:gd name="T18" fmla="*/ 263 w 692"/>
                <a:gd name="T19" fmla="*/ 13 h 1021"/>
                <a:gd name="T20" fmla="*/ 286 w 692"/>
                <a:gd name="T21" fmla="*/ 0 h 1021"/>
                <a:gd name="T22" fmla="*/ 286 w 692"/>
                <a:gd name="T23" fmla="*/ 0 h 1021"/>
                <a:gd name="T24" fmla="*/ 286 w 692"/>
                <a:gd name="T25" fmla="*/ 0 h 1021"/>
                <a:gd name="T26" fmla="*/ 292 w 692"/>
                <a:gd name="T27" fmla="*/ 7 h 1021"/>
                <a:gd name="T28" fmla="*/ 692 w 692"/>
                <a:gd name="T29" fmla="*/ 543 h 10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92" h="1021">
                  <a:moveTo>
                    <a:pt x="692" y="543"/>
                  </a:moveTo>
                  <a:cubicBezTo>
                    <a:pt x="692" y="1021"/>
                    <a:pt x="692" y="1021"/>
                    <a:pt x="692" y="1021"/>
                  </a:cubicBezTo>
                  <a:cubicBezTo>
                    <a:pt x="681" y="1000"/>
                    <a:pt x="644" y="961"/>
                    <a:pt x="529" y="922"/>
                  </a:cubicBezTo>
                  <a:cubicBezTo>
                    <a:pt x="467" y="901"/>
                    <a:pt x="382" y="880"/>
                    <a:pt x="267" y="862"/>
                  </a:cubicBezTo>
                  <a:cubicBezTo>
                    <a:pt x="252" y="860"/>
                    <a:pt x="238" y="857"/>
                    <a:pt x="222" y="855"/>
                  </a:cubicBezTo>
                  <a:cubicBezTo>
                    <a:pt x="164" y="741"/>
                    <a:pt x="118" y="618"/>
                    <a:pt x="85" y="506"/>
                  </a:cubicBezTo>
                  <a:cubicBezTo>
                    <a:pt x="24" y="308"/>
                    <a:pt x="0" y="148"/>
                    <a:pt x="0" y="148"/>
                  </a:cubicBezTo>
                  <a:cubicBezTo>
                    <a:pt x="95" y="99"/>
                    <a:pt x="95" y="99"/>
                    <a:pt x="95" y="99"/>
                  </a:cubicBezTo>
                  <a:cubicBezTo>
                    <a:pt x="183" y="54"/>
                    <a:pt x="183" y="54"/>
                    <a:pt x="183" y="54"/>
                  </a:cubicBezTo>
                  <a:cubicBezTo>
                    <a:pt x="263" y="13"/>
                    <a:pt x="263" y="13"/>
                    <a:pt x="263" y="13"/>
                  </a:cubicBezTo>
                  <a:cubicBezTo>
                    <a:pt x="286" y="0"/>
                    <a:pt x="286" y="0"/>
                    <a:pt x="286" y="0"/>
                  </a:cubicBezTo>
                  <a:cubicBezTo>
                    <a:pt x="286" y="0"/>
                    <a:pt x="286" y="0"/>
                    <a:pt x="286" y="0"/>
                  </a:cubicBezTo>
                  <a:cubicBezTo>
                    <a:pt x="286" y="0"/>
                    <a:pt x="286" y="0"/>
                    <a:pt x="286" y="0"/>
                  </a:cubicBezTo>
                  <a:cubicBezTo>
                    <a:pt x="288" y="2"/>
                    <a:pt x="290" y="5"/>
                    <a:pt x="292" y="7"/>
                  </a:cubicBezTo>
                  <a:cubicBezTo>
                    <a:pt x="354" y="77"/>
                    <a:pt x="539" y="303"/>
                    <a:pt x="692" y="543"/>
                  </a:cubicBezTo>
                  <a:close/>
                </a:path>
              </a:pathLst>
            </a:custGeom>
            <a:gradFill>
              <a:gsLst>
                <a:gs pos="0">
                  <a:srgbClr val="0A2DDB"/>
                </a:gs>
                <a:gs pos="83000">
                  <a:srgbClr val="3E04A9"/>
                </a:gs>
              </a:gsLst>
              <a:lin ang="13200000" scaled="0"/>
            </a:gradFill>
            <a:ln>
              <a:noFill/>
            </a:ln>
          </p:spPr>
          <p:txBody>
            <a:bodyPr vert="horz" wrap="square" lIns="91440" tIns="45720" rIns="91440" bIns="45720" numCol="1" rtlCol="0" anchor="t" anchorCtr="0" compatLnSpc="1">
              <a:prstTxWarp prst="textNoShape">
                <a:avLst/>
              </a:prstTxWarp>
            </a:bodyPr>
            <a:lstStyle/>
            <a:p>
              <a:pPr rtl="0"/>
              <a:endParaRPr lang="fr-FR" dirty="0"/>
            </a:p>
          </p:txBody>
        </p:sp>
        <p:sp>
          <p:nvSpPr>
            <p:cNvPr id="58" name="Forme libre 35">
              <a:extLst>
                <a:ext uri="{FF2B5EF4-FFF2-40B4-BE49-F238E27FC236}">
                  <a16:creationId xmlns:a16="http://schemas.microsoft.com/office/drawing/2014/main" id="{3CEFFA90-EB51-41A6-8D88-DC1FC480C0E4}"/>
                </a:ext>
              </a:extLst>
            </p:cNvPr>
            <p:cNvSpPr>
              <a:spLocks/>
            </p:cNvSpPr>
            <p:nvPr/>
          </p:nvSpPr>
          <p:spPr bwMode="auto">
            <a:xfrm>
              <a:off x="9860664" y="3557306"/>
              <a:ext cx="1782999" cy="2922684"/>
            </a:xfrm>
            <a:custGeom>
              <a:avLst/>
              <a:gdLst>
                <a:gd name="T0" fmla="*/ 529 w 529"/>
                <a:gd name="T1" fmla="*/ 868 h 868"/>
                <a:gd name="T2" fmla="*/ 267 w 529"/>
                <a:gd name="T3" fmla="*/ 808 h 868"/>
                <a:gd name="T4" fmla="*/ 222 w 529"/>
                <a:gd name="T5" fmla="*/ 801 h 868"/>
                <a:gd name="T6" fmla="*/ 85 w 529"/>
                <a:gd name="T7" fmla="*/ 452 h 868"/>
                <a:gd name="T8" fmla="*/ 0 w 529"/>
                <a:gd name="T9" fmla="*/ 94 h 868"/>
                <a:gd name="T10" fmla="*/ 95 w 529"/>
                <a:gd name="T11" fmla="*/ 45 h 868"/>
                <a:gd name="T12" fmla="*/ 183 w 529"/>
                <a:gd name="T13" fmla="*/ 0 h 868"/>
                <a:gd name="T14" fmla="*/ 194 w 529"/>
                <a:gd name="T15" fmla="*/ 1 h 868"/>
                <a:gd name="T16" fmla="*/ 315 w 529"/>
                <a:gd name="T17" fmla="*/ 378 h 868"/>
                <a:gd name="T18" fmla="*/ 315 w 529"/>
                <a:gd name="T19" fmla="*/ 421 h 868"/>
                <a:gd name="T20" fmla="*/ 508 w 529"/>
                <a:gd name="T21" fmla="*/ 855 h 868"/>
                <a:gd name="T22" fmla="*/ 529 w 529"/>
                <a:gd name="T23" fmla="*/ 868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29" h="868">
                  <a:moveTo>
                    <a:pt x="529" y="868"/>
                  </a:moveTo>
                  <a:cubicBezTo>
                    <a:pt x="467" y="847"/>
                    <a:pt x="382" y="826"/>
                    <a:pt x="267" y="808"/>
                  </a:cubicBezTo>
                  <a:cubicBezTo>
                    <a:pt x="252" y="806"/>
                    <a:pt x="238" y="803"/>
                    <a:pt x="222" y="801"/>
                  </a:cubicBezTo>
                  <a:cubicBezTo>
                    <a:pt x="164" y="687"/>
                    <a:pt x="118" y="564"/>
                    <a:pt x="85" y="452"/>
                  </a:cubicBezTo>
                  <a:cubicBezTo>
                    <a:pt x="24" y="254"/>
                    <a:pt x="0" y="94"/>
                    <a:pt x="0" y="94"/>
                  </a:cubicBezTo>
                  <a:cubicBezTo>
                    <a:pt x="95" y="45"/>
                    <a:pt x="95" y="45"/>
                    <a:pt x="95" y="45"/>
                  </a:cubicBezTo>
                  <a:cubicBezTo>
                    <a:pt x="183" y="0"/>
                    <a:pt x="183" y="0"/>
                    <a:pt x="183" y="0"/>
                  </a:cubicBezTo>
                  <a:cubicBezTo>
                    <a:pt x="187" y="0"/>
                    <a:pt x="190" y="0"/>
                    <a:pt x="194" y="1"/>
                  </a:cubicBezTo>
                  <a:cubicBezTo>
                    <a:pt x="194" y="1"/>
                    <a:pt x="315" y="244"/>
                    <a:pt x="315" y="378"/>
                  </a:cubicBezTo>
                  <a:cubicBezTo>
                    <a:pt x="315" y="392"/>
                    <a:pt x="315" y="406"/>
                    <a:pt x="315" y="421"/>
                  </a:cubicBezTo>
                  <a:cubicBezTo>
                    <a:pt x="311" y="551"/>
                    <a:pt x="307" y="720"/>
                    <a:pt x="508" y="855"/>
                  </a:cubicBezTo>
                  <a:cubicBezTo>
                    <a:pt x="515" y="859"/>
                    <a:pt x="522" y="864"/>
                    <a:pt x="529" y="868"/>
                  </a:cubicBezTo>
                  <a:close/>
                </a:path>
              </a:pathLst>
            </a:custGeom>
            <a:gradFill>
              <a:gsLst>
                <a:gs pos="100000">
                  <a:srgbClr val="5936E0"/>
                </a:gs>
                <a:gs pos="44000">
                  <a:srgbClr val="371DBD"/>
                </a:gs>
              </a:gsLst>
              <a:lin ang="13200000" scaled="0"/>
            </a:gradFill>
            <a:ln>
              <a:noFill/>
            </a:ln>
          </p:spPr>
          <p:txBody>
            <a:bodyPr vert="horz" wrap="square" lIns="91440" tIns="45720" rIns="91440" bIns="45720" numCol="1" rtlCol="0" anchor="t" anchorCtr="0" compatLnSpc="1">
              <a:prstTxWarp prst="textNoShape">
                <a:avLst/>
              </a:prstTxWarp>
            </a:bodyPr>
            <a:lstStyle/>
            <a:p>
              <a:pPr rtl="0"/>
              <a:endParaRPr lang="fr-FR" dirty="0"/>
            </a:p>
          </p:txBody>
        </p:sp>
        <p:sp>
          <p:nvSpPr>
            <p:cNvPr id="67" name="Forme libre : Forme 66">
              <a:extLst>
                <a:ext uri="{FF2B5EF4-FFF2-40B4-BE49-F238E27FC236}">
                  <a16:creationId xmlns:a16="http://schemas.microsoft.com/office/drawing/2014/main" id="{2ACAA286-8EC7-477A-B799-85B6B23E638D}"/>
                </a:ext>
              </a:extLst>
            </p:cNvPr>
            <p:cNvSpPr/>
            <p:nvPr/>
          </p:nvSpPr>
          <p:spPr>
            <a:xfrm rot="20923453">
              <a:off x="6834966" y="-439156"/>
              <a:ext cx="5488008" cy="1037277"/>
            </a:xfrm>
            <a:custGeom>
              <a:avLst/>
              <a:gdLst>
                <a:gd name="connsiteX0" fmla="*/ 584535 w 5488008"/>
                <a:gd name="connsiteY0" fmla="*/ 0 h 1037277"/>
                <a:gd name="connsiteX1" fmla="*/ 5488008 w 5488008"/>
                <a:gd name="connsiteY1" fmla="*/ 977656 h 1037277"/>
                <a:gd name="connsiteX2" fmla="*/ 5476121 w 5488008"/>
                <a:gd name="connsiteY2" fmla="*/ 1037276 h 1037277"/>
                <a:gd name="connsiteX3" fmla="*/ 0 w 5488008"/>
                <a:gd name="connsiteY3" fmla="*/ 1037277 h 1037277"/>
                <a:gd name="connsiteX4" fmla="*/ 35107 w 5488008"/>
                <a:gd name="connsiteY4" fmla="*/ 912868 h 1037277"/>
                <a:gd name="connsiteX5" fmla="*/ 584535 w 5488008"/>
                <a:gd name="connsiteY5" fmla="*/ 0 h 1037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88008" h="1037277">
                  <a:moveTo>
                    <a:pt x="584535" y="0"/>
                  </a:moveTo>
                  <a:lnTo>
                    <a:pt x="5488008" y="977656"/>
                  </a:lnTo>
                  <a:lnTo>
                    <a:pt x="5476121" y="1037276"/>
                  </a:lnTo>
                  <a:lnTo>
                    <a:pt x="0" y="1037277"/>
                  </a:lnTo>
                  <a:lnTo>
                    <a:pt x="35107" y="912868"/>
                  </a:lnTo>
                  <a:cubicBezTo>
                    <a:pt x="217952" y="337066"/>
                    <a:pt x="584535" y="0"/>
                    <a:pt x="584535" y="0"/>
                  </a:cubicBezTo>
                  <a:close/>
                </a:path>
              </a:pathLst>
            </a:custGeom>
            <a:gradFill>
              <a:gsLst>
                <a:gs pos="0">
                  <a:srgbClr val="7CEFD8"/>
                </a:gs>
                <a:gs pos="83000">
                  <a:srgbClr val="6672E4"/>
                </a:gs>
              </a:gsLst>
              <a:lin ang="2400000" scaled="0"/>
            </a:gradFill>
            <a:ln w="12700" cap="flat">
              <a:noFill/>
              <a:prstDash val="solid"/>
              <a:miter lim="800000"/>
              <a:headEnd/>
              <a:tailEnd/>
            </a:ln>
          </p:spPr>
          <p:txBody>
            <a:bodyPr vert="horz" wrap="square" lIns="91440" tIns="45720" rIns="91440" bIns="45720" numCol="1" rtlCol="0" anchor="t" anchorCtr="0" compatLnSpc="1">
              <a:prstTxWarp prst="textNoShape">
                <a:avLst/>
              </a:prstTxWarp>
            </a:bodyPr>
            <a:lstStyle/>
            <a:p>
              <a:pPr rtl="0"/>
              <a:endParaRPr lang="fr-FR" dirty="0">
                <a:solidFill>
                  <a:schemeClr val="tx1"/>
                </a:solidFill>
              </a:endParaRPr>
            </a:p>
          </p:txBody>
        </p:sp>
      </p:grpSp>
      <p:sp>
        <p:nvSpPr>
          <p:cNvPr id="15" name="Titre 14" hidden="1">
            <a:extLst>
              <a:ext uri="{FF2B5EF4-FFF2-40B4-BE49-F238E27FC236}">
                <a16:creationId xmlns:a16="http://schemas.microsoft.com/office/drawing/2014/main" id="{1B710331-53CB-4E4F-A9D3-D1E190EEAEE4}"/>
              </a:ext>
            </a:extLst>
          </p:cNvPr>
          <p:cNvSpPr>
            <a:spLocks noGrp="1"/>
          </p:cNvSpPr>
          <p:nvPr>
            <p:ph type="title"/>
          </p:nvPr>
        </p:nvSpPr>
        <p:spPr/>
        <p:txBody>
          <a:bodyPr rtlCol="0"/>
          <a:lstStyle/>
          <a:p>
            <a:r>
              <a:rPr lang="fr-FR" dirty="0"/>
              <a:t>Ressources humaines : diapositive </a:t>
            </a:r>
            <a:r>
              <a:rPr lang="fr" dirty="0"/>
              <a:t>2</a:t>
            </a:r>
          </a:p>
        </p:txBody>
      </p:sp>
    </p:spTree>
    <p:extLst>
      <p:ext uri="{BB962C8B-B14F-4D97-AF65-F5344CB8AC3E}">
        <p14:creationId xmlns:p14="http://schemas.microsoft.com/office/powerpoint/2010/main" val="31630904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descr="Cette image de deux jeux de mains assemblant un puzzle. ">
            <a:extLst>
              <a:ext uri="{FF2B5EF4-FFF2-40B4-BE49-F238E27FC236}">
                <a16:creationId xmlns:a16="http://schemas.microsoft.com/office/drawing/2014/main" id="{B775354C-5C3A-4DEF-9969-09C0D534937B}"/>
              </a:ext>
            </a:extLst>
          </p:cNvPr>
          <p:cNvPicPr>
            <a:picLocks noChangeAspect="1"/>
          </p:cNvPicPr>
          <p:nvPr/>
        </p:nvPicPr>
        <p:blipFill rotWithShape="1">
          <a:blip r:embed="rId2"/>
          <a:srcRect l="6955" r="15224"/>
          <a:stretch/>
        </p:blipFill>
        <p:spPr>
          <a:xfrm>
            <a:off x="7929025" y="0"/>
            <a:ext cx="4262975" cy="6858000"/>
          </a:xfrm>
          <a:prstGeom prst="rect">
            <a:avLst/>
          </a:prstGeom>
        </p:spPr>
      </p:pic>
      <p:sp>
        <p:nvSpPr>
          <p:cNvPr id="4" name="Zone de texte 2">
            <a:extLst>
              <a:ext uri="{FF2B5EF4-FFF2-40B4-BE49-F238E27FC236}">
                <a16:creationId xmlns:a16="http://schemas.microsoft.com/office/drawing/2014/main" id="{6823F5AD-9280-436A-B3B8-58C7E00819BD}"/>
              </a:ext>
            </a:extLst>
          </p:cNvPr>
          <p:cNvSpPr txBox="1"/>
          <p:nvPr/>
        </p:nvSpPr>
        <p:spPr>
          <a:xfrm>
            <a:off x="726781" y="273553"/>
            <a:ext cx="6902744" cy="405205"/>
          </a:xfrm>
          <a:prstGeom prst="rect">
            <a:avLst/>
          </a:prstGeom>
          <a:noFill/>
        </p:spPr>
        <p:txBody>
          <a:bodyPr wrap="square" lIns="0" tIns="0" rIns="0" bIns="0" rtlCol="0">
            <a:noAutofit/>
          </a:bodyPr>
          <a:lstStyle>
            <a:defPPr>
              <a:defRPr lang="en-US"/>
            </a:defPPr>
            <a:lvl1pPr>
              <a:lnSpc>
                <a:spcPts val="4000"/>
              </a:lnSpc>
              <a:defRPr sz="3600" b="1">
                <a:solidFill>
                  <a:srgbClr val="002060"/>
                </a:solidFill>
                <a:latin typeface="Segoe UI" panose="020B0502040204020203" pitchFamily="34" charset="0"/>
                <a:cs typeface="Segoe UI" panose="020B0502040204020203" pitchFamily="34" charset="0"/>
              </a:defRPr>
            </a:lvl1pPr>
          </a:lstStyle>
          <a:p>
            <a:pPr rtl="0"/>
            <a:r>
              <a:rPr lang="fr-FR" sz="3200" spc="-50" dirty="0"/>
              <a:t>Corrélation</a:t>
            </a:r>
          </a:p>
        </p:txBody>
      </p:sp>
      <p:sp>
        <p:nvSpPr>
          <p:cNvPr id="5" name="Rectangle 4">
            <a:extLst>
              <a:ext uri="{FF2B5EF4-FFF2-40B4-BE49-F238E27FC236}">
                <a16:creationId xmlns:a16="http://schemas.microsoft.com/office/drawing/2014/main" id="{CB6F4B80-DDDB-42A1-AEB8-B89A9E900F73}"/>
              </a:ext>
            </a:extLst>
          </p:cNvPr>
          <p:cNvSpPr/>
          <p:nvPr/>
        </p:nvSpPr>
        <p:spPr>
          <a:xfrm>
            <a:off x="726781" y="839066"/>
            <a:ext cx="3536195" cy="5663089"/>
          </a:xfrm>
          <a:prstGeom prst="rect">
            <a:avLst/>
          </a:prstGeom>
        </p:spPr>
        <p:txBody>
          <a:bodyPr wrap="square" lIns="0" tIns="0" rIns="0" bIns="0" rtlCol="0">
            <a:spAutoFit/>
          </a:bodyPr>
          <a:lstStyle/>
          <a:p>
            <a:r>
              <a:rPr lang="fr-FR" sz="1600" dirty="0">
                <a:solidFill>
                  <a:srgbClr val="002060"/>
                </a:solidFill>
                <a:latin typeface="+mj-lt"/>
                <a:cs typeface="Segoe UI" panose="020B0502040204020203" pitchFamily="34" charset="0"/>
              </a:rPr>
              <a:t>Pour mieux comprendre, la dataset, j’ai décidé d’afficher la corrélation entre les différentes variables et la </a:t>
            </a:r>
            <a:r>
              <a:rPr lang="fr-FR" sz="1600" dirty="0" err="1">
                <a:solidFill>
                  <a:srgbClr val="002060"/>
                </a:solidFill>
                <a:latin typeface="+mj-lt"/>
                <a:cs typeface="Segoe UI" panose="020B0502040204020203" pitchFamily="34" charset="0"/>
              </a:rPr>
              <a:t>target</a:t>
            </a:r>
            <a:r>
              <a:rPr lang="fr-FR" sz="1600" dirty="0">
                <a:solidFill>
                  <a:srgbClr val="002060"/>
                </a:solidFill>
                <a:latin typeface="+mj-lt"/>
                <a:cs typeface="Segoe UI" panose="020B0502040204020203" pitchFamily="34" charset="0"/>
              </a:rPr>
              <a:t>. Cela m’a permis de me rendre compte que l’ajout de la variable correspondant au résultat de la ligne précédente n’était pas une bonne chose car leur corrélation était trop importante (0,990190) cela signifie qu’on a quasiment à chaque fois, la même activité entre 2 lignes, cela est logique car chaque activité est mesuré pendant 2,56 secondes et il conserve une centaine de mesure de chaque activité. De plus, dans le cas réel, il est impossible pour le téléphone de savoir ce qui c’est passé à l’instant précédent. De ce fait, j’ai décidé de supprimer cette variable qui ne représentait pas le cas réel.</a:t>
            </a:r>
          </a:p>
          <a:p>
            <a:r>
              <a:rPr lang="fr-FR" sz="1600" dirty="0">
                <a:solidFill>
                  <a:srgbClr val="002060"/>
                </a:solidFill>
                <a:latin typeface="+mj-lt"/>
                <a:cs typeface="Segoe UI" panose="020B0502040204020203" pitchFamily="34" charset="0"/>
              </a:rPr>
              <a:t>Pour les autres variables, ce tableau de corrélation m’a permis de voir que beaucoup de variables avaient un réel impact sur la prédiction de l’activité et donc qu’il y avait de la matière pour faire une bonne prédiction</a:t>
            </a:r>
          </a:p>
        </p:txBody>
      </p:sp>
      <p:sp>
        <p:nvSpPr>
          <p:cNvPr id="12" name="Rectangle 11">
            <a:extLst>
              <a:ext uri="{FF2B5EF4-FFF2-40B4-BE49-F238E27FC236}">
                <a16:creationId xmlns:a16="http://schemas.microsoft.com/office/drawing/2014/main" id="{38838B49-9D89-4E35-A7C1-50B1AE706E87}"/>
              </a:ext>
            </a:extLst>
          </p:cNvPr>
          <p:cNvSpPr/>
          <p:nvPr/>
        </p:nvSpPr>
        <p:spPr>
          <a:xfrm>
            <a:off x="4421427" y="6502155"/>
            <a:ext cx="3536195" cy="246221"/>
          </a:xfrm>
          <a:prstGeom prst="rect">
            <a:avLst/>
          </a:prstGeom>
        </p:spPr>
        <p:txBody>
          <a:bodyPr wrap="square" lIns="0" tIns="0" rIns="0" bIns="0" rtlCol="0">
            <a:spAutoFit/>
          </a:bodyPr>
          <a:lstStyle/>
          <a:p>
            <a:pPr algn="ctr"/>
            <a:r>
              <a:rPr lang="fr-FR" sz="1600" b="1" i="1" dirty="0">
                <a:solidFill>
                  <a:srgbClr val="002060"/>
                </a:solidFill>
                <a:latin typeface="+mj-lt"/>
                <a:cs typeface="Segoe UI" panose="020B0502040204020203" pitchFamily="34" charset="0"/>
              </a:rPr>
              <a:t>Liste des meilleures corrélations</a:t>
            </a:r>
          </a:p>
        </p:txBody>
      </p:sp>
      <p:grpSp>
        <p:nvGrpSpPr>
          <p:cNvPr id="2" name="Groupe 1">
            <a:extLst>
              <a:ext uri="{FF2B5EF4-FFF2-40B4-BE49-F238E27FC236}">
                <a16:creationId xmlns:a16="http://schemas.microsoft.com/office/drawing/2014/main" id="{2F69EC14-2A10-4DC7-A2F1-C8FFC2BBDA96}"/>
              </a:ext>
            </a:extLst>
          </p:cNvPr>
          <p:cNvGrpSpPr/>
          <p:nvPr/>
        </p:nvGrpSpPr>
        <p:grpSpPr>
          <a:xfrm>
            <a:off x="4562476" y="42732"/>
            <a:ext cx="3536195" cy="6408342"/>
            <a:chOff x="4562476" y="42732"/>
            <a:chExt cx="3536195" cy="6408342"/>
          </a:xfrm>
        </p:grpSpPr>
        <p:grpSp>
          <p:nvGrpSpPr>
            <p:cNvPr id="9" name="Groupe 8">
              <a:extLst>
                <a:ext uri="{FF2B5EF4-FFF2-40B4-BE49-F238E27FC236}">
                  <a16:creationId xmlns:a16="http://schemas.microsoft.com/office/drawing/2014/main" id="{08A18CE8-0C40-4DE4-9954-8678F0D5ADF3}"/>
                </a:ext>
              </a:extLst>
            </p:cNvPr>
            <p:cNvGrpSpPr/>
            <p:nvPr/>
          </p:nvGrpSpPr>
          <p:grpSpPr>
            <a:xfrm>
              <a:off x="4749524" y="42732"/>
              <a:ext cx="2880000" cy="6408342"/>
              <a:chOff x="5743575" y="-230821"/>
              <a:chExt cx="2880000" cy="6408342"/>
            </a:xfrm>
          </p:grpSpPr>
          <p:pic>
            <p:nvPicPr>
              <p:cNvPr id="10" name="Image 9">
                <a:extLst>
                  <a:ext uri="{FF2B5EF4-FFF2-40B4-BE49-F238E27FC236}">
                    <a16:creationId xmlns:a16="http://schemas.microsoft.com/office/drawing/2014/main" id="{8E41A4B5-8E20-4020-BD97-2B25BBF6BF91}"/>
                  </a:ext>
                </a:extLst>
              </p:cNvPr>
              <p:cNvPicPr>
                <a:picLocks noChangeAspect="1"/>
              </p:cNvPicPr>
              <p:nvPr/>
            </p:nvPicPr>
            <p:blipFill>
              <a:blip r:embed="rId3"/>
              <a:stretch>
                <a:fillRect/>
              </a:stretch>
            </p:blipFill>
            <p:spPr>
              <a:xfrm>
                <a:off x="5743575" y="-230821"/>
                <a:ext cx="2880000" cy="3061818"/>
              </a:xfrm>
              <a:prstGeom prst="rect">
                <a:avLst/>
              </a:prstGeom>
            </p:spPr>
          </p:pic>
          <p:pic>
            <p:nvPicPr>
              <p:cNvPr id="11" name="Image 10">
                <a:extLst>
                  <a:ext uri="{FF2B5EF4-FFF2-40B4-BE49-F238E27FC236}">
                    <a16:creationId xmlns:a16="http://schemas.microsoft.com/office/drawing/2014/main" id="{6627A29B-AB54-43A2-A9B1-5C7C5978993D}"/>
                  </a:ext>
                </a:extLst>
              </p:cNvPr>
              <p:cNvPicPr>
                <a:picLocks noChangeAspect="1"/>
              </p:cNvPicPr>
              <p:nvPr/>
            </p:nvPicPr>
            <p:blipFill>
              <a:blip r:embed="rId4"/>
              <a:stretch>
                <a:fillRect/>
              </a:stretch>
            </p:blipFill>
            <p:spPr>
              <a:xfrm>
                <a:off x="5743575" y="3061818"/>
                <a:ext cx="2880000" cy="3115703"/>
              </a:xfrm>
              <a:prstGeom prst="rect">
                <a:avLst/>
              </a:prstGeom>
            </p:spPr>
          </p:pic>
        </p:grpSp>
        <p:sp>
          <p:nvSpPr>
            <p:cNvPr id="13" name="Rectangle 12">
              <a:extLst>
                <a:ext uri="{FF2B5EF4-FFF2-40B4-BE49-F238E27FC236}">
                  <a16:creationId xmlns:a16="http://schemas.microsoft.com/office/drawing/2014/main" id="{A3A8EBBE-D686-4BD8-81C5-979296F69321}"/>
                </a:ext>
              </a:extLst>
            </p:cNvPr>
            <p:cNvSpPr/>
            <p:nvPr/>
          </p:nvSpPr>
          <p:spPr>
            <a:xfrm>
              <a:off x="4562476" y="2900313"/>
              <a:ext cx="3536195" cy="492443"/>
            </a:xfrm>
            <a:prstGeom prst="rect">
              <a:avLst/>
            </a:prstGeom>
          </p:spPr>
          <p:txBody>
            <a:bodyPr wrap="square" lIns="0" tIns="0" rIns="0" bIns="0" rtlCol="0">
              <a:spAutoFit/>
            </a:bodyPr>
            <a:lstStyle/>
            <a:p>
              <a:pPr algn="ctr"/>
              <a:r>
                <a:rPr lang="fr-FR" sz="3200" b="1" i="1" dirty="0">
                  <a:solidFill>
                    <a:srgbClr val="002060"/>
                  </a:solidFill>
                  <a:latin typeface="+mj-lt"/>
                  <a:cs typeface="Segoe UI" panose="020B0502040204020203" pitchFamily="34" charset="0"/>
                </a:rPr>
                <a:t>…</a:t>
              </a:r>
            </a:p>
          </p:txBody>
        </p:sp>
      </p:grpSp>
    </p:spTree>
    <p:extLst>
      <p:ext uri="{BB962C8B-B14F-4D97-AF65-F5344CB8AC3E}">
        <p14:creationId xmlns:p14="http://schemas.microsoft.com/office/powerpoint/2010/main" val="37211747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8" name="Image 87">
            <a:extLst>
              <a:ext uri="{FF2B5EF4-FFF2-40B4-BE49-F238E27FC236}">
                <a16:creationId xmlns:a16="http://schemas.microsoft.com/office/drawing/2014/main" id="{447F3E7D-C0B4-41A9-87FE-AA8A8DDE3167}"/>
              </a:ext>
            </a:extLst>
          </p:cNvPr>
          <p:cNvPicPr>
            <a:picLocks noChangeAspect="1"/>
          </p:cNvPicPr>
          <p:nvPr/>
        </p:nvPicPr>
        <p:blipFill>
          <a:blip r:embed="rId3"/>
          <a:stretch>
            <a:fillRect/>
          </a:stretch>
        </p:blipFill>
        <p:spPr>
          <a:xfrm>
            <a:off x="4106262" y="1544025"/>
            <a:ext cx="7965367" cy="4824000"/>
          </a:xfrm>
          <a:prstGeom prst="rect">
            <a:avLst/>
          </a:prstGeom>
        </p:spPr>
      </p:pic>
      <p:sp>
        <p:nvSpPr>
          <p:cNvPr id="66" name="Zone de texte 65">
            <a:extLst>
              <a:ext uri="{FF2B5EF4-FFF2-40B4-BE49-F238E27FC236}">
                <a16:creationId xmlns:a16="http://schemas.microsoft.com/office/drawing/2014/main" id="{40F0350B-A0DF-49BC-B925-C3FFA8BF02C7}"/>
              </a:ext>
            </a:extLst>
          </p:cNvPr>
          <p:cNvSpPr txBox="1"/>
          <p:nvPr/>
        </p:nvSpPr>
        <p:spPr>
          <a:xfrm>
            <a:off x="726781" y="865651"/>
            <a:ext cx="6856274" cy="492443"/>
          </a:xfrm>
          <a:prstGeom prst="rect">
            <a:avLst/>
          </a:prstGeom>
        </p:spPr>
        <p:txBody>
          <a:bodyPr wrap="square" lIns="0" tIns="0" rIns="0" bIns="0" rtlCol="0">
            <a:spAutoFit/>
          </a:bodyPr>
          <a:lstStyle>
            <a:defPPr>
              <a:defRPr lang="en-US"/>
            </a:defPPr>
            <a:lvl1pPr>
              <a:defRPr sz="1600" i="1">
                <a:solidFill>
                  <a:srgbClr val="002060"/>
                </a:solidFill>
                <a:latin typeface="+mj-lt"/>
                <a:cs typeface="Segoe UI" panose="020B0502040204020203" pitchFamily="34" charset="0"/>
              </a:defRPr>
            </a:lvl1pPr>
          </a:lstStyle>
          <a:p>
            <a:pPr rtl="0"/>
            <a:r>
              <a:rPr lang="fr-FR" dirty="0"/>
              <a:t>Réalisation de plusieurs graphiques afin de montrer la valeur moyenne des variables ayants la meilleure corrélation pour chaque valeur de la variable à prédire</a:t>
            </a:r>
          </a:p>
        </p:txBody>
      </p:sp>
      <p:sp>
        <p:nvSpPr>
          <p:cNvPr id="67" name="Zone de texte 66">
            <a:extLst>
              <a:ext uri="{FF2B5EF4-FFF2-40B4-BE49-F238E27FC236}">
                <a16:creationId xmlns:a16="http://schemas.microsoft.com/office/drawing/2014/main" id="{EFA5AF66-F428-4EBE-A3A8-9F827101F023}"/>
              </a:ext>
            </a:extLst>
          </p:cNvPr>
          <p:cNvSpPr txBox="1"/>
          <p:nvPr/>
        </p:nvSpPr>
        <p:spPr>
          <a:xfrm>
            <a:off x="726781" y="273553"/>
            <a:ext cx="5537228" cy="512961"/>
          </a:xfrm>
          <a:prstGeom prst="rect">
            <a:avLst/>
          </a:prstGeom>
          <a:noFill/>
        </p:spPr>
        <p:txBody>
          <a:bodyPr wrap="square" lIns="0" tIns="0" rIns="0" bIns="0" rtlCol="0">
            <a:noAutofit/>
          </a:bodyPr>
          <a:lstStyle>
            <a:defPPr>
              <a:defRPr lang="en-US"/>
            </a:defPPr>
            <a:lvl1pPr>
              <a:lnSpc>
                <a:spcPts val="4000"/>
              </a:lnSpc>
              <a:defRPr sz="3600" b="1">
                <a:solidFill>
                  <a:srgbClr val="002060"/>
                </a:solidFill>
                <a:latin typeface="Segoe UI" panose="020B0502040204020203" pitchFamily="34" charset="0"/>
                <a:cs typeface="Segoe UI" panose="020B0502040204020203" pitchFamily="34" charset="0"/>
              </a:defRPr>
            </a:lvl1pPr>
          </a:lstStyle>
          <a:p>
            <a:pPr rtl="0"/>
            <a:r>
              <a:rPr lang="fr-FR" dirty="0"/>
              <a:t>Graphique de corrélation</a:t>
            </a:r>
          </a:p>
        </p:txBody>
      </p:sp>
      <p:sp>
        <p:nvSpPr>
          <p:cNvPr id="68" name="Zone de texte 67">
            <a:extLst>
              <a:ext uri="{FF2B5EF4-FFF2-40B4-BE49-F238E27FC236}">
                <a16:creationId xmlns:a16="http://schemas.microsoft.com/office/drawing/2014/main" id="{7994E089-025A-4C69-B940-7F951870B5E4}"/>
              </a:ext>
            </a:extLst>
          </p:cNvPr>
          <p:cNvSpPr txBox="1"/>
          <p:nvPr/>
        </p:nvSpPr>
        <p:spPr>
          <a:xfrm>
            <a:off x="726781" y="1608218"/>
            <a:ext cx="2883732" cy="246221"/>
          </a:xfrm>
          <a:prstGeom prst="rect">
            <a:avLst/>
          </a:prstGeom>
        </p:spPr>
        <p:txBody>
          <a:bodyPr wrap="square" lIns="0" tIns="0" rIns="0" bIns="0" rtlCol="0">
            <a:spAutoFit/>
          </a:bodyPr>
          <a:lstStyle>
            <a:defPPr>
              <a:defRPr lang="en-US"/>
            </a:defPPr>
            <a:lvl1pPr>
              <a:defRPr sz="1600" i="1">
                <a:solidFill>
                  <a:srgbClr val="002060"/>
                </a:solidFill>
                <a:latin typeface="+mj-lt"/>
                <a:cs typeface="Segoe UI" panose="020B0502040204020203" pitchFamily="34" charset="0"/>
              </a:defRPr>
            </a:lvl1pPr>
          </a:lstStyle>
          <a:p>
            <a:pPr rtl="0"/>
            <a:r>
              <a:rPr lang="fr-FR" b="1" dirty="0">
                <a:latin typeface="Segoe UI" panose="020B0502040204020203" pitchFamily="34" charset="0"/>
              </a:rPr>
              <a:t>Traduction de ces graphes</a:t>
            </a:r>
          </a:p>
        </p:txBody>
      </p:sp>
      <p:sp>
        <p:nvSpPr>
          <p:cNvPr id="69" name="Zone de texte 68">
            <a:extLst>
              <a:ext uri="{FF2B5EF4-FFF2-40B4-BE49-F238E27FC236}">
                <a16:creationId xmlns:a16="http://schemas.microsoft.com/office/drawing/2014/main" id="{4A424134-52BB-4183-A9FC-3CBBA75DCD28}"/>
              </a:ext>
            </a:extLst>
          </p:cNvPr>
          <p:cNvSpPr txBox="1"/>
          <p:nvPr/>
        </p:nvSpPr>
        <p:spPr>
          <a:xfrm>
            <a:off x="726781" y="2245249"/>
            <a:ext cx="3499537" cy="3693319"/>
          </a:xfrm>
          <a:prstGeom prst="rect">
            <a:avLst/>
          </a:prstGeom>
        </p:spPr>
        <p:txBody>
          <a:bodyPr wrap="square" lIns="0" tIns="0" rIns="0" bIns="0" rtlCol="0">
            <a:spAutoFit/>
          </a:bodyPr>
          <a:lstStyle>
            <a:defPPr>
              <a:defRPr lang="en-US"/>
            </a:defPPr>
            <a:lvl1pPr>
              <a:defRPr sz="1600" i="1">
                <a:solidFill>
                  <a:srgbClr val="002060"/>
                </a:solidFill>
                <a:latin typeface="+mj-lt"/>
                <a:cs typeface="Segoe UI" panose="020B0502040204020203" pitchFamily="34" charset="0"/>
              </a:defRPr>
            </a:lvl1pPr>
          </a:lstStyle>
          <a:p>
            <a:pPr rtl="0"/>
            <a:r>
              <a:rPr lang="fr-FR" i="0" dirty="0"/>
              <a:t>Ces graphes permettent de mettre en lumière plusieurs choses :</a:t>
            </a:r>
          </a:p>
          <a:p>
            <a:pPr marL="342900" indent="-342900" rtl="0">
              <a:buAutoNum type="arabicParenR"/>
            </a:pPr>
            <a:r>
              <a:rPr lang="fr-FR" i="0" dirty="0"/>
              <a:t>Cela confirme qu’il y a une réelle corrélation entre ces variables et l’activité de l’utilisateur. En effet, les moyennes ne sont pas du tout les mêmes pour chaque valeur</a:t>
            </a:r>
          </a:p>
          <a:p>
            <a:pPr marL="342900" indent="-342900" rtl="0">
              <a:buAutoNum type="arabicParenR"/>
            </a:pPr>
            <a:r>
              <a:rPr lang="fr-FR" i="0" dirty="0"/>
              <a:t>On remarque qu’il y a des activités similaires : 1,2 et 3 ont des valeurs similaires, 4,5 et 6 aussi. Pour les autres variables, nous remarquons que la dernière variable : tBodyAccJerkMag-SMA-1 permet de les différencier</a:t>
            </a:r>
          </a:p>
          <a:p>
            <a:pPr marL="342900" indent="-342900" rtl="0">
              <a:buAutoNum type="arabicParenR"/>
            </a:pPr>
            <a:endParaRPr lang="fr-FR" dirty="0"/>
          </a:p>
        </p:txBody>
      </p:sp>
      <p:grpSp>
        <p:nvGrpSpPr>
          <p:cNvPr id="94" name="Groupe 93" descr="Cette image est d’une forme abstraite. ">
            <a:extLst>
              <a:ext uri="{FF2B5EF4-FFF2-40B4-BE49-F238E27FC236}">
                <a16:creationId xmlns:a16="http://schemas.microsoft.com/office/drawing/2014/main" id="{06C5D049-85D7-4673-9E2C-A2DF6A4D5048}"/>
              </a:ext>
            </a:extLst>
          </p:cNvPr>
          <p:cNvGrpSpPr/>
          <p:nvPr/>
        </p:nvGrpSpPr>
        <p:grpSpPr>
          <a:xfrm rot="15309759">
            <a:off x="9026813" y="4622835"/>
            <a:ext cx="4736736" cy="6407275"/>
            <a:chOff x="4855953" y="-2833465"/>
            <a:chExt cx="8948964" cy="12105059"/>
          </a:xfrm>
        </p:grpSpPr>
        <p:sp>
          <p:nvSpPr>
            <p:cNvPr id="95" name="Forme libre 10">
              <a:extLst>
                <a:ext uri="{FF2B5EF4-FFF2-40B4-BE49-F238E27FC236}">
                  <a16:creationId xmlns:a16="http://schemas.microsoft.com/office/drawing/2014/main" id="{495773B3-D6CE-453B-96D1-E95DF6122C37}"/>
                </a:ext>
              </a:extLst>
            </p:cNvPr>
            <p:cNvSpPr>
              <a:spLocks/>
            </p:cNvSpPr>
            <p:nvPr/>
          </p:nvSpPr>
          <p:spPr bwMode="auto">
            <a:xfrm rot="9420272">
              <a:off x="4855953" y="-2246936"/>
              <a:ext cx="8673602" cy="11518530"/>
            </a:xfrm>
            <a:custGeom>
              <a:avLst/>
              <a:gdLst>
                <a:gd name="T0" fmla="*/ 1166 w 2492"/>
                <a:gd name="T1" fmla="*/ 2419 h 3315"/>
                <a:gd name="T2" fmla="*/ 243 w 2492"/>
                <a:gd name="T3" fmla="*/ 912 h 3315"/>
                <a:gd name="T4" fmla="*/ 449 w 2492"/>
                <a:gd name="T5" fmla="*/ 15 h 3315"/>
                <a:gd name="T6" fmla="*/ 766 w 2492"/>
                <a:gd name="T7" fmla="*/ 302 h 3315"/>
                <a:gd name="T8" fmla="*/ 1651 w 2492"/>
                <a:gd name="T9" fmla="*/ 481 h 3315"/>
                <a:gd name="T10" fmla="*/ 2239 w 2492"/>
                <a:gd name="T11" fmla="*/ 1238 h 3315"/>
                <a:gd name="T12" fmla="*/ 2186 w 2492"/>
                <a:gd name="T13" fmla="*/ 2201 h 3315"/>
                <a:gd name="T14" fmla="*/ 2165 w 2492"/>
                <a:gd name="T15" fmla="*/ 2928 h 3315"/>
                <a:gd name="T16" fmla="*/ 1400 w 2492"/>
                <a:gd name="T17" fmla="*/ 3100 h 3315"/>
                <a:gd name="T18" fmla="*/ 1166 w 2492"/>
                <a:gd name="T19" fmla="*/ 2419 h 3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92" h="3315">
                  <a:moveTo>
                    <a:pt x="1166" y="2419"/>
                  </a:moveTo>
                  <a:cubicBezTo>
                    <a:pt x="1505" y="1277"/>
                    <a:pt x="486" y="1533"/>
                    <a:pt x="243" y="912"/>
                  </a:cubicBezTo>
                  <a:cubicBezTo>
                    <a:pt x="0" y="292"/>
                    <a:pt x="291" y="31"/>
                    <a:pt x="449" y="15"/>
                  </a:cubicBezTo>
                  <a:cubicBezTo>
                    <a:pt x="607" y="0"/>
                    <a:pt x="716" y="54"/>
                    <a:pt x="766" y="302"/>
                  </a:cubicBezTo>
                  <a:cubicBezTo>
                    <a:pt x="817" y="551"/>
                    <a:pt x="1312" y="508"/>
                    <a:pt x="1651" y="481"/>
                  </a:cubicBezTo>
                  <a:cubicBezTo>
                    <a:pt x="1989" y="454"/>
                    <a:pt x="2492" y="733"/>
                    <a:pt x="2239" y="1238"/>
                  </a:cubicBezTo>
                  <a:cubicBezTo>
                    <a:pt x="1986" y="1743"/>
                    <a:pt x="2000" y="1716"/>
                    <a:pt x="2186" y="2201"/>
                  </a:cubicBezTo>
                  <a:cubicBezTo>
                    <a:pt x="2372" y="2685"/>
                    <a:pt x="2165" y="2928"/>
                    <a:pt x="2165" y="2928"/>
                  </a:cubicBezTo>
                  <a:cubicBezTo>
                    <a:pt x="2165" y="2928"/>
                    <a:pt x="1791" y="3315"/>
                    <a:pt x="1400" y="3100"/>
                  </a:cubicBezTo>
                  <a:cubicBezTo>
                    <a:pt x="1008" y="2885"/>
                    <a:pt x="1166" y="2419"/>
                    <a:pt x="1166" y="2419"/>
                  </a:cubicBezTo>
                  <a:close/>
                </a:path>
              </a:pathLst>
            </a:custGeom>
            <a:gradFill>
              <a:gsLst>
                <a:gs pos="0">
                  <a:srgbClr val="80DEDE"/>
                </a:gs>
                <a:gs pos="53500">
                  <a:srgbClr val="85C1E7"/>
                </a:gs>
                <a:gs pos="100000">
                  <a:srgbClr val="878CFF"/>
                </a:gs>
              </a:gsLst>
              <a:lin ang="5400000" scaled="1"/>
            </a:gradFill>
            <a:ln w="12700" cap="flat">
              <a:noFill/>
              <a:prstDash val="solid"/>
              <a:miter lim="800000"/>
              <a:headEnd/>
              <a:tailEnd/>
            </a:ln>
          </p:spPr>
          <p:txBody>
            <a:bodyPr vert="horz" wrap="square" lIns="91440" tIns="45720" rIns="91440" bIns="45720" numCol="1" rtlCol="0" anchor="t" anchorCtr="0" compatLnSpc="1">
              <a:prstTxWarp prst="textNoShape">
                <a:avLst/>
              </a:prstTxWarp>
            </a:bodyPr>
            <a:lstStyle/>
            <a:p>
              <a:pPr rtl="0"/>
              <a:endParaRPr lang="fr-FR" dirty="0"/>
            </a:p>
          </p:txBody>
        </p:sp>
        <p:sp>
          <p:nvSpPr>
            <p:cNvPr id="96" name="Forme libre 11">
              <a:extLst>
                <a:ext uri="{FF2B5EF4-FFF2-40B4-BE49-F238E27FC236}">
                  <a16:creationId xmlns:a16="http://schemas.microsoft.com/office/drawing/2014/main" id="{49D9CCDB-CAB7-4554-8B96-AF649D96074D}"/>
                </a:ext>
              </a:extLst>
            </p:cNvPr>
            <p:cNvSpPr>
              <a:spLocks/>
            </p:cNvSpPr>
            <p:nvPr/>
          </p:nvSpPr>
          <p:spPr bwMode="auto">
            <a:xfrm rot="9420272">
              <a:off x="5048022" y="-2833465"/>
              <a:ext cx="8756895" cy="10755934"/>
            </a:xfrm>
            <a:custGeom>
              <a:avLst/>
              <a:gdLst>
                <a:gd name="T0" fmla="*/ 1504 w 2516"/>
                <a:gd name="T1" fmla="*/ 2980 h 3095"/>
                <a:gd name="T2" fmla="*/ 2237 w 2516"/>
                <a:gd name="T3" fmla="*/ 2283 h 3095"/>
                <a:gd name="T4" fmla="*/ 1468 w 2516"/>
                <a:gd name="T5" fmla="*/ 1052 h 3095"/>
                <a:gd name="T6" fmla="*/ 979 w 2516"/>
                <a:gd name="T7" fmla="*/ 648 h 3095"/>
                <a:gd name="T8" fmla="*/ 411 w 2516"/>
                <a:gd name="T9" fmla="*/ 195 h 3095"/>
                <a:gd name="T10" fmla="*/ 397 w 2516"/>
                <a:gd name="T11" fmla="*/ 1117 h 3095"/>
                <a:gd name="T12" fmla="*/ 194 w 2516"/>
                <a:gd name="T13" fmla="*/ 1767 h 3095"/>
                <a:gd name="T14" fmla="*/ 866 w 2516"/>
                <a:gd name="T15" fmla="*/ 2349 h 3095"/>
                <a:gd name="T16" fmla="*/ 1275 w 2516"/>
                <a:gd name="T17" fmla="*/ 2766 h 3095"/>
                <a:gd name="T18" fmla="*/ 1504 w 2516"/>
                <a:gd name="T19" fmla="*/ 2980 h 30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16" h="3095">
                  <a:moveTo>
                    <a:pt x="1504" y="2980"/>
                  </a:moveTo>
                  <a:cubicBezTo>
                    <a:pt x="1504" y="2980"/>
                    <a:pt x="1958" y="3095"/>
                    <a:pt x="2237" y="2283"/>
                  </a:cubicBezTo>
                  <a:cubicBezTo>
                    <a:pt x="2516" y="1472"/>
                    <a:pt x="1745" y="1159"/>
                    <a:pt x="1468" y="1052"/>
                  </a:cubicBezTo>
                  <a:cubicBezTo>
                    <a:pt x="1191" y="945"/>
                    <a:pt x="1126" y="907"/>
                    <a:pt x="979" y="648"/>
                  </a:cubicBezTo>
                  <a:cubicBezTo>
                    <a:pt x="832" y="389"/>
                    <a:pt x="822" y="0"/>
                    <a:pt x="411" y="195"/>
                  </a:cubicBezTo>
                  <a:cubicBezTo>
                    <a:pt x="0" y="391"/>
                    <a:pt x="384" y="948"/>
                    <a:pt x="397" y="1117"/>
                  </a:cubicBezTo>
                  <a:cubicBezTo>
                    <a:pt x="411" y="1286"/>
                    <a:pt x="128" y="1580"/>
                    <a:pt x="194" y="1767"/>
                  </a:cubicBezTo>
                  <a:cubicBezTo>
                    <a:pt x="259" y="1954"/>
                    <a:pt x="273" y="2154"/>
                    <a:pt x="866" y="2349"/>
                  </a:cubicBezTo>
                  <a:cubicBezTo>
                    <a:pt x="866" y="2349"/>
                    <a:pt x="1186" y="2374"/>
                    <a:pt x="1275" y="2766"/>
                  </a:cubicBezTo>
                  <a:cubicBezTo>
                    <a:pt x="1275" y="2766"/>
                    <a:pt x="1340" y="2988"/>
                    <a:pt x="1504" y="2980"/>
                  </a:cubicBezTo>
                  <a:close/>
                </a:path>
              </a:pathLst>
            </a:custGeom>
            <a:gradFill>
              <a:gsLst>
                <a:gs pos="0">
                  <a:srgbClr val="7CEFD8"/>
                </a:gs>
                <a:gs pos="51000">
                  <a:srgbClr val="6672E4"/>
                </a:gs>
                <a:gs pos="100000">
                  <a:srgbClr val="882BE5"/>
                </a:gs>
              </a:gsLst>
              <a:lin ang="5400000" scaled="1"/>
            </a:gradFill>
            <a:ln w="12700" cap="flat">
              <a:noFill/>
              <a:prstDash val="solid"/>
              <a:miter lim="800000"/>
              <a:headEnd/>
              <a:tailEnd/>
            </a:ln>
          </p:spPr>
          <p:txBody>
            <a:bodyPr vert="horz" wrap="square" lIns="91440" tIns="45720" rIns="91440" bIns="45720" numCol="1" rtlCol="0" anchor="t" anchorCtr="0" compatLnSpc="1">
              <a:prstTxWarp prst="textNoShape">
                <a:avLst/>
              </a:prstTxWarp>
            </a:bodyPr>
            <a:lstStyle/>
            <a:p>
              <a:pPr rtl="0"/>
              <a:endParaRPr lang="fr-FR" dirty="0"/>
            </a:p>
          </p:txBody>
        </p:sp>
        <p:sp>
          <p:nvSpPr>
            <p:cNvPr id="97" name="Forme libre 12">
              <a:extLst>
                <a:ext uri="{FF2B5EF4-FFF2-40B4-BE49-F238E27FC236}">
                  <a16:creationId xmlns:a16="http://schemas.microsoft.com/office/drawing/2014/main" id="{15844E15-7463-4C39-9A45-B2A35B7FD5CD}"/>
                </a:ext>
              </a:extLst>
            </p:cNvPr>
            <p:cNvSpPr>
              <a:spLocks/>
            </p:cNvSpPr>
            <p:nvPr/>
          </p:nvSpPr>
          <p:spPr bwMode="auto">
            <a:xfrm rot="9420272">
              <a:off x="5218811" y="-1993836"/>
              <a:ext cx="7570428" cy="10122905"/>
            </a:xfrm>
            <a:custGeom>
              <a:avLst/>
              <a:gdLst>
                <a:gd name="T0" fmla="*/ 1896 w 2175"/>
                <a:gd name="T1" fmla="*/ 2283 h 2913"/>
                <a:gd name="T2" fmla="*/ 1467 w 2175"/>
                <a:gd name="T3" fmla="*/ 2913 h 2913"/>
                <a:gd name="T4" fmla="*/ 1250 w 2175"/>
                <a:gd name="T5" fmla="*/ 2849 h 2913"/>
                <a:gd name="T6" fmla="*/ 1016 w 2175"/>
                <a:gd name="T7" fmla="*/ 2168 h 2913"/>
                <a:gd name="T8" fmla="*/ 93 w 2175"/>
                <a:gd name="T9" fmla="*/ 661 h 2913"/>
                <a:gd name="T10" fmla="*/ 0 w 2175"/>
                <a:gd name="T11" fmla="*/ 238 h 2913"/>
                <a:gd name="T12" fmla="*/ 70 w 2175"/>
                <a:gd name="T13" fmla="*/ 195 h 2913"/>
                <a:gd name="T14" fmla="*/ 638 w 2175"/>
                <a:gd name="T15" fmla="*/ 648 h 2913"/>
                <a:gd name="T16" fmla="*/ 1127 w 2175"/>
                <a:gd name="T17" fmla="*/ 1052 h 2913"/>
                <a:gd name="T18" fmla="*/ 1896 w 2175"/>
                <a:gd name="T19" fmla="*/ 2283 h 29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75" h="2913">
                  <a:moveTo>
                    <a:pt x="1896" y="2283"/>
                  </a:moveTo>
                  <a:cubicBezTo>
                    <a:pt x="1770" y="2651"/>
                    <a:pt x="1607" y="2829"/>
                    <a:pt x="1467" y="2913"/>
                  </a:cubicBezTo>
                  <a:cubicBezTo>
                    <a:pt x="1397" y="2909"/>
                    <a:pt x="1324" y="2889"/>
                    <a:pt x="1250" y="2849"/>
                  </a:cubicBezTo>
                  <a:cubicBezTo>
                    <a:pt x="858" y="2634"/>
                    <a:pt x="1016" y="2168"/>
                    <a:pt x="1016" y="2168"/>
                  </a:cubicBezTo>
                  <a:cubicBezTo>
                    <a:pt x="1354" y="1026"/>
                    <a:pt x="336" y="1282"/>
                    <a:pt x="93" y="661"/>
                  </a:cubicBezTo>
                  <a:cubicBezTo>
                    <a:pt x="28" y="495"/>
                    <a:pt x="1" y="354"/>
                    <a:pt x="0" y="238"/>
                  </a:cubicBezTo>
                  <a:cubicBezTo>
                    <a:pt x="20" y="222"/>
                    <a:pt x="44" y="208"/>
                    <a:pt x="70" y="195"/>
                  </a:cubicBezTo>
                  <a:cubicBezTo>
                    <a:pt x="481" y="0"/>
                    <a:pt x="491" y="389"/>
                    <a:pt x="638" y="648"/>
                  </a:cubicBezTo>
                  <a:cubicBezTo>
                    <a:pt x="785" y="907"/>
                    <a:pt x="850" y="945"/>
                    <a:pt x="1127" y="1052"/>
                  </a:cubicBezTo>
                  <a:cubicBezTo>
                    <a:pt x="1404" y="1159"/>
                    <a:pt x="2175" y="1472"/>
                    <a:pt x="1896" y="2283"/>
                  </a:cubicBezTo>
                  <a:close/>
                </a:path>
              </a:pathLst>
            </a:custGeom>
            <a:gradFill>
              <a:gsLst>
                <a:gs pos="100000">
                  <a:srgbClr val="7CEFD8"/>
                </a:gs>
                <a:gs pos="19000">
                  <a:srgbClr val="6672E4"/>
                </a:gs>
                <a:gs pos="0">
                  <a:srgbClr val="882BE5"/>
                </a:gs>
              </a:gsLst>
              <a:lin ang="10200000" scaled="0"/>
            </a:gradFill>
            <a:ln w="12700" cap="flat">
              <a:noFill/>
              <a:prstDash val="solid"/>
              <a:miter lim="800000"/>
              <a:headEnd/>
              <a:tailEnd/>
            </a:ln>
          </p:spPr>
          <p:txBody>
            <a:bodyPr vert="horz" wrap="square" lIns="91440" tIns="45720" rIns="91440" bIns="45720" numCol="1" rtlCol="0" anchor="t" anchorCtr="0" compatLnSpc="1">
              <a:prstTxWarp prst="textNoShape">
                <a:avLst/>
              </a:prstTxWarp>
            </a:bodyPr>
            <a:lstStyle/>
            <a:p>
              <a:pPr rtl="0"/>
              <a:endParaRPr lang="fr-FR" dirty="0"/>
            </a:p>
          </p:txBody>
        </p:sp>
      </p:grpSp>
      <p:sp>
        <p:nvSpPr>
          <p:cNvPr id="98" name="Titre 97" hidden="1">
            <a:extLst>
              <a:ext uri="{FF2B5EF4-FFF2-40B4-BE49-F238E27FC236}">
                <a16:creationId xmlns:a16="http://schemas.microsoft.com/office/drawing/2014/main" id="{D69146DD-53CC-4FD6-9456-3F49560FC114}"/>
              </a:ext>
            </a:extLst>
          </p:cNvPr>
          <p:cNvSpPr>
            <a:spLocks noGrp="1"/>
          </p:cNvSpPr>
          <p:nvPr>
            <p:ph type="title"/>
          </p:nvPr>
        </p:nvSpPr>
        <p:spPr/>
        <p:txBody>
          <a:bodyPr rtlCol="0"/>
          <a:lstStyle/>
          <a:p>
            <a:r>
              <a:rPr lang="fr-FR" dirty="0"/>
              <a:t>Ressources humaines : diapositive 9</a:t>
            </a:r>
          </a:p>
        </p:txBody>
      </p:sp>
    </p:spTree>
    <p:extLst>
      <p:ext uri="{BB962C8B-B14F-4D97-AF65-F5344CB8AC3E}">
        <p14:creationId xmlns:p14="http://schemas.microsoft.com/office/powerpoint/2010/main" val="35322043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Zone de texte 65">
            <a:extLst>
              <a:ext uri="{FF2B5EF4-FFF2-40B4-BE49-F238E27FC236}">
                <a16:creationId xmlns:a16="http://schemas.microsoft.com/office/drawing/2014/main" id="{40F0350B-A0DF-49BC-B925-C3FFA8BF02C7}"/>
              </a:ext>
            </a:extLst>
          </p:cNvPr>
          <p:cNvSpPr txBox="1"/>
          <p:nvPr/>
        </p:nvSpPr>
        <p:spPr>
          <a:xfrm>
            <a:off x="726781" y="865651"/>
            <a:ext cx="6856274" cy="246221"/>
          </a:xfrm>
          <a:prstGeom prst="rect">
            <a:avLst/>
          </a:prstGeom>
        </p:spPr>
        <p:txBody>
          <a:bodyPr wrap="square" lIns="0" tIns="0" rIns="0" bIns="0" rtlCol="0">
            <a:spAutoFit/>
          </a:bodyPr>
          <a:lstStyle>
            <a:defPPr>
              <a:defRPr lang="en-US"/>
            </a:defPPr>
            <a:lvl1pPr>
              <a:defRPr sz="1600" i="1">
                <a:solidFill>
                  <a:srgbClr val="002060"/>
                </a:solidFill>
                <a:latin typeface="+mj-lt"/>
                <a:cs typeface="Segoe UI" panose="020B0502040204020203" pitchFamily="34" charset="0"/>
              </a:defRPr>
            </a:lvl1pPr>
          </a:lstStyle>
          <a:p>
            <a:pPr rtl="0"/>
            <a:r>
              <a:rPr lang="fr-FR" dirty="0"/>
              <a:t>Réalisation de plusieurs prédictions avec différents algorithmes</a:t>
            </a:r>
          </a:p>
        </p:txBody>
      </p:sp>
      <p:sp>
        <p:nvSpPr>
          <p:cNvPr id="67" name="Zone de texte 66">
            <a:extLst>
              <a:ext uri="{FF2B5EF4-FFF2-40B4-BE49-F238E27FC236}">
                <a16:creationId xmlns:a16="http://schemas.microsoft.com/office/drawing/2014/main" id="{EFA5AF66-F428-4EBE-A3A8-9F827101F023}"/>
              </a:ext>
            </a:extLst>
          </p:cNvPr>
          <p:cNvSpPr txBox="1"/>
          <p:nvPr/>
        </p:nvSpPr>
        <p:spPr>
          <a:xfrm>
            <a:off x="726781" y="273553"/>
            <a:ext cx="5537228" cy="512961"/>
          </a:xfrm>
          <a:prstGeom prst="rect">
            <a:avLst/>
          </a:prstGeom>
          <a:noFill/>
        </p:spPr>
        <p:txBody>
          <a:bodyPr wrap="square" lIns="0" tIns="0" rIns="0" bIns="0" rtlCol="0">
            <a:noAutofit/>
          </a:bodyPr>
          <a:lstStyle>
            <a:defPPr>
              <a:defRPr lang="en-US"/>
            </a:defPPr>
            <a:lvl1pPr>
              <a:lnSpc>
                <a:spcPts val="4000"/>
              </a:lnSpc>
              <a:defRPr sz="3600" b="1">
                <a:solidFill>
                  <a:srgbClr val="002060"/>
                </a:solidFill>
                <a:latin typeface="Segoe UI" panose="020B0502040204020203" pitchFamily="34" charset="0"/>
                <a:cs typeface="Segoe UI" panose="020B0502040204020203" pitchFamily="34" charset="0"/>
              </a:defRPr>
            </a:lvl1pPr>
          </a:lstStyle>
          <a:p>
            <a:pPr rtl="0"/>
            <a:r>
              <a:rPr lang="fr-FR" dirty="0"/>
              <a:t>Modèles de prédiction</a:t>
            </a:r>
          </a:p>
        </p:txBody>
      </p:sp>
      <p:sp>
        <p:nvSpPr>
          <p:cNvPr id="68" name="Zone de texte 67">
            <a:extLst>
              <a:ext uri="{FF2B5EF4-FFF2-40B4-BE49-F238E27FC236}">
                <a16:creationId xmlns:a16="http://schemas.microsoft.com/office/drawing/2014/main" id="{7994E089-025A-4C69-B940-7F951870B5E4}"/>
              </a:ext>
            </a:extLst>
          </p:cNvPr>
          <p:cNvSpPr txBox="1"/>
          <p:nvPr/>
        </p:nvSpPr>
        <p:spPr>
          <a:xfrm>
            <a:off x="726781" y="1309228"/>
            <a:ext cx="3235619" cy="738664"/>
          </a:xfrm>
          <a:prstGeom prst="rect">
            <a:avLst/>
          </a:prstGeom>
        </p:spPr>
        <p:txBody>
          <a:bodyPr wrap="square" lIns="0" tIns="0" rIns="0" bIns="0" rtlCol="0">
            <a:spAutoFit/>
          </a:bodyPr>
          <a:lstStyle>
            <a:defPPr>
              <a:defRPr lang="en-US"/>
            </a:defPPr>
            <a:lvl1pPr>
              <a:defRPr sz="1600" i="1">
                <a:solidFill>
                  <a:srgbClr val="002060"/>
                </a:solidFill>
                <a:latin typeface="+mj-lt"/>
                <a:cs typeface="Segoe UI" panose="020B0502040204020203" pitchFamily="34" charset="0"/>
              </a:defRPr>
            </a:lvl1pPr>
          </a:lstStyle>
          <a:p>
            <a:pPr rtl="0"/>
            <a:r>
              <a:rPr lang="fr-FR" b="1" dirty="0">
                <a:latin typeface="Segoe UI" panose="020B0502040204020203" pitchFamily="34" charset="0"/>
              </a:rPr>
              <a:t>Meilleur résultat :</a:t>
            </a:r>
          </a:p>
          <a:p>
            <a:pPr rtl="0"/>
            <a:r>
              <a:rPr lang="fr-FR" b="1" dirty="0">
                <a:latin typeface="Segoe UI" panose="020B0502040204020203" pitchFamily="34" charset="0"/>
              </a:rPr>
              <a:t>MSE : Xgboost</a:t>
            </a:r>
            <a:br>
              <a:rPr lang="fr-FR" b="1" dirty="0">
                <a:latin typeface="Segoe UI" panose="020B0502040204020203" pitchFamily="34" charset="0"/>
              </a:rPr>
            </a:br>
            <a:r>
              <a:rPr lang="fr-FR" b="1" dirty="0" err="1">
                <a:latin typeface="Segoe UI" panose="020B0502040204020203" pitchFamily="34" charset="0"/>
              </a:rPr>
              <a:t>Accuracy</a:t>
            </a:r>
            <a:r>
              <a:rPr lang="fr-FR" b="1" dirty="0">
                <a:latin typeface="Segoe UI" panose="020B0502040204020203" pitchFamily="34" charset="0"/>
              </a:rPr>
              <a:t> : Régression Logistique</a:t>
            </a:r>
          </a:p>
        </p:txBody>
      </p:sp>
      <p:sp>
        <p:nvSpPr>
          <p:cNvPr id="69" name="Zone de texte 68">
            <a:extLst>
              <a:ext uri="{FF2B5EF4-FFF2-40B4-BE49-F238E27FC236}">
                <a16:creationId xmlns:a16="http://schemas.microsoft.com/office/drawing/2014/main" id="{4A424134-52BB-4183-A9FC-3CBBA75DCD28}"/>
              </a:ext>
            </a:extLst>
          </p:cNvPr>
          <p:cNvSpPr txBox="1"/>
          <p:nvPr/>
        </p:nvSpPr>
        <p:spPr>
          <a:xfrm>
            <a:off x="726781" y="2245249"/>
            <a:ext cx="4256918" cy="4185761"/>
          </a:xfrm>
          <a:prstGeom prst="rect">
            <a:avLst/>
          </a:prstGeom>
        </p:spPr>
        <p:txBody>
          <a:bodyPr wrap="square" lIns="0" tIns="0" rIns="0" bIns="0" rtlCol="0">
            <a:spAutoFit/>
          </a:bodyPr>
          <a:lstStyle>
            <a:defPPr>
              <a:defRPr lang="en-US"/>
            </a:defPPr>
            <a:lvl1pPr>
              <a:defRPr sz="1600" i="1">
                <a:solidFill>
                  <a:srgbClr val="002060"/>
                </a:solidFill>
                <a:latin typeface="+mj-lt"/>
                <a:cs typeface="Segoe UI" panose="020B0502040204020203" pitchFamily="34" charset="0"/>
              </a:defRPr>
            </a:lvl1pPr>
          </a:lstStyle>
          <a:p>
            <a:pPr rtl="0"/>
            <a:r>
              <a:rPr lang="fr-FR" dirty="0"/>
              <a:t>J’ai réalisé plusieurs modèles de prédiction en utilisant différents algorithmes  : </a:t>
            </a:r>
            <a:br>
              <a:rPr lang="fr-FR" dirty="0"/>
            </a:br>
            <a:r>
              <a:rPr lang="fr-FR" dirty="0"/>
              <a:t>Ce que l’on peut voir, c’est que les modèles simples n’ont pas forcément des moins bons résultats : La meilleure </a:t>
            </a:r>
            <a:r>
              <a:rPr lang="fr-FR" dirty="0" err="1"/>
              <a:t>accuracy</a:t>
            </a:r>
            <a:r>
              <a:rPr lang="fr-FR" dirty="0"/>
              <a:t> est obtenue avec la régression logistique sans paramétrage.</a:t>
            </a:r>
            <a:br>
              <a:rPr lang="fr-FR" dirty="0"/>
            </a:br>
            <a:r>
              <a:rPr lang="fr-FR" dirty="0"/>
              <a:t>On peut voir aussi que tous les modèles exceptés la régression linéaire, ont des résultats quasis équivalents. Or le temps de traitement est bien différent (quelques secondes pour la régression logistique et plus de 20 minutes pour le xgboost).</a:t>
            </a:r>
          </a:p>
          <a:p>
            <a:pPr rtl="0"/>
            <a:r>
              <a:rPr lang="fr-FR" dirty="0"/>
              <a:t>Dernier point, il est intéressant de noter les différences de résultats entre les scores d’</a:t>
            </a:r>
            <a:r>
              <a:rPr lang="fr-FR" dirty="0" err="1"/>
              <a:t>accuracy</a:t>
            </a:r>
            <a:r>
              <a:rPr lang="fr-FR" dirty="0"/>
              <a:t> et de </a:t>
            </a:r>
            <a:r>
              <a:rPr lang="fr-FR" dirty="0" err="1"/>
              <a:t>mse</a:t>
            </a:r>
            <a:r>
              <a:rPr lang="fr-FR" dirty="0"/>
              <a:t>. Cependant, dans notre cas, c’est l’</a:t>
            </a:r>
            <a:r>
              <a:rPr lang="fr-FR" dirty="0" err="1"/>
              <a:t>accuracy</a:t>
            </a:r>
            <a:r>
              <a:rPr lang="fr-FR" dirty="0"/>
              <a:t> qui est à prendre en compte car les classes qui ont des valeurs proches (1 et 2) ont autant à voir que des valeurs plus distantes (1 et 6)</a:t>
            </a:r>
          </a:p>
        </p:txBody>
      </p:sp>
      <p:sp>
        <p:nvSpPr>
          <p:cNvPr id="98" name="Titre 97" hidden="1">
            <a:extLst>
              <a:ext uri="{FF2B5EF4-FFF2-40B4-BE49-F238E27FC236}">
                <a16:creationId xmlns:a16="http://schemas.microsoft.com/office/drawing/2014/main" id="{D69146DD-53CC-4FD6-9456-3F49560FC114}"/>
              </a:ext>
            </a:extLst>
          </p:cNvPr>
          <p:cNvSpPr>
            <a:spLocks noGrp="1"/>
          </p:cNvSpPr>
          <p:nvPr>
            <p:ph type="title"/>
          </p:nvPr>
        </p:nvSpPr>
        <p:spPr/>
        <p:txBody>
          <a:bodyPr rtlCol="0"/>
          <a:lstStyle/>
          <a:p>
            <a:r>
              <a:rPr lang="fr-FR" dirty="0"/>
              <a:t>Ressources humaines : diapositive 9</a:t>
            </a:r>
          </a:p>
        </p:txBody>
      </p:sp>
      <p:graphicFrame>
        <p:nvGraphicFramePr>
          <p:cNvPr id="2" name="Tableau 2">
            <a:extLst>
              <a:ext uri="{FF2B5EF4-FFF2-40B4-BE49-F238E27FC236}">
                <a16:creationId xmlns:a16="http://schemas.microsoft.com/office/drawing/2014/main" id="{4E0B596C-C72B-4259-BBA8-0D0805B5CF58}"/>
              </a:ext>
            </a:extLst>
          </p:cNvPr>
          <p:cNvGraphicFramePr>
            <a:graphicFrameLocks noGrp="1"/>
          </p:cNvGraphicFramePr>
          <p:nvPr>
            <p:extLst>
              <p:ext uri="{D42A27DB-BD31-4B8C-83A1-F6EECF244321}">
                <p14:modId xmlns:p14="http://schemas.microsoft.com/office/powerpoint/2010/main" val="3513931706"/>
              </p:ext>
            </p:extLst>
          </p:nvPr>
        </p:nvGraphicFramePr>
        <p:xfrm>
          <a:off x="4983699" y="1189668"/>
          <a:ext cx="6968156" cy="4841240"/>
        </p:xfrm>
        <a:graphic>
          <a:graphicData uri="http://schemas.openxmlformats.org/drawingml/2006/table">
            <a:tbl>
              <a:tblPr firstRow="1" bandRow="1">
                <a:tableStyleId>{5C22544A-7EE6-4342-B048-85BDC9FD1C3A}</a:tableStyleId>
              </a:tblPr>
              <a:tblGrid>
                <a:gridCol w="2612578">
                  <a:extLst>
                    <a:ext uri="{9D8B030D-6E8A-4147-A177-3AD203B41FA5}">
                      <a16:colId xmlns:a16="http://schemas.microsoft.com/office/drawing/2014/main" val="472041948"/>
                    </a:ext>
                  </a:extLst>
                </a:gridCol>
                <a:gridCol w="2129614">
                  <a:extLst>
                    <a:ext uri="{9D8B030D-6E8A-4147-A177-3AD203B41FA5}">
                      <a16:colId xmlns:a16="http://schemas.microsoft.com/office/drawing/2014/main" val="3387267082"/>
                    </a:ext>
                  </a:extLst>
                </a:gridCol>
                <a:gridCol w="2225964">
                  <a:extLst>
                    <a:ext uri="{9D8B030D-6E8A-4147-A177-3AD203B41FA5}">
                      <a16:colId xmlns:a16="http://schemas.microsoft.com/office/drawing/2014/main" val="1841868977"/>
                    </a:ext>
                  </a:extLst>
                </a:gridCol>
              </a:tblGrid>
              <a:tr h="370840">
                <a:tc>
                  <a:txBody>
                    <a:bodyPr/>
                    <a:lstStyle/>
                    <a:p>
                      <a:endParaRPr lang="fr-FR"/>
                    </a:p>
                  </a:txBody>
                  <a:tcPr/>
                </a:tc>
                <a:tc>
                  <a:txBody>
                    <a:bodyPr/>
                    <a:lstStyle/>
                    <a:p>
                      <a:pPr algn="ctr"/>
                      <a:r>
                        <a:rPr lang="fr-FR" dirty="0"/>
                        <a:t>MSE</a:t>
                      </a:r>
                    </a:p>
                  </a:txBody>
                  <a:tcPr/>
                </a:tc>
                <a:tc>
                  <a:txBody>
                    <a:bodyPr/>
                    <a:lstStyle/>
                    <a:p>
                      <a:pPr algn="ctr"/>
                      <a:r>
                        <a:rPr lang="fr-FR" dirty="0" err="1"/>
                        <a:t>Accuracy</a:t>
                      </a:r>
                      <a:endParaRPr lang="fr-FR" dirty="0"/>
                    </a:p>
                  </a:txBody>
                  <a:tcPr/>
                </a:tc>
                <a:extLst>
                  <a:ext uri="{0D108BD9-81ED-4DB2-BD59-A6C34878D82A}">
                    <a16:rowId xmlns:a16="http://schemas.microsoft.com/office/drawing/2014/main" val="2464990557"/>
                  </a:ext>
                </a:extLst>
              </a:tr>
              <a:tr h="370840">
                <a:tc>
                  <a:txBody>
                    <a:bodyPr/>
                    <a:lstStyle/>
                    <a:p>
                      <a:r>
                        <a:rPr lang="fr-FR" sz="1400" dirty="0"/>
                        <a:t>Régression Linéaire</a:t>
                      </a:r>
                    </a:p>
                  </a:txBody>
                  <a:tcPr/>
                </a:tc>
                <a:tc>
                  <a:txBody>
                    <a:bodyPr/>
                    <a:lstStyle/>
                    <a:p>
                      <a:r>
                        <a:rPr lang="fr-FR" sz="1400" dirty="0"/>
                        <a:t>Valeur fixe : 0.543908</a:t>
                      </a:r>
                    </a:p>
                  </a:txBody>
                  <a:tcPr/>
                </a:tc>
                <a:tc>
                  <a:txBody>
                    <a:bodyPr/>
                    <a:lstStyle/>
                    <a:p>
                      <a:r>
                        <a:rPr lang="fr-FR" sz="1400" dirty="0"/>
                        <a:t>Valeur fixe : 0.670462</a:t>
                      </a:r>
                    </a:p>
                  </a:txBody>
                  <a:tcPr/>
                </a:tc>
                <a:extLst>
                  <a:ext uri="{0D108BD9-81ED-4DB2-BD59-A6C34878D82A}">
                    <a16:rowId xmlns:a16="http://schemas.microsoft.com/office/drawing/2014/main" val="3419458789"/>
                  </a:ext>
                </a:extLst>
              </a:tr>
              <a:tr h="370840">
                <a:tc>
                  <a:txBody>
                    <a:bodyPr/>
                    <a:lstStyle/>
                    <a:p>
                      <a:r>
                        <a:rPr lang="fr-FR" sz="1400" dirty="0"/>
                        <a:t>Régression Logistique sans paramétrage</a:t>
                      </a:r>
                    </a:p>
                  </a:txBody>
                  <a:tcPr/>
                </a:tc>
                <a:tc>
                  <a:txBody>
                    <a:bodyPr/>
                    <a:lstStyle/>
                    <a:p>
                      <a:r>
                        <a:rPr lang="fr-FR" sz="1400" dirty="0"/>
                        <a:t>Valeur Fixe : 0.382669</a:t>
                      </a:r>
                    </a:p>
                  </a:txBody>
                  <a:tcPr/>
                </a:tc>
                <a:tc>
                  <a:txBody>
                    <a:bodyPr/>
                    <a:lstStyle/>
                    <a:p>
                      <a:r>
                        <a:rPr lang="fr-FR" sz="1400" dirty="0"/>
                        <a:t>Valeur Fixe : 0.924099</a:t>
                      </a:r>
                    </a:p>
                  </a:txBody>
                  <a:tcPr/>
                </a:tc>
                <a:extLst>
                  <a:ext uri="{0D108BD9-81ED-4DB2-BD59-A6C34878D82A}">
                    <a16:rowId xmlns:a16="http://schemas.microsoft.com/office/drawing/2014/main" val="1498036209"/>
                  </a:ext>
                </a:extLst>
              </a:tr>
              <a:tr h="370840">
                <a:tc>
                  <a:txBody>
                    <a:bodyPr/>
                    <a:lstStyle/>
                    <a:p>
                      <a:r>
                        <a:rPr lang="fr-FR" sz="1400" dirty="0"/>
                        <a:t>Régression Logistique avec application d’un </a:t>
                      </a:r>
                      <a:r>
                        <a:rPr lang="fr-FR" sz="1400" dirty="0" err="1"/>
                        <a:t>Grid</a:t>
                      </a:r>
                      <a:r>
                        <a:rPr lang="fr-FR" sz="1400" dirty="0"/>
                        <a:t> </a:t>
                      </a:r>
                      <a:r>
                        <a:rPr lang="fr-FR" sz="1400" dirty="0" err="1"/>
                        <a:t>Search</a:t>
                      </a:r>
                      <a:r>
                        <a:rPr lang="fr-FR" sz="1400" dirty="0"/>
                        <a:t> sur les paramètres</a:t>
                      </a:r>
                    </a:p>
                  </a:txBody>
                  <a:tcPr/>
                </a:tc>
                <a:tc>
                  <a:txBody>
                    <a:bodyPr/>
                    <a:lstStyle/>
                    <a:p>
                      <a:r>
                        <a:rPr lang="fr-FR" sz="1400" dirty="0"/>
                        <a:t>0.368121</a:t>
                      </a:r>
                    </a:p>
                  </a:txBody>
                  <a:tcPr/>
                </a:tc>
                <a:tc>
                  <a:txBody>
                    <a:bodyPr/>
                    <a:lstStyle/>
                    <a:p>
                      <a:r>
                        <a:rPr lang="fr-FR" sz="1400" dirty="0"/>
                        <a:t>0.915560</a:t>
                      </a:r>
                    </a:p>
                  </a:txBody>
                  <a:tcPr/>
                </a:tc>
                <a:extLst>
                  <a:ext uri="{0D108BD9-81ED-4DB2-BD59-A6C34878D82A}">
                    <a16:rowId xmlns:a16="http://schemas.microsoft.com/office/drawing/2014/main" val="1205828483"/>
                  </a:ext>
                </a:extLst>
              </a:tr>
              <a:tr h="370840">
                <a:tc>
                  <a:txBody>
                    <a:bodyPr/>
                    <a:lstStyle/>
                    <a:p>
                      <a:r>
                        <a:rPr lang="fr-FR" sz="1400" dirty="0"/>
                        <a:t>Random Forest sans paramétrage (Random-State différent)</a:t>
                      </a:r>
                    </a:p>
                  </a:txBody>
                  <a:tcPr/>
                </a:tc>
                <a:tc>
                  <a:txBody>
                    <a:bodyPr/>
                    <a:lstStyle/>
                    <a:p>
                      <a:r>
                        <a:rPr lang="fr-FR" sz="1400" dirty="0"/>
                        <a:t>0.572423/ 0.550917/ 0.452245</a:t>
                      </a:r>
                    </a:p>
                  </a:txBody>
                  <a:tcPr/>
                </a:tc>
                <a:tc>
                  <a:txBody>
                    <a:bodyPr/>
                    <a:lstStyle/>
                    <a:p>
                      <a:r>
                        <a:rPr lang="fr-FR" sz="1400" dirty="0"/>
                        <a:t>0.890259/ 0.886464 / 0.888046</a:t>
                      </a:r>
                    </a:p>
                  </a:txBody>
                  <a:tcPr/>
                </a:tc>
                <a:extLst>
                  <a:ext uri="{0D108BD9-81ED-4DB2-BD59-A6C34878D82A}">
                    <a16:rowId xmlns:a16="http://schemas.microsoft.com/office/drawing/2014/main" val="2557695682"/>
                  </a:ext>
                </a:extLst>
              </a:tr>
              <a:tr h="370840">
                <a:tc>
                  <a:txBody>
                    <a:bodyPr/>
                    <a:lstStyle/>
                    <a:p>
                      <a:r>
                        <a:rPr lang="fr-FR" sz="1400" dirty="0"/>
                        <a:t>Random Forest 1</a:t>
                      </a:r>
                      <a:r>
                        <a:rPr lang="fr-FR" sz="1400" baseline="30000" dirty="0"/>
                        <a:t>er</a:t>
                      </a:r>
                      <a:r>
                        <a:rPr lang="fr-FR" sz="1400" dirty="0"/>
                        <a:t> paramétrage (</a:t>
                      </a:r>
                      <a:r>
                        <a:rPr lang="fr-FR" sz="1400" dirty="0" err="1"/>
                        <a:t>n_estimators</a:t>
                      </a:r>
                      <a:r>
                        <a:rPr lang="fr-FR" sz="1400" dirty="0"/>
                        <a:t> = 100)</a:t>
                      </a:r>
                    </a:p>
                  </a:txBody>
                  <a:tcPr/>
                </a:tc>
                <a:tc>
                  <a:txBody>
                    <a:bodyPr/>
                    <a:lstStyle/>
                    <a:p>
                      <a:r>
                        <a:rPr lang="fr-FR" sz="1400" dirty="0"/>
                        <a:t>0.336496 / 0.362745 / 0.331752</a:t>
                      </a:r>
                    </a:p>
                  </a:txBody>
                  <a:tcPr/>
                </a:tc>
                <a:tc>
                  <a:txBody>
                    <a:bodyPr/>
                    <a:lstStyle/>
                    <a:p>
                      <a:r>
                        <a:rPr lang="fr-FR" sz="1400" dirty="0"/>
                        <a:t>0.913978 / 0.907653 / 0.912081</a:t>
                      </a:r>
                    </a:p>
                  </a:txBody>
                  <a:tcPr/>
                </a:tc>
                <a:extLst>
                  <a:ext uri="{0D108BD9-81ED-4DB2-BD59-A6C34878D82A}">
                    <a16:rowId xmlns:a16="http://schemas.microsoft.com/office/drawing/2014/main" val="408846887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400" dirty="0"/>
                        <a:t>Random Forest 2</a:t>
                      </a:r>
                      <a:r>
                        <a:rPr lang="fr-FR" sz="1400" baseline="30000" dirty="0"/>
                        <a:t>ème</a:t>
                      </a:r>
                      <a:r>
                        <a:rPr lang="fr-FR" sz="1400" dirty="0"/>
                        <a:t> paramétrage (</a:t>
                      </a:r>
                      <a:r>
                        <a:rPr lang="fr-FR" sz="1400" dirty="0" err="1"/>
                        <a:t>n_estimators</a:t>
                      </a:r>
                      <a:r>
                        <a:rPr lang="fr-FR" sz="1400" dirty="0"/>
                        <a:t> = 500)</a:t>
                      </a:r>
                    </a:p>
                  </a:txBody>
                  <a:tcPr/>
                </a:tc>
                <a:tc>
                  <a:txBody>
                    <a:bodyPr/>
                    <a:lstStyle/>
                    <a:p>
                      <a:r>
                        <a:rPr lang="fr-FR" sz="1400" dirty="0"/>
                        <a:t>0.319418 / 0.339342 / 0.372549</a:t>
                      </a:r>
                    </a:p>
                  </a:txBody>
                  <a:tcPr/>
                </a:tc>
                <a:tc>
                  <a:txBody>
                    <a:bodyPr/>
                    <a:lstStyle/>
                    <a:p>
                      <a:r>
                        <a:rPr lang="fr-FR" sz="1400" dirty="0"/>
                        <a:t>0.910183/ 0.910816 / 0.909867</a:t>
                      </a:r>
                    </a:p>
                  </a:txBody>
                  <a:tcPr/>
                </a:tc>
                <a:extLst>
                  <a:ext uri="{0D108BD9-81ED-4DB2-BD59-A6C34878D82A}">
                    <a16:rowId xmlns:a16="http://schemas.microsoft.com/office/drawing/2014/main" val="254407738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400" dirty="0"/>
                        <a:t>Xgboost (</a:t>
                      </a:r>
                      <a:r>
                        <a:rPr lang="en-US" sz="900" dirty="0" err="1"/>
                        <a:t>colsample_bytree</a:t>
                      </a:r>
                      <a:r>
                        <a:rPr lang="en-US" sz="900" dirty="0"/>
                        <a:t>= 0.2,learning_rate= 0.1,max_depth= 18,alpha= 10,gamma= 0.8,n_estimators= 2500,subsample= 0.7)</a:t>
                      </a:r>
                      <a:endParaRPr lang="fr-FR" sz="1400" dirty="0"/>
                    </a:p>
                  </a:txBody>
                  <a:tcPr/>
                </a:tc>
                <a:tc>
                  <a:txBody>
                    <a:bodyPr/>
                    <a:lstStyle/>
                    <a:p>
                      <a:r>
                        <a:rPr lang="fr-FR" sz="1400" dirty="0"/>
                        <a:t>0.285708</a:t>
                      </a:r>
                    </a:p>
                  </a:txBody>
                  <a:tcPr/>
                </a:tc>
                <a:tc>
                  <a:txBody>
                    <a:bodyPr/>
                    <a:lstStyle/>
                    <a:p>
                      <a:r>
                        <a:rPr lang="fr-FR" sz="1400" dirty="0"/>
                        <a:t>0.860531</a:t>
                      </a:r>
                    </a:p>
                  </a:txBody>
                  <a:tcPr/>
                </a:tc>
                <a:extLst>
                  <a:ext uri="{0D108BD9-81ED-4DB2-BD59-A6C34878D82A}">
                    <a16:rowId xmlns:a16="http://schemas.microsoft.com/office/drawing/2014/main" val="239226918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err="1"/>
                        <a:t>Xgboost</a:t>
                      </a:r>
                      <a:r>
                        <a:rPr lang="en-US" sz="1400" dirty="0"/>
                        <a:t> </a:t>
                      </a:r>
                      <a:r>
                        <a:rPr lang="en-US" sz="900" dirty="0"/>
                        <a:t>(</a:t>
                      </a:r>
                      <a:r>
                        <a:rPr lang="en-US" sz="900" dirty="0" err="1"/>
                        <a:t>colsample_bytree</a:t>
                      </a:r>
                      <a:r>
                        <a:rPr lang="en-US" sz="900" dirty="0"/>
                        <a:t>= 0.2,learning_rate= 0.1,max_depth= 18,alpha= 10,gamma= 0.8,n_estimators= 2500,subsample= 0.7)</a:t>
                      </a:r>
                    </a:p>
                  </a:txBody>
                  <a:tcPr/>
                </a:tc>
                <a:tc>
                  <a:txBody>
                    <a:bodyPr/>
                    <a:lstStyle/>
                    <a:p>
                      <a:r>
                        <a:rPr lang="fr-FR" sz="1400" dirty="0"/>
                        <a:t>0.285708</a:t>
                      </a:r>
                    </a:p>
                  </a:txBody>
                  <a:tcPr/>
                </a:tc>
                <a:tc>
                  <a:txBody>
                    <a:bodyPr/>
                    <a:lstStyle/>
                    <a:p>
                      <a:r>
                        <a:rPr lang="fr-FR" sz="1400" dirty="0"/>
                        <a:t>0.860531</a:t>
                      </a:r>
                    </a:p>
                  </a:txBody>
                  <a:tcPr/>
                </a:tc>
                <a:extLst>
                  <a:ext uri="{0D108BD9-81ED-4DB2-BD59-A6C34878D82A}">
                    <a16:rowId xmlns:a16="http://schemas.microsoft.com/office/drawing/2014/main" val="1271542120"/>
                  </a:ext>
                </a:extLst>
              </a:tr>
            </a:tbl>
          </a:graphicData>
        </a:graphic>
      </p:graphicFrame>
      <p:grpSp>
        <p:nvGrpSpPr>
          <p:cNvPr id="94" name="Groupe 93" descr="Cette image est d’une forme abstraite. ">
            <a:extLst>
              <a:ext uri="{FF2B5EF4-FFF2-40B4-BE49-F238E27FC236}">
                <a16:creationId xmlns:a16="http://schemas.microsoft.com/office/drawing/2014/main" id="{06C5D049-85D7-4673-9E2C-A2DF6A4D5048}"/>
              </a:ext>
            </a:extLst>
          </p:cNvPr>
          <p:cNvGrpSpPr/>
          <p:nvPr/>
        </p:nvGrpSpPr>
        <p:grpSpPr>
          <a:xfrm rot="15309759">
            <a:off x="9026813" y="4622835"/>
            <a:ext cx="4736736" cy="6407275"/>
            <a:chOff x="4855953" y="-2833465"/>
            <a:chExt cx="8948964" cy="12105059"/>
          </a:xfrm>
        </p:grpSpPr>
        <p:sp>
          <p:nvSpPr>
            <p:cNvPr id="95" name="Forme libre 10">
              <a:extLst>
                <a:ext uri="{FF2B5EF4-FFF2-40B4-BE49-F238E27FC236}">
                  <a16:creationId xmlns:a16="http://schemas.microsoft.com/office/drawing/2014/main" id="{495773B3-D6CE-453B-96D1-E95DF6122C37}"/>
                </a:ext>
              </a:extLst>
            </p:cNvPr>
            <p:cNvSpPr>
              <a:spLocks/>
            </p:cNvSpPr>
            <p:nvPr/>
          </p:nvSpPr>
          <p:spPr bwMode="auto">
            <a:xfrm rot="9420272">
              <a:off x="4855953" y="-2246936"/>
              <a:ext cx="8673602" cy="11518530"/>
            </a:xfrm>
            <a:custGeom>
              <a:avLst/>
              <a:gdLst>
                <a:gd name="T0" fmla="*/ 1166 w 2492"/>
                <a:gd name="T1" fmla="*/ 2419 h 3315"/>
                <a:gd name="T2" fmla="*/ 243 w 2492"/>
                <a:gd name="T3" fmla="*/ 912 h 3315"/>
                <a:gd name="T4" fmla="*/ 449 w 2492"/>
                <a:gd name="T5" fmla="*/ 15 h 3315"/>
                <a:gd name="T6" fmla="*/ 766 w 2492"/>
                <a:gd name="T7" fmla="*/ 302 h 3315"/>
                <a:gd name="T8" fmla="*/ 1651 w 2492"/>
                <a:gd name="T9" fmla="*/ 481 h 3315"/>
                <a:gd name="T10" fmla="*/ 2239 w 2492"/>
                <a:gd name="T11" fmla="*/ 1238 h 3315"/>
                <a:gd name="T12" fmla="*/ 2186 w 2492"/>
                <a:gd name="T13" fmla="*/ 2201 h 3315"/>
                <a:gd name="T14" fmla="*/ 2165 w 2492"/>
                <a:gd name="T15" fmla="*/ 2928 h 3315"/>
                <a:gd name="T16" fmla="*/ 1400 w 2492"/>
                <a:gd name="T17" fmla="*/ 3100 h 3315"/>
                <a:gd name="T18" fmla="*/ 1166 w 2492"/>
                <a:gd name="T19" fmla="*/ 2419 h 3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92" h="3315">
                  <a:moveTo>
                    <a:pt x="1166" y="2419"/>
                  </a:moveTo>
                  <a:cubicBezTo>
                    <a:pt x="1505" y="1277"/>
                    <a:pt x="486" y="1533"/>
                    <a:pt x="243" y="912"/>
                  </a:cubicBezTo>
                  <a:cubicBezTo>
                    <a:pt x="0" y="292"/>
                    <a:pt x="291" y="31"/>
                    <a:pt x="449" y="15"/>
                  </a:cubicBezTo>
                  <a:cubicBezTo>
                    <a:pt x="607" y="0"/>
                    <a:pt x="716" y="54"/>
                    <a:pt x="766" y="302"/>
                  </a:cubicBezTo>
                  <a:cubicBezTo>
                    <a:pt x="817" y="551"/>
                    <a:pt x="1312" y="508"/>
                    <a:pt x="1651" y="481"/>
                  </a:cubicBezTo>
                  <a:cubicBezTo>
                    <a:pt x="1989" y="454"/>
                    <a:pt x="2492" y="733"/>
                    <a:pt x="2239" y="1238"/>
                  </a:cubicBezTo>
                  <a:cubicBezTo>
                    <a:pt x="1986" y="1743"/>
                    <a:pt x="2000" y="1716"/>
                    <a:pt x="2186" y="2201"/>
                  </a:cubicBezTo>
                  <a:cubicBezTo>
                    <a:pt x="2372" y="2685"/>
                    <a:pt x="2165" y="2928"/>
                    <a:pt x="2165" y="2928"/>
                  </a:cubicBezTo>
                  <a:cubicBezTo>
                    <a:pt x="2165" y="2928"/>
                    <a:pt x="1791" y="3315"/>
                    <a:pt x="1400" y="3100"/>
                  </a:cubicBezTo>
                  <a:cubicBezTo>
                    <a:pt x="1008" y="2885"/>
                    <a:pt x="1166" y="2419"/>
                    <a:pt x="1166" y="2419"/>
                  </a:cubicBezTo>
                  <a:close/>
                </a:path>
              </a:pathLst>
            </a:custGeom>
            <a:gradFill>
              <a:gsLst>
                <a:gs pos="0">
                  <a:srgbClr val="80DEDE"/>
                </a:gs>
                <a:gs pos="53500">
                  <a:srgbClr val="85C1E7"/>
                </a:gs>
                <a:gs pos="100000">
                  <a:srgbClr val="878CFF"/>
                </a:gs>
              </a:gsLst>
              <a:lin ang="5400000" scaled="1"/>
            </a:gradFill>
            <a:ln w="12700" cap="flat">
              <a:noFill/>
              <a:prstDash val="solid"/>
              <a:miter lim="800000"/>
              <a:headEnd/>
              <a:tailEnd/>
            </a:ln>
          </p:spPr>
          <p:txBody>
            <a:bodyPr vert="horz" wrap="square" lIns="91440" tIns="45720" rIns="91440" bIns="45720" numCol="1" rtlCol="0" anchor="t" anchorCtr="0" compatLnSpc="1">
              <a:prstTxWarp prst="textNoShape">
                <a:avLst/>
              </a:prstTxWarp>
            </a:bodyPr>
            <a:lstStyle/>
            <a:p>
              <a:pPr rtl="0"/>
              <a:endParaRPr lang="fr-FR" dirty="0"/>
            </a:p>
          </p:txBody>
        </p:sp>
        <p:sp>
          <p:nvSpPr>
            <p:cNvPr id="96" name="Forme libre 11">
              <a:extLst>
                <a:ext uri="{FF2B5EF4-FFF2-40B4-BE49-F238E27FC236}">
                  <a16:creationId xmlns:a16="http://schemas.microsoft.com/office/drawing/2014/main" id="{49D9CCDB-CAB7-4554-8B96-AF649D96074D}"/>
                </a:ext>
              </a:extLst>
            </p:cNvPr>
            <p:cNvSpPr>
              <a:spLocks/>
            </p:cNvSpPr>
            <p:nvPr/>
          </p:nvSpPr>
          <p:spPr bwMode="auto">
            <a:xfrm rot="9420272">
              <a:off x="5048022" y="-2833465"/>
              <a:ext cx="8756895" cy="10755934"/>
            </a:xfrm>
            <a:custGeom>
              <a:avLst/>
              <a:gdLst>
                <a:gd name="T0" fmla="*/ 1504 w 2516"/>
                <a:gd name="T1" fmla="*/ 2980 h 3095"/>
                <a:gd name="T2" fmla="*/ 2237 w 2516"/>
                <a:gd name="T3" fmla="*/ 2283 h 3095"/>
                <a:gd name="T4" fmla="*/ 1468 w 2516"/>
                <a:gd name="T5" fmla="*/ 1052 h 3095"/>
                <a:gd name="T6" fmla="*/ 979 w 2516"/>
                <a:gd name="T7" fmla="*/ 648 h 3095"/>
                <a:gd name="T8" fmla="*/ 411 w 2516"/>
                <a:gd name="T9" fmla="*/ 195 h 3095"/>
                <a:gd name="T10" fmla="*/ 397 w 2516"/>
                <a:gd name="T11" fmla="*/ 1117 h 3095"/>
                <a:gd name="T12" fmla="*/ 194 w 2516"/>
                <a:gd name="T13" fmla="*/ 1767 h 3095"/>
                <a:gd name="T14" fmla="*/ 866 w 2516"/>
                <a:gd name="T15" fmla="*/ 2349 h 3095"/>
                <a:gd name="T16" fmla="*/ 1275 w 2516"/>
                <a:gd name="T17" fmla="*/ 2766 h 3095"/>
                <a:gd name="T18" fmla="*/ 1504 w 2516"/>
                <a:gd name="T19" fmla="*/ 2980 h 30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16" h="3095">
                  <a:moveTo>
                    <a:pt x="1504" y="2980"/>
                  </a:moveTo>
                  <a:cubicBezTo>
                    <a:pt x="1504" y="2980"/>
                    <a:pt x="1958" y="3095"/>
                    <a:pt x="2237" y="2283"/>
                  </a:cubicBezTo>
                  <a:cubicBezTo>
                    <a:pt x="2516" y="1472"/>
                    <a:pt x="1745" y="1159"/>
                    <a:pt x="1468" y="1052"/>
                  </a:cubicBezTo>
                  <a:cubicBezTo>
                    <a:pt x="1191" y="945"/>
                    <a:pt x="1126" y="907"/>
                    <a:pt x="979" y="648"/>
                  </a:cubicBezTo>
                  <a:cubicBezTo>
                    <a:pt x="832" y="389"/>
                    <a:pt x="822" y="0"/>
                    <a:pt x="411" y="195"/>
                  </a:cubicBezTo>
                  <a:cubicBezTo>
                    <a:pt x="0" y="391"/>
                    <a:pt x="384" y="948"/>
                    <a:pt x="397" y="1117"/>
                  </a:cubicBezTo>
                  <a:cubicBezTo>
                    <a:pt x="411" y="1286"/>
                    <a:pt x="128" y="1580"/>
                    <a:pt x="194" y="1767"/>
                  </a:cubicBezTo>
                  <a:cubicBezTo>
                    <a:pt x="259" y="1954"/>
                    <a:pt x="273" y="2154"/>
                    <a:pt x="866" y="2349"/>
                  </a:cubicBezTo>
                  <a:cubicBezTo>
                    <a:pt x="866" y="2349"/>
                    <a:pt x="1186" y="2374"/>
                    <a:pt x="1275" y="2766"/>
                  </a:cubicBezTo>
                  <a:cubicBezTo>
                    <a:pt x="1275" y="2766"/>
                    <a:pt x="1340" y="2988"/>
                    <a:pt x="1504" y="2980"/>
                  </a:cubicBezTo>
                  <a:close/>
                </a:path>
              </a:pathLst>
            </a:custGeom>
            <a:gradFill>
              <a:gsLst>
                <a:gs pos="0">
                  <a:srgbClr val="7CEFD8"/>
                </a:gs>
                <a:gs pos="51000">
                  <a:srgbClr val="6672E4"/>
                </a:gs>
                <a:gs pos="100000">
                  <a:srgbClr val="882BE5"/>
                </a:gs>
              </a:gsLst>
              <a:lin ang="5400000" scaled="1"/>
            </a:gradFill>
            <a:ln w="12700" cap="flat">
              <a:noFill/>
              <a:prstDash val="solid"/>
              <a:miter lim="800000"/>
              <a:headEnd/>
              <a:tailEnd/>
            </a:ln>
          </p:spPr>
          <p:txBody>
            <a:bodyPr vert="horz" wrap="square" lIns="91440" tIns="45720" rIns="91440" bIns="45720" numCol="1" rtlCol="0" anchor="t" anchorCtr="0" compatLnSpc="1">
              <a:prstTxWarp prst="textNoShape">
                <a:avLst/>
              </a:prstTxWarp>
            </a:bodyPr>
            <a:lstStyle/>
            <a:p>
              <a:pPr rtl="0"/>
              <a:endParaRPr lang="fr-FR" dirty="0"/>
            </a:p>
          </p:txBody>
        </p:sp>
        <p:sp>
          <p:nvSpPr>
            <p:cNvPr id="97" name="Forme libre 12">
              <a:extLst>
                <a:ext uri="{FF2B5EF4-FFF2-40B4-BE49-F238E27FC236}">
                  <a16:creationId xmlns:a16="http://schemas.microsoft.com/office/drawing/2014/main" id="{15844E15-7463-4C39-9A45-B2A35B7FD5CD}"/>
                </a:ext>
              </a:extLst>
            </p:cNvPr>
            <p:cNvSpPr>
              <a:spLocks/>
            </p:cNvSpPr>
            <p:nvPr/>
          </p:nvSpPr>
          <p:spPr bwMode="auto">
            <a:xfrm rot="9420272">
              <a:off x="5218811" y="-1993836"/>
              <a:ext cx="7570428" cy="10122905"/>
            </a:xfrm>
            <a:custGeom>
              <a:avLst/>
              <a:gdLst>
                <a:gd name="T0" fmla="*/ 1896 w 2175"/>
                <a:gd name="T1" fmla="*/ 2283 h 2913"/>
                <a:gd name="T2" fmla="*/ 1467 w 2175"/>
                <a:gd name="T3" fmla="*/ 2913 h 2913"/>
                <a:gd name="T4" fmla="*/ 1250 w 2175"/>
                <a:gd name="T5" fmla="*/ 2849 h 2913"/>
                <a:gd name="T6" fmla="*/ 1016 w 2175"/>
                <a:gd name="T7" fmla="*/ 2168 h 2913"/>
                <a:gd name="T8" fmla="*/ 93 w 2175"/>
                <a:gd name="T9" fmla="*/ 661 h 2913"/>
                <a:gd name="T10" fmla="*/ 0 w 2175"/>
                <a:gd name="T11" fmla="*/ 238 h 2913"/>
                <a:gd name="T12" fmla="*/ 70 w 2175"/>
                <a:gd name="T13" fmla="*/ 195 h 2913"/>
                <a:gd name="T14" fmla="*/ 638 w 2175"/>
                <a:gd name="T15" fmla="*/ 648 h 2913"/>
                <a:gd name="T16" fmla="*/ 1127 w 2175"/>
                <a:gd name="T17" fmla="*/ 1052 h 2913"/>
                <a:gd name="T18" fmla="*/ 1896 w 2175"/>
                <a:gd name="T19" fmla="*/ 2283 h 29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75" h="2913">
                  <a:moveTo>
                    <a:pt x="1896" y="2283"/>
                  </a:moveTo>
                  <a:cubicBezTo>
                    <a:pt x="1770" y="2651"/>
                    <a:pt x="1607" y="2829"/>
                    <a:pt x="1467" y="2913"/>
                  </a:cubicBezTo>
                  <a:cubicBezTo>
                    <a:pt x="1397" y="2909"/>
                    <a:pt x="1324" y="2889"/>
                    <a:pt x="1250" y="2849"/>
                  </a:cubicBezTo>
                  <a:cubicBezTo>
                    <a:pt x="858" y="2634"/>
                    <a:pt x="1016" y="2168"/>
                    <a:pt x="1016" y="2168"/>
                  </a:cubicBezTo>
                  <a:cubicBezTo>
                    <a:pt x="1354" y="1026"/>
                    <a:pt x="336" y="1282"/>
                    <a:pt x="93" y="661"/>
                  </a:cubicBezTo>
                  <a:cubicBezTo>
                    <a:pt x="28" y="495"/>
                    <a:pt x="1" y="354"/>
                    <a:pt x="0" y="238"/>
                  </a:cubicBezTo>
                  <a:cubicBezTo>
                    <a:pt x="20" y="222"/>
                    <a:pt x="44" y="208"/>
                    <a:pt x="70" y="195"/>
                  </a:cubicBezTo>
                  <a:cubicBezTo>
                    <a:pt x="481" y="0"/>
                    <a:pt x="491" y="389"/>
                    <a:pt x="638" y="648"/>
                  </a:cubicBezTo>
                  <a:cubicBezTo>
                    <a:pt x="785" y="907"/>
                    <a:pt x="850" y="945"/>
                    <a:pt x="1127" y="1052"/>
                  </a:cubicBezTo>
                  <a:cubicBezTo>
                    <a:pt x="1404" y="1159"/>
                    <a:pt x="2175" y="1472"/>
                    <a:pt x="1896" y="2283"/>
                  </a:cubicBezTo>
                  <a:close/>
                </a:path>
              </a:pathLst>
            </a:custGeom>
            <a:gradFill>
              <a:gsLst>
                <a:gs pos="100000">
                  <a:srgbClr val="7CEFD8"/>
                </a:gs>
                <a:gs pos="19000">
                  <a:srgbClr val="6672E4"/>
                </a:gs>
                <a:gs pos="0">
                  <a:srgbClr val="882BE5"/>
                </a:gs>
              </a:gsLst>
              <a:lin ang="10200000" scaled="0"/>
            </a:gradFill>
            <a:ln w="12700" cap="flat">
              <a:noFill/>
              <a:prstDash val="solid"/>
              <a:miter lim="800000"/>
              <a:headEnd/>
              <a:tailEnd/>
            </a:ln>
          </p:spPr>
          <p:txBody>
            <a:bodyPr vert="horz" wrap="square" lIns="91440" tIns="45720" rIns="91440" bIns="45720" numCol="1" rtlCol="0" anchor="t" anchorCtr="0" compatLnSpc="1">
              <a:prstTxWarp prst="textNoShape">
                <a:avLst/>
              </a:prstTxWarp>
            </a:bodyPr>
            <a:lstStyle/>
            <a:p>
              <a:pPr rtl="0"/>
              <a:endParaRPr lang="fr-FR" dirty="0"/>
            </a:p>
          </p:txBody>
        </p:sp>
      </p:grpSp>
    </p:spTree>
    <p:extLst>
      <p:ext uri="{BB962C8B-B14F-4D97-AF65-F5344CB8AC3E}">
        <p14:creationId xmlns:p14="http://schemas.microsoft.com/office/powerpoint/2010/main" val="30093246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a:extLst>
              <a:ext uri="{FF2B5EF4-FFF2-40B4-BE49-F238E27FC236}">
                <a16:creationId xmlns:a16="http://schemas.microsoft.com/office/drawing/2014/main" id="{0CD13359-0D9B-4340-8812-D4EF54202C2A}"/>
              </a:ext>
            </a:extLst>
          </p:cNvPr>
          <p:cNvPicPr>
            <a:picLocks noChangeAspect="1"/>
          </p:cNvPicPr>
          <p:nvPr/>
        </p:nvPicPr>
        <p:blipFill>
          <a:blip r:embed="rId3"/>
          <a:stretch>
            <a:fillRect/>
          </a:stretch>
        </p:blipFill>
        <p:spPr>
          <a:xfrm>
            <a:off x="5834859" y="904493"/>
            <a:ext cx="3826849" cy="5760000"/>
          </a:xfrm>
          <a:prstGeom prst="rect">
            <a:avLst/>
          </a:prstGeom>
        </p:spPr>
      </p:pic>
      <p:sp>
        <p:nvSpPr>
          <p:cNvPr id="66" name="Zone de texte 65">
            <a:extLst>
              <a:ext uri="{FF2B5EF4-FFF2-40B4-BE49-F238E27FC236}">
                <a16:creationId xmlns:a16="http://schemas.microsoft.com/office/drawing/2014/main" id="{40F0350B-A0DF-49BC-B925-C3FFA8BF02C7}"/>
              </a:ext>
            </a:extLst>
          </p:cNvPr>
          <p:cNvSpPr txBox="1"/>
          <p:nvPr/>
        </p:nvSpPr>
        <p:spPr>
          <a:xfrm>
            <a:off x="726781" y="865651"/>
            <a:ext cx="6856274" cy="492443"/>
          </a:xfrm>
          <a:prstGeom prst="rect">
            <a:avLst/>
          </a:prstGeom>
        </p:spPr>
        <p:txBody>
          <a:bodyPr wrap="square" lIns="0" tIns="0" rIns="0" bIns="0" rtlCol="0">
            <a:spAutoFit/>
          </a:bodyPr>
          <a:lstStyle>
            <a:defPPr>
              <a:defRPr lang="en-US"/>
            </a:defPPr>
            <a:lvl1pPr>
              <a:defRPr sz="1600" i="1">
                <a:solidFill>
                  <a:srgbClr val="002060"/>
                </a:solidFill>
                <a:latin typeface="+mj-lt"/>
                <a:cs typeface="Segoe UI" panose="020B0502040204020203" pitchFamily="34" charset="0"/>
              </a:defRPr>
            </a:lvl1pPr>
          </a:lstStyle>
          <a:p>
            <a:pPr rtl="0"/>
            <a:r>
              <a:rPr lang="fr-FR" dirty="0"/>
              <a:t>Random Forest a une méthode qui permet de donner </a:t>
            </a:r>
            <a:br>
              <a:rPr lang="fr-FR" dirty="0"/>
            </a:br>
            <a:r>
              <a:rPr lang="fr-FR" dirty="0"/>
              <a:t>l’importance des variables sur le résultat final</a:t>
            </a:r>
          </a:p>
        </p:txBody>
      </p:sp>
      <p:sp>
        <p:nvSpPr>
          <p:cNvPr id="67" name="Zone de texte 66">
            <a:extLst>
              <a:ext uri="{FF2B5EF4-FFF2-40B4-BE49-F238E27FC236}">
                <a16:creationId xmlns:a16="http://schemas.microsoft.com/office/drawing/2014/main" id="{EFA5AF66-F428-4EBE-A3A8-9F827101F023}"/>
              </a:ext>
            </a:extLst>
          </p:cNvPr>
          <p:cNvSpPr txBox="1"/>
          <p:nvPr/>
        </p:nvSpPr>
        <p:spPr>
          <a:xfrm>
            <a:off x="726780" y="273553"/>
            <a:ext cx="8574237" cy="512961"/>
          </a:xfrm>
          <a:prstGeom prst="rect">
            <a:avLst/>
          </a:prstGeom>
          <a:noFill/>
        </p:spPr>
        <p:txBody>
          <a:bodyPr wrap="square" lIns="0" tIns="0" rIns="0" bIns="0" rtlCol="0">
            <a:noAutofit/>
          </a:bodyPr>
          <a:lstStyle>
            <a:defPPr>
              <a:defRPr lang="en-US"/>
            </a:defPPr>
            <a:lvl1pPr>
              <a:lnSpc>
                <a:spcPts val="4000"/>
              </a:lnSpc>
              <a:defRPr sz="3600" b="1">
                <a:solidFill>
                  <a:srgbClr val="002060"/>
                </a:solidFill>
                <a:latin typeface="Segoe UI" panose="020B0502040204020203" pitchFamily="34" charset="0"/>
                <a:cs typeface="Segoe UI" panose="020B0502040204020203" pitchFamily="34" charset="0"/>
              </a:defRPr>
            </a:lvl1pPr>
          </a:lstStyle>
          <a:p>
            <a:pPr rtl="0"/>
            <a:r>
              <a:rPr lang="fr-FR" dirty="0" err="1"/>
              <a:t>Features</a:t>
            </a:r>
            <a:r>
              <a:rPr lang="fr-FR" dirty="0"/>
              <a:t> importantes Random Forest</a:t>
            </a:r>
          </a:p>
        </p:txBody>
      </p:sp>
      <p:sp>
        <p:nvSpPr>
          <p:cNvPr id="68" name="Zone de texte 67">
            <a:extLst>
              <a:ext uri="{FF2B5EF4-FFF2-40B4-BE49-F238E27FC236}">
                <a16:creationId xmlns:a16="http://schemas.microsoft.com/office/drawing/2014/main" id="{7994E089-025A-4C69-B940-7F951870B5E4}"/>
              </a:ext>
            </a:extLst>
          </p:cNvPr>
          <p:cNvSpPr txBox="1"/>
          <p:nvPr/>
        </p:nvSpPr>
        <p:spPr>
          <a:xfrm>
            <a:off x="726781" y="1608218"/>
            <a:ext cx="3928346" cy="492443"/>
          </a:xfrm>
          <a:prstGeom prst="rect">
            <a:avLst/>
          </a:prstGeom>
        </p:spPr>
        <p:txBody>
          <a:bodyPr wrap="square" lIns="0" tIns="0" rIns="0" bIns="0" rtlCol="0">
            <a:spAutoFit/>
          </a:bodyPr>
          <a:lstStyle>
            <a:defPPr>
              <a:defRPr lang="en-US"/>
            </a:defPPr>
            <a:lvl1pPr>
              <a:defRPr sz="1600" i="1">
                <a:solidFill>
                  <a:srgbClr val="002060"/>
                </a:solidFill>
                <a:latin typeface="+mj-lt"/>
                <a:cs typeface="Segoe UI" panose="020B0502040204020203" pitchFamily="34" charset="0"/>
              </a:defRPr>
            </a:lvl1pPr>
          </a:lstStyle>
          <a:p>
            <a:pPr rtl="0"/>
            <a:r>
              <a:rPr lang="fr-FR" b="1" dirty="0">
                <a:latin typeface="Segoe UI" panose="020B0502040204020203" pitchFamily="34" charset="0"/>
              </a:rPr>
              <a:t>Résultat légèrement différent qu’avec la corrélation</a:t>
            </a:r>
          </a:p>
        </p:txBody>
      </p:sp>
      <p:sp>
        <p:nvSpPr>
          <p:cNvPr id="69" name="Zone de texte 68">
            <a:extLst>
              <a:ext uri="{FF2B5EF4-FFF2-40B4-BE49-F238E27FC236}">
                <a16:creationId xmlns:a16="http://schemas.microsoft.com/office/drawing/2014/main" id="{4A424134-52BB-4183-A9FC-3CBBA75DCD28}"/>
              </a:ext>
            </a:extLst>
          </p:cNvPr>
          <p:cNvSpPr txBox="1"/>
          <p:nvPr/>
        </p:nvSpPr>
        <p:spPr>
          <a:xfrm>
            <a:off x="726781" y="2245249"/>
            <a:ext cx="4270092" cy="4185761"/>
          </a:xfrm>
          <a:prstGeom prst="rect">
            <a:avLst/>
          </a:prstGeom>
        </p:spPr>
        <p:txBody>
          <a:bodyPr wrap="square" lIns="0" tIns="0" rIns="0" bIns="0" rtlCol="0">
            <a:spAutoFit/>
          </a:bodyPr>
          <a:lstStyle>
            <a:defPPr>
              <a:defRPr lang="en-US"/>
            </a:defPPr>
            <a:lvl1pPr>
              <a:defRPr sz="1600" i="1">
                <a:solidFill>
                  <a:srgbClr val="002060"/>
                </a:solidFill>
                <a:latin typeface="+mj-lt"/>
                <a:cs typeface="Segoe UI" panose="020B0502040204020203" pitchFamily="34" charset="0"/>
              </a:defRPr>
            </a:lvl1pPr>
          </a:lstStyle>
          <a:p>
            <a:pPr rtl="0"/>
            <a:r>
              <a:rPr lang="fr-FR" i="0" dirty="0"/>
              <a:t>La liste des </a:t>
            </a:r>
            <a:r>
              <a:rPr lang="fr-FR" i="0" dirty="0" err="1"/>
              <a:t>features</a:t>
            </a:r>
            <a:r>
              <a:rPr lang="fr-FR" i="0" dirty="0"/>
              <a:t> importantes nous permet de voir plusieurs choses :</a:t>
            </a:r>
          </a:p>
          <a:p>
            <a:pPr rtl="0"/>
            <a:r>
              <a:rPr lang="fr-FR" i="0" dirty="0"/>
              <a:t>1) Il y a beaucoup de résultats ayant la forme : _moyenne à la fin. Cela signifie que les moyennes que j’ai fait des doublons ont eu un impact important dans la reconnaissance des </a:t>
            </a:r>
            <a:r>
              <a:rPr lang="fr-FR" i="0" dirty="0" err="1"/>
              <a:t>target</a:t>
            </a:r>
            <a:endParaRPr lang="fr-FR" i="0" dirty="0"/>
          </a:p>
          <a:p>
            <a:pPr rtl="0"/>
            <a:r>
              <a:rPr lang="fr-FR" dirty="0"/>
              <a:t>2) La corrélation et la reconnaissance des </a:t>
            </a:r>
            <a:r>
              <a:rPr lang="fr-FR" dirty="0" err="1"/>
              <a:t>features</a:t>
            </a:r>
            <a:r>
              <a:rPr lang="fr-FR" dirty="0"/>
              <a:t> ne font pas toujours ressortir les mêmes résultats en tant que </a:t>
            </a:r>
            <a:r>
              <a:rPr lang="fr-FR" dirty="0" err="1"/>
              <a:t>features</a:t>
            </a:r>
            <a:r>
              <a:rPr lang="fr-FR" dirty="0"/>
              <a:t> importantes. Cela s’explique selon moi que la corrélation des variables affichaient seulement la corrélation entre la </a:t>
            </a:r>
            <a:r>
              <a:rPr lang="fr-FR" dirty="0" err="1"/>
              <a:t>target</a:t>
            </a:r>
            <a:r>
              <a:rPr lang="fr-FR" dirty="0"/>
              <a:t> et chaque variable. A l’inverse, ici, on voit réellement les variables qui ont apporté de l’information. Or, dans les </a:t>
            </a:r>
            <a:r>
              <a:rPr lang="fr-FR" dirty="0" err="1"/>
              <a:t>features</a:t>
            </a:r>
            <a:r>
              <a:rPr lang="fr-FR" dirty="0"/>
              <a:t>, il y avait beaucoup de </a:t>
            </a:r>
            <a:r>
              <a:rPr lang="fr-FR" dirty="0" err="1"/>
              <a:t>features</a:t>
            </a:r>
            <a:r>
              <a:rPr lang="fr-FR" dirty="0"/>
              <a:t> qui étaient corrélées (moyenne, max,… de la même valeur) et donc cela n’aide pas forcément à la prédiction.</a:t>
            </a:r>
          </a:p>
        </p:txBody>
      </p:sp>
      <p:grpSp>
        <p:nvGrpSpPr>
          <p:cNvPr id="94" name="Groupe 93" descr="Cette image est d’une forme abstraite. ">
            <a:extLst>
              <a:ext uri="{FF2B5EF4-FFF2-40B4-BE49-F238E27FC236}">
                <a16:creationId xmlns:a16="http://schemas.microsoft.com/office/drawing/2014/main" id="{06C5D049-85D7-4673-9E2C-A2DF6A4D5048}"/>
              </a:ext>
            </a:extLst>
          </p:cNvPr>
          <p:cNvGrpSpPr/>
          <p:nvPr/>
        </p:nvGrpSpPr>
        <p:grpSpPr>
          <a:xfrm rot="15309759">
            <a:off x="9026813" y="4622835"/>
            <a:ext cx="4736736" cy="6407275"/>
            <a:chOff x="4855953" y="-2833465"/>
            <a:chExt cx="8948964" cy="12105059"/>
          </a:xfrm>
        </p:grpSpPr>
        <p:sp>
          <p:nvSpPr>
            <p:cNvPr id="95" name="Forme libre 10">
              <a:extLst>
                <a:ext uri="{FF2B5EF4-FFF2-40B4-BE49-F238E27FC236}">
                  <a16:creationId xmlns:a16="http://schemas.microsoft.com/office/drawing/2014/main" id="{495773B3-D6CE-453B-96D1-E95DF6122C37}"/>
                </a:ext>
              </a:extLst>
            </p:cNvPr>
            <p:cNvSpPr>
              <a:spLocks/>
            </p:cNvSpPr>
            <p:nvPr/>
          </p:nvSpPr>
          <p:spPr bwMode="auto">
            <a:xfrm rot="9420272">
              <a:off x="4855953" y="-2246936"/>
              <a:ext cx="8673602" cy="11518530"/>
            </a:xfrm>
            <a:custGeom>
              <a:avLst/>
              <a:gdLst>
                <a:gd name="T0" fmla="*/ 1166 w 2492"/>
                <a:gd name="T1" fmla="*/ 2419 h 3315"/>
                <a:gd name="T2" fmla="*/ 243 w 2492"/>
                <a:gd name="T3" fmla="*/ 912 h 3315"/>
                <a:gd name="T4" fmla="*/ 449 w 2492"/>
                <a:gd name="T5" fmla="*/ 15 h 3315"/>
                <a:gd name="T6" fmla="*/ 766 w 2492"/>
                <a:gd name="T7" fmla="*/ 302 h 3315"/>
                <a:gd name="T8" fmla="*/ 1651 w 2492"/>
                <a:gd name="T9" fmla="*/ 481 h 3315"/>
                <a:gd name="T10" fmla="*/ 2239 w 2492"/>
                <a:gd name="T11" fmla="*/ 1238 h 3315"/>
                <a:gd name="T12" fmla="*/ 2186 w 2492"/>
                <a:gd name="T13" fmla="*/ 2201 h 3315"/>
                <a:gd name="T14" fmla="*/ 2165 w 2492"/>
                <a:gd name="T15" fmla="*/ 2928 h 3315"/>
                <a:gd name="T16" fmla="*/ 1400 w 2492"/>
                <a:gd name="T17" fmla="*/ 3100 h 3315"/>
                <a:gd name="T18" fmla="*/ 1166 w 2492"/>
                <a:gd name="T19" fmla="*/ 2419 h 3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92" h="3315">
                  <a:moveTo>
                    <a:pt x="1166" y="2419"/>
                  </a:moveTo>
                  <a:cubicBezTo>
                    <a:pt x="1505" y="1277"/>
                    <a:pt x="486" y="1533"/>
                    <a:pt x="243" y="912"/>
                  </a:cubicBezTo>
                  <a:cubicBezTo>
                    <a:pt x="0" y="292"/>
                    <a:pt x="291" y="31"/>
                    <a:pt x="449" y="15"/>
                  </a:cubicBezTo>
                  <a:cubicBezTo>
                    <a:pt x="607" y="0"/>
                    <a:pt x="716" y="54"/>
                    <a:pt x="766" y="302"/>
                  </a:cubicBezTo>
                  <a:cubicBezTo>
                    <a:pt x="817" y="551"/>
                    <a:pt x="1312" y="508"/>
                    <a:pt x="1651" y="481"/>
                  </a:cubicBezTo>
                  <a:cubicBezTo>
                    <a:pt x="1989" y="454"/>
                    <a:pt x="2492" y="733"/>
                    <a:pt x="2239" y="1238"/>
                  </a:cubicBezTo>
                  <a:cubicBezTo>
                    <a:pt x="1986" y="1743"/>
                    <a:pt x="2000" y="1716"/>
                    <a:pt x="2186" y="2201"/>
                  </a:cubicBezTo>
                  <a:cubicBezTo>
                    <a:pt x="2372" y="2685"/>
                    <a:pt x="2165" y="2928"/>
                    <a:pt x="2165" y="2928"/>
                  </a:cubicBezTo>
                  <a:cubicBezTo>
                    <a:pt x="2165" y="2928"/>
                    <a:pt x="1791" y="3315"/>
                    <a:pt x="1400" y="3100"/>
                  </a:cubicBezTo>
                  <a:cubicBezTo>
                    <a:pt x="1008" y="2885"/>
                    <a:pt x="1166" y="2419"/>
                    <a:pt x="1166" y="2419"/>
                  </a:cubicBezTo>
                  <a:close/>
                </a:path>
              </a:pathLst>
            </a:custGeom>
            <a:gradFill>
              <a:gsLst>
                <a:gs pos="0">
                  <a:srgbClr val="80DEDE"/>
                </a:gs>
                <a:gs pos="53500">
                  <a:srgbClr val="85C1E7"/>
                </a:gs>
                <a:gs pos="100000">
                  <a:srgbClr val="878CFF"/>
                </a:gs>
              </a:gsLst>
              <a:lin ang="5400000" scaled="1"/>
            </a:gradFill>
            <a:ln w="12700" cap="flat">
              <a:noFill/>
              <a:prstDash val="solid"/>
              <a:miter lim="800000"/>
              <a:headEnd/>
              <a:tailEnd/>
            </a:ln>
          </p:spPr>
          <p:txBody>
            <a:bodyPr vert="horz" wrap="square" lIns="91440" tIns="45720" rIns="91440" bIns="45720" numCol="1" rtlCol="0" anchor="t" anchorCtr="0" compatLnSpc="1">
              <a:prstTxWarp prst="textNoShape">
                <a:avLst/>
              </a:prstTxWarp>
            </a:bodyPr>
            <a:lstStyle/>
            <a:p>
              <a:pPr rtl="0"/>
              <a:endParaRPr lang="fr-FR" dirty="0"/>
            </a:p>
          </p:txBody>
        </p:sp>
        <p:sp>
          <p:nvSpPr>
            <p:cNvPr id="96" name="Forme libre 11">
              <a:extLst>
                <a:ext uri="{FF2B5EF4-FFF2-40B4-BE49-F238E27FC236}">
                  <a16:creationId xmlns:a16="http://schemas.microsoft.com/office/drawing/2014/main" id="{49D9CCDB-CAB7-4554-8B96-AF649D96074D}"/>
                </a:ext>
              </a:extLst>
            </p:cNvPr>
            <p:cNvSpPr>
              <a:spLocks/>
            </p:cNvSpPr>
            <p:nvPr/>
          </p:nvSpPr>
          <p:spPr bwMode="auto">
            <a:xfrm rot="9420272">
              <a:off x="5048022" y="-2833465"/>
              <a:ext cx="8756895" cy="10755934"/>
            </a:xfrm>
            <a:custGeom>
              <a:avLst/>
              <a:gdLst>
                <a:gd name="T0" fmla="*/ 1504 w 2516"/>
                <a:gd name="T1" fmla="*/ 2980 h 3095"/>
                <a:gd name="T2" fmla="*/ 2237 w 2516"/>
                <a:gd name="T3" fmla="*/ 2283 h 3095"/>
                <a:gd name="T4" fmla="*/ 1468 w 2516"/>
                <a:gd name="T5" fmla="*/ 1052 h 3095"/>
                <a:gd name="T6" fmla="*/ 979 w 2516"/>
                <a:gd name="T7" fmla="*/ 648 h 3095"/>
                <a:gd name="T8" fmla="*/ 411 w 2516"/>
                <a:gd name="T9" fmla="*/ 195 h 3095"/>
                <a:gd name="T10" fmla="*/ 397 w 2516"/>
                <a:gd name="T11" fmla="*/ 1117 h 3095"/>
                <a:gd name="T12" fmla="*/ 194 w 2516"/>
                <a:gd name="T13" fmla="*/ 1767 h 3095"/>
                <a:gd name="T14" fmla="*/ 866 w 2516"/>
                <a:gd name="T15" fmla="*/ 2349 h 3095"/>
                <a:gd name="T16" fmla="*/ 1275 w 2516"/>
                <a:gd name="T17" fmla="*/ 2766 h 3095"/>
                <a:gd name="T18" fmla="*/ 1504 w 2516"/>
                <a:gd name="T19" fmla="*/ 2980 h 30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16" h="3095">
                  <a:moveTo>
                    <a:pt x="1504" y="2980"/>
                  </a:moveTo>
                  <a:cubicBezTo>
                    <a:pt x="1504" y="2980"/>
                    <a:pt x="1958" y="3095"/>
                    <a:pt x="2237" y="2283"/>
                  </a:cubicBezTo>
                  <a:cubicBezTo>
                    <a:pt x="2516" y="1472"/>
                    <a:pt x="1745" y="1159"/>
                    <a:pt x="1468" y="1052"/>
                  </a:cubicBezTo>
                  <a:cubicBezTo>
                    <a:pt x="1191" y="945"/>
                    <a:pt x="1126" y="907"/>
                    <a:pt x="979" y="648"/>
                  </a:cubicBezTo>
                  <a:cubicBezTo>
                    <a:pt x="832" y="389"/>
                    <a:pt x="822" y="0"/>
                    <a:pt x="411" y="195"/>
                  </a:cubicBezTo>
                  <a:cubicBezTo>
                    <a:pt x="0" y="391"/>
                    <a:pt x="384" y="948"/>
                    <a:pt x="397" y="1117"/>
                  </a:cubicBezTo>
                  <a:cubicBezTo>
                    <a:pt x="411" y="1286"/>
                    <a:pt x="128" y="1580"/>
                    <a:pt x="194" y="1767"/>
                  </a:cubicBezTo>
                  <a:cubicBezTo>
                    <a:pt x="259" y="1954"/>
                    <a:pt x="273" y="2154"/>
                    <a:pt x="866" y="2349"/>
                  </a:cubicBezTo>
                  <a:cubicBezTo>
                    <a:pt x="866" y="2349"/>
                    <a:pt x="1186" y="2374"/>
                    <a:pt x="1275" y="2766"/>
                  </a:cubicBezTo>
                  <a:cubicBezTo>
                    <a:pt x="1275" y="2766"/>
                    <a:pt x="1340" y="2988"/>
                    <a:pt x="1504" y="2980"/>
                  </a:cubicBezTo>
                  <a:close/>
                </a:path>
              </a:pathLst>
            </a:custGeom>
            <a:gradFill>
              <a:gsLst>
                <a:gs pos="0">
                  <a:srgbClr val="7CEFD8"/>
                </a:gs>
                <a:gs pos="51000">
                  <a:srgbClr val="6672E4"/>
                </a:gs>
                <a:gs pos="100000">
                  <a:srgbClr val="882BE5"/>
                </a:gs>
              </a:gsLst>
              <a:lin ang="5400000" scaled="1"/>
            </a:gradFill>
            <a:ln w="12700" cap="flat">
              <a:noFill/>
              <a:prstDash val="solid"/>
              <a:miter lim="800000"/>
              <a:headEnd/>
              <a:tailEnd/>
            </a:ln>
          </p:spPr>
          <p:txBody>
            <a:bodyPr vert="horz" wrap="square" lIns="91440" tIns="45720" rIns="91440" bIns="45720" numCol="1" rtlCol="0" anchor="t" anchorCtr="0" compatLnSpc="1">
              <a:prstTxWarp prst="textNoShape">
                <a:avLst/>
              </a:prstTxWarp>
            </a:bodyPr>
            <a:lstStyle/>
            <a:p>
              <a:pPr rtl="0"/>
              <a:endParaRPr lang="fr-FR" dirty="0"/>
            </a:p>
          </p:txBody>
        </p:sp>
        <p:sp>
          <p:nvSpPr>
            <p:cNvPr id="97" name="Forme libre 12">
              <a:extLst>
                <a:ext uri="{FF2B5EF4-FFF2-40B4-BE49-F238E27FC236}">
                  <a16:creationId xmlns:a16="http://schemas.microsoft.com/office/drawing/2014/main" id="{15844E15-7463-4C39-9A45-B2A35B7FD5CD}"/>
                </a:ext>
              </a:extLst>
            </p:cNvPr>
            <p:cNvSpPr>
              <a:spLocks/>
            </p:cNvSpPr>
            <p:nvPr/>
          </p:nvSpPr>
          <p:spPr bwMode="auto">
            <a:xfrm rot="9420272">
              <a:off x="5218811" y="-1993836"/>
              <a:ext cx="7570428" cy="10122905"/>
            </a:xfrm>
            <a:custGeom>
              <a:avLst/>
              <a:gdLst>
                <a:gd name="T0" fmla="*/ 1896 w 2175"/>
                <a:gd name="T1" fmla="*/ 2283 h 2913"/>
                <a:gd name="T2" fmla="*/ 1467 w 2175"/>
                <a:gd name="T3" fmla="*/ 2913 h 2913"/>
                <a:gd name="T4" fmla="*/ 1250 w 2175"/>
                <a:gd name="T5" fmla="*/ 2849 h 2913"/>
                <a:gd name="T6" fmla="*/ 1016 w 2175"/>
                <a:gd name="T7" fmla="*/ 2168 h 2913"/>
                <a:gd name="T8" fmla="*/ 93 w 2175"/>
                <a:gd name="T9" fmla="*/ 661 h 2913"/>
                <a:gd name="T10" fmla="*/ 0 w 2175"/>
                <a:gd name="T11" fmla="*/ 238 h 2913"/>
                <a:gd name="T12" fmla="*/ 70 w 2175"/>
                <a:gd name="T13" fmla="*/ 195 h 2913"/>
                <a:gd name="T14" fmla="*/ 638 w 2175"/>
                <a:gd name="T15" fmla="*/ 648 h 2913"/>
                <a:gd name="T16" fmla="*/ 1127 w 2175"/>
                <a:gd name="T17" fmla="*/ 1052 h 2913"/>
                <a:gd name="T18" fmla="*/ 1896 w 2175"/>
                <a:gd name="T19" fmla="*/ 2283 h 29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75" h="2913">
                  <a:moveTo>
                    <a:pt x="1896" y="2283"/>
                  </a:moveTo>
                  <a:cubicBezTo>
                    <a:pt x="1770" y="2651"/>
                    <a:pt x="1607" y="2829"/>
                    <a:pt x="1467" y="2913"/>
                  </a:cubicBezTo>
                  <a:cubicBezTo>
                    <a:pt x="1397" y="2909"/>
                    <a:pt x="1324" y="2889"/>
                    <a:pt x="1250" y="2849"/>
                  </a:cubicBezTo>
                  <a:cubicBezTo>
                    <a:pt x="858" y="2634"/>
                    <a:pt x="1016" y="2168"/>
                    <a:pt x="1016" y="2168"/>
                  </a:cubicBezTo>
                  <a:cubicBezTo>
                    <a:pt x="1354" y="1026"/>
                    <a:pt x="336" y="1282"/>
                    <a:pt x="93" y="661"/>
                  </a:cubicBezTo>
                  <a:cubicBezTo>
                    <a:pt x="28" y="495"/>
                    <a:pt x="1" y="354"/>
                    <a:pt x="0" y="238"/>
                  </a:cubicBezTo>
                  <a:cubicBezTo>
                    <a:pt x="20" y="222"/>
                    <a:pt x="44" y="208"/>
                    <a:pt x="70" y="195"/>
                  </a:cubicBezTo>
                  <a:cubicBezTo>
                    <a:pt x="481" y="0"/>
                    <a:pt x="491" y="389"/>
                    <a:pt x="638" y="648"/>
                  </a:cubicBezTo>
                  <a:cubicBezTo>
                    <a:pt x="785" y="907"/>
                    <a:pt x="850" y="945"/>
                    <a:pt x="1127" y="1052"/>
                  </a:cubicBezTo>
                  <a:cubicBezTo>
                    <a:pt x="1404" y="1159"/>
                    <a:pt x="2175" y="1472"/>
                    <a:pt x="1896" y="2283"/>
                  </a:cubicBezTo>
                  <a:close/>
                </a:path>
              </a:pathLst>
            </a:custGeom>
            <a:gradFill>
              <a:gsLst>
                <a:gs pos="100000">
                  <a:srgbClr val="7CEFD8"/>
                </a:gs>
                <a:gs pos="19000">
                  <a:srgbClr val="6672E4"/>
                </a:gs>
                <a:gs pos="0">
                  <a:srgbClr val="882BE5"/>
                </a:gs>
              </a:gsLst>
              <a:lin ang="10200000" scaled="0"/>
            </a:gradFill>
            <a:ln w="12700" cap="flat">
              <a:noFill/>
              <a:prstDash val="solid"/>
              <a:miter lim="800000"/>
              <a:headEnd/>
              <a:tailEnd/>
            </a:ln>
          </p:spPr>
          <p:txBody>
            <a:bodyPr vert="horz" wrap="square" lIns="91440" tIns="45720" rIns="91440" bIns="45720" numCol="1" rtlCol="0" anchor="t" anchorCtr="0" compatLnSpc="1">
              <a:prstTxWarp prst="textNoShape">
                <a:avLst/>
              </a:prstTxWarp>
            </a:bodyPr>
            <a:lstStyle/>
            <a:p>
              <a:pPr rtl="0"/>
              <a:endParaRPr lang="fr-FR" dirty="0"/>
            </a:p>
          </p:txBody>
        </p:sp>
      </p:grpSp>
      <p:sp>
        <p:nvSpPr>
          <p:cNvPr id="98" name="Titre 97" hidden="1">
            <a:extLst>
              <a:ext uri="{FF2B5EF4-FFF2-40B4-BE49-F238E27FC236}">
                <a16:creationId xmlns:a16="http://schemas.microsoft.com/office/drawing/2014/main" id="{D69146DD-53CC-4FD6-9456-3F49560FC114}"/>
              </a:ext>
            </a:extLst>
          </p:cNvPr>
          <p:cNvSpPr>
            <a:spLocks noGrp="1"/>
          </p:cNvSpPr>
          <p:nvPr>
            <p:ph type="title"/>
          </p:nvPr>
        </p:nvSpPr>
        <p:spPr/>
        <p:txBody>
          <a:bodyPr rtlCol="0"/>
          <a:lstStyle/>
          <a:p>
            <a:r>
              <a:rPr lang="fr-FR" dirty="0"/>
              <a:t>Ressources humaines : diapositive 9</a:t>
            </a:r>
          </a:p>
        </p:txBody>
      </p:sp>
    </p:spTree>
    <p:extLst>
      <p:ext uri="{BB962C8B-B14F-4D97-AF65-F5344CB8AC3E}">
        <p14:creationId xmlns:p14="http://schemas.microsoft.com/office/powerpoint/2010/main" val="1225002342"/>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30740368_TF33668227.potx" id="{F0D5A7CF-CB2C-478D-8806-7025D89260FA}" vid="{9DBAA9DB-DA82-43BC-A5ED-9DE8B0A8B619}"/>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Ressources humaines, à partir de 24Slides</Template>
  <TotalTime>0</TotalTime>
  <Words>1294</Words>
  <Application>Microsoft Office PowerPoint</Application>
  <PresentationFormat>Grand écran</PresentationFormat>
  <Paragraphs>136</Paragraphs>
  <Slides>13</Slides>
  <Notes>12</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13</vt:i4>
      </vt:variant>
    </vt:vector>
  </HeadingPairs>
  <TitlesOfParts>
    <vt:vector size="18" baseType="lpstr">
      <vt:lpstr>Arial</vt:lpstr>
      <vt:lpstr>Calibri</vt:lpstr>
      <vt:lpstr>Calibri Light</vt:lpstr>
      <vt:lpstr>Segoe UI</vt:lpstr>
      <vt:lpstr>Thème Office</vt:lpstr>
      <vt:lpstr>Ressources humaines : diapositive 1</vt:lpstr>
      <vt:lpstr>Ressources humaines : diapositive 2</vt:lpstr>
      <vt:lpstr>Ressources humaines : diapositive 2</vt:lpstr>
      <vt:lpstr>Ressources humaines : diapositive 7</vt:lpstr>
      <vt:lpstr>Ressources humaines : diapositive 2</vt:lpstr>
      <vt:lpstr>Présentation PowerPoint</vt:lpstr>
      <vt:lpstr>Ressources humaines : diapositive 9</vt:lpstr>
      <vt:lpstr>Ressources humaines : diapositive 9</vt:lpstr>
      <vt:lpstr>Ressources humaines : diapositive 9</vt:lpstr>
      <vt:lpstr>Ressources humaines : diapositive 9</vt:lpstr>
      <vt:lpstr>Ressources humaines : diapositive 9</vt:lpstr>
      <vt:lpstr>Ressources humaines : diapositive 9</vt:lpstr>
      <vt:lpstr>Ressources humaines : diapositive 9</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2020-01-21T12:48:20Z</dcterms:created>
  <dcterms:modified xsi:type="dcterms:W3CDTF">2020-01-31T15:12:41Z</dcterms:modified>
</cp:coreProperties>
</file>