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57" r:id="rId2"/>
    <p:sldId id="258" r:id="rId3"/>
    <p:sldId id="269" r:id="rId4"/>
    <p:sldId id="263" r:id="rId5"/>
    <p:sldId id="270" r:id="rId6"/>
    <p:sldId id="268" r:id="rId7"/>
    <p:sldId id="264" r:id="rId8"/>
    <p:sldId id="271" r:id="rId9"/>
    <p:sldId id="272" r:id="rId10"/>
    <p:sldId id="273" r:id="rId11"/>
    <p:sldId id="274" r:id="rId12"/>
    <p:sldId id="275" r:id="rId13"/>
    <p:sldId id="276"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83" d="100"/>
          <a:sy n="83" d="100"/>
        </p:scale>
        <p:origin x="168" y="4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E3F634E-7AAD-4D1B-8944-3921EA0E5915}" type="datetime1">
              <a:rPr lang="fr-FR" smtClean="0"/>
              <a:t>31/01/2020</a:t>
            </a:fld>
            <a:endParaRPr lang="fr-FR" dirty="0"/>
          </a:p>
        </p:txBody>
      </p:sp>
      <p:sp>
        <p:nvSpPr>
          <p:cNvPr id="4" name="Espace réservé du pied de page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fr-FR" smtClean="0"/>
              <a:t>‹N°›</a:t>
            </a:fld>
            <a:endParaRPr lang="fr-FR"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045F-D32A-43F9-990C-99C552A137F5}" type="datetime1">
              <a:rPr lang="fr-FR" smtClean="0"/>
              <a:pPr/>
              <a:t>31/01/2020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‹N°›</a:t>
            </a:fld>
            <a:endParaRPr lang="fr-FR"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dirty="0"/>
          </a:p>
        </p:txBody>
      </p:sp>
    </p:spTree>
    <p:extLst>
      <p:ext uri="{BB962C8B-B14F-4D97-AF65-F5344CB8AC3E}">
        <p14:creationId xmlns:p14="http://schemas.microsoft.com/office/powerpoint/2010/main" val="1511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11</a:t>
            </a:fld>
            <a:endParaRPr lang="fr-FR" dirty="0"/>
          </a:p>
        </p:txBody>
      </p:sp>
    </p:spTree>
    <p:extLst>
      <p:ext uri="{BB962C8B-B14F-4D97-AF65-F5344CB8AC3E}">
        <p14:creationId xmlns:p14="http://schemas.microsoft.com/office/powerpoint/2010/main" val="365552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12</a:t>
            </a:fld>
            <a:endParaRPr lang="fr-FR" dirty="0"/>
          </a:p>
        </p:txBody>
      </p:sp>
    </p:spTree>
    <p:extLst>
      <p:ext uri="{BB962C8B-B14F-4D97-AF65-F5344CB8AC3E}">
        <p14:creationId xmlns:p14="http://schemas.microsoft.com/office/powerpoint/2010/main" val="322920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13</a:t>
            </a:fld>
            <a:endParaRPr lang="fr-FR" dirty="0"/>
          </a:p>
        </p:txBody>
      </p:sp>
    </p:spTree>
    <p:extLst>
      <p:ext uri="{BB962C8B-B14F-4D97-AF65-F5344CB8AC3E}">
        <p14:creationId xmlns:p14="http://schemas.microsoft.com/office/powerpoint/2010/main" val="428714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2</a:t>
            </a:fld>
            <a:endParaRPr lang="fr-FR" dirty="0"/>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3</a:t>
            </a:fld>
            <a:endParaRPr lang="fr-FR" dirty="0"/>
          </a:p>
        </p:txBody>
      </p:sp>
    </p:spTree>
    <p:extLst>
      <p:ext uri="{BB962C8B-B14F-4D97-AF65-F5344CB8AC3E}">
        <p14:creationId xmlns:p14="http://schemas.microsoft.com/office/powerpoint/2010/main" val="393062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4</a:t>
            </a:fld>
            <a:endParaRPr lang="fr-FR" dirty="0"/>
          </a:p>
        </p:txBody>
      </p:sp>
    </p:spTree>
    <p:extLst>
      <p:ext uri="{BB962C8B-B14F-4D97-AF65-F5344CB8AC3E}">
        <p14:creationId xmlns:p14="http://schemas.microsoft.com/office/powerpoint/2010/main" val="2014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5</a:t>
            </a:fld>
            <a:endParaRPr lang="fr-FR" dirty="0"/>
          </a:p>
        </p:txBody>
      </p:sp>
    </p:spTree>
    <p:extLst>
      <p:ext uri="{BB962C8B-B14F-4D97-AF65-F5344CB8AC3E}">
        <p14:creationId xmlns:p14="http://schemas.microsoft.com/office/powerpoint/2010/main" val="32282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7</a:t>
            </a:fld>
            <a:endParaRPr lang="fr-FR" dirty="0"/>
          </a:p>
        </p:txBody>
      </p:sp>
    </p:spTree>
    <p:extLst>
      <p:ext uri="{BB962C8B-B14F-4D97-AF65-F5344CB8AC3E}">
        <p14:creationId xmlns:p14="http://schemas.microsoft.com/office/powerpoint/2010/main" val="4207015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8</a:t>
            </a:fld>
            <a:endParaRPr lang="fr-FR" dirty="0"/>
          </a:p>
        </p:txBody>
      </p:sp>
    </p:spTree>
    <p:extLst>
      <p:ext uri="{BB962C8B-B14F-4D97-AF65-F5344CB8AC3E}">
        <p14:creationId xmlns:p14="http://schemas.microsoft.com/office/powerpoint/2010/main" val="71085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9</a:t>
            </a:fld>
            <a:endParaRPr lang="fr-FR" dirty="0"/>
          </a:p>
        </p:txBody>
      </p:sp>
    </p:spTree>
    <p:extLst>
      <p:ext uri="{BB962C8B-B14F-4D97-AF65-F5344CB8AC3E}">
        <p14:creationId xmlns:p14="http://schemas.microsoft.com/office/powerpoint/2010/main" val="15469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10</a:t>
            </a:fld>
            <a:endParaRPr lang="fr-FR" dirty="0"/>
          </a:p>
        </p:txBody>
      </p:sp>
    </p:spTree>
    <p:extLst>
      <p:ext uri="{BB962C8B-B14F-4D97-AF65-F5344CB8AC3E}">
        <p14:creationId xmlns:p14="http://schemas.microsoft.com/office/powerpoint/2010/main" val="188958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94783C35-8596-4843-9D3C-7B528D834CFC}"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6B4382BA-0533-4C7D-AB6E-1EA1FDCFC04D}"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E725F5DB-C5B6-45B6-B0FF-1F88144964AE}"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7E7E6BF0-E032-45BA-8A88-5AF4AB6C9C64}"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FBC8EAB8-8EC4-4264-928C-91F22A0F123A}"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5DCE2717-4AE0-41B8-853A-157E74C7835C}"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BEE7118C-0042-46B9-B6D4-26AB9DF2F067}" type="datetime1">
              <a:rPr lang="fr-FR" noProof="0" smtClean="0"/>
              <a:t>31/01/2020</a:t>
            </a:fld>
            <a:endParaRPr lang="fr-FR" noProof="0" dirty="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0B490D74-EF91-430C-8635-911973C75DDF}" type="datetime1">
              <a:rPr lang="fr-FR" noProof="0" smtClean="0"/>
              <a:t>31/01/2020</a:t>
            </a:fld>
            <a:endParaRPr lang="fr-FR" noProof="0" dirty="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37B6CDFD-A075-435E-ABCB-9EA9153DA35E}" type="datetime1">
              <a:rPr lang="fr-FR" noProof="0" smtClean="0"/>
              <a:t>31/01/2020</a:t>
            </a:fld>
            <a:endParaRPr lang="fr-FR" noProof="0" dirty="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1FAEE4EB-3CC0-47DF-8FBF-9ECC46124670}"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B30BFA78-DECC-4AE2-BCFC-E0244C2CD3F0}" type="datetime1">
              <a:rPr lang="fr-FR" noProof="0" smtClean="0"/>
              <a:t>31/01/2020</a:t>
            </a:fld>
            <a:endParaRPr lang="fr-FR" noProof="0" dirty="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3FED5E6-2CA7-4A65-8E4B-ECDEC3A08145}" type="datetime1">
              <a:rPr lang="fr-FR" noProof="0" smtClean="0"/>
              <a:t>31/01/2020</a:t>
            </a:fld>
            <a:endParaRPr lang="fr-FR" noProof="0" dirty="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0/xgboost"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localhost:8000/r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descr="Cette image est une forme décoratif abstrait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Zone de texte 23">
            <a:extLst>
              <a:ext uri="{FF2B5EF4-FFF2-40B4-BE49-F238E27FC236}">
                <a16:creationId xmlns:a16="http://schemas.microsoft.com/office/drawing/2014/main" id="{C1165547-DF3A-4694-9097-2BDAF2003713}"/>
              </a:ext>
            </a:extLst>
          </p:cNvPr>
          <p:cNvSpPr txBox="1"/>
          <p:nvPr/>
        </p:nvSpPr>
        <p:spPr>
          <a:xfrm>
            <a:off x="733192" y="4458533"/>
            <a:ext cx="4845708" cy="830997"/>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Projet Python</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rtlCol="0">
            <a:spAutoFit/>
          </a:bodyPr>
          <a:lstStyle/>
          <a:p>
            <a:r>
              <a:rPr lang="en-US" sz="1600" i="1" dirty="0">
                <a:solidFill>
                  <a:srgbClr val="002060"/>
                </a:solidFill>
                <a:latin typeface="+mj-lt"/>
                <a:cs typeface="Segoe UI" panose="020B0502040204020203" pitchFamily="34" charset="0"/>
              </a:rPr>
              <a:t>Smartphone-Based Recognition of Human Activities and Postural Transitions Data Set</a:t>
            </a:r>
            <a:endParaRPr lang="fr-FR" sz="1600" i="1" dirty="0">
              <a:solidFill>
                <a:srgbClr val="002060"/>
              </a:solidFill>
              <a:latin typeface="+mj-lt"/>
              <a:cs typeface="Segoe UI" panose="020B0502040204020203" pitchFamily="34" charset="0"/>
            </a:endParaRPr>
          </a:p>
        </p:txBody>
      </p:sp>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fr-FR" dirty="0"/>
              <a:t>Ressources humaines : diapositive 1</a:t>
            </a:r>
            <a:endParaRPr lang="fr" dirty="0"/>
          </a:p>
        </p:txBody>
      </p:sp>
      <p:sp>
        <p:nvSpPr>
          <p:cNvPr id="9" name="Zone de texte 23">
            <a:extLst>
              <a:ext uri="{FF2B5EF4-FFF2-40B4-BE49-F238E27FC236}">
                <a16:creationId xmlns:a16="http://schemas.microsoft.com/office/drawing/2014/main" id="{A6BA502D-882C-4492-AB21-CD8D16D01D46}"/>
              </a:ext>
            </a:extLst>
          </p:cNvPr>
          <p:cNvSpPr txBox="1"/>
          <p:nvPr/>
        </p:nvSpPr>
        <p:spPr>
          <a:xfrm>
            <a:off x="733192" y="5923007"/>
            <a:ext cx="4845708" cy="369332"/>
          </a:xfrm>
          <a:prstGeom prst="rect">
            <a:avLst/>
          </a:prstGeom>
          <a:noFill/>
        </p:spPr>
        <p:txBody>
          <a:bodyPr wrap="square" lIns="0" tIns="0" rIns="0" bIns="0" rtlCol="0">
            <a:spAutoFit/>
          </a:bodyPr>
          <a:lstStyle/>
          <a:p>
            <a:pPr rtl="0"/>
            <a:r>
              <a:rPr lang="fr-FR" sz="2400" b="1" dirty="0">
                <a:solidFill>
                  <a:srgbClr val="002060"/>
                </a:solidFill>
                <a:latin typeface="Segoe UI" panose="020B0502040204020203" pitchFamily="34" charset="0"/>
                <a:cs typeface="Segoe UI" panose="020B0502040204020203" pitchFamily="34" charset="0"/>
              </a:rPr>
              <a:t>Sébastien Roques</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738664"/>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Pour l’API, j’ai décidé de faire plusieurs </a:t>
            </a:r>
            <a:r>
              <a:rPr lang="fr-FR" dirty="0" err="1"/>
              <a:t>endpoints</a:t>
            </a:r>
            <a:r>
              <a:rPr lang="fr-FR" dirty="0"/>
              <a:t>, chaque</a:t>
            </a:r>
          </a:p>
          <a:p>
            <a:pPr rtl="0"/>
            <a:r>
              <a:rPr lang="fr-FR" dirty="0" err="1"/>
              <a:t>Endpoints</a:t>
            </a:r>
            <a:r>
              <a:rPr lang="fr-FR" dirty="0"/>
              <a:t> correspond à la prédiction d’un des modèles sur le</a:t>
            </a:r>
          </a:p>
          <a:p>
            <a:pPr rtl="0"/>
            <a:r>
              <a:rPr lang="fr-FR" dirty="0"/>
              <a:t>Jeu de tests </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857423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Réalisation de L’API</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63634"/>
            <a:ext cx="3928346"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4 </a:t>
            </a:r>
            <a:r>
              <a:rPr lang="fr-FR" b="1" dirty="0" err="1">
                <a:latin typeface="Segoe UI" panose="020B0502040204020203" pitchFamily="34" charset="0"/>
              </a:rPr>
              <a:t>endpoints</a:t>
            </a:r>
            <a:r>
              <a:rPr lang="fr-FR" b="1" dirty="0">
                <a:latin typeface="Segoe UI" panose="020B0502040204020203" pitchFamily="34" charset="0"/>
              </a:rPr>
              <a:t> : Régression linéaire, logistique, Random Forest et Xgboost</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435324" cy="369331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Pour l’API, nous n’avions pas de détails sur le travail à réaliser. Au départ, je partais sur l’idée de créer une api ou l’utilisateur rentre en paramètre la totalité des colonnes de la dataset et l’API lui retournait une prédiction. Cependant, étant donné que notre dataset contient plus de 550 colonnes. Je trouvais impensable de demander à l’utilisateur de saisir tous les paramètres. J’ai donc décidé de faire une API qui en fonction du modèle choisi, renvoie la </a:t>
            </a:r>
            <a:r>
              <a:rPr lang="fr-FR" i="0" dirty="0" err="1"/>
              <a:t>mse</a:t>
            </a:r>
            <a:r>
              <a:rPr lang="fr-FR" i="0" dirty="0"/>
              <a:t> et l’</a:t>
            </a:r>
            <a:r>
              <a:rPr lang="fr-FR" i="0" dirty="0" err="1"/>
              <a:t>accuracy</a:t>
            </a:r>
            <a:r>
              <a:rPr lang="fr-FR" i="0" dirty="0"/>
              <a:t>.</a:t>
            </a:r>
            <a:br>
              <a:rPr lang="fr-FR" i="0" dirty="0"/>
            </a:br>
            <a:r>
              <a:rPr lang="fr-FR" i="0" dirty="0"/>
              <a:t>Les </a:t>
            </a:r>
            <a:r>
              <a:rPr lang="fr-FR" i="0" dirty="0" err="1"/>
              <a:t>endpoints</a:t>
            </a:r>
            <a:r>
              <a:rPr lang="fr-FR" i="0" dirty="0"/>
              <a:t> sont les suivants :</a:t>
            </a:r>
          </a:p>
          <a:p>
            <a:r>
              <a:rPr lang="fr-FR" i="0" dirty="0"/>
              <a:t>Xgboost :  </a:t>
            </a:r>
            <a:r>
              <a:rPr lang="fr-FR" i="0" dirty="0">
                <a:hlinkClick r:id="rId3"/>
              </a:rPr>
              <a:t>http://localhost:8000/xgboost</a:t>
            </a:r>
            <a:endParaRPr lang="fr-FR" i="0" dirty="0"/>
          </a:p>
          <a:p>
            <a:r>
              <a:rPr lang="fr-FR" i="0" dirty="0"/>
              <a:t>Random Forest : </a:t>
            </a:r>
            <a:r>
              <a:rPr lang="fr-FR" i="0" dirty="0">
                <a:hlinkClick r:id="rId4"/>
              </a:rPr>
              <a:t>http://localhost:8000/rf</a:t>
            </a:r>
            <a:endParaRPr lang="fr-FR" i="0" dirty="0"/>
          </a:p>
          <a:p>
            <a:r>
              <a:rPr lang="fr-FR" i="0" dirty="0" err="1"/>
              <a:t>Regression</a:t>
            </a:r>
            <a:r>
              <a:rPr lang="fr-FR" i="0" dirty="0"/>
              <a:t> </a:t>
            </a:r>
            <a:r>
              <a:rPr lang="fr-FR" i="0" dirty="0" err="1"/>
              <a:t>Lineaire</a:t>
            </a:r>
            <a:r>
              <a:rPr lang="fr-FR" i="0" dirty="0"/>
              <a:t> : http://localhost:8000/rlin</a:t>
            </a:r>
          </a:p>
          <a:p>
            <a:r>
              <a:rPr lang="fr-FR" i="0" dirty="0" err="1"/>
              <a:t>Regression</a:t>
            </a:r>
            <a:r>
              <a:rPr lang="fr-FR" i="0" dirty="0"/>
              <a:t> Logistique : http://localhost:8000/rlog</a:t>
            </a:r>
            <a:endParaRPr lang="fr-FR" dirty="0"/>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pic>
        <p:nvPicPr>
          <p:cNvPr id="2" name="Image 1">
            <a:extLst>
              <a:ext uri="{FF2B5EF4-FFF2-40B4-BE49-F238E27FC236}">
                <a16:creationId xmlns:a16="http://schemas.microsoft.com/office/drawing/2014/main" id="{0CA0E0FE-F775-4843-84FC-16F2E69B6DFB}"/>
              </a:ext>
            </a:extLst>
          </p:cNvPr>
          <p:cNvPicPr>
            <a:picLocks noChangeAspect="1"/>
          </p:cNvPicPr>
          <p:nvPr/>
        </p:nvPicPr>
        <p:blipFill>
          <a:blip r:embed="rId5"/>
          <a:stretch>
            <a:fillRect/>
          </a:stretch>
        </p:blipFill>
        <p:spPr>
          <a:xfrm>
            <a:off x="5779219" y="1909855"/>
            <a:ext cx="5257800" cy="1752600"/>
          </a:xfrm>
          <a:prstGeom prst="rect">
            <a:avLst/>
          </a:prstGeom>
        </p:spPr>
      </p:pic>
    </p:spTree>
    <p:extLst>
      <p:ext uri="{BB962C8B-B14F-4D97-AF65-F5344CB8AC3E}">
        <p14:creationId xmlns:p14="http://schemas.microsoft.com/office/powerpoint/2010/main" val="381747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Désormais, je vais faire juste un point sur la structure et l’utilisation de mon code</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1012594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Structure du code : Construction des modèles</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79" y="1423213"/>
            <a:ext cx="8001585" cy="517064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Le code est séparé en 2 parties :</a:t>
            </a:r>
            <a:br>
              <a:rPr lang="fr-FR" i="0" dirty="0"/>
            </a:br>
            <a:r>
              <a:rPr lang="fr-FR" i="0" dirty="0"/>
              <a:t>1) Construction des modèles de ML</a:t>
            </a:r>
          </a:p>
          <a:p>
            <a:r>
              <a:rPr lang="fr-FR" i="0" dirty="0"/>
              <a:t>Cette partie a comme élément central, le fichier : « </a:t>
            </a:r>
            <a:r>
              <a:rPr lang="fr-FR" i="0" dirty="0" err="1"/>
              <a:t>RealisationModelML.ipynb</a:t>
            </a:r>
            <a:r>
              <a:rPr lang="fr-FR" i="0" dirty="0"/>
              <a:t>  ». Ce fichier est séparé en plusieurs méthodes :</a:t>
            </a:r>
          </a:p>
          <a:p>
            <a:pPr marL="285750" indent="-285750">
              <a:buFontTx/>
              <a:buChar char="-"/>
            </a:pPr>
            <a:r>
              <a:rPr lang="fr-FR" i="0" dirty="0"/>
              <a:t>La partie Récupération des données des csv contient les méthodes de récupération des Dataset de Train et de Test</a:t>
            </a:r>
          </a:p>
          <a:p>
            <a:pPr marL="285750" indent="-285750">
              <a:buFontTx/>
              <a:buChar char="-"/>
            </a:pPr>
            <a:r>
              <a:rPr lang="fr-FR" i="0" dirty="0"/>
              <a:t>La partie Fonction globale de Traitement des Données est la partie qui contient la fonction qui prend en paramètre les Train et Test et qui les nettoient/ créent les graphes associés en faisant appel à toutes les méthodes contenues </a:t>
            </a:r>
            <a:r>
              <a:rPr lang="fr-FR" i="0" dirty="0" err="1"/>
              <a:t>dde</a:t>
            </a:r>
            <a:r>
              <a:rPr lang="fr-FR" i="0" dirty="0"/>
              <a:t> la partie suivante(« Liste des méthodes de nettoyage de la dataset et réalisation des graphes »)</a:t>
            </a:r>
          </a:p>
          <a:p>
            <a:pPr marL="285750" indent="-285750">
              <a:buFontTx/>
              <a:buChar char="-"/>
            </a:pPr>
            <a:r>
              <a:rPr lang="fr-FR" i="0" dirty="0"/>
              <a:t>Vient par la suite la partie : Calcul de la corrélation qui est une exécution assez longue donc je l’ai séparé des autres parties et j’ai sauvegardé le résultat dans un csv. Cela me permet de récupérer la corrélation dans la méthode « </a:t>
            </a:r>
            <a:r>
              <a:rPr lang="fr-FR" i="0" dirty="0" err="1"/>
              <a:t>RecuperationDesVariablesAyantLesMeilleuresCorrelations</a:t>
            </a:r>
            <a:r>
              <a:rPr lang="fr-FR" i="0" dirty="0"/>
              <a:t> » afin de créer des nouvelles variables</a:t>
            </a:r>
          </a:p>
          <a:p>
            <a:pPr marL="285750" indent="-285750">
              <a:buFontTx/>
              <a:buChar char="-"/>
            </a:pPr>
            <a:r>
              <a:rPr lang="fr-FR" i="0" dirty="0"/>
              <a:t>Finalement, vient la partie : « Prédiction du jeu de test avec plusieurs algorithmes et plusieurs paramétrage ». Cette partie contient plusieurs méthodes pour chaque modèle étudié. Si jamais, vous n’avez pas le temps d’</a:t>
            </a:r>
            <a:r>
              <a:rPr lang="fr-FR" i="0" dirty="0" err="1"/>
              <a:t>éxecuter</a:t>
            </a:r>
            <a:r>
              <a:rPr lang="fr-FR" i="0" dirty="0"/>
              <a:t> la totalité de mon code, j’ai sauvegardé les données nettoyées dans un nouveau csv et donc les modèles peuvent être lancé sans avoir à refaire le nettoyage. Finalement, chaque modèle est sauvegardé dans une variable .</a:t>
            </a:r>
            <a:r>
              <a:rPr lang="fr-FR" i="0" dirty="0" err="1"/>
              <a:t>dat</a:t>
            </a:r>
            <a:r>
              <a:rPr lang="fr-FR" i="0" dirty="0"/>
              <a:t> cela permet à l’API de les utiliser par la suite. </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269965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La partie API est située dans le dossier API</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1012594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Structure du code : API</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79" y="1423213"/>
            <a:ext cx="8001585" cy="246221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La partie API est assez simple.</a:t>
            </a:r>
          </a:p>
          <a:p>
            <a:r>
              <a:rPr lang="fr-FR" i="0" dirty="0"/>
              <a:t>Elle est constituée de l’ensemble des fichiers nécessaire au fonctionnement d’une API Django. Les seuls choses qui nous importent vraiment, sont les 4 fichiers .</a:t>
            </a:r>
            <a:r>
              <a:rPr lang="fr-FR" i="0" dirty="0" err="1"/>
              <a:t>dat</a:t>
            </a:r>
            <a:r>
              <a:rPr lang="fr-FR" i="0" dirty="0"/>
              <a:t> qui contiennent les 4 modèles de Machine Learning (pour le fichier .</a:t>
            </a:r>
            <a:r>
              <a:rPr lang="fr-FR" i="0" dirty="0" err="1"/>
              <a:t>dat</a:t>
            </a:r>
            <a:r>
              <a:rPr lang="fr-FR" i="0" dirty="0"/>
              <a:t> du </a:t>
            </a:r>
            <a:r>
              <a:rPr lang="fr-FR" i="0" dirty="0" err="1"/>
              <a:t>randomForest</a:t>
            </a:r>
            <a:r>
              <a:rPr lang="fr-FR" i="0" dirty="0"/>
              <a:t>, il faudra réexécuter la méthode associée car le fichier était trop volumineux pour GitHub) que j’ai retenu et l’autre partie qui nous importe, c’est le fichier views.py situé dans le sous-dossier </a:t>
            </a:r>
            <a:r>
              <a:rPr lang="fr-FR" i="0" dirty="0" err="1"/>
              <a:t>predictions</a:t>
            </a:r>
            <a:r>
              <a:rPr lang="fr-FR" i="0" dirty="0"/>
              <a:t>. Dans ce fichier, on peut voir comment je réalise mes prédictions et comment je retourne le résultat.</a:t>
            </a:r>
          </a:p>
          <a:p>
            <a:pPr rtl="0"/>
            <a:endParaRPr lang="fr-FR" i="0" dirty="0"/>
          </a:p>
          <a:p>
            <a:pPr rtl="0"/>
            <a:r>
              <a:rPr lang="fr-FR" i="0" dirty="0"/>
              <a:t>Pour exécuter l’API, il suffit de faire dans une invite de commandes : « python manage.py </a:t>
            </a:r>
            <a:r>
              <a:rPr lang="fr-FR" i="0" dirty="0" err="1"/>
              <a:t>runserver</a:t>
            </a:r>
            <a:r>
              <a:rPr lang="fr-FR" i="0" dirty="0"/>
              <a:t> » au niveau de la base du dossier API.</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255041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Zone de texte 66">
            <a:extLst>
              <a:ext uri="{FF2B5EF4-FFF2-40B4-BE49-F238E27FC236}">
                <a16:creationId xmlns:a16="http://schemas.microsoft.com/office/drawing/2014/main" id="{EFA5AF66-F428-4EBE-A3A8-9F827101F023}"/>
              </a:ext>
            </a:extLst>
          </p:cNvPr>
          <p:cNvSpPr txBox="1"/>
          <p:nvPr/>
        </p:nvSpPr>
        <p:spPr>
          <a:xfrm>
            <a:off x="726780" y="2475259"/>
            <a:ext cx="10125947" cy="1907481"/>
          </a:xfrm>
          <a:prstGeom prst="rect">
            <a:avLst/>
          </a:prstGeom>
          <a:noFill/>
        </p:spPr>
        <p:txBody>
          <a:bodyPr wrap="square" lIns="0" tIns="0" rIns="0" bIns="0" rtlCol="0" anchor="ctr">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Merci beaucoup</a:t>
            </a:r>
          </a:p>
          <a:p>
            <a:pPr rtl="0"/>
            <a:r>
              <a:rPr lang="fr-FR" sz="2400" dirty="0"/>
              <a:t>Si vous avez des recommandations pour que je puisse m’améliorer, n’hésitez pas à m’envoyer un email.</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373334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Résumés de la dataset</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60299" cy="3828676"/>
            <a:chOff x="518433" y="1692049"/>
            <a:chExt cx="4260299" cy="3828676"/>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Etude des mouvements du smartphone de 30 volontaires (entre 19 et 48 ans)</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18433" y="2630643"/>
              <a:ext cx="4201583" cy="1603494"/>
              <a:chOff x="518433" y="2572781"/>
              <a:chExt cx="4201583" cy="1603494"/>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18433" y="29490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572781"/>
                <a:ext cx="3536195" cy="984885"/>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Réalisation de 6 activités </a:t>
                </a:r>
                <a:r>
                  <a:rPr lang="fr-FR" sz="1600" i="1" dirty="0" err="1">
                    <a:solidFill>
                      <a:srgbClr val="002060"/>
                    </a:solidFill>
                    <a:latin typeface="+mj-lt"/>
                    <a:cs typeface="Segoe UI" panose="020B0502040204020203" pitchFamily="34" charset="0"/>
                  </a:rPr>
                  <a:t>pré-définies</a:t>
                </a:r>
                <a:r>
                  <a:rPr lang="fr-FR" sz="1600" i="1" dirty="0">
                    <a:solidFill>
                      <a:srgbClr val="002060"/>
                    </a:solidFill>
                    <a:latin typeface="+mj-lt"/>
                    <a:cs typeface="Segoe UI" panose="020B0502040204020203" pitchFamily="34" charset="0"/>
                  </a:rPr>
                  <a:t>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se tenir debout, assis et allongé, marcher, monter et descendre + les transitions entre les positions</a:t>
                </a:r>
              </a:p>
            </p:txBody>
          </p:sp>
          <p:sp>
            <p:nvSpPr>
              <p:cNvPr id="37" name="Rectangle : Coins arrondis 8">
                <a:extLst>
                  <a:ext uri="{FF2B5EF4-FFF2-40B4-BE49-F238E27FC236}">
                    <a16:creationId xmlns:a16="http://schemas.microsoft.com/office/drawing/2014/main" id="{F27DBE00-CAB2-44AE-90ED-1AD2FC6BCFF4}"/>
                  </a:ext>
                </a:extLst>
              </p:cNvPr>
              <p:cNvSpPr/>
              <p:nvPr/>
            </p:nvSpPr>
            <p:spPr>
              <a:xfrm>
                <a:off x="518433" y="394397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18433" y="4535840"/>
              <a:ext cx="4260299" cy="984885"/>
              <a:chOff x="518433" y="4274964"/>
              <a:chExt cx="4260299" cy="984885"/>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18433" y="465125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4274964"/>
                <a:ext cx="3594911" cy="984885"/>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Capture des mouvements des utilisateurs selon tous les axes en utilisant l’accéléromètre et le gyroscope du téléphone</a:t>
                </a: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8024835" y="-590939"/>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pic>
        <p:nvPicPr>
          <p:cNvPr id="35" name="Image 34">
            <a:extLst>
              <a:ext uri="{FF2B5EF4-FFF2-40B4-BE49-F238E27FC236}">
                <a16:creationId xmlns:a16="http://schemas.microsoft.com/office/drawing/2014/main" id="{3081FB8D-76B7-4D6E-84A9-114A1E986498}"/>
              </a:ext>
            </a:extLst>
          </p:cNvPr>
          <p:cNvPicPr>
            <a:picLocks noChangeAspect="1"/>
          </p:cNvPicPr>
          <p:nvPr/>
        </p:nvPicPr>
        <p:blipFill>
          <a:blip r:embed="rId3"/>
          <a:stretch>
            <a:fillRect/>
          </a:stretch>
        </p:blipFill>
        <p:spPr>
          <a:xfrm>
            <a:off x="4877424" y="2334219"/>
            <a:ext cx="2219325" cy="2638425"/>
          </a:xfrm>
          <a:prstGeom prst="rect">
            <a:avLst/>
          </a:prstGeom>
        </p:spPr>
      </p:pic>
      <p:sp>
        <p:nvSpPr>
          <p:cNvPr id="36" name="Rectangle 35">
            <a:extLst>
              <a:ext uri="{FF2B5EF4-FFF2-40B4-BE49-F238E27FC236}">
                <a16:creationId xmlns:a16="http://schemas.microsoft.com/office/drawing/2014/main" id="{D4A3EC48-E518-41CD-BE39-1BF69D8581F5}"/>
              </a:ext>
            </a:extLst>
          </p:cNvPr>
          <p:cNvSpPr/>
          <p:nvPr/>
        </p:nvSpPr>
        <p:spPr>
          <a:xfrm>
            <a:off x="3828178" y="4841754"/>
            <a:ext cx="3536195" cy="492443"/>
          </a:xfrm>
          <a:prstGeom prst="rect">
            <a:avLst/>
          </a:prstGeom>
        </p:spPr>
        <p:txBody>
          <a:bodyPr wrap="square" lIns="0" tIns="0" rIns="0" bIns="0" rtlCol="0">
            <a:spAutoFit/>
          </a:bodyPr>
          <a:lstStyle/>
          <a:p>
            <a:pPr algn="ctr"/>
            <a:r>
              <a:rPr lang="fr-FR" sz="1600" b="1" dirty="0">
                <a:solidFill>
                  <a:srgbClr val="002060"/>
                </a:solidFill>
                <a:latin typeface="+mj-lt"/>
                <a:cs typeface="Segoe UI" panose="020B0502040204020203" pitchFamily="34" charset="0"/>
              </a:rPr>
              <a:t>Les 12 activités</a:t>
            </a:r>
            <a:br>
              <a:rPr lang="fr-FR" sz="1600" b="1" dirty="0">
                <a:solidFill>
                  <a:srgbClr val="002060"/>
                </a:solidFill>
                <a:latin typeface="+mj-lt"/>
                <a:cs typeface="Segoe UI" panose="020B0502040204020203" pitchFamily="34" charset="0"/>
              </a:rPr>
            </a:br>
            <a:r>
              <a:rPr lang="fr-FR" sz="1600" b="1" dirty="0">
                <a:solidFill>
                  <a:srgbClr val="002060"/>
                </a:solidFill>
                <a:latin typeface="+mj-lt"/>
                <a:cs typeface="Segoe UI" panose="020B0502040204020203" pitchFamily="34" charset="0"/>
              </a:rPr>
              <a:t>mesurées</a:t>
            </a:r>
          </a:p>
        </p:txBody>
      </p:sp>
      <p:sp>
        <p:nvSpPr>
          <p:cNvPr id="38" name="Rectangle 37">
            <a:extLst>
              <a:ext uri="{FF2B5EF4-FFF2-40B4-BE49-F238E27FC236}">
                <a16:creationId xmlns:a16="http://schemas.microsoft.com/office/drawing/2014/main" id="{C643F887-1490-4FCC-A23D-6F5F8664D4B2}"/>
              </a:ext>
            </a:extLst>
          </p:cNvPr>
          <p:cNvSpPr/>
          <p:nvPr/>
        </p:nvSpPr>
        <p:spPr>
          <a:xfrm>
            <a:off x="1183820" y="4061533"/>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Mauvaise répartition des mesures selon les activités</a:t>
            </a:r>
          </a:p>
        </p:txBody>
      </p:sp>
      <p:pic>
        <p:nvPicPr>
          <p:cNvPr id="3" name="Image 2">
            <a:extLst>
              <a:ext uri="{FF2B5EF4-FFF2-40B4-BE49-F238E27FC236}">
                <a16:creationId xmlns:a16="http://schemas.microsoft.com/office/drawing/2014/main" id="{3E732714-F9C1-4713-8B27-D4562155F37E}"/>
              </a:ext>
            </a:extLst>
          </p:cNvPr>
          <p:cNvPicPr>
            <a:picLocks noChangeAspect="1"/>
          </p:cNvPicPr>
          <p:nvPr/>
        </p:nvPicPr>
        <p:blipFill>
          <a:blip r:embed="rId4"/>
          <a:stretch>
            <a:fillRect/>
          </a:stretch>
        </p:blipFill>
        <p:spPr>
          <a:xfrm>
            <a:off x="7019697" y="2334219"/>
            <a:ext cx="1552575" cy="2733675"/>
          </a:xfrm>
          <a:prstGeom prst="rect">
            <a:avLst/>
          </a:prstGeom>
        </p:spPr>
      </p:pic>
      <p:sp>
        <p:nvSpPr>
          <p:cNvPr id="39" name="Rectangle 38">
            <a:extLst>
              <a:ext uri="{FF2B5EF4-FFF2-40B4-BE49-F238E27FC236}">
                <a16:creationId xmlns:a16="http://schemas.microsoft.com/office/drawing/2014/main" id="{3EE76EF9-9A04-4BFD-A81F-0A2454F20061}"/>
              </a:ext>
            </a:extLst>
          </p:cNvPr>
          <p:cNvSpPr/>
          <p:nvPr/>
        </p:nvSpPr>
        <p:spPr>
          <a:xfrm>
            <a:off x="5983903" y="4973598"/>
            <a:ext cx="3536195" cy="492443"/>
          </a:xfrm>
          <a:prstGeom prst="rect">
            <a:avLst/>
          </a:prstGeom>
        </p:spPr>
        <p:txBody>
          <a:bodyPr wrap="square" lIns="0" tIns="0" rIns="0" bIns="0" rtlCol="0">
            <a:spAutoFit/>
          </a:bodyPr>
          <a:lstStyle/>
          <a:p>
            <a:pPr algn="ctr"/>
            <a:r>
              <a:rPr lang="fr-FR" sz="1600" b="1" dirty="0">
                <a:solidFill>
                  <a:srgbClr val="002060"/>
                </a:solidFill>
                <a:latin typeface="+mj-lt"/>
                <a:cs typeface="Segoe UI" panose="020B0502040204020203" pitchFamily="34" charset="0"/>
              </a:rPr>
              <a:t>Nombres de mesures</a:t>
            </a:r>
            <a:br>
              <a:rPr lang="fr-FR" sz="1600" b="1" dirty="0">
                <a:solidFill>
                  <a:srgbClr val="002060"/>
                </a:solidFill>
                <a:latin typeface="+mj-lt"/>
                <a:cs typeface="Segoe UI" panose="020B0502040204020203" pitchFamily="34" charset="0"/>
              </a:rPr>
            </a:br>
            <a:r>
              <a:rPr lang="fr-FR" sz="1600" b="1" dirty="0">
                <a:solidFill>
                  <a:srgbClr val="002060"/>
                </a:solidFill>
                <a:latin typeface="+mj-lt"/>
                <a:cs typeface="Segoe UI" panose="020B0502040204020203" pitchFamily="34" charset="0"/>
              </a:rPr>
              <a:t>Par activité</a:t>
            </a:r>
          </a:p>
        </p:txBody>
      </p:sp>
      <p:sp>
        <p:nvSpPr>
          <p:cNvPr id="40" name="Rectangle 39">
            <a:extLst>
              <a:ext uri="{FF2B5EF4-FFF2-40B4-BE49-F238E27FC236}">
                <a16:creationId xmlns:a16="http://schemas.microsoft.com/office/drawing/2014/main" id="{AACEB8A4-12F7-4F91-B49E-CCA5E9E6DD4E}"/>
              </a:ext>
            </a:extLst>
          </p:cNvPr>
          <p:cNvSpPr/>
          <p:nvPr/>
        </p:nvSpPr>
        <p:spPr>
          <a:xfrm>
            <a:off x="5388455" y="2119451"/>
            <a:ext cx="3536195" cy="184666"/>
          </a:xfrm>
          <a:prstGeom prst="rect">
            <a:avLst/>
          </a:prstGeom>
        </p:spPr>
        <p:txBody>
          <a:bodyPr wrap="square" lIns="0" tIns="0" rIns="0" bIns="0" rtlCol="0">
            <a:spAutoFit/>
          </a:bodyPr>
          <a:lstStyle/>
          <a:p>
            <a:pPr algn="ctr"/>
            <a:r>
              <a:rPr lang="fr-FR" sz="1200" b="1" dirty="0">
                <a:latin typeface="+mj-lt"/>
                <a:cs typeface="Segoe UI" panose="020B0502040204020203" pitchFamily="34" charset="0"/>
              </a:rPr>
              <a:t>Activité</a:t>
            </a:r>
          </a:p>
        </p:txBody>
      </p:sp>
      <p:sp>
        <p:nvSpPr>
          <p:cNvPr id="41" name="Rectangle 40">
            <a:extLst>
              <a:ext uri="{FF2B5EF4-FFF2-40B4-BE49-F238E27FC236}">
                <a16:creationId xmlns:a16="http://schemas.microsoft.com/office/drawing/2014/main" id="{D8C8EC70-8859-433E-8448-7002A9299652}"/>
              </a:ext>
            </a:extLst>
          </p:cNvPr>
          <p:cNvSpPr/>
          <p:nvPr/>
        </p:nvSpPr>
        <p:spPr>
          <a:xfrm>
            <a:off x="6216435" y="2044606"/>
            <a:ext cx="3536195" cy="369332"/>
          </a:xfrm>
          <a:prstGeom prst="rect">
            <a:avLst/>
          </a:prstGeom>
        </p:spPr>
        <p:txBody>
          <a:bodyPr wrap="square" lIns="0" tIns="0" rIns="0" bIns="0" rtlCol="0">
            <a:spAutoFit/>
          </a:bodyPr>
          <a:lstStyle/>
          <a:p>
            <a:pPr algn="ctr"/>
            <a:r>
              <a:rPr lang="fr-FR" sz="1200" b="1" dirty="0">
                <a:latin typeface="+mj-lt"/>
                <a:cs typeface="Segoe UI" panose="020B0502040204020203" pitchFamily="34" charset="0"/>
              </a:rPr>
              <a:t>Nombres de</a:t>
            </a:r>
          </a:p>
          <a:p>
            <a:pPr algn="ctr"/>
            <a:r>
              <a:rPr lang="fr-FR" sz="1200" b="1" dirty="0">
                <a:latin typeface="+mj-lt"/>
                <a:cs typeface="Segoe UI" panose="020B0502040204020203" pitchFamily="34" charset="0"/>
              </a:rPr>
              <a:t>Mesures</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Objectif de la dataset</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71646"/>
            <a:ext cx="4260299" cy="2669346"/>
            <a:chOff x="518433" y="1681880"/>
            <a:chExt cx="4260299" cy="2669346"/>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18433" y="1681880"/>
              <a:ext cx="4201583" cy="492443"/>
              <a:chOff x="518433" y="1840957"/>
              <a:chExt cx="4201583" cy="492443"/>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40957"/>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Prédire l’activité actuelle d’un utilisateur à partir des datas de la dataset</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Améliorer les systèmes de reconnaissances de mouvement des téléphones</a:t>
                </a:r>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18433" y="3858783"/>
              <a:ext cx="4260299" cy="492443"/>
              <a:chOff x="518433" y="3597907"/>
              <a:chExt cx="4260299" cy="492443"/>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94911"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Reconnaitre les mouvements qui différencient le plus les activités</a:t>
                </a: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sp>
        <p:nvSpPr>
          <p:cNvPr id="34" name="Rectangle : Coins arrondis 10">
            <a:extLst>
              <a:ext uri="{FF2B5EF4-FFF2-40B4-BE49-F238E27FC236}">
                <a16:creationId xmlns:a16="http://schemas.microsoft.com/office/drawing/2014/main" id="{33C91B15-56BE-4D82-BA7E-64AD584FB637}"/>
              </a:ext>
            </a:extLst>
          </p:cNvPr>
          <p:cNvSpPr/>
          <p:nvPr/>
        </p:nvSpPr>
        <p:spPr>
          <a:xfrm>
            <a:off x="518433" y="526198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5" name="Rectangle 11">
            <a:extLst>
              <a:ext uri="{FF2B5EF4-FFF2-40B4-BE49-F238E27FC236}">
                <a16:creationId xmlns:a16="http://schemas.microsoft.com/office/drawing/2014/main" id="{C0AEE2BE-FA8D-44D5-A5E8-86BC1427E13D}"/>
              </a:ext>
            </a:extLst>
          </p:cNvPr>
          <p:cNvSpPr/>
          <p:nvPr/>
        </p:nvSpPr>
        <p:spPr>
          <a:xfrm>
            <a:off x="1183821" y="5131915"/>
            <a:ext cx="3594911"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Prédire les labels du test set pour prouver le bon fonctionnement de notre modèle</a:t>
            </a:r>
          </a:p>
        </p:txBody>
      </p:sp>
    </p:spTree>
    <p:extLst>
      <p:ext uri="{BB962C8B-B14F-4D97-AF65-F5344CB8AC3E}">
        <p14:creationId xmlns:p14="http://schemas.microsoft.com/office/powerpoint/2010/main" val="203186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39929E06-4AB9-4598-A963-82CCC18A3FF2}"/>
              </a:ext>
            </a:extLst>
          </p:cNvPr>
          <p:cNvSpPr txBox="1"/>
          <p:nvPr/>
        </p:nvSpPr>
        <p:spPr>
          <a:xfrm>
            <a:off x="636596" y="4841786"/>
            <a:ext cx="1864293"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Colonnes + Label</a:t>
            </a:r>
          </a:p>
        </p:txBody>
      </p:sp>
      <p:sp>
        <p:nvSpPr>
          <p:cNvPr id="19" name="Espace réservé du texte 2">
            <a:extLst>
              <a:ext uri="{FF2B5EF4-FFF2-40B4-BE49-F238E27FC236}">
                <a16:creationId xmlns:a16="http://schemas.microsoft.com/office/drawing/2014/main" id="{9DF162EE-A4BE-4D4C-9A3C-51FC2F765D81}"/>
              </a:ext>
            </a:extLst>
          </p:cNvPr>
          <p:cNvSpPr txBox="1">
            <a:spLocks/>
          </p:cNvSpPr>
          <p:nvPr/>
        </p:nvSpPr>
        <p:spPr>
          <a:xfrm>
            <a:off x="241881" y="5367110"/>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Chaque mesure prise par le téléphone a été développé selon plusieurs formes (moyenne, maximum,…)</a:t>
            </a:r>
          </a:p>
        </p:txBody>
      </p:sp>
      <p:cxnSp>
        <p:nvCxnSpPr>
          <p:cNvPr id="20" name="Connecteur droit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Zone de texte 23">
            <a:extLst>
              <a:ext uri="{FF2B5EF4-FFF2-40B4-BE49-F238E27FC236}">
                <a16:creationId xmlns:a16="http://schemas.microsoft.com/office/drawing/2014/main" id="{AB0754C1-4097-4CDA-B3CB-7304331CBBB9}"/>
              </a:ext>
            </a:extLst>
          </p:cNvPr>
          <p:cNvSpPr txBox="1"/>
          <p:nvPr/>
        </p:nvSpPr>
        <p:spPr>
          <a:xfrm>
            <a:off x="4214743" y="4841787"/>
            <a:ext cx="692497"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Lignes</a:t>
            </a:r>
          </a:p>
        </p:txBody>
      </p:sp>
      <p:sp>
        <p:nvSpPr>
          <p:cNvPr id="25" name="Espace réservé du texte 2">
            <a:extLst>
              <a:ext uri="{FF2B5EF4-FFF2-40B4-BE49-F238E27FC236}">
                <a16:creationId xmlns:a16="http://schemas.microsoft.com/office/drawing/2014/main" id="{72AC3065-20B0-4A63-89FA-B10AD6D1363C}"/>
              </a:ext>
            </a:extLst>
          </p:cNvPr>
          <p:cNvSpPr txBox="1">
            <a:spLocks/>
          </p:cNvSpPr>
          <p:nvPr/>
        </p:nvSpPr>
        <p:spPr>
          <a:xfrm>
            <a:off x="3234132" y="5376839"/>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Données prises sur les 30 volontaires</a:t>
            </a:r>
            <a:br>
              <a:rPr lang="fr-FR" sz="1600" dirty="0">
                <a:latin typeface="Segoe UI" panose="020B0502040204020203" pitchFamily="34" charset="0"/>
                <a:cs typeface="Segoe UI" panose="020B0502040204020203" pitchFamily="34" charset="0"/>
              </a:rPr>
            </a:br>
            <a:r>
              <a:rPr lang="fr-FR" sz="1600" dirty="0">
                <a:latin typeface="Segoe UI" panose="020B0502040204020203" pitchFamily="34" charset="0"/>
                <a:cs typeface="Segoe UI" panose="020B0502040204020203" pitchFamily="34" charset="0"/>
              </a:rPr>
              <a:t>7727 lignes dans le train set + 3162 dans le test set</a:t>
            </a:r>
          </a:p>
        </p:txBody>
      </p:sp>
      <p:cxnSp>
        <p:nvCxnSpPr>
          <p:cNvPr id="26" name="Connecteur droit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Zone de texte 35">
            <a:extLst>
              <a:ext uri="{FF2B5EF4-FFF2-40B4-BE49-F238E27FC236}">
                <a16:creationId xmlns:a16="http://schemas.microsoft.com/office/drawing/2014/main" id="{54005B0B-E5FC-472B-962B-C2258039F3B2}"/>
              </a:ext>
            </a:extLst>
          </p:cNvPr>
          <p:cNvSpPr txBox="1"/>
          <p:nvPr/>
        </p:nvSpPr>
        <p:spPr>
          <a:xfrm>
            <a:off x="7054173" y="4841787"/>
            <a:ext cx="1040349"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Doublons</a:t>
            </a:r>
          </a:p>
        </p:txBody>
      </p:sp>
      <p:sp>
        <p:nvSpPr>
          <p:cNvPr id="37" name="Espace réservé du texte 2">
            <a:extLst>
              <a:ext uri="{FF2B5EF4-FFF2-40B4-BE49-F238E27FC236}">
                <a16:creationId xmlns:a16="http://schemas.microsoft.com/office/drawing/2014/main" id="{5BA86B7F-9A89-4AB5-BADE-64D7C6E5C868}"/>
              </a:ext>
            </a:extLst>
          </p:cNvPr>
          <p:cNvSpPr txBox="1">
            <a:spLocks/>
          </p:cNvSpPr>
          <p:nvPr/>
        </p:nvSpPr>
        <p:spPr>
          <a:xfrm>
            <a:off x="6247488"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fr-FR" sz="1600" dirty="0">
                <a:latin typeface="Segoe UI" panose="020B0502040204020203" pitchFamily="34" charset="0"/>
                <a:cs typeface="Segoe UI" panose="020B0502040204020203" pitchFamily="34" charset="0"/>
              </a:rPr>
              <a:t>Colonnes qui apparaissent plus de deux fois dans la dataset</a:t>
            </a:r>
          </a:p>
        </p:txBody>
      </p:sp>
      <p:cxnSp>
        <p:nvCxnSpPr>
          <p:cNvPr id="38" name="Connecteur droit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Zone de texte 47">
            <a:extLst>
              <a:ext uri="{FF2B5EF4-FFF2-40B4-BE49-F238E27FC236}">
                <a16:creationId xmlns:a16="http://schemas.microsoft.com/office/drawing/2014/main" id="{F7B6FBDF-4663-4A5D-A2B3-B90DCEBBA233}"/>
              </a:ext>
            </a:extLst>
          </p:cNvPr>
          <p:cNvSpPr txBox="1"/>
          <p:nvPr/>
        </p:nvSpPr>
        <p:spPr>
          <a:xfrm>
            <a:off x="9435245" y="4841787"/>
            <a:ext cx="2304926" cy="276999"/>
          </a:xfrm>
          <a:prstGeom prst="rect">
            <a:avLst/>
          </a:prstGeom>
          <a:noFill/>
        </p:spPr>
        <p:txBody>
          <a:bodyPr wrap="none" lIns="0" tIns="0" rIns="0" bIns="0" rtlCol="0">
            <a:spAutoFit/>
          </a:bodyPr>
          <a:lstStyle/>
          <a:p>
            <a:pPr algn="ctr" rtl="0"/>
            <a:r>
              <a:rPr lang="fr-FR" b="1" dirty="0">
                <a:latin typeface="Segoe UI" panose="020B0502040204020203" pitchFamily="34" charset="0"/>
                <a:cs typeface="Segoe UI" panose="020B0502040204020203" pitchFamily="34" charset="0"/>
              </a:rPr>
              <a:t>Meilleure Corrélation</a:t>
            </a:r>
          </a:p>
        </p:txBody>
      </p:sp>
      <p:sp>
        <p:nvSpPr>
          <p:cNvPr id="49" name="Espace réservé du texte 2">
            <a:extLst>
              <a:ext uri="{FF2B5EF4-FFF2-40B4-BE49-F238E27FC236}">
                <a16:creationId xmlns:a16="http://schemas.microsoft.com/office/drawing/2014/main" id="{EB976B3E-89DE-4833-94D4-23A4F14582CA}"/>
              </a:ext>
            </a:extLst>
          </p:cNvPr>
          <p:cNvSpPr txBox="1">
            <a:spLocks/>
          </p:cNvSpPr>
          <p:nvPr/>
        </p:nvSpPr>
        <p:spPr>
          <a:xfrm>
            <a:off x="9260843"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fr-FR" sz="1600" dirty="0">
                <a:latin typeface="Segoe UI" panose="020B0502040204020203" pitchFamily="34" charset="0"/>
                <a:cs typeface="Segoe UI" panose="020B0502040204020203" pitchFamily="34" charset="0"/>
              </a:rPr>
              <a:t>Meilleure corrélation entre une variable (fBodyAccJerk-STD-2) et la </a:t>
            </a:r>
            <a:r>
              <a:rPr lang="fr-FR" sz="1600" dirty="0" err="1">
                <a:latin typeface="Segoe UI" panose="020B0502040204020203" pitchFamily="34" charset="0"/>
                <a:cs typeface="Segoe UI" panose="020B0502040204020203" pitchFamily="34" charset="0"/>
              </a:rPr>
              <a:t>target</a:t>
            </a:r>
            <a:endParaRPr lang="fr-FR" sz="1600" dirty="0">
              <a:latin typeface="Segoe UI" panose="020B0502040204020203" pitchFamily="34" charset="0"/>
              <a:cs typeface="Segoe UI" panose="020B0502040204020203" pitchFamily="34" charset="0"/>
            </a:endParaRPr>
          </a:p>
        </p:txBody>
      </p:sp>
      <p:cxnSp>
        <p:nvCxnSpPr>
          <p:cNvPr id="50" name="Connecteur droit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Zone de texte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Statistiques de la </a:t>
            </a:r>
            <a:r>
              <a:rPr lang="fr-FR" sz="3600" b="1" dirty="0" err="1">
                <a:solidFill>
                  <a:srgbClr val="002060"/>
                </a:solidFill>
                <a:latin typeface="Segoe UI" panose="020B0502040204020203" pitchFamily="34" charset="0"/>
                <a:cs typeface="Segoe UI" panose="020B0502040204020203" pitchFamily="34" charset="0"/>
              </a:rPr>
              <a:t>database</a:t>
            </a:r>
            <a:endParaRPr lang="fr-FR" sz="3600" b="1" dirty="0">
              <a:solidFill>
                <a:srgbClr val="002060"/>
              </a:solidFill>
              <a:latin typeface="Segoe UI" panose="020B0502040204020203" pitchFamily="34" charset="0"/>
              <a:cs typeface="Segoe UI" panose="020B0502040204020203" pitchFamily="34" charset="0"/>
            </a:endParaRPr>
          </a:p>
        </p:txBody>
      </p:sp>
      <p:grpSp>
        <p:nvGrpSpPr>
          <p:cNvPr id="67" name="Groupe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Image 1" descr="Un groupe de personnes assises à un bureau&#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Il s’agit d’une image d’un bureau avec les ordinateurs portables et de personnes travaillant.">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fr-FR" dirty="0">
                <a:solidFill>
                  <a:schemeClr val="tx1"/>
                </a:solidFill>
              </a:endParaRPr>
            </a:p>
          </p:txBody>
        </p:sp>
        <p:sp>
          <p:nvSpPr>
            <p:cNvPr id="14" name="Ovale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16" name="Ovale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Ovale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Zone de texte 12">
              <a:extLst>
                <a:ext uri="{FF2B5EF4-FFF2-40B4-BE49-F238E27FC236}">
                  <a16:creationId xmlns:a16="http://schemas.microsoft.com/office/drawing/2014/main" id="{DC02C732-8960-4820-B185-F087E030DAAA}"/>
                </a:ext>
              </a:extLst>
            </p:cNvPr>
            <p:cNvSpPr txBox="1"/>
            <p:nvPr/>
          </p:nvSpPr>
          <p:spPr>
            <a:xfrm>
              <a:off x="1015704" y="3189004"/>
              <a:ext cx="1106073" cy="492443"/>
            </a:xfrm>
            <a:prstGeom prst="rect">
              <a:avLst/>
            </a:prstGeom>
            <a:noFill/>
          </p:spPr>
          <p:txBody>
            <a:bodyPr wrap="none" lIns="0" tIns="0" rIns="0" bIns="0" rtlCol="0">
              <a:spAutoFit/>
            </a:bodyPr>
            <a:lstStyle/>
            <a:p>
              <a:pPr algn="ctr" rtl="0"/>
              <a:r>
                <a:rPr lang="fr-FR" sz="3200" b="1" dirty="0">
                  <a:solidFill>
                    <a:schemeClr val="bg1"/>
                  </a:solidFill>
                  <a:latin typeface="+mj-lt"/>
                </a:rPr>
                <a:t>561 +1</a:t>
              </a:r>
            </a:p>
          </p:txBody>
        </p:sp>
        <p:sp>
          <p:nvSpPr>
            <p:cNvPr id="29" name="Ovale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31" name="Ovale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2" name="Ovale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Zone de texte 27">
              <a:extLst>
                <a:ext uri="{FF2B5EF4-FFF2-40B4-BE49-F238E27FC236}">
                  <a16:creationId xmlns:a16="http://schemas.microsoft.com/office/drawing/2014/main" id="{1CC8C601-FB40-4573-87B3-B1126A610542}"/>
                </a:ext>
              </a:extLst>
            </p:cNvPr>
            <p:cNvSpPr txBox="1"/>
            <p:nvPr/>
          </p:nvSpPr>
          <p:spPr>
            <a:xfrm>
              <a:off x="4052039" y="3189005"/>
              <a:ext cx="1017907" cy="492443"/>
            </a:xfrm>
            <a:prstGeom prst="rect">
              <a:avLst/>
            </a:prstGeom>
            <a:noFill/>
          </p:spPr>
          <p:txBody>
            <a:bodyPr wrap="none" lIns="0" tIns="0" rIns="0" bIns="0" rtlCol="0">
              <a:spAutoFit/>
            </a:bodyPr>
            <a:lstStyle/>
            <a:p>
              <a:pPr algn="ctr" rtl="0"/>
              <a:r>
                <a:rPr lang="fr-FR" sz="3200" b="1" dirty="0">
                  <a:solidFill>
                    <a:schemeClr val="bg1"/>
                  </a:solidFill>
                  <a:latin typeface="+mj-lt"/>
                </a:rPr>
                <a:t>10889</a:t>
              </a:r>
            </a:p>
          </p:txBody>
        </p:sp>
        <p:sp>
          <p:nvSpPr>
            <p:cNvPr id="41" name="Ovale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43" name="Ovale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4" name="Ovale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Zone de texte 39">
              <a:extLst>
                <a:ext uri="{FF2B5EF4-FFF2-40B4-BE49-F238E27FC236}">
                  <a16:creationId xmlns:a16="http://schemas.microsoft.com/office/drawing/2014/main" id="{5C436978-7B84-4F27-8A32-574050B29AD0}"/>
                </a:ext>
              </a:extLst>
            </p:cNvPr>
            <p:cNvSpPr txBox="1"/>
            <p:nvPr/>
          </p:nvSpPr>
          <p:spPr>
            <a:xfrm>
              <a:off x="7322125" y="3189005"/>
              <a:ext cx="407164" cy="492443"/>
            </a:xfrm>
            <a:prstGeom prst="rect">
              <a:avLst/>
            </a:prstGeom>
            <a:noFill/>
          </p:spPr>
          <p:txBody>
            <a:bodyPr wrap="none" lIns="0" tIns="0" rIns="0" bIns="0" rtlCol="0">
              <a:spAutoFit/>
            </a:bodyPr>
            <a:lstStyle/>
            <a:p>
              <a:pPr algn="ctr" rtl="0"/>
              <a:r>
                <a:rPr lang="fr-FR" sz="3200" b="1" dirty="0">
                  <a:solidFill>
                    <a:schemeClr val="bg1"/>
                  </a:solidFill>
                  <a:latin typeface="+mj-lt"/>
                </a:rPr>
                <a:t>28</a:t>
              </a:r>
            </a:p>
          </p:txBody>
        </p:sp>
        <p:grpSp>
          <p:nvGrpSpPr>
            <p:cNvPr id="46" name="Groupe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e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e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55" name="Ovale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6" name="Ovale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52" name="Zone de texte 51">
                <a:extLst>
                  <a:ext uri="{FF2B5EF4-FFF2-40B4-BE49-F238E27FC236}">
                    <a16:creationId xmlns:a16="http://schemas.microsoft.com/office/drawing/2014/main" id="{38F4B3FC-E555-4F37-BC12-4940EF773A7E}"/>
                  </a:ext>
                </a:extLst>
              </p:cNvPr>
              <p:cNvSpPr txBox="1"/>
              <p:nvPr/>
            </p:nvSpPr>
            <p:spPr>
              <a:xfrm>
                <a:off x="7365812" y="3160041"/>
                <a:ext cx="1037143" cy="492443"/>
              </a:xfrm>
              <a:prstGeom prst="rect">
                <a:avLst/>
              </a:prstGeom>
              <a:noFill/>
            </p:spPr>
            <p:txBody>
              <a:bodyPr wrap="none" lIns="0" tIns="0" rIns="0" bIns="0" rtlCol="0">
                <a:spAutoFit/>
              </a:bodyPr>
              <a:lstStyle/>
              <a:p>
                <a:pPr algn="ctr"/>
                <a:r>
                  <a:rPr lang="fr-FR" sz="3200" b="1" dirty="0">
                    <a:solidFill>
                      <a:schemeClr val="bg1"/>
                    </a:solidFill>
                    <a:latin typeface="+mj-lt"/>
                  </a:rPr>
                  <a:t>-0.638	</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dirty="0"/>
            </a:p>
          </p:txBody>
        </p:sp>
      </p:grpSp>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r>
              <a:rPr lang="fr-FR" dirty="0"/>
              <a:t>Ressources humaines : diapositive </a:t>
            </a:r>
            <a:r>
              <a:rPr lang="fr" dirty="0"/>
              <a:t>7</a:t>
            </a:r>
          </a:p>
        </p:txBody>
      </p:sp>
    </p:spTree>
    <p:extLst>
      <p:ext uri="{BB962C8B-B14F-4D97-AF65-F5344CB8AC3E}">
        <p14:creationId xmlns:p14="http://schemas.microsoft.com/office/powerpoint/2010/main" val="216376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1183821" y="534102"/>
            <a:ext cx="4845708" cy="984885"/>
          </a:xfrm>
          <a:prstGeom prst="rect">
            <a:avLst/>
          </a:prstGeom>
          <a:noFill/>
        </p:spPr>
        <p:txBody>
          <a:bodyPr wrap="square" lIns="0" tIns="0" rIns="0" bIns="0" rtlCol="0">
            <a:spAutoFit/>
          </a:bodyPr>
          <a:lstStyle/>
          <a:p>
            <a:pPr rtl="0"/>
            <a:r>
              <a:rPr lang="fr-FR" sz="3200" b="1" dirty="0">
                <a:solidFill>
                  <a:srgbClr val="002060"/>
                </a:solidFill>
                <a:latin typeface="Segoe UI" panose="020B0502040204020203" pitchFamily="34" charset="0"/>
                <a:cs typeface="Segoe UI" panose="020B0502040204020203" pitchFamily="34" charset="0"/>
              </a:rPr>
              <a:t>Ajout de nouvelles variables</a:t>
            </a:r>
          </a:p>
        </p:txBody>
      </p:sp>
      <p:cxnSp>
        <p:nvCxnSpPr>
          <p:cNvPr id="4" name="Connecteur droit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1183820" y="1507661"/>
            <a:ext cx="4730719" cy="4678204"/>
          </a:xfrm>
          <a:prstGeom prst="rect">
            <a:avLst/>
          </a:prstGeom>
        </p:spPr>
        <p:txBody>
          <a:bodyPr wrap="square" lIns="0" tIns="0" rIns="0" bIns="0" rtlCol="0">
            <a:spAutoFit/>
          </a:bodyPr>
          <a:lstStyle/>
          <a:p>
            <a:pPr marL="285750" indent="-285750">
              <a:buFontTx/>
              <a:buChar char="-"/>
            </a:pPr>
            <a:r>
              <a:rPr lang="fr-FR" sz="1600" i="1" dirty="0">
                <a:solidFill>
                  <a:srgbClr val="002060"/>
                </a:solidFill>
                <a:latin typeface="+mj-lt"/>
                <a:cs typeface="Segoe UI" panose="020B0502040204020203" pitchFamily="34" charset="0"/>
              </a:rPr>
              <a:t>Pour cette dataset, il n’était pas possible de créer beaucoup de nouvelles colonnes pour plusieurs raisons. D’abord, chaque ligne n’avait aucune donnée d’heure, de date, de localisation,… qui aurait permis de développer de nouvelles colonnes à ce sujet. Ensuite, j’ai remarqué que chaque variable mesurée par le téléphone a déjà été développée en plusieurs colonnes : Max, Moyenne, MAD (</a:t>
            </a:r>
            <a:r>
              <a:rPr lang="fr-FR" sz="1600" i="1" dirty="0" err="1">
                <a:solidFill>
                  <a:srgbClr val="002060"/>
                </a:solidFill>
                <a:latin typeface="+mj-lt"/>
                <a:cs typeface="Segoe UI" panose="020B0502040204020203" pitchFamily="34" charset="0"/>
              </a:rPr>
              <a:t>mean</a:t>
            </a:r>
            <a:r>
              <a:rPr lang="fr-FR" sz="1600" i="1" dirty="0">
                <a:solidFill>
                  <a:srgbClr val="002060"/>
                </a:solidFill>
                <a:latin typeface="+mj-lt"/>
                <a:cs typeface="Segoe UI" panose="020B0502040204020203" pitchFamily="34" charset="0"/>
              </a:rPr>
              <a:t> </a:t>
            </a:r>
            <a:r>
              <a:rPr lang="fr-FR" sz="1600" i="1" dirty="0" err="1">
                <a:solidFill>
                  <a:srgbClr val="002060"/>
                </a:solidFill>
                <a:latin typeface="+mj-lt"/>
                <a:cs typeface="Segoe UI" panose="020B0502040204020203" pitchFamily="34" charset="0"/>
              </a:rPr>
              <a:t>absolute</a:t>
            </a:r>
            <a:r>
              <a:rPr lang="fr-FR" sz="1600" i="1" dirty="0">
                <a:solidFill>
                  <a:srgbClr val="002060"/>
                </a:solidFill>
                <a:latin typeface="+mj-lt"/>
                <a:cs typeface="Segoe UI" panose="020B0502040204020203" pitchFamily="34" charset="0"/>
              </a:rPr>
              <a:t> </a:t>
            </a:r>
            <a:r>
              <a:rPr lang="fr-FR" sz="1600" i="1" dirty="0" err="1">
                <a:solidFill>
                  <a:srgbClr val="002060"/>
                </a:solidFill>
                <a:latin typeface="+mj-lt"/>
                <a:cs typeface="Segoe UI" panose="020B0502040204020203" pitchFamily="34" charset="0"/>
              </a:rPr>
              <a:t>deviation</a:t>
            </a:r>
            <a:r>
              <a:rPr lang="fr-FR" sz="1600" i="1" dirty="0">
                <a:solidFill>
                  <a:srgbClr val="002060"/>
                </a:solidFill>
                <a:latin typeface="+mj-lt"/>
                <a:cs typeface="Segoe UI" panose="020B0502040204020203" pitchFamily="34" charset="0"/>
              </a:rPr>
              <a:t>),…</a:t>
            </a:r>
          </a:p>
          <a:p>
            <a:pPr marL="285750" indent="-285750">
              <a:buFontTx/>
              <a:buChar char="-"/>
            </a:pPr>
            <a:r>
              <a:rPr lang="fr-FR" sz="1600" i="1" dirty="0">
                <a:solidFill>
                  <a:srgbClr val="002060"/>
                </a:solidFill>
                <a:latin typeface="+mj-lt"/>
                <a:cs typeface="Segoe UI" panose="020B0502040204020203" pitchFamily="34" charset="0"/>
              </a:rPr>
              <a:t>J’ai tout de même réalisé 3 ajouts de variables :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Les 28 colonnes qui étaient en doublon, j’ai décidé d’en faire une moyenne et d’en créer une nouvelle colonne</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J’ai ajouté une variable qui correspond au label de la mesure précédente. </a:t>
            </a:r>
            <a:br>
              <a:rPr lang="fr-FR" sz="1600" i="1" dirty="0">
                <a:solidFill>
                  <a:srgbClr val="002060"/>
                </a:solidFill>
                <a:latin typeface="+mj-lt"/>
                <a:cs typeface="Segoe UI" panose="020B0502040204020203" pitchFamily="34" charset="0"/>
              </a:rPr>
            </a:br>
            <a:r>
              <a:rPr lang="fr-FR" sz="1600" i="1" dirty="0">
                <a:solidFill>
                  <a:srgbClr val="002060"/>
                </a:solidFill>
                <a:latin typeface="+mj-lt"/>
                <a:cs typeface="Segoe UI" panose="020B0502040204020203" pitchFamily="34" charset="0"/>
              </a:rPr>
              <a:t>- Enfin, j’ai récupéré le nom de la variable ayant la meilleure corrélation (voir slide suivante) et j’ai ajouté à chaque mesure, la valeur de la ligne précédente (si c’était le même utilisateur sur les deux mesures)</a:t>
            </a:r>
          </a:p>
        </p:txBody>
      </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5347315" y="-508000"/>
            <a:ext cx="8739665" cy="8346238"/>
            <a:chOff x="4768559" y="-439156"/>
            <a:chExt cx="7594319"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768559"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7"/>
              <a:chOff x="7676266" y="528897"/>
              <a:chExt cx="1904852" cy="2230987"/>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7"/>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1" y="528897"/>
                <a:ext cx="1571547"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834966"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fr-FR" dirty="0"/>
              <a:t>Ressources humaines : diapositive </a:t>
            </a:r>
            <a:r>
              <a:rPr lang="fr" dirty="0"/>
              <a:t>2</a:t>
            </a:r>
          </a:p>
        </p:txBody>
      </p:sp>
    </p:spTree>
    <p:extLst>
      <p:ext uri="{BB962C8B-B14F-4D97-AF65-F5344CB8AC3E}">
        <p14:creationId xmlns:p14="http://schemas.microsoft.com/office/powerpoint/2010/main" val="31630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ette image de deux jeux de mains assemblant un puzzle. ">
            <a:extLst>
              <a:ext uri="{FF2B5EF4-FFF2-40B4-BE49-F238E27FC236}">
                <a16:creationId xmlns:a16="http://schemas.microsoft.com/office/drawing/2014/main" id="{B775354C-5C3A-4DEF-9969-09C0D534937B}"/>
              </a:ext>
            </a:extLst>
          </p:cNvPr>
          <p:cNvPicPr>
            <a:picLocks noChangeAspect="1"/>
          </p:cNvPicPr>
          <p:nvPr/>
        </p:nvPicPr>
        <p:blipFill rotWithShape="1">
          <a:blip r:embed="rId2"/>
          <a:srcRect l="6955" r="15224"/>
          <a:stretch/>
        </p:blipFill>
        <p:spPr>
          <a:xfrm>
            <a:off x="7929025" y="0"/>
            <a:ext cx="4262975" cy="6858000"/>
          </a:xfrm>
          <a:prstGeom prst="rect">
            <a:avLst/>
          </a:prstGeom>
        </p:spPr>
      </p:pic>
      <p:sp>
        <p:nvSpPr>
          <p:cNvPr id="4" name="Zone de texte 2">
            <a:extLst>
              <a:ext uri="{FF2B5EF4-FFF2-40B4-BE49-F238E27FC236}">
                <a16:creationId xmlns:a16="http://schemas.microsoft.com/office/drawing/2014/main" id="{6823F5AD-9280-436A-B3B8-58C7E00819BD}"/>
              </a:ext>
            </a:extLst>
          </p:cNvPr>
          <p:cNvSpPr txBox="1"/>
          <p:nvPr/>
        </p:nvSpPr>
        <p:spPr>
          <a:xfrm>
            <a:off x="726781" y="273553"/>
            <a:ext cx="690274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spc="-50" dirty="0"/>
              <a:t>Corrélation</a:t>
            </a:r>
          </a:p>
        </p:txBody>
      </p:sp>
      <p:sp>
        <p:nvSpPr>
          <p:cNvPr id="5" name="Rectangle 4">
            <a:extLst>
              <a:ext uri="{FF2B5EF4-FFF2-40B4-BE49-F238E27FC236}">
                <a16:creationId xmlns:a16="http://schemas.microsoft.com/office/drawing/2014/main" id="{CB6F4B80-DDDB-42A1-AEB8-B89A9E900F73}"/>
              </a:ext>
            </a:extLst>
          </p:cNvPr>
          <p:cNvSpPr/>
          <p:nvPr/>
        </p:nvSpPr>
        <p:spPr>
          <a:xfrm>
            <a:off x="726781" y="839066"/>
            <a:ext cx="3536195" cy="5663089"/>
          </a:xfrm>
          <a:prstGeom prst="rect">
            <a:avLst/>
          </a:prstGeom>
        </p:spPr>
        <p:txBody>
          <a:bodyPr wrap="square" lIns="0" tIns="0" rIns="0" bIns="0" rtlCol="0">
            <a:spAutoFit/>
          </a:bodyPr>
          <a:lstStyle/>
          <a:p>
            <a:r>
              <a:rPr lang="fr-FR" sz="1600" dirty="0">
                <a:solidFill>
                  <a:srgbClr val="002060"/>
                </a:solidFill>
                <a:latin typeface="+mj-lt"/>
                <a:cs typeface="Segoe UI" panose="020B0502040204020203" pitchFamily="34" charset="0"/>
              </a:rPr>
              <a:t>Pour mieux comprendre, la dataset, j’ai décidé d’afficher la corrélation entre les différentes variables et la </a:t>
            </a:r>
            <a:r>
              <a:rPr lang="fr-FR" sz="1600" dirty="0" err="1">
                <a:solidFill>
                  <a:srgbClr val="002060"/>
                </a:solidFill>
                <a:latin typeface="+mj-lt"/>
                <a:cs typeface="Segoe UI" panose="020B0502040204020203" pitchFamily="34" charset="0"/>
              </a:rPr>
              <a:t>target</a:t>
            </a:r>
            <a:r>
              <a:rPr lang="fr-FR" sz="1600" dirty="0">
                <a:solidFill>
                  <a:srgbClr val="002060"/>
                </a:solidFill>
                <a:latin typeface="+mj-lt"/>
                <a:cs typeface="Segoe UI" panose="020B0502040204020203" pitchFamily="34" charset="0"/>
              </a:rPr>
              <a:t>. Cela m’a permis de me rendre compte que l’ajout de la variable correspondant au résultat de la ligne précédente n’était pas une bonne chose car leur corrélation était trop importante (0,990190) cela signifie qu’on a quasiment à chaque fois, la même activité entre 2 lignes, cela est logique car chaque activité est mesuré pendant 2,56 secondes et il conserve une centaine de mesure de chaque activité. De plus, dans le cas réel, il est impossible pour le téléphone de savoir ce qui c’est passé à l’instant précédent. De ce fait, j’ai décidé de supprimer cette variable qui ne représentait pas le cas réel.</a:t>
            </a:r>
          </a:p>
          <a:p>
            <a:r>
              <a:rPr lang="fr-FR" sz="1600" dirty="0">
                <a:solidFill>
                  <a:srgbClr val="002060"/>
                </a:solidFill>
                <a:latin typeface="+mj-lt"/>
                <a:cs typeface="Segoe UI" panose="020B0502040204020203" pitchFamily="34" charset="0"/>
              </a:rPr>
              <a:t>Pour les autres variables, ce tableau de corrélation m’a permis de voir que beaucoup de variables avaient un réel impact sur la prédiction de l’activité et donc qu’il y avait de la matière pour faire une bonne prédiction</a:t>
            </a:r>
          </a:p>
        </p:txBody>
      </p:sp>
      <p:sp>
        <p:nvSpPr>
          <p:cNvPr id="12" name="Rectangle 11">
            <a:extLst>
              <a:ext uri="{FF2B5EF4-FFF2-40B4-BE49-F238E27FC236}">
                <a16:creationId xmlns:a16="http://schemas.microsoft.com/office/drawing/2014/main" id="{38838B49-9D89-4E35-A7C1-50B1AE706E87}"/>
              </a:ext>
            </a:extLst>
          </p:cNvPr>
          <p:cNvSpPr/>
          <p:nvPr/>
        </p:nvSpPr>
        <p:spPr>
          <a:xfrm>
            <a:off x="4421427" y="6502155"/>
            <a:ext cx="3536195" cy="246221"/>
          </a:xfrm>
          <a:prstGeom prst="rect">
            <a:avLst/>
          </a:prstGeom>
        </p:spPr>
        <p:txBody>
          <a:bodyPr wrap="square" lIns="0" tIns="0" rIns="0" bIns="0" rtlCol="0">
            <a:spAutoFit/>
          </a:bodyPr>
          <a:lstStyle/>
          <a:p>
            <a:pPr algn="ctr"/>
            <a:r>
              <a:rPr lang="fr-FR" sz="1600" b="1" i="1" dirty="0">
                <a:solidFill>
                  <a:srgbClr val="002060"/>
                </a:solidFill>
                <a:latin typeface="+mj-lt"/>
                <a:cs typeface="Segoe UI" panose="020B0502040204020203" pitchFamily="34" charset="0"/>
              </a:rPr>
              <a:t>Liste des meilleures corrélations</a:t>
            </a:r>
          </a:p>
        </p:txBody>
      </p:sp>
      <p:grpSp>
        <p:nvGrpSpPr>
          <p:cNvPr id="2" name="Groupe 1">
            <a:extLst>
              <a:ext uri="{FF2B5EF4-FFF2-40B4-BE49-F238E27FC236}">
                <a16:creationId xmlns:a16="http://schemas.microsoft.com/office/drawing/2014/main" id="{2F69EC14-2A10-4DC7-A2F1-C8FFC2BBDA96}"/>
              </a:ext>
            </a:extLst>
          </p:cNvPr>
          <p:cNvGrpSpPr/>
          <p:nvPr/>
        </p:nvGrpSpPr>
        <p:grpSpPr>
          <a:xfrm>
            <a:off x="4562476" y="42732"/>
            <a:ext cx="3536195" cy="6408342"/>
            <a:chOff x="4562476" y="42732"/>
            <a:chExt cx="3536195" cy="6408342"/>
          </a:xfrm>
        </p:grpSpPr>
        <p:grpSp>
          <p:nvGrpSpPr>
            <p:cNvPr id="9" name="Groupe 8">
              <a:extLst>
                <a:ext uri="{FF2B5EF4-FFF2-40B4-BE49-F238E27FC236}">
                  <a16:creationId xmlns:a16="http://schemas.microsoft.com/office/drawing/2014/main" id="{08A18CE8-0C40-4DE4-9954-8678F0D5ADF3}"/>
                </a:ext>
              </a:extLst>
            </p:cNvPr>
            <p:cNvGrpSpPr/>
            <p:nvPr/>
          </p:nvGrpSpPr>
          <p:grpSpPr>
            <a:xfrm>
              <a:off x="4749524" y="42732"/>
              <a:ext cx="2880000" cy="6408342"/>
              <a:chOff x="5743575" y="-230821"/>
              <a:chExt cx="2880000" cy="6408342"/>
            </a:xfrm>
          </p:grpSpPr>
          <p:pic>
            <p:nvPicPr>
              <p:cNvPr id="10" name="Image 9">
                <a:extLst>
                  <a:ext uri="{FF2B5EF4-FFF2-40B4-BE49-F238E27FC236}">
                    <a16:creationId xmlns:a16="http://schemas.microsoft.com/office/drawing/2014/main" id="{8E41A4B5-8E20-4020-BD97-2B25BBF6BF91}"/>
                  </a:ext>
                </a:extLst>
              </p:cNvPr>
              <p:cNvPicPr>
                <a:picLocks noChangeAspect="1"/>
              </p:cNvPicPr>
              <p:nvPr/>
            </p:nvPicPr>
            <p:blipFill>
              <a:blip r:embed="rId3"/>
              <a:stretch>
                <a:fillRect/>
              </a:stretch>
            </p:blipFill>
            <p:spPr>
              <a:xfrm>
                <a:off x="5743575" y="-230821"/>
                <a:ext cx="2880000" cy="3061818"/>
              </a:xfrm>
              <a:prstGeom prst="rect">
                <a:avLst/>
              </a:prstGeom>
            </p:spPr>
          </p:pic>
          <p:pic>
            <p:nvPicPr>
              <p:cNvPr id="11" name="Image 10">
                <a:extLst>
                  <a:ext uri="{FF2B5EF4-FFF2-40B4-BE49-F238E27FC236}">
                    <a16:creationId xmlns:a16="http://schemas.microsoft.com/office/drawing/2014/main" id="{6627A29B-AB54-43A2-A9B1-5C7C5978993D}"/>
                  </a:ext>
                </a:extLst>
              </p:cNvPr>
              <p:cNvPicPr>
                <a:picLocks noChangeAspect="1"/>
              </p:cNvPicPr>
              <p:nvPr/>
            </p:nvPicPr>
            <p:blipFill>
              <a:blip r:embed="rId4"/>
              <a:stretch>
                <a:fillRect/>
              </a:stretch>
            </p:blipFill>
            <p:spPr>
              <a:xfrm>
                <a:off x="5743575" y="3061818"/>
                <a:ext cx="2880000" cy="3115703"/>
              </a:xfrm>
              <a:prstGeom prst="rect">
                <a:avLst/>
              </a:prstGeom>
            </p:spPr>
          </p:pic>
        </p:grpSp>
        <p:sp>
          <p:nvSpPr>
            <p:cNvPr id="13" name="Rectangle 12">
              <a:extLst>
                <a:ext uri="{FF2B5EF4-FFF2-40B4-BE49-F238E27FC236}">
                  <a16:creationId xmlns:a16="http://schemas.microsoft.com/office/drawing/2014/main" id="{A3A8EBBE-D686-4BD8-81C5-979296F69321}"/>
                </a:ext>
              </a:extLst>
            </p:cNvPr>
            <p:cNvSpPr/>
            <p:nvPr/>
          </p:nvSpPr>
          <p:spPr>
            <a:xfrm>
              <a:off x="4562476" y="2900313"/>
              <a:ext cx="3536195" cy="492443"/>
            </a:xfrm>
            <a:prstGeom prst="rect">
              <a:avLst/>
            </a:prstGeom>
          </p:spPr>
          <p:txBody>
            <a:bodyPr wrap="square" lIns="0" tIns="0" rIns="0" bIns="0" rtlCol="0">
              <a:spAutoFit/>
            </a:bodyPr>
            <a:lstStyle/>
            <a:p>
              <a:pPr algn="ctr"/>
              <a:r>
                <a:rPr lang="fr-FR" sz="3200" b="1" i="1" dirty="0">
                  <a:solidFill>
                    <a:srgbClr val="002060"/>
                  </a:solidFill>
                  <a:latin typeface="+mj-lt"/>
                  <a:cs typeface="Segoe UI" panose="020B0502040204020203" pitchFamily="34" charset="0"/>
                </a:rPr>
                <a:t>…</a:t>
              </a:r>
            </a:p>
          </p:txBody>
        </p:sp>
      </p:grpSp>
    </p:spTree>
    <p:extLst>
      <p:ext uri="{BB962C8B-B14F-4D97-AF65-F5344CB8AC3E}">
        <p14:creationId xmlns:p14="http://schemas.microsoft.com/office/powerpoint/2010/main" val="372117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 87">
            <a:extLst>
              <a:ext uri="{FF2B5EF4-FFF2-40B4-BE49-F238E27FC236}">
                <a16:creationId xmlns:a16="http://schemas.microsoft.com/office/drawing/2014/main" id="{447F3E7D-C0B4-41A9-87FE-AA8A8DDE3167}"/>
              </a:ext>
            </a:extLst>
          </p:cNvPr>
          <p:cNvPicPr>
            <a:picLocks noChangeAspect="1"/>
          </p:cNvPicPr>
          <p:nvPr/>
        </p:nvPicPr>
        <p:blipFill>
          <a:blip r:embed="rId3"/>
          <a:stretch>
            <a:fillRect/>
          </a:stretch>
        </p:blipFill>
        <p:spPr>
          <a:xfrm>
            <a:off x="4106262" y="1544025"/>
            <a:ext cx="7965367" cy="4824000"/>
          </a:xfrm>
          <a:prstGeom prst="rect">
            <a:avLst/>
          </a:prstGeom>
        </p:spPr>
      </p:pic>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Réalisation de plusieurs graphiques afin de montrer la valeur moyenne des variables ayants la meilleure corrélation pour chaque valeur de la variable à prédire</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53722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Graphique de corrélation</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Traduction de ces graphes</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3499537" cy="369331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Ces graphes permettent de mettre en lumière plusieurs choses :</a:t>
            </a:r>
          </a:p>
          <a:p>
            <a:pPr marL="342900" indent="-342900" rtl="0">
              <a:buAutoNum type="arabicParenR"/>
            </a:pPr>
            <a:r>
              <a:rPr lang="fr-FR" i="0" dirty="0"/>
              <a:t>Cela confirme qu’il y a une réelle corrélation entre ces variables et l’activité de l’utilisateur. En effet, les moyennes ne sont pas du tout les mêmes pour chaque valeur</a:t>
            </a:r>
          </a:p>
          <a:p>
            <a:pPr marL="342900" indent="-342900" rtl="0">
              <a:buAutoNum type="arabicParenR"/>
            </a:pPr>
            <a:r>
              <a:rPr lang="fr-FR" i="0" dirty="0"/>
              <a:t>On remarque qu’il y a des activités similaires : 1,2 et 3 ont des valeurs similaires, 4,5 et 6 aussi. Pour les autres variables, nous remarquons que la dernière variable : tBodyAccJerkMag-SMA-1 permet de les différencier</a:t>
            </a:r>
          </a:p>
          <a:p>
            <a:pPr marL="342900" indent="-342900" rtl="0">
              <a:buAutoNum type="arabicParenR"/>
            </a:pPr>
            <a:endParaRPr lang="fr-FR" dirty="0"/>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353220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Réalisation de plusieurs prédictions avec différents algorithmes</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53722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Modèles de prédiction</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309228"/>
            <a:ext cx="3235619" cy="738664"/>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Meilleur résultat :</a:t>
            </a:r>
          </a:p>
          <a:p>
            <a:pPr rtl="0"/>
            <a:r>
              <a:rPr lang="fr-FR" b="1" dirty="0">
                <a:latin typeface="Segoe UI" panose="020B0502040204020203" pitchFamily="34" charset="0"/>
              </a:rPr>
              <a:t>MSE : Xgboost</a:t>
            </a:r>
            <a:br>
              <a:rPr lang="fr-FR" b="1" dirty="0">
                <a:latin typeface="Segoe UI" panose="020B0502040204020203" pitchFamily="34" charset="0"/>
              </a:rPr>
            </a:br>
            <a:r>
              <a:rPr lang="fr-FR" b="1" dirty="0" err="1">
                <a:latin typeface="Segoe UI" panose="020B0502040204020203" pitchFamily="34" charset="0"/>
              </a:rPr>
              <a:t>Accuracy</a:t>
            </a:r>
            <a:r>
              <a:rPr lang="fr-FR" b="1" dirty="0">
                <a:latin typeface="Segoe UI" panose="020B0502040204020203" pitchFamily="34" charset="0"/>
              </a:rPr>
              <a:t> : Régression Logistique</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256918" cy="418576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J’ai réalisé plusieurs modèles de prédiction en utilisant différents algorithmes  : </a:t>
            </a:r>
            <a:br>
              <a:rPr lang="fr-FR" dirty="0"/>
            </a:br>
            <a:r>
              <a:rPr lang="fr-FR" dirty="0"/>
              <a:t>Ce que l’on peut voir, c’est que les modèles simples n’ont pas forcément des moins bons résultats : La meilleure </a:t>
            </a:r>
            <a:r>
              <a:rPr lang="fr-FR" dirty="0" err="1"/>
              <a:t>accuracy</a:t>
            </a:r>
            <a:r>
              <a:rPr lang="fr-FR" dirty="0"/>
              <a:t> est obtenue avec la régression logistique sans paramétrage.</a:t>
            </a:r>
            <a:br>
              <a:rPr lang="fr-FR" dirty="0"/>
            </a:br>
            <a:r>
              <a:rPr lang="fr-FR" dirty="0"/>
              <a:t>On peut voir aussi que tous les modèles exceptés la régression linéaire, ont des résultats quasis équivalents. Or le temps de traitement est bien différent (quelques secondes pour la régression logistique et plus de 20 minutes pour le xgboost).</a:t>
            </a:r>
          </a:p>
          <a:p>
            <a:pPr rtl="0"/>
            <a:r>
              <a:rPr lang="fr-FR" dirty="0"/>
              <a:t>Dernier point, il est intéressant de noter les différences de résultats entre les scores d’</a:t>
            </a:r>
            <a:r>
              <a:rPr lang="fr-FR" dirty="0" err="1"/>
              <a:t>accuracy</a:t>
            </a:r>
            <a:r>
              <a:rPr lang="fr-FR" dirty="0"/>
              <a:t> et de </a:t>
            </a:r>
            <a:r>
              <a:rPr lang="fr-FR" dirty="0" err="1"/>
              <a:t>mse</a:t>
            </a:r>
            <a:r>
              <a:rPr lang="fr-FR" dirty="0"/>
              <a:t>. Cependant, dans notre cas, c’est l’</a:t>
            </a:r>
            <a:r>
              <a:rPr lang="fr-FR" dirty="0" err="1"/>
              <a:t>accuracy</a:t>
            </a:r>
            <a:r>
              <a:rPr lang="fr-FR" dirty="0"/>
              <a:t> qui est à prendre en compte car les classes qui ont des valeurs proches (1 et 2) ont autant à voir que des valeurs plus distantes (1 et 6)</a:t>
            </a:r>
          </a:p>
        </p:txBody>
      </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graphicFrame>
        <p:nvGraphicFramePr>
          <p:cNvPr id="2" name="Tableau 2">
            <a:extLst>
              <a:ext uri="{FF2B5EF4-FFF2-40B4-BE49-F238E27FC236}">
                <a16:creationId xmlns:a16="http://schemas.microsoft.com/office/drawing/2014/main" id="{4E0B596C-C72B-4259-BBA8-0D0805B5CF58}"/>
              </a:ext>
            </a:extLst>
          </p:cNvPr>
          <p:cNvGraphicFramePr>
            <a:graphicFrameLocks noGrp="1"/>
          </p:cNvGraphicFramePr>
          <p:nvPr>
            <p:extLst>
              <p:ext uri="{D42A27DB-BD31-4B8C-83A1-F6EECF244321}">
                <p14:modId xmlns:p14="http://schemas.microsoft.com/office/powerpoint/2010/main" val="3513931706"/>
              </p:ext>
            </p:extLst>
          </p:nvPr>
        </p:nvGraphicFramePr>
        <p:xfrm>
          <a:off x="4983699" y="1189668"/>
          <a:ext cx="6968156" cy="4841240"/>
        </p:xfrm>
        <a:graphic>
          <a:graphicData uri="http://schemas.openxmlformats.org/drawingml/2006/table">
            <a:tbl>
              <a:tblPr firstRow="1" bandRow="1">
                <a:tableStyleId>{5C22544A-7EE6-4342-B048-85BDC9FD1C3A}</a:tableStyleId>
              </a:tblPr>
              <a:tblGrid>
                <a:gridCol w="2612578">
                  <a:extLst>
                    <a:ext uri="{9D8B030D-6E8A-4147-A177-3AD203B41FA5}">
                      <a16:colId xmlns:a16="http://schemas.microsoft.com/office/drawing/2014/main" val="472041948"/>
                    </a:ext>
                  </a:extLst>
                </a:gridCol>
                <a:gridCol w="2129614">
                  <a:extLst>
                    <a:ext uri="{9D8B030D-6E8A-4147-A177-3AD203B41FA5}">
                      <a16:colId xmlns:a16="http://schemas.microsoft.com/office/drawing/2014/main" val="3387267082"/>
                    </a:ext>
                  </a:extLst>
                </a:gridCol>
                <a:gridCol w="2225964">
                  <a:extLst>
                    <a:ext uri="{9D8B030D-6E8A-4147-A177-3AD203B41FA5}">
                      <a16:colId xmlns:a16="http://schemas.microsoft.com/office/drawing/2014/main" val="1841868977"/>
                    </a:ext>
                  </a:extLst>
                </a:gridCol>
              </a:tblGrid>
              <a:tr h="370840">
                <a:tc>
                  <a:txBody>
                    <a:bodyPr/>
                    <a:lstStyle/>
                    <a:p>
                      <a:endParaRPr lang="fr-FR"/>
                    </a:p>
                  </a:txBody>
                  <a:tcPr/>
                </a:tc>
                <a:tc>
                  <a:txBody>
                    <a:bodyPr/>
                    <a:lstStyle/>
                    <a:p>
                      <a:pPr algn="ctr"/>
                      <a:r>
                        <a:rPr lang="fr-FR" dirty="0"/>
                        <a:t>MSE</a:t>
                      </a:r>
                    </a:p>
                  </a:txBody>
                  <a:tcPr/>
                </a:tc>
                <a:tc>
                  <a:txBody>
                    <a:bodyPr/>
                    <a:lstStyle/>
                    <a:p>
                      <a:pPr algn="ctr"/>
                      <a:r>
                        <a:rPr lang="fr-FR" dirty="0" err="1"/>
                        <a:t>Accuracy</a:t>
                      </a:r>
                      <a:endParaRPr lang="fr-FR" dirty="0"/>
                    </a:p>
                  </a:txBody>
                  <a:tcPr/>
                </a:tc>
                <a:extLst>
                  <a:ext uri="{0D108BD9-81ED-4DB2-BD59-A6C34878D82A}">
                    <a16:rowId xmlns:a16="http://schemas.microsoft.com/office/drawing/2014/main" val="2464990557"/>
                  </a:ext>
                </a:extLst>
              </a:tr>
              <a:tr h="370840">
                <a:tc>
                  <a:txBody>
                    <a:bodyPr/>
                    <a:lstStyle/>
                    <a:p>
                      <a:r>
                        <a:rPr lang="fr-FR" sz="1400" dirty="0"/>
                        <a:t>Régression Linéaire</a:t>
                      </a:r>
                    </a:p>
                  </a:txBody>
                  <a:tcPr/>
                </a:tc>
                <a:tc>
                  <a:txBody>
                    <a:bodyPr/>
                    <a:lstStyle/>
                    <a:p>
                      <a:r>
                        <a:rPr lang="fr-FR" sz="1400" dirty="0"/>
                        <a:t>Valeur fixe : 0.543908</a:t>
                      </a:r>
                    </a:p>
                  </a:txBody>
                  <a:tcPr/>
                </a:tc>
                <a:tc>
                  <a:txBody>
                    <a:bodyPr/>
                    <a:lstStyle/>
                    <a:p>
                      <a:r>
                        <a:rPr lang="fr-FR" sz="1400" dirty="0"/>
                        <a:t>Valeur fixe : 0.670462</a:t>
                      </a:r>
                    </a:p>
                  </a:txBody>
                  <a:tcPr/>
                </a:tc>
                <a:extLst>
                  <a:ext uri="{0D108BD9-81ED-4DB2-BD59-A6C34878D82A}">
                    <a16:rowId xmlns:a16="http://schemas.microsoft.com/office/drawing/2014/main" val="3419458789"/>
                  </a:ext>
                </a:extLst>
              </a:tr>
              <a:tr h="370840">
                <a:tc>
                  <a:txBody>
                    <a:bodyPr/>
                    <a:lstStyle/>
                    <a:p>
                      <a:r>
                        <a:rPr lang="fr-FR" sz="1400" dirty="0"/>
                        <a:t>Régression Logistique sans paramétrage</a:t>
                      </a:r>
                    </a:p>
                  </a:txBody>
                  <a:tcPr/>
                </a:tc>
                <a:tc>
                  <a:txBody>
                    <a:bodyPr/>
                    <a:lstStyle/>
                    <a:p>
                      <a:r>
                        <a:rPr lang="fr-FR" sz="1400" dirty="0"/>
                        <a:t>Valeur Fixe : 0.382669</a:t>
                      </a:r>
                    </a:p>
                  </a:txBody>
                  <a:tcPr/>
                </a:tc>
                <a:tc>
                  <a:txBody>
                    <a:bodyPr/>
                    <a:lstStyle/>
                    <a:p>
                      <a:r>
                        <a:rPr lang="fr-FR" sz="1400" dirty="0"/>
                        <a:t>Valeur Fixe : 0.924099</a:t>
                      </a:r>
                    </a:p>
                  </a:txBody>
                  <a:tcPr/>
                </a:tc>
                <a:extLst>
                  <a:ext uri="{0D108BD9-81ED-4DB2-BD59-A6C34878D82A}">
                    <a16:rowId xmlns:a16="http://schemas.microsoft.com/office/drawing/2014/main" val="1498036209"/>
                  </a:ext>
                </a:extLst>
              </a:tr>
              <a:tr h="370840">
                <a:tc>
                  <a:txBody>
                    <a:bodyPr/>
                    <a:lstStyle/>
                    <a:p>
                      <a:r>
                        <a:rPr lang="fr-FR" sz="1400" dirty="0"/>
                        <a:t>Régression Logistique avec application d’un </a:t>
                      </a:r>
                      <a:r>
                        <a:rPr lang="fr-FR" sz="1400" dirty="0" err="1"/>
                        <a:t>Grid</a:t>
                      </a:r>
                      <a:r>
                        <a:rPr lang="fr-FR" sz="1400" dirty="0"/>
                        <a:t> </a:t>
                      </a:r>
                      <a:r>
                        <a:rPr lang="fr-FR" sz="1400" dirty="0" err="1"/>
                        <a:t>Search</a:t>
                      </a:r>
                      <a:r>
                        <a:rPr lang="fr-FR" sz="1400" dirty="0"/>
                        <a:t> sur les paramètres</a:t>
                      </a:r>
                    </a:p>
                  </a:txBody>
                  <a:tcPr/>
                </a:tc>
                <a:tc>
                  <a:txBody>
                    <a:bodyPr/>
                    <a:lstStyle/>
                    <a:p>
                      <a:r>
                        <a:rPr lang="fr-FR" sz="1400" dirty="0"/>
                        <a:t>0.368121</a:t>
                      </a:r>
                    </a:p>
                  </a:txBody>
                  <a:tcPr/>
                </a:tc>
                <a:tc>
                  <a:txBody>
                    <a:bodyPr/>
                    <a:lstStyle/>
                    <a:p>
                      <a:r>
                        <a:rPr lang="fr-FR" sz="1400" dirty="0"/>
                        <a:t>0.915560</a:t>
                      </a:r>
                    </a:p>
                  </a:txBody>
                  <a:tcPr/>
                </a:tc>
                <a:extLst>
                  <a:ext uri="{0D108BD9-81ED-4DB2-BD59-A6C34878D82A}">
                    <a16:rowId xmlns:a16="http://schemas.microsoft.com/office/drawing/2014/main" val="1205828483"/>
                  </a:ext>
                </a:extLst>
              </a:tr>
              <a:tr h="370840">
                <a:tc>
                  <a:txBody>
                    <a:bodyPr/>
                    <a:lstStyle/>
                    <a:p>
                      <a:r>
                        <a:rPr lang="fr-FR" sz="1400" dirty="0"/>
                        <a:t>Random Forest sans paramétrage (Random-State différent)</a:t>
                      </a:r>
                    </a:p>
                  </a:txBody>
                  <a:tcPr/>
                </a:tc>
                <a:tc>
                  <a:txBody>
                    <a:bodyPr/>
                    <a:lstStyle/>
                    <a:p>
                      <a:r>
                        <a:rPr lang="fr-FR" sz="1400" dirty="0"/>
                        <a:t>0.572423/ 0.550917/ 0.452245</a:t>
                      </a:r>
                    </a:p>
                  </a:txBody>
                  <a:tcPr/>
                </a:tc>
                <a:tc>
                  <a:txBody>
                    <a:bodyPr/>
                    <a:lstStyle/>
                    <a:p>
                      <a:r>
                        <a:rPr lang="fr-FR" sz="1400" dirty="0"/>
                        <a:t>0.890259/ 0.886464 / 0.888046</a:t>
                      </a:r>
                    </a:p>
                  </a:txBody>
                  <a:tcPr/>
                </a:tc>
                <a:extLst>
                  <a:ext uri="{0D108BD9-81ED-4DB2-BD59-A6C34878D82A}">
                    <a16:rowId xmlns:a16="http://schemas.microsoft.com/office/drawing/2014/main" val="2557695682"/>
                  </a:ext>
                </a:extLst>
              </a:tr>
              <a:tr h="370840">
                <a:tc>
                  <a:txBody>
                    <a:bodyPr/>
                    <a:lstStyle/>
                    <a:p>
                      <a:r>
                        <a:rPr lang="fr-FR" sz="1400" dirty="0"/>
                        <a:t>Random Forest 1</a:t>
                      </a:r>
                      <a:r>
                        <a:rPr lang="fr-FR" sz="1400" baseline="30000" dirty="0"/>
                        <a:t>er</a:t>
                      </a:r>
                      <a:r>
                        <a:rPr lang="fr-FR" sz="1400" dirty="0"/>
                        <a:t> paramétrage (</a:t>
                      </a:r>
                      <a:r>
                        <a:rPr lang="fr-FR" sz="1400" dirty="0" err="1"/>
                        <a:t>n_estimators</a:t>
                      </a:r>
                      <a:r>
                        <a:rPr lang="fr-FR" sz="1400" dirty="0"/>
                        <a:t> = 100)</a:t>
                      </a:r>
                    </a:p>
                  </a:txBody>
                  <a:tcPr/>
                </a:tc>
                <a:tc>
                  <a:txBody>
                    <a:bodyPr/>
                    <a:lstStyle/>
                    <a:p>
                      <a:r>
                        <a:rPr lang="fr-FR" sz="1400" dirty="0"/>
                        <a:t>0.336496 / 0.362745 / 0.331752</a:t>
                      </a:r>
                    </a:p>
                  </a:txBody>
                  <a:tcPr/>
                </a:tc>
                <a:tc>
                  <a:txBody>
                    <a:bodyPr/>
                    <a:lstStyle/>
                    <a:p>
                      <a:r>
                        <a:rPr lang="fr-FR" sz="1400" dirty="0"/>
                        <a:t>0.913978 / 0.907653 / 0.912081</a:t>
                      </a:r>
                    </a:p>
                  </a:txBody>
                  <a:tcPr/>
                </a:tc>
                <a:extLst>
                  <a:ext uri="{0D108BD9-81ED-4DB2-BD59-A6C34878D82A}">
                    <a16:rowId xmlns:a16="http://schemas.microsoft.com/office/drawing/2014/main" val="4088468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Random Forest 2</a:t>
                      </a:r>
                      <a:r>
                        <a:rPr lang="fr-FR" sz="1400" baseline="30000" dirty="0"/>
                        <a:t>ème</a:t>
                      </a:r>
                      <a:r>
                        <a:rPr lang="fr-FR" sz="1400" dirty="0"/>
                        <a:t> paramétrage (</a:t>
                      </a:r>
                      <a:r>
                        <a:rPr lang="fr-FR" sz="1400" dirty="0" err="1"/>
                        <a:t>n_estimators</a:t>
                      </a:r>
                      <a:r>
                        <a:rPr lang="fr-FR" sz="1400" dirty="0"/>
                        <a:t> = 500)</a:t>
                      </a:r>
                    </a:p>
                  </a:txBody>
                  <a:tcPr/>
                </a:tc>
                <a:tc>
                  <a:txBody>
                    <a:bodyPr/>
                    <a:lstStyle/>
                    <a:p>
                      <a:r>
                        <a:rPr lang="fr-FR" sz="1400" dirty="0"/>
                        <a:t>0.319418 / 0.339342 / 0.372549</a:t>
                      </a:r>
                    </a:p>
                  </a:txBody>
                  <a:tcPr/>
                </a:tc>
                <a:tc>
                  <a:txBody>
                    <a:bodyPr/>
                    <a:lstStyle/>
                    <a:p>
                      <a:r>
                        <a:rPr lang="fr-FR" sz="1400" dirty="0"/>
                        <a:t>0.910183/ 0.910816 / 0.909867</a:t>
                      </a:r>
                    </a:p>
                  </a:txBody>
                  <a:tcPr/>
                </a:tc>
                <a:extLst>
                  <a:ext uri="{0D108BD9-81ED-4DB2-BD59-A6C34878D82A}">
                    <a16:rowId xmlns:a16="http://schemas.microsoft.com/office/drawing/2014/main" val="25440773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Xgboost (</a:t>
                      </a:r>
                      <a:r>
                        <a:rPr lang="en-US" sz="900" dirty="0" err="1"/>
                        <a:t>colsample_bytree</a:t>
                      </a:r>
                      <a:r>
                        <a:rPr lang="en-US" sz="900" dirty="0"/>
                        <a:t>= 0.2,learning_rate= 0.1,max_depth= 18,alpha= 10,gamma= 0.8,n_estimators= 2500,subsample= 0.7)</a:t>
                      </a:r>
                      <a:endParaRPr lang="fr-FR" sz="1400" dirty="0"/>
                    </a:p>
                  </a:txBody>
                  <a:tcPr/>
                </a:tc>
                <a:tc>
                  <a:txBody>
                    <a:bodyPr/>
                    <a:lstStyle/>
                    <a:p>
                      <a:r>
                        <a:rPr lang="fr-FR" sz="1400" dirty="0"/>
                        <a:t>0.285708</a:t>
                      </a:r>
                    </a:p>
                  </a:txBody>
                  <a:tcPr/>
                </a:tc>
                <a:tc>
                  <a:txBody>
                    <a:bodyPr/>
                    <a:lstStyle/>
                    <a:p>
                      <a:r>
                        <a:rPr lang="fr-FR" sz="1400" dirty="0"/>
                        <a:t>0.860531</a:t>
                      </a:r>
                    </a:p>
                  </a:txBody>
                  <a:tcPr/>
                </a:tc>
                <a:extLst>
                  <a:ext uri="{0D108BD9-81ED-4DB2-BD59-A6C34878D82A}">
                    <a16:rowId xmlns:a16="http://schemas.microsoft.com/office/drawing/2014/main" val="2392269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Xgboost</a:t>
                      </a:r>
                      <a:r>
                        <a:rPr lang="en-US" sz="1400" dirty="0"/>
                        <a:t> </a:t>
                      </a:r>
                      <a:r>
                        <a:rPr lang="en-US" sz="900" dirty="0"/>
                        <a:t>(</a:t>
                      </a:r>
                      <a:r>
                        <a:rPr lang="en-US" sz="900" dirty="0" err="1"/>
                        <a:t>colsample_bytree</a:t>
                      </a:r>
                      <a:r>
                        <a:rPr lang="en-US" sz="900" dirty="0"/>
                        <a:t>= 0.2,learning_rate= 0.1,max_depth= 18,alpha= 10,gamma= 0.8,n_estimators= 2500,subsample= 0.7)</a:t>
                      </a:r>
                    </a:p>
                  </a:txBody>
                  <a:tcPr/>
                </a:tc>
                <a:tc>
                  <a:txBody>
                    <a:bodyPr/>
                    <a:lstStyle/>
                    <a:p>
                      <a:r>
                        <a:rPr lang="fr-FR" sz="1400" dirty="0"/>
                        <a:t>0.285708</a:t>
                      </a:r>
                    </a:p>
                  </a:txBody>
                  <a:tcPr/>
                </a:tc>
                <a:tc>
                  <a:txBody>
                    <a:bodyPr/>
                    <a:lstStyle/>
                    <a:p>
                      <a:r>
                        <a:rPr lang="fr-FR" sz="1400" dirty="0"/>
                        <a:t>0.860531</a:t>
                      </a:r>
                    </a:p>
                  </a:txBody>
                  <a:tcPr/>
                </a:tc>
                <a:extLst>
                  <a:ext uri="{0D108BD9-81ED-4DB2-BD59-A6C34878D82A}">
                    <a16:rowId xmlns:a16="http://schemas.microsoft.com/office/drawing/2014/main" val="1271542120"/>
                  </a:ext>
                </a:extLst>
              </a:tr>
            </a:tbl>
          </a:graphicData>
        </a:graphic>
      </p:graphicFrame>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Tree>
    <p:extLst>
      <p:ext uri="{BB962C8B-B14F-4D97-AF65-F5344CB8AC3E}">
        <p14:creationId xmlns:p14="http://schemas.microsoft.com/office/powerpoint/2010/main" val="30093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CD13359-0D9B-4340-8812-D4EF54202C2A}"/>
              </a:ext>
            </a:extLst>
          </p:cNvPr>
          <p:cNvPicPr>
            <a:picLocks noChangeAspect="1"/>
          </p:cNvPicPr>
          <p:nvPr/>
        </p:nvPicPr>
        <p:blipFill>
          <a:blip r:embed="rId3"/>
          <a:stretch>
            <a:fillRect/>
          </a:stretch>
        </p:blipFill>
        <p:spPr>
          <a:xfrm>
            <a:off x="5834859" y="904493"/>
            <a:ext cx="3826849" cy="5760000"/>
          </a:xfrm>
          <a:prstGeom prst="rect">
            <a:avLst/>
          </a:prstGeom>
        </p:spPr>
      </p:pic>
      <p:sp>
        <p:nvSpPr>
          <p:cNvPr id="66" name="Zone de texte 65">
            <a:extLst>
              <a:ext uri="{FF2B5EF4-FFF2-40B4-BE49-F238E27FC236}">
                <a16:creationId xmlns:a16="http://schemas.microsoft.com/office/drawing/2014/main" id="{40F0350B-A0DF-49BC-B925-C3FFA8BF02C7}"/>
              </a:ext>
            </a:extLst>
          </p:cNvPr>
          <p:cNvSpPr txBox="1"/>
          <p:nvPr/>
        </p:nvSpPr>
        <p:spPr>
          <a:xfrm>
            <a:off x="726781" y="865651"/>
            <a:ext cx="6856274"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dirty="0"/>
              <a:t>Random Forest a une méthode qui permet de donner </a:t>
            </a:r>
            <a:br>
              <a:rPr lang="fr-FR" dirty="0"/>
            </a:br>
            <a:r>
              <a:rPr lang="fr-FR" dirty="0"/>
              <a:t>l’importance des variables sur le résultat final</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0" y="273553"/>
            <a:ext cx="8574237"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err="1"/>
              <a:t>Features</a:t>
            </a:r>
            <a:r>
              <a:rPr lang="fr-FR" dirty="0"/>
              <a:t> importantes Random Forest</a:t>
            </a:r>
          </a:p>
        </p:txBody>
      </p:sp>
      <p:sp>
        <p:nvSpPr>
          <p:cNvPr id="68" name="Zone de texte 67">
            <a:extLst>
              <a:ext uri="{FF2B5EF4-FFF2-40B4-BE49-F238E27FC236}">
                <a16:creationId xmlns:a16="http://schemas.microsoft.com/office/drawing/2014/main" id="{7994E089-025A-4C69-B940-7F951870B5E4}"/>
              </a:ext>
            </a:extLst>
          </p:cNvPr>
          <p:cNvSpPr txBox="1"/>
          <p:nvPr/>
        </p:nvSpPr>
        <p:spPr>
          <a:xfrm>
            <a:off x="726781" y="1608218"/>
            <a:ext cx="3928346" cy="49244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b="1" dirty="0">
                <a:latin typeface="Segoe UI" panose="020B0502040204020203" pitchFamily="34" charset="0"/>
              </a:rPr>
              <a:t>Résultat légèrement différent qu’avec la corrélation</a:t>
            </a:r>
          </a:p>
        </p:txBody>
      </p:sp>
      <p:sp>
        <p:nvSpPr>
          <p:cNvPr id="69" name="Zone de texte 68">
            <a:extLst>
              <a:ext uri="{FF2B5EF4-FFF2-40B4-BE49-F238E27FC236}">
                <a16:creationId xmlns:a16="http://schemas.microsoft.com/office/drawing/2014/main" id="{4A424134-52BB-4183-A9FC-3CBBA75DCD28}"/>
              </a:ext>
            </a:extLst>
          </p:cNvPr>
          <p:cNvSpPr txBox="1"/>
          <p:nvPr/>
        </p:nvSpPr>
        <p:spPr>
          <a:xfrm>
            <a:off x="726781" y="2245249"/>
            <a:ext cx="4270092" cy="418576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fr-FR" i="0" dirty="0"/>
              <a:t>La liste des </a:t>
            </a:r>
            <a:r>
              <a:rPr lang="fr-FR" i="0" dirty="0" err="1"/>
              <a:t>features</a:t>
            </a:r>
            <a:r>
              <a:rPr lang="fr-FR" i="0" dirty="0"/>
              <a:t> importantes nous permet de voir plusieurs choses :</a:t>
            </a:r>
          </a:p>
          <a:p>
            <a:pPr rtl="0"/>
            <a:r>
              <a:rPr lang="fr-FR" i="0" dirty="0"/>
              <a:t>1) Il y a beaucoup de résultats ayant la forme : _moyenne à la fin. Cela signifie que les moyennes que j’ai fait des doublons ont eu un impact important dans la reconnaissance des </a:t>
            </a:r>
            <a:r>
              <a:rPr lang="fr-FR" i="0" dirty="0" err="1"/>
              <a:t>target</a:t>
            </a:r>
            <a:endParaRPr lang="fr-FR" i="0" dirty="0"/>
          </a:p>
          <a:p>
            <a:pPr rtl="0"/>
            <a:r>
              <a:rPr lang="fr-FR" dirty="0"/>
              <a:t>2) La corrélation et la reconnaissance des </a:t>
            </a:r>
            <a:r>
              <a:rPr lang="fr-FR" dirty="0" err="1"/>
              <a:t>features</a:t>
            </a:r>
            <a:r>
              <a:rPr lang="fr-FR" dirty="0"/>
              <a:t> ne font pas toujours ressortir les mêmes résultats en tant que </a:t>
            </a:r>
            <a:r>
              <a:rPr lang="fr-FR" dirty="0" err="1"/>
              <a:t>features</a:t>
            </a:r>
            <a:r>
              <a:rPr lang="fr-FR" dirty="0"/>
              <a:t> importantes. Cela s’explique selon moi que la corrélation des variables affichaient seulement la corrélation entre la </a:t>
            </a:r>
            <a:r>
              <a:rPr lang="fr-FR" dirty="0" err="1"/>
              <a:t>target</a:t>
            </a:r>
            <a:r>
              <a:rPr lang="fr-FR" dirty="0"/>
              <a:t> et chaque variable. A l’inverse, ici, on voit réellement les variables qui ont apporté de l’information. Or, dans les </a:t>
            </a:r>
            <a:r>
              <a:rPr lang="fr-FR" dirty="0" err="1"/>
              <a:t>features</a:t>
            </a:r>
            <a:r>
              <a:rPr lang="fr-FR" dirty="0"/>
              <a:t>, il y avait beaucoup de </a:t>
            </a:r>
            <a:r>
              <a:rPr lang="fr-FR" dirty="0" err="1"/>
              <a:t>features</a:t>
            </a:r>
            <a:r>
              <a:rPr lang="fr-FR" dirty="0"/>
              <a:t> qui étaient corrélées (moyenne, max,… de la même valeur) et donc cela n’aide pas forcément à la prédiction.</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r>
              <a:rPr lang="fr-FR" dirty="0"/>
              <a:t>Ressources humaines : diapositive 9</a:t>
            </a:r>
          </a:p>
        </p:txBody>
      </p:sp>
    </p:spTree>
    <p:extLst>
      <p:ext uri="{BB962C8B-B14F-4D97-AF65-F5344CB8AC3E}">
        <p14:creationId xmlns:p14="http://schemas.microsoft.com/office/powerpoint/2010/main" val="12250023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8_TF33668227.potx" id="{F0D5A7CF-CB2C-478D-8806-7025D89260FA}" vid="{9DBAA9DB-DA82-43BC-A5ED-9DE8B0A8B61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Ressources humaines, à partir de 24Slides</Template>
  <TotalTime>0</TotalTime>
  <Words>1318</Words>
  <Application>Microsoft Office PowerPoint</Application>
  <PresentationFormat>Grand écran</PresentationFormat>
  <Paragraphs>136</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Segoe UI</vt:lpstr>
      <vt:lpstr>Thème Office</vt:lpstr>
      <vt:lpstr>Ressources humaines : diapositive 1</vt:lpstr>
      <vt:lpstr>Ressources humaines : diapositive 2</vt:lpstr>
      <vt:lpstr>Ressources humaines : diapositive 2</vt:lpstr>
      <vt:lpstr>Ressources humaines : diapositive 7</vt:lpstr>
      <vt:lpstr>Ressources humaines : diapositive 2</vt:lpstr>
      <vt:lpstr>Présentation PowerPoint</vt:lpstr>
      <vt:lpstr>Ressources humaines : diapositive 9</vt:lpstr>
      <vt:lpstr>Ressources humaines : diapositive 9</vt:lpstr>
      <vt:lpstr>Ressources humaines : diapositive 9</vt:lpstr>
      <vt:lpstr>Ressources humaines : diapositive 9</vt:lpstr>
      <vt:lpstr>Ressources humaines : diapositive 9</vt:lpstr>
      <vt:lpstr>Ressources humaines : diapositive 9</vt:lpstr>
      <vt:lpstr>Ressources humaines : diapositive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2020-01-21T12:48:20Z</dcterms:created>
  <dcterms:modified xsi:type="dcterms:W3CDTF">2020-01-31T16:19:59Z</dcterms:modified>
</cp:coreProperties>
</file>