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5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3748">
          <p15:clr>
            <a:srgbClr val="F26B43"/>
          </p15:clr>
        </p15:guide>
      </p15:sldGuideLst>
    </p:ext>
    <p:ext uri="GoogleSlidesCustomDataVersion2">
      <go:slidesCustomData xmlns:go="http://customooxmlschemas.google.com/" r:id="rId22" roundtripDataSignature="AMtx7miu5cUZKgZag+eYKMLkuNG0dbd9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B4CFE-514C-4AF0-884B-55C2CAC83911}">
  <a:tblStyle styleId="{03AB4CFE-514C-4AF0-884B-55C2CAC839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51"/>
        <p:guide pos="7129"/>
        <p:guide pos="300" orient="horz"/>
        <p:guide pos="37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9F9">
            <a:alpha val="58823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1893509">
            <a:off x="368882" y="4607271"/>
            <a:ext cx="1303037" cy="1303037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449950" y="114200"/>
            <a:ext cx="91068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Разработка веб-сайта для подготовки к олимпиадам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4294967295" type="body"/>
          </p:nvPr>
        </p:nvSpPr>
        <p:spPr>
          <a:xfrm>
            <a:off x="1181175" y="3321500"/>
            <a:ext cx="104427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Авторы проекта:</a:t>
            </a:r>
            <a:endParaRPr sz="2400"/>
          </a:p>
          <a:p>
            <a:pPr indent="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Ершов Дмитрий Александрович</a:t>
            </a:r>
            <a:endParaRPr sz="2400"/>
          </a:p>
          <a:p>
            <a:pPr indent="0" lvl="0" marL="5029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Радинский Артём Андреевич</a:t>
            </a:r>
            <a:endParaRPr sz="2400"/>
          </a:p>
          <a:p>
            <a:pPr indent="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Сидоряк Александр Андреевич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ГБОУ г. Москвы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Инженерная школа №1581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“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81164" y="5679141"/>
            <a:ext cx="104427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 был создан на базе </a:t>
            </a:r>
            <a:r>
              <a:rPr lang="ru-RU" sz="2400">
                <a:solidFill>
                  <a:schemeClr val="dk1"/>
                </a:solidFill>
              </a:rPr>
              <a:t>“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Инжинириум МГТУ им. Баумана</a:t>
            </a:r>
            <a:r>
              <a:rPr lang="ru-RU" sz="2400">
                <a:solidFill>
                  <a:schemeClr val="dk1"/>
                </a:solidFill>
              </a:rPr>
              <a:t>”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под руководством Глухова Ивана Александровича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1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432" name="Google Shape;432;p11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11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11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439" name="Google Shape;439;p11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11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445" name="Google Shape;445;p11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11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451" name="Google Shape;451;p11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075" y="558600"/>
            <a:ext cx="10206000" cy="5740800"/>
          </a:xfrm>
          <a:prstGeom prst="roundRect">
            <a:avLst>
              <a:gd fmla="val 562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2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466" name="Google Shape;466;p12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12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12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473" name="Google Shape;473;p12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12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479" name="Google Shape;479;p12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12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485" name="Google Shape;485;p12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075" y="558600"/>
            <a:ext cx="10206000" cy="5740800"/>
          </a:xfrm>
          <a:prstGeom prst="roundRect">
            <a:avLst>
              <a:gd fmla="val 562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3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500" name="Google Shape;500;p1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13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3"/>
          <p:cNvSpPr txBox="1"/>
          <p:nvPr>
            <p:ph type="title"/>
          </p:nvPr>
        </p:nvSpPr>
        <p:spPr>
          <a:xfrm>
            <a:off x="2867508" y="497165"/>
            <a:ext cx="6456984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Создание курсов по физике и математике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 txBox="1"/>
          <p:nvPr>
            <p:ph idx="1" type="body"/>
          </p:nvPr>
        </p:nvSpPr>
        <p:spPr>
          <a:xfrm>
            <a:off x="874650" y="1329067"/>
            <a:ext cx="104427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ru-RU" sz="24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Специально для платформы были разработаны первые курсы по физике и математике в соответствии с множеством учебных пособий, учитывая все их достоинства, а также собственный опыт участия в олимпиадах.</a:t>
            </a:r>
            <a:endParaRPr sz="24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13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509" name="Google Shape;509;p1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13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515" name="Google Shape;515;p1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13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521" name="Google Shape;521;p13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Google Shape;5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3"/>
          <p:cNvSpPr/>
          <p:nvPr/>
        </p:nvSpPr>
        <p:spPr>
          <a:xfrm>
            <a:off x="1583100" y="3250913"/>
            <a:ext cx="9025800" cy="2866800"/>
          </a:xfrm>
          <a:prstGeom prst="roundRect">
            <a:avLst>
              <a:gd fmla="val 986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Физика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Бутиков Е. И. “Физика в примерах и задачах”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Яворский Б. М. “СПРАВОЧНИК ПО ФИЗИКЕ ДЛЯ ИНЖЕНЕРОВ И СТУДЕНТОВ ВУЗОВ”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Математика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Потоскуев Е. В. “Геометрия. Углублённый уровень: задачник”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Мерзляк А. Г. “Математика. Алгебра и начала математического анализа, учебник: </a:t>
            </a:r>
            <a:r>
              <a:rPr lang="ru-RU" sz="2000">
                <a:solidFill>
                  <a:schemeClr val="dk1"/>
                </a:solidFill>
              </a:rPr>
              <a:t>углубленный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уровень”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536" name="Google Shape;536;p1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542" name="Google Shape;542;p1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14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4"/>
          <p:cNvSpPr txBox="1"/>
          <p:nvPr>
            <p:ph type="title"/>
          </p:nvPr>
        </p:nvSpPr>
        <p:spPr>
          <a:xfrm>
            <a:off x="2867508" y="497165"/>
            <a:ext cx="6456984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Будущее проекта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 txBox="1"/>
          <p:nvPr>
            <p:ph idx="1" type="body"/>
          </p:nvPr>
        </p:nvSpPr>
        <p:spPr>
          <a:xfrm>
            <a:off x="1325700" y="1674550"/>
            <a:ext cx="95406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 как олимпиадное движение стремительно развивается, сайт нуждается в постоянном обновлении.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на платформе реализована возможность добавлять свои собственные материалы на платформу, а также будет возможность присылать предложения по улучшению платформы.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*Все курсы, задания и решения размещаются с указанием автора, а также проходят проверку администрацией перед размещением на платформе.</a:t>
            </a:r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551" name="Google Shape;551;p1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14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557" name="Google Shape;557;p14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15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571" name="Google Shape;571;p15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15"/>
          <p:cNvSpPr txBox="1"/>
          <p:nvPr>
            <p:ph type="title"/>
          </p:nvPr>
        </p:nvSpPr>
        <p:spPr>
          <a:xfrm>
            <a:off x="2867508" y="497165"/>
            <a:ext cx="6456984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Итоги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5"/>
          <p:cNvSpPr txBox="1"/>
          <p:nvPr>
            <p:ph idx="1" type="body"/>
          </p:nvPr>
        </p:nvSpPr>
        <p:spPr>
          <a:xfrm>
            <a:off x="2023950" y="2038350"/>
            <a:ext cx="81441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поставленные задачи были выполнены, а цель проекта достигнута.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проект может существовать только при его интеграции в образовательную систему с постоянной модерацией и помощью учителей со всей страны.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8" name="Google Shape;578;p15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15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580" name="Google Shape;580;p15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15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586" name="Google Shape;586;p15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15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592" name="Google Shape;592;p15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6"/>
          <p:cNvGrpSpPr/>
          <p:nvPr/>
        </p:nvGrpSpPr>
        <p:grpSpPr>
          <a:xfrm rot="-5228500">
            <a:off x="6574471" y="403341"/>
            <a:ext cx="485818" cy="335525"/>
            <a:chOff x="2245489" y="1006997"/>
            <a:chExt cx="6921728" cy="4780418"/>
          </a:xfrm>
        </p:grpSpPr>
        <p:sp>
          <p:nvSpPr>
            <p:cNvPr id="606" name="Google Shape;606;p1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16"/>
          <p:cNvSpPr/>
          <p:nvPr/>
        </p:nvSpPr>
        <p:spPr>
          <a:xfrm rot="-1893046">
            <a:off x="666384" y="5660017"/>
            <a:ext cx="416815" cy="416815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2" name="Google Shape;612;p16"/>
          <p:cNvGrpSpPr/>
          <p:nvPr/>
        </p:nvGrpSpPr>
        <p:grpSpPr>
          <a:xfrm rot="-9512054">
            <a:off x="1615205" y="6186896"/>
            <a:ext cx="438820" cy="322596"/>
            <a:chOff x="2245489" y="1006997"/>
            <a:chExt cx="6921728" cy="4780418"/>
          </a:xfrm>
        </p:grpSpPr>
        <p:sp>
          <p:nvSpPr>
            <p:cNvPr id="613" name="Google Shape;613;p1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16"/>
          <p:cNvGrpSpPr/>
          <p:nvPr/>
        </p:nvGrpSpPr>
        <p:grpSpPr>
          <a:xfrm rot="-3734078">
            <a:off x="10919580" y="4461859"/>
            <a:ext cx="812745" cy="617554"/>
            <a:chOff x="2245489" y="1006997"/>
            <a:chExt cx="6921728" cy="4780418"/>
          </a:xfrm>
        </p:grpSpPr>
        <p:sp>
          <p:nvSpPr>
            <p:cNvPr id="619" name="Google Shape;619;p1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16"/>
          <p:cNvGrpSpPr/>
          <p:nvPr/>
        </p:nvGrpSpPr>
        <p:grpSpPr>
          <a:xfrm rot="-966564">
            <a:off x="9804083" y="491688"/>
            <a:ext cx="1523372" cy="638537"/>
            <a:chOff x="8026574" y="566844"/>
            <a:chExt cx="3341450" cy="1400603"/>
          </a:xfrm>
        </p:grpSpPr>
        <p:sp>
          <p:nvSpPr>
            <p:cNvPr id="625" name="Google Shape;625;p16"/>
            <p:cNvSpPr/>
            <p:nvPr/>
          </p:nvSpPr>
          <p:spPr>
            <a:xfrm>
              <a:off x="8988656" y="57003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9958290" y="580055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8988656" y="150588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958290" y="1515905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0898073" y="591497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0927924" y="1527347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026574" y="56684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8026574" y="150269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6"/>
          <p:cNvSpPr txBox="1"/>
          <p:nvPr/>
        </p:nvSpPr>
        <p:spPr>
          <a:xfrm>
            <a:off x="2989350" y="997888"/>
            <a:ext cx="621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Git-репозиторий сайта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600" y="2097125"/>
            <a:ext cx="3550800" cy="35505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9F9">
            <a:alpha val="58823"/>
          </a:srgbClr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97" name="Google Shape;97;p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3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2870546" y="497165"/>
            <a:ext cx="6450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Цель и задачи проекта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747900" y="1119450"/>
            <a:ext cx="17538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106" name="Google Shape;106;p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112" name="Google Shape;112;p3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118" name="Google Shape;118;p3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5461150" y="1739119"/>
            <a:ext cx="6327300" cy="645900"/>
            <a:chOff x="1008450" y="759825"/>
            <a:chExt cx="6327300" cy="645900"/>
          </a:xfrm>
        </p:grpSpPr>
        <p:sp>
          <p:nvSpPr>
            <p:cNvPr id="128" name="Google Shape;128;p3"/>
            <p:cNvSpPr/>
            <p:nvPr/>
          </p:nvSpPr>
          <p:spPr>
            <a:xfrm>
              <a:off x="1008450" y="759825"/>
              <a:ext cx="645900" cy="6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ru-RU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860450" y="759825"/>
              <a:ext cx="5475300" cy="64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Составление обучающих материалов, на основе популярных источников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5461150" y="2577500"/>
            <a:ext cx="6327300" cy="645900"/>
            <a:chOff x="1008450" y="759825"/>
            <a:chExt cx="6327300" cy="645900"/>
          </a:xfrm>
        </p:grpSpPr>
        <p:sp>
          <p:nvSpPr>
            <p:cNvPr id="131" name="Google Shape;131;p3"/>
            <p:cNvSpPr/>
            <p:nvPr/>
          </p:nvSpPr>
          <p:spPr>
            <a:xfrm>
              <a:off x="1008450" y="759825"/>
              <a:ext cx="645900" cy="6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ru-RU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860450" y="759825"/>
              <a:ext cx="5475300" cy="64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Интегрирование встроенной среды программирование Python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5461150" y="3415881"/>
            <a:ext cx="6327300" cy="645900"/>
            <a:chOff x="1008450" y="759825"/>
            <a:chExt cx="6327300" cy="645900"/>
          </a:xfrm>
        </p:grpSpPr>
        <p:sp>
          <p:nvSpPr>
            <p:cNvPr id="134" name="Google Shape;134;p3"/>
            <p:cNvSpPr/>
            <p:nvPr/>
          </p:nvSpPr>
          <p:spPr>
            <a:xfrm>
              <a:off x="1008450" y="759825"/>
              <a:ext cx="645900" cy="6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ru-RU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860450" y="759825"/>
              <a:ext cx="5475300" cy="64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Создание единого актуального списка профильных олимпиад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5461150" y="4254263"/>
            <a:ext cx="6327300" cy="645900"/>
            <a:chOff x="1008450" y="759825"/>
            <a:chExt cx="6327300" cy="645900"/>
          </a:xfrm>
        </p:grpSpPr>
        <p:sp>
          <p:nvSpPr>
            <p:cNvPr id="137" name="Google Shape;137;p3"/>
            <p:cNvSpPr/>
            <p:nvPr/>
          </p:nvSpPr>
          <p:spPr>
            <a:xfrm>
              <a:off x="1008450" y="759825"/>
              <a:ext cx="645900" cy="6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ru-RU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860450" y="759825"/>
              <a:ext cx="5475300" cy="64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Размещение олимпиадных заданий и их решений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5461150" y="5092644"/>
            <a:ext cx="6327300" cy="645900"/>
            <a:chOff x="1008450" y="759825"/>
            <a:chExt cx="6327300" cy="645900"/>
          </a:xfrm>
        </p:grpSpPr>
        <p:sp>
          <p:nvSpPr>
            <p:cNvPr id="140" name="Google Shape;140;p3"/>
            <p:cNvSpPr/>
            <p:nvPr/>
          </p:nvSpPr>
          <p:spPr>
            <a:xfrm>
              <a:off x="1008450" y="759825"/>
              <a:ext cx="645900" cy="6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ru-RU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860450" y="759825"/>
              <a:ext cx="5475300" cy="645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Создание курсов для подготовки к олимпиадам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3"/>
          <p:cNvSpPr/>
          <p:nvPr/>
        </p:nvSpPr>
        <p:spPr>
          <a:xfrm>
            <a:off x="1050350" y="1935300"/>
            <a:ext cx="3617700" cy="2987400"/>
          </a:xfrm>
          <a:prstGeom prst="roundRect">
            <a:avLst>
              <a:gd fmla="val 9478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сайт, содержащий авторские курсы, список актуальных олимпиад и их задачи с решениями.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322750" y="1119450"/>
            <a:ext cx="30729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проекта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149" name="Google Shape;149;p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2280150" y="497175"/>
            <a:ext cx="76317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Анализ существующих платформ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157" name="Google Shape;157;p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163" name="Google Shape;163;p4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169" name="Google Shape;169;p4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286" y="1508175"/>
            <a:ext cx="6579427" cy="37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1860400" y="4351275"/>
            <a:ext cx="1860600" cy="168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750" y="4351275"/>
            <a:ext cx="1449900" cy="131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2065750" y="5274100"/>
            <a:ext cx="1449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moodle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"/>
          <p:cNvGrpSpPr/>
          <p:nvPr/>
        </p:nvGrpSpPr>
        <p:grpSpPr>
          <a:xfrm rot="-5228500">
            <a:off x="6574471" y="403341"/>
            <a:ext cx="485818" cy="335525"/>
            <a:chOff x="2245489" y="1006997"/>
            <a:chExt cx="6921728" cy="4780418"/>
          </a:xfrm>
        </p:grpSpPr>
        <p:sp>
          <p:nvSpPr>
            <p:cNvPr id="187" name="Google Shape;187;p5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5"/>
          <p:cNvSpPr/>
          <p:nvPr/>
        </p:nvSpPr>
        <p:spPr>
          <a:xfrm rot="-1893046">
            <a:off x="666384" y="5660017"/>
            <a:ext cx="416815" cy="416815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>
            <p:ph type="title"/>
          </p:nvPr>
        </p:nvSpPr>
        <p:spPr>
          <a:xfrm>
            <a:off x="2259300" y="497175"/>
            <a:ext cx="76734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Анализ существующих платформ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5"/>
          <p:cNvGrpSpPr/>
          <p:nvPr/>
        </p:nvGrpSpPr>
        <p:grpSpPr>
          <a:xfrm rot="-9512054">
            <a:off x="1615205" y="6186896"/>
            <a:ext cx="438820" cy="322596"/>
            <a:chOff x="2245489" y="1006997"/>
            <a:chExt cx="6921728" cy="4780418"/>
          </a:xfrm>
        </p:grpSpPr>
        <p:sp>
          <p:nvSpPr>
            <p:cNvPr id="195" name="Google Shape;195;p5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5"/>
          <p:cNvGrpSpPr/>
          <p:nvPr/>
        </p:nvGrpSpPr>
        <p:grpSpPr>
          <a:xfrm rot="-3734078">
            <a:off x="10919580" y="4461859"/>
            <a:ext cx="812745" cy="617554"/>
            <a:chOff x="2245489" y="1006997"/>
            <a:chExt cx="6921728" cy="4780418"/>
          </a:xfrm>
        </p:grpSpPr>
        <p:sp>
          <p:nvSpPr>
            <p:cNvPr id="201" name="Google Shape;201;p5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5"/>
          <p:cNvGrpSpPr/>
          <p:nvPr/>
        </p:nvGrpSpPr>
        <p:grpSpPr>
          <a:xfrm rot="-966564">
            <a:off x="9804083" y="491688"/>
            <a:ext cx="1523372" cy="638537"/>
            <a:chOff x="8026574" y="566844"/>
            <a:chExt cx="3341450" cy="1400603"/>
          </a:xfrm>
        </p:grpSpPr>
        <p:sp>
          <p:nvSpPr>
            <p:cNvPr id="207" name="Google Shape;207;p5"/>
            <p:cNvSpPr/>
            <p:nvPr/>
          </p:nvSpPr>
          <p:spPr>
            <a:xfrm>
              <a:off x="8988656" y="57003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9958290" y="580055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988656" y="150588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9958290" y="1515905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0898073" y="591497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927924" y="1527347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026574" y="56684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026574" y="150269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294" y="1508175"/>
            <a:ext cx="6579413" cy="37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 b="0" l="11207" r="11386" t="0"/>
          <a:stretch/>
        </p:blipFill>
        <p:spPr>
          <a:xfrm>
            <a:off x="1860400" y="4351275"/>
            <a:ext cx="1860600" cy="168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 rot="-5228500">
            <a:off x="6574471" y="403341"/>
            <a:ext cx="485818" cy="335525"/>
            <a:chOff x="2245489" y="1006997"/>
            <a:chExt cx="6921728" cy="4780418"/>
          </a:xfrm>
        </p:grpSpPr>
        <p:sp>
          <p:nvSpPr>
            <p:cNvPr id="223" name="Google Shape;223;p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"/>
          <p:cNvSpPr/>
          <p:nvPr/>
        </p:nvSpPr>
        <p:spPr>
          <a:xfrm rot="-1893046">
            <a:off x="666384" y="5660017"/>
            <a:ext cx="416815" cy="416815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2219550" y="497175"/>
            <a:ext cx="7752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Анализ существующих платформ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6"/>
          <p:cNvGrpSpPr/>
          <p:nvPr/>
        </p:nvGrpSpPr>
        <p:grpSpPr>
          <a:xfrm rot="-3734078">
            <a:off x="10919580" y="4461859"/>
            <a:ext cx="812745" cy="617554"/>
            <a:chOff x="2245489" y="1006997"/>
            <a:chExt cx="6921728" cy="4780418"/>
          </a:xfrm>
        </p:grpSpPr>
        <p:sp>
          <p:nvSpPr>
            <p:cNvPr id="231" name="Google Shape;231;p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874650" y="4267150"/>
            <a:ext cx="104427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7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Идея нашего проекта основана на создании современной платформы с удобным и приятным для пользователя интерфейсом, а также поддержкой большого функционала сравнимого с уже существующими аналогам.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6"/>
          <p:cNvGrpSpPr/>
          <p:nvPr/>
        </p:nvGrpSpPr>
        <p:grpSpPr>
          <a:xfrm rot="-9512054">
            <a:off x="1615205" y="6186896"/>
            <a:ext cx="438820" cy="322596"/>
            <a:chOff x="2245489" y="1006997"/>
            <a:chExt cx="6921728" cy="4780418"/>
          </a:xfrm>
        </p:grpSpPr>
        <p:sp>
          <p:nvSpPr>
            <p:cNvPr id="238" name="Google Shape;238;p6"/>
            <p:cNvSpPr/>
            <p:nvPr/>
          </p:nvSpPr>
          <p:spPr>
            <a:xfrm>
              <a:off x="2245489" y="1006997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 rot="5400000">
              <a:off x="3316116" y="2077698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386803" y="3148313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5400000">
              <a:off x="5457430" y="4219015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528117" y="5289630"/>
              <a:ext cx="2639100" cy="497700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6"/>
          <p:cNvGrpSpPr/>
          <p:nvPr/>
        </p:nvGrpSpPr>
        <p:grpSpPr>
          <a:xfrm rot="-966564">
            <a:off x="9804083" y="491688"/>
            <a:ext cx="1523372" cy="638537"/>
            <a:chOff x="8026574" y="566844"/>
            <a:chExt cx="3341450" cy="1400603"/>
          </a:xfrm>
        </p:grpSpPr>
        <p:sp>
          <p:nvSpPr>
            <p:cNvPr id="244" name="Google Shape;244;p6"/>
            <p:cNvSpPr/>
            <p:nvPr/>
          </p:nvSpPr>
          <p:spPr>
            <a:xfrm>
              <a:off x="8988656" y="57003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9958290" y="580055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988656" y="1505881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9958290" y="1515905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898073" y="591497"/>
              <a:ext cx="438600" cy="4386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927924" y="1527347"/>
              <a:ext cx="440100" cy="4401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8026574" y="56684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026574" y="1502694"/>
              <a:ext cx="450300" cy="450300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6"/>
          <p:cNvGraphicFramePr/>
          <p:nvPr/>
        </p:nvGraphicFramePr>
        <p:xfrm>
          <a:off x="1319850" y="16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{03AB4CFE-514C-4AF0-884B-55C2CAC83911}</a:tableStyleId>
              </a:tblPr>
              <a:tblGrid>
                <a:gridCol w="2388075"/>
                <a:gridCol w="2388075"/>
                <a:gridCol w="2388075"/>
                <a:gridCol w="2388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/>
                        <a:t>Интерфейс</a:t>
                      </a:r>
                      <a:endParaRPr sz="20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/>
                        <a:t>Функционал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/>
                        <a:t>Дизайн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moodle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>
                        <a:alpha val="5137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Неудобный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Большой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Устаревший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sdamgia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>
                        <a:alpha val="5137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Неудобный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Умеренный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Устаревший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Наша платформа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>
                        <a:alpha val="5137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Удобный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Большой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Современный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259" name="Google Shape;259;p7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7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/>
          <p:nvPr>
            <p:ph type="title"/>
          </p:nvPr>
        </p:nvSpPr>
        <p:spPr>
          <a:xfrm>
            <a:off x="2867508" y="497165"/>
            <a:ext cx="6456984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Основные направления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2227108" y="1928449"/>
            <a:ext cx="8745692" cy="1011521"/>
          </a:xfrm>
          <a:prstGeom prst="roundRect">
            <a:avLst>
              <a:gd fmla="val 6136" name="adj"/>
            </a:avLst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фундаментальная наука, знания которой также необходимы при участии в других олимпиадах.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2324100" y="1185850"/>
            <a:ext cx="3558900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Математика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2227108" y="3826730"/>
            <a:ext cx="8745692" cy="625163"/>
          </a:xfrm>
          <a:prstGeom prst="roundRect">
            <a:avLst>
              <a:gd fmla="val 6136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из самых сложных олимпиадных предметов.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2324100" y="3084150"/>
            <a:ext cx="3558900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Физика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2227108" y="5331322"/>
            <a:ext cx="8745692" cy="968372"/>
          </a:xfrm>
          <a:prstGeom prst="roundRect">
            <a:avLst>
              <a:gd fmla="val 6136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Самое </a:t>
            </a:r>
            <a:r>
              <a:rPr lang="ru-RU" sz="2400">
                <a:solidFill>
                  <a:schemeClr val="dk1"/>
                </a:solidFill>
              </a:rPr>
              <a:t>быстро развивающееся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олимпиадное направление.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2324100" y="4588725"/>
            <a:ext cx="3558900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Программирование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273" name="Google Shape;273;p7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7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279" name="Google Shape;279;p7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7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285" name="Google Shape;285;p7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8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299" name="Google Shape;299;p8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8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308" name="Google Shape;308;p8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8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314" name="Google Shape;314;p8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8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 txBox="1"/>
          <p:nvPr>
            <p:ph type="title"/>
          </p:nvPr>
        </p:nvSpPr>
        <p:spPr>
          <a:xfrm>
            <a:off x="3382755" y="497165"/>
            <a:ext cx="5413789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Python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850" y="1195431"/>
            <a:ext cx="4467135" cy="44671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8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323" name="Google Shape;323;p8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991015" y="1329075"/>
            <a:ext cx="5092200" cy="4088100"/>
          </a:xfrm>
          <a:prstGeom prst="roundRect">
            <a:avLst>
              <a:gd fmla="val 101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71A2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3471A2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его кода и качества.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9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335" name="Google Shape;335;p9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9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344" name="Google Shape;344;p9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9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350" name="Google Shape;350;p9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9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 txBox="1"/>
          <p:nvPr>
            <p:ph type="title"/>
          </p:nvPr>
        </p:nvSpPr>
        <p:spPr>
          <a:xfrm>
            <a:off x="3382755" y="497165"/>
            <a:ext cx="5413789" cy="64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Django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/>
          <p:nvPr/>
        </p:nvSpPr>
        <p:spPr>
          <a:xfrm>
            <a:off x="8007394" y="2352675"/>
            <a:ext cx="2152650" cy="2152650"/>
          </a:xfrm>
          <a:prstGeom prst="rect">
            <a:avLst/>
          </a:prstGeom>
          <a:solidFill>
            <a:srgbClr val="2158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9053" y="1271632"/>
            <a:ext cx="4467138" cy="4467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9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360" name="Google Shape;360;p9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815075" y="1338850"/>
            <a:ext cx="5280900" cy="4560000"/>
          </a:xfrm>
          <a:prstGeom prst="roundRect">
            <a:avLst>
              <a:gd fmla="val 883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843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215843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свободный  фреймворк для веб-приложений на языке Python, использующий шаблон проектирования MVC. 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Данный фреймворк был выбран так как к нему прилагается множество подробных справочников, удобен в использовании, постоянно обновляется.</a:t>
            </a:r>
            <a:endParaRPr b="0" i="0" sz="2800" u="none" cap="none" strike="noStrike">
              <a:solidFill>
                <a:srgbClr val="3471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0"/>
          <p:cNvGrpSpPr/>
          <p:nvPr/>
        </p:nvGrpSpPr>
        <p:grpSpPr>
          <a:xfrm rot="-966693">
            <a:off x="9804282" y="491454"/>
            <a:ext cx="1523517" cy="638629"/>
            <a:chOff x="8026574" y="566844"/>
            <a:chExt cx="3341568" cy="1400721"/>
          </a:xfrm>
        </p:grpSpPr>
        <p:sp>
          <p:nvSpPr>
            <p:cNvPr id="372" name="Google Shape;372;p10"/>
            <p:cNvSpPr/>
            <p:nvPr/>
          </p:nvSpPr>
          <p:spPr>
            <a:xfrm>
              <a:off x="8988656" y="57003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9958290" y="580055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8988656" y="1505881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9958290" y="1515905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10898073" y="591497"/>
              <a:ext cx="438518" cy="4385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10927924" y="1527347"/>
              <a:ext cx="440218" cy="440218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026574" y="56684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026574" y="1502694"/>
              <a:ext cx="450241" cy="450241"/>
            </a:xfrm>
            <a:prstGeom prst="ellipse">
              <a:avLst/>
            </a:prstGeom>
            <a:solidFill>
              <a:srgbClr val="C00000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10"/>
          <p:cNvGrpSpPr/>
          <p:nvPr/>
        </p:nvGrpSpPr>
        <p:grpSpPr>
          <a:xfrm rot="-5228995">
            <a:off x="6574421" y="403066"/>
            <a:ext cx="486025" cy="335666"/>
            <a:chOff x="2245489" y="1006997"/>
            <a:chExt cx="6921655" cy="4780345"/>
          </a:xfrm>
        </p:grpSpPr>
        <p:sp>
          <p:nvSpPr>
            <p:cNvPr id="381" name="Google Shape;381;p10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rot="-1893509">
            <a:off x="666369" y="5660021"/>
            <a:ext cx="416688" cy="416688"/>
          </a:xfrm>
          <a:prstGeom prst="rect">
            <a:avLst/>
          </a:prstGeom>
          <a:solidFill>
            <a:srgbClr val="48D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0"/>
          <p:cNvSpPr txBox="1"/>
          <p:nvPr>
            <p:ph type="title"/>
          </p:nvPr>
        </p:nvSpPr>
        <p:spPr>
          <a:xfrm>
            <a:off x="2207550" y="497175"/>
            <a:ext cx="777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Создание собственной платформы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 txBox="1"/>
          <p:nvPr>
            <p:ph idx="1" type="body"/>
          </p:nvPr>
        </p:nvSpPr>
        <p:spPr>
          <a:xfrm>
            <a:off x="874713" y="1138101"/>
            <a:ext cx="10442575" cy="85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Созданный сайт взаимодействует с базой данных Sqlite и включает следующие разделы:</a:t>
            </a:r>
            <a:endParaRPr/>
          </a:p>
        </p:txBody>
      </p:sp>
      <p:grpSp>
        <p:nvGrpSpPr>
          <p:cNvPr id="389" name="Google Shape;389;p10"/>
          <p:cNvGrpSpPr/>
          <p:nvPr/>
        </p:nvGrpSpPr>
        <p:grpSpPr>
          <a:xfrm rot="-9509969">
            <a:off x="1615496" y="6186597"/>
            <a:ext cx="438769" cy="322728"/>
            <a:chOff x="2245489" y="1006997"/>
            <a:chExt cx="6921655" cy="4780345"/>
          </a:xfrm>
        </p:grpSpPr>
        <p:sp>
          <p:nvSpPr>
            <p:cNvPr id="390" name="Google Shape;390;p10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E51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10"/>
          <p:cNvGrpSpPr/>
          <p:nvPr/>
        </p:nvGrpSpPr>
        <p:grpSpPr>
          <a:xfrm rot="-3733256">
            <a:off x="10919582" y="4461936"/>
            <a:ext cx="812821" cy="617363"/>
            <a:chOff x="2245489" y="1006997"/>
            <a:chExt cx="6921655" cy="4780345"/>
          </a:xfrm>
        </p:grpSpPr>
        <p:sp>
          <p:nvSpPr>
            <p:cNvPr id="396" name="Google Shape;396;p10"/>
            <p:cNvSpPr/>
            <p:nvPr/>
          </p:nvSpPr>
          <p:spPr>
            <a:xfrm>
              <a:off x="2245489" y="1006997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 rot="5400000">
              <a:off x="3316146" y="2077655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386803" y="3148313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 rot="5400000">
              <a:off x="5457460" y="4218972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6528117" y="5289630"/>
              <a:ext cx="2639027" cy="497712"/>
            </a:xfrm>
            <a:prstGeom prst="rect">
              <a:avLst/>
            </a:prstGeom>
            <a:solidFill>
              <a:srgbClr val="06F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0"/>
          <p:cNvGrpSpPr/>
          <p:nvPr/>
        </p:nvGrpSpPr>
        <p:grpSpPr>
          <a:xfrm>
            <a:off x="2932400" y="5471894"/>
            <a:ext cx="6327300" cy="645918"/>
            <a:chOff x="5461150" y="5092644"/>
            <a:chExt cx="6327300" cy="645918"/>
          </a:xfrm>
        </p:grpSpPr>
        <p:grpSp>
          <p:nvGrpSpPr>
            <p:cNvPr id="403" name="Google Shape;403;p10"/>
            <p:cNvGrpSpPr/>
            <p:nvPr/>
          </p:nvGrpSpPr>
          <p:grpSpPr>
            <a:xfrm>
              <a:off x="5461150" y="5092644"/>
              <a:ext cx="6327300" cy="645900"/>
              <a:chOff x="1008450" y="759825"/>
              <a:chExt cx="6327300" cy="645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1008450" y="759825"/>
                <a:ext cx="645900" cy="6459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>
                <a:off x="1860450" y="759825"/>
                <a:ext cx="54753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Форма добавления задания/решения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6" name="Google Shape;406;p10"/>
            <p:cNvPicPr preferRelativeResize="0"/>
            <p:nvPr/>
          </p:nvPicPr>
          <p:blipFill rotWithShape="1">
            <a:blip r:embed="rId3">
              <a:alphaModFix/>
            </a:blip>
            <a:srcRect b="-22324" l="-11168" r="-11154" t="0"/>
            <a:stretch/>
          </p:blipFill>
          <p:spPr>
            <a:xfrm>
              <a:off x="5503103" y="5176882"/>
              <a:ext cx="561680" cy="5616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10"/>
          <p:cNvGrpSpPr/>
          <p:nvPr/>
        </p:nvGrpSpPr>
        <p:grpSpPr>
          <a:xfrm>
            <a:off x="2932300" y="3795131"/>
            <a:ext cx="6327399" cy="645900"/>
            <a:chOff x="5461051" y="3415881"/>
            <a:chExt cx="6327399" cy="645900"/>
          </a:xfrm>
        </p:grpSpPr>
        <p:grpSp>
          <p:nvGrpSpPr>
            <p:cNvPr id="408" name="Google Shape;408;p10"/>
            <p:cNvGrpSpPr/>
            <p:nvPr/>
          </p:nvGrpSpPr>
          <p:grpSpPr>
            <a:xfrm>
              <a:off x="5461150" y="3415881"/>
              <a:ext cx="6327300" cy="645900"/>
              <a:chOff x="1008450" y="759825"/>
              <a:chExt cx="6327300" cy="645900"/>
            </a:xfrm>
          </p:grpSpPr>
          <p:sp>
            <p:nvSpPr>
              <p:cNvPr id="409" name="Google Shape;409;p10"/>
              <p:cNvSpPr/>
              <p:nvPr/>
            </p:nvSpPr>
            <p:spPr>
              <a:xfrm>
                <a:off x="1008450" y="759825"/>
                <a:ext cx="645900" cy="6459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1860450" y="759825"/>
                <a:ext cx="54753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Система пользователей с различными правами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1" name="Google Shape;41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61051" y="3415925"/>
              <a:ext cx="645797" cy="64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10"/>
          <p:cNvGrpSpPr/>
          <p:nvPr/>
        </p:nvGrpSpPr>
        <p:grpSpPr>
          <a:xfrm>
            <a:off x="2932400" y="2956750"/>
            <a:ext cx="6327300" cy="645900"/>
            <a:chOff x="5461150" y="2577500"/>
            <a:chExt cx="6327300" cy="645900"/>
          </a:xfrm>
        </p:grpSpPr>
        <p:grpSp>
          <p:nvGrpSpPr>
            <p:cNvPr id="413" name="Google Shape;413;p10"/>
            <p:cNvGrpSpPr/>
            <p:nvPr/>
          </p:nvGrpSpPr>
          <p:grpSpPr>
            <a:xfrm>
              <a:off x="5461150" y="2577500"/>
              <a:ext cx="6327300" cy="645900"/>
              <a:chOff x="1008450" y="759825"/>
              <a:chExt cx="6327300" cy="645900"/>
            </a:xfrm>
          </p:grpSpPr>
          <p:sp>
            <p:nvSpPr>
              <p:cNvPr id="414" name="Google Shape;414;p10"/>
              <p:cNvSpPr/>
              <p:nvPr/>
            </p:nvSpPr>
            <p:spPr>
              <a:xfrm>
                <a:off x="1008450" y="759825"/>
                <a:ext cx="645900" cy="6459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1860450" y="759825"/>
                <a:ext cx="54753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Страница со списком олимпиад для каждого из направлений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6" name="Google Shape;41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54385" y="2613481"/>
              <a:ext cx="459138" cy="5739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p10"/>
          <p:cNvGrpSpPr/>
          <p:nvPr/>
        </p:nvGrpSpPr>
        <p:grpSpPr>
          <a:xfrm>
            <a:off x="2932400" y="2118369"/>
            <a:ext cx="6327300" cy="645900"/>
            <a:chOff x="5461150" y="1739119"/>
            <a:chExt cx="6327300" cy="645900"/>
          </a:xfrm>
        </p:grpSpPr>
        <p:grpSp>
          <p:nvGrpSpPr>
            <p:cNvPr id="418" name="Google Shape;418;p10"/>
            <p:cNvGrpSpPr/>
            <p:nvPr/>
          </p:nvGrpSpPr>
          <p:grpSpPr>
            <a:xfrm>
              <a:off x="5461150" y="1739119"/>
              <a:ext cx="6327300" cy="645900"/>
              <a:chOff x="1008450" y="759825"/>
              <a:chExt cx="6327300" cy="6459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1008450" y="759825"/>
                <a:ext cx="645900" cy="6459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1860450" y="759825"/>
                <a:ext cx="54753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Страница с заданиями и курсами по каждому направлению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1" name="Google Shape;421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57911" y="1779517"/>
              <a:ext cx="452097" cy="5651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10"/>
          <p:cNvGrpSpPr/>
          <p:nvPr/>
        </p:nvGrpSpPr>
        <p:grpSpPr>
          <a:xfrm>
            <a:off x="2932400" y="4633513"/>
            <a:ext cx="6327300" cy="645900"/>
            <a:chOff x="5461150" y="4254263"/>
            <a:chExt cx="6327300" cy="645900"/>
          </a:xfrm>
        </p:grpSpPr>
        <p:grpSp>
          <p:nvGrpSpPr>
            <p:cNvPr id="423" name="Google Shape;423;p10"/>
            <p:cNvGrpSpPr/>
            <p:nvPr/>
          </p:nvGrpSpPr>
          <p:grpSpPr>
            <a:xfrm>
              <a:off x="5461150" y="4254263"/>
              <a:ext cx="6327300" cy="645900"/>
              <a:chOff x="1008450" y="759825"/>
              <a:chExt cx="6327300" cy="645900"/>
            </a:xfrm>
          </p:grpSpPr>
          <p:sp>
            <p:nvSpPr>
              <p:cNvPr id="424" name="Google Shape;424;p10"/>
              <p:cNvSpPr/>
              <p:nvPr/>
            </p:nvSpPr>
            <p:spPr>
              <a:xfrm>
                <a:off x="1008450" y="759825"/>
                <a:ext cx="645900" cy="6459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1860450" y="759825"/>
                <a:ext cx="54753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Встроенный интерпретатор Python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6" name="Google Shape;426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47486" y="4340740"/>
              <a:ext cx="472945" cy="472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1DB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