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0"/>
  </p:notesMasterIdLst>
  <p:sldIdLst>
    <p:sldId id="256" r:id="rId5"/>
    <p:sldId id="257" r:id="rId6"/>
    <p:sldId id="260" r:id="rId7"/>
    <p:sldId id="261" r:id="rId8"/>
    <p:sldId id="262" r:id="rId9"/>
    <p:sldId id="280" r:id="rId10"/>
    <p:sldId id="281" r:id="rId11"/>
    <p:sldId id="282" r:id="rId12"/>
    <p:sldId id="283" r:id="rId13"/>
    <p:sldId id="284" r:id="rId14"/>
    <p:sldId id="285" r:id="rId15"/>
    <p:sldId id="286" r:id="rId16"/>
    <p:sldId id="287" r:id="rId17"/>
    <p:sldId id="288" r:id="rId18"/>
    <p:sldId id="289" r:id="rId19"/>
    <p:sldId id="263"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267" r:id="rId41"/>
    <p:sldId id="310" r:id="rId42"/>
    <p:sldId id="312" r:id="rId43"/>
    <p:sldId id="311" r:id="rId44"/>
    <p:sldId id="313" r:id="rId45"/>
    <p:sldId id="314" r:id="rId46"/>
    <p:sldId id="315" r:id="rId47"/>
    <p:sldId id="316" r:id="rId48"/>
    <p:sldId id="317" r:id="rId49"/>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49" d="100"/>
          <a:sy n="49" d="100"/>
        </p:scale>
        <p:origin x="1204" y="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164834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327787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25</a:t>
            </a:fld>
            <a:endParaRPr lang="en-US"/>
          </a:p>
        </p:txBody>
      </p:sp>
    </p:spTree>
    <p:extLst>
      <p:ext uri="{BB962C8B-B14F-4D97-AF65-F5344CB8AC3E}">
        <p14:creationId xmlns:p14="http://schemas.microsoft.com/office/powerpoint/2010/main" val="571893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Waris99/Final-Capstone/blob/main/lab_jupyter_launch_site_location.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Waris99/Final-Capstone/blob/main/jupyter-labs-spacex-data-collection-api.ipynb"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103437"/>
            <a:ext cx="5181600" cy="1325563"/>
          </a:xfrm>
        </p:spPr>
        <p:txBody>
          <a:bodyPr anchor="ctr">
            <a:normAutofit/>
          </a:bodyPr>
          <a:lstStyle/>
          <a:p>
            <a:r>
              <a:rPr lang="en-US" dirty="0">
                <a:solidFill>
                  <a:srgbClr val="0E659B"/>
                </a:solidFill>
              </a:rPr>
              <a:t>Winning the Race of Space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Muhammad Waris</a:t>
            </a:r>
          </a:p>
          <a:p>
            <a:pPr marL="0" indent="0">
              <a:buNone/>
            </a:pPr>
            <a:r>
              <a:rPr lang="en-US" dirty="0"/>
              <a:t>15</a:t>
            </a:r>
            <a:r>
              <a:rPr lang="en-US" baseline="30000" dirty="0"/>
              <a:t>th</a:t>
            </a:r>
            <a:r>
              <a:rPr lang="en-US" dirty="0"/>
              <a:t> June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6A84-538C-4753-85A2-8A23E2CCA610}"/>
              </a:ext>
            </a:extLst>
          </p:cNvPr>
          <p:cNvSpPr>
            <a:spLocks noGrp="1"/>
          </p:cNvSpPr>
          <p:nvPr>
            <p:ph type="title"/>
          </p:nvPr>
        </p:nvSpPr>
        <p:spPr/>
        <p:txBody>
          <a:bodyPr/>
          <a:lstStyle/>
          <a:p>
            <a:r>
              <a:rPr lang="en-US" dirty="0">
                <a:solidFill>
                  <a:srgbClr val="0B49CB"/>
                </a:solidFill>
                <a:latin typeface="Abadi"/>
              </a:rPr>
              <a:t>Data Wrangling</a:t>
            </a:r>
            <a:br>
              <a:rPr lang="en-US" dirty="0">
                <a:solidFill>
                  <a:srgbClr val="0B49CB"/>
                </a:solidFill>
                <a:latin typeface="Abadi"/>
              </a:rPr>
            </a:br>
            <a:endParaRPr lang="en-US" dirty="0"/>
          </a:p>
        </p:txBody>
      </p:sp>
      <p:sp>
        <p:nvSpPr>
          <p:cNvPr id="3" name="Content Placeholder 2">
            <a:extLst>
              <a:ext uri="{FF2B5EF4-FFF2-40B4-BE49-F238E27FC236}">
                <a16:creationId xmlns:a16="http://schemas.microsoft.com/office/drawing/2014/main" id="{9AFEBFA3-9341-4134-91FF-50FDFD901A0B}"/>
              </a:ext>
            </a:extLst>
          </p:cNvPr>
          <p:cNvSpPr>
            <a:spLocks noGrp="1"/>
          </p:cNvSpPr>
          <p:nvPr>
            <p:ph idx="1"/>
          </p:nvPr>
        </p:nvSpPr>
        <p:spPr/>
        <p:txBody>
          <a:bodyPr/>
          <a:lstStyle/>
          <a:p>
            <a:r>
              <a:rPr lang="en-US" sz="2800" dirty="0">
                <a:solidFill>
                  <a:schemeClr val="accent3">
                    <a:lumMod val="25000"/>
                  </a:schemeClr>
                </a:solidFill>
                <a:latin typeface="Abadi" panose="020B0604020104020204" pitchFamily="34" charset="0"/>
              </a:rPr>
              <a:t>We performed exploratory data analysis </a:t>
            </a:r>
          </a:p>
          <a:p>
            <a:r>
              <a:rPr lang="en-US" sz="2800" dirty="0">
                <a:solidFill>
                  <a:schemeClr val="accent3">
                    <a:lumMod val="25000"/>
                  </a:schemeClr>
                </a:solidFill>
                <a:latin typeface="Abadi" panose="020B0604020104020204" pitchFamily="34" charset="0"/>
              </a:rPr>
              <a:t>We calculated the number of launches at each site, and the number and occurrence of each orbits</a:t>
            </a:r>
          </a:p>
          <a:p>
            <a:r>
              <a:rPr lang="en-US" sz="2800" dirty="0">
                <a:solidFill>
                  <a:schemeClr val="accent3">
                    <a:lumMod val="25000"/>
                  </a:schemeClr>
                </a:solidFill>
                <a:latin typeface="Abadi" panose="020B0604020104020204" pitchFamily="34" charset="0"/>
              </a:rPr>
              <a:t>We created landing outcome label from outcome column and exported the results to csv.</a:t>
            </a:r>
          </a:p>
          <a:p>
            <a:pPr>
              <a:lnSpc>
                <a:spcPct val="100000"/>
              </a:lnSpc>
              <a:spcBef>
                <a:spcPts val="1400"/>
              </a:spcBef>
            </a:pPr>
            <a:r>
              <a:rPr lang="en-US" sz="2800" dirty="0">
                <a:solidFill>
                  <a:schemeClr val="accent3">
                    <a:lumMod val="25000"/>
                  </a:schemeClr>
                </a:solidFill>
                <a:latin typeface="Abadi" panose="020B0604020104020204" pitchFamily="34" charset="0"/>
              </a:rPr>
              <a:t>The link to the notebook is</a:t>
            </a:r>
          </a:p>
          <a:p>
            <a:pPr>
              <a:lnSpc>
                <a:spcPct val="100000"/>
              </a:lnSpc>
              <a:spcBef>
                <a:spcPts val="1400"/>
              </a:spcBef>
            </a:pPr>
            <a:r>
              <a:rPr lang="en-US" dirty="0">
                <a:hlinkClick r:id="rId2" action="ppaction://hlinksldjump"/>
              </a:rPr>
              <a:t>https://github.com/Waris99/Final-Capstone/blob/main/labs-jupyter-spacex-Data%20wrangling.ipynb</a:t>
            </a:r>
            <a:endParaRPr lang="en-US" dirty="0"/>
          </a:p>
        </p:txBody>
      </p:sp>
    </p:spTree>
    <p:extLst>
      <p:ext uri="{BB962C8B-B14F-4D97-AF65-F5344CB8AC3E}">
        <p14:creationId xmlns:p14="http://schemas.microsoft.com/office/powerpoint/2010/main" val="35221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0E2D-4A89-4642-92CB-A4DB3C894EBF}"/>
              </a:ext>
            </a:extLst>
          </p:cNvPr>
          <p:cNvSpPr>
            <a:spLocks noGrp="1"/>
          </p:cNvSpPr>
          <p:nvPr>
            <p:ph type="title"/>
          </p:nvPr>
        </p:nvSpPr>
        <p:spPr/>
        <p:txBody>
          <a:bodyPr/>
          <a:lstStyle/>
          <a:p>
            <a:r>
              <a:rPr lang="en-US" dirty="0">
                <a:solidFill>
                  <a:srgbClr val="0B49CB"/>
                </a:solidFill>
                <a:latin typeface="Abadi"/>
              </a:rPr>
              <a:t>EDA with Data Visualization</a:t>
            </a:r>
            <a:br>
              <a:rPr lang="en-US" dirty="0">
                <a:solidFill>
                  <a:srgbClr val="0B49CB"/>
                </a:solidFill>
                <a:latin typeface="Abadi"/>
              </a:rPr>
            </a:br>
            <a:endParaRPr lang="en-US" dirty="0"/>
          </a:p>
        </p:txBody>
      </p:sp>
      <p:sp>
        <p:nvSpPr>
          <p:cNvPr id="3" name="Content Placeholder 2">
            <a:extLst>
              <a:ext uri="{FF2B5EF4-FFF2-40B4-BE49-F238E27FC236}">
                <a16:creationId xmlns:a16="http://schemas.microsoft.com/office/drawing/2014/main" id="{80746849-6857-43F1-80FB-2AB76571FE3B}"/>
              </a:ext>
            </a:extLst>
          </p:cNvPr>
          <p:cNvSpPr>
            <a:spLocks noGrp="1"/>
          </p:cNvSpPr>
          <p:nvPr>
            <p:ph sz="half" idx="1"/>
          </p:nvPr>
        </p:nvSpPr>
        <p:spPr/>
        <p:txBody>
          <a:bodyPr>
            <a:normAutofit fontScale="92500" lnSpcReduction="20000"/>
          </a:bodyPr>
          <a:lstStyle/>
          <a:p>
            <a:r>
              <a:rPr lang="en-US" sz="2800" dirty="0">
                <a:solidFill>
                  <a:schemeClr val="accent3">
                    <a:lumMod val="25000"/>
                  </a:schemeClr>
                </a:solidFill>
                <a:latin typeface="Abadi"/>
              </a:rPr>
              <a:t>We explored the data by visualizing the relationship between flight number and launch Site, payload and launch site, success rate of each orbit type, flight number and orbit type, the launch success yearly trend. </a:t>
            </a:r>
          </a:p>
          <a:p>
            <a:r>
              <a:rPr lang="en-US" sz="2800" dirty="0">
                <a:solidFill>
                  <a:schemeClr val="accent3">
                    <a:lumMod val="25000"/>
                  </a:schemeClr>
                </a:solidFill>
                <a:latin typeface="Abadi" panose="020B0604020104020204" pitchFamily="34" charset="0"/>
              </a:rPr>
              <a:t>The link to the notebook is</a:t>
            </a:r>
          </a:p>
          <a:p>
            <a:r>
              <a:rPr lang="en-US" sz="2800" dirty="0">
                <a:solidFill>
                  <a:schemeClr val="accent3">
                    <a:lumMod val="25000"/>
                  </a:schemeClr>
                </a:solidFill>
                <a:latin typeface="Abadi" panose="020B0604020104020204" pitchFamily="34" charset="0"/>
                <a:hlinkClick r:id="rId2" action="ppaction://hlinksldjump"/>
              </a:rPr>
              <a:t>https://github.com/Waris99/Final-Capstone/blob/main/jupyter-labs-spacex-data%20visualization.ipynb</a:t>
            </a:r>
            <a:endParaRPr lang="en-US" sz="2800" dirty="0">
              <a:solidFill>
                <a:schemeClr val="accent3">
                  <a:lumMod val="25000"/>
                </a:schemeClr>
              </a:solidFill>
              <a:latin typeface="Abadi" panose="020B0604020104020204" pitchFamily="34" charset="0"/>
            </a:endParaRPr>
          </a:p>
          <a:p>
            <a:endParaRPr lang="en-US" dirty="0"/>
          </a:p>
        </p:txBody>
      </p:sp>
      <p:pic>
        <p:nvPicPr>
          <p:cNvPr id="6" name="Content Placeholder 5">
            <a:extLst>
              <a:ext uri="{FF2B5EF4-FFF2-40B4-BE49-F238E27FC236}">
                <a16:creationId xmlns:a16="http://schemas.microsoft.com/office/drawing/2014/main" id="{5825BD82-C13F-460D-9B0B-A50BE2F81FD8}"/>
              </a:ext>
            </a:extLst>
          </p:cNvPr>
          <p:cNvPicPr>
            <a:picLocks noGrp="1" noChangeAspect="1"/>
          </p:cNvPicPr>
          <p:nvPr>
            <p:ph sz="half" idx="2"/>
          </p:nvPr>
        </p:nvPicPr>
        <p:blipFill>
          <a:blip r:embed="rId3"/>
          <a:stretch>
            <a:fillRect/>
          </a:stretch>
        </p:blipFill>
        <p:spPr>
          <a:xfrm>
            <a:off x="6172200" y="2654078"/>
            <a:ext cx="5181600" cy="2694432"/>
          </a:xfrm>
        </p:spPr>
      </p:pic>
    </p:spTree>
    <p:extLst>
      <p:ext uri="{BB962C8B-B14F-4D97-AF65-F5344CB8AC3E}">
        <p14:creationId xmlns:p14="http://schemas.microsoft.com/office/powerpoint/2010/main" val="377999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02D0-C7D8-45C3-9528-18C54ED67E20}"/>
              </a:ext>
            </a:extLst>
          </p:cNvPr>
          <p:cNvSpPr>
            <a:spLocks noGrp="1"/>
          </p:cNvSpPr>
          <p:nvPr>
            <p:ph type="title"/>
          </p:nvPr>
        </p:nvSpPr>
        <p:spPr/>
        <p:txBody>
          <a:bodyPr/>
          <a:lstStyle/>
          <a:p>
            <a:r>
              <a:rPr lang="en-US" dirty="0">
                <a:solidFill>
                  <a:srgbClr val="0B49CB"/>
                </a:solidFill>
                <a:latin typeface="Abadi"/>
              </a:rPr>
              <a:t>EDA with SQL</a:t>
            </a:r>
            <a:br>
              <a:rPr lang="en-US" dirty="0">
                <a:solidFill>
                  <a:srgbClr val="0B49CB"/>
                </a:solidFill>
              </a:rPr>
            </a:br>
            <a:endParaRPr lang="en-US" dirty="0"/>
          </a:p>
        </p:txBody>
      </p:sp>
      <p:sp>
        <p:nvSpPr>
          <p:cNvPr id="3" name="Content Placeholder 2">
            <a:extLst>
              <a:ext uri="{FF2B5EF4-FFF2-40B4-BE49-F238E27FC236}">
                <a16:creationId xmlns:a16="http://schemas.microsoft.com/office/drawing/2014/main" id="{16DF0B71-03D9-42B0-8830-0401ED5D7279}"/>
              </a:ext>
            </a:extLst>
          </p:cNvPr>
          <p:cNvSpPr>
            <a:spLocks noGrp="1"/>
          </p:cNvSpPr>
          <p:nvPr>
            <p:ph idx="1"/>
          </p:nvPr>
        </p:nvSpPr>
        <p:spPr/>
        <p:txBody>
          <a:bodyPr>
            <a:normAutofit lnSpcReduction="10000"/>
          </a:bodyPr>
          <a:lstStyle/>
          <a:p>
            <a:pPr>
              <a:lnSpc>
                <a:spcPct val="100000"/>
              </a:lnSpc>
              <a:spcBef>
                <a:spcPts val="1400"/>
              </a:spcBef>
            </a:pPr>
            <a:r>
              <a:rPr lang="en-US" sz="2200" dirty="0">
                <a:solidFill>
                  <a:schemeClr val="accent3">
                    <a:lumMod val="25000"/>
                  </a:schemeClr>
                </a:solidFill>
                <a:latin typeface="Abadi"/>
              </a:rPr>
              <a:t>We loaded the SpaceX dataset into a PostgreSQL database without leaving the </a:t>
            </a:r>
            <a:r>
              <a:rPr lang="en-US" sz="2200" dirty="0" err="1">
                <a:solidFill>
                  <a:schemeClr val="accent3">
                    <a:lumMod val="25000"/>
                  </a:schemeClr>
                </a:solidFill>
                <a:latin typeface="Abadi"/>
              </a:rPr>
              <a:t>jupyter</a:t>
            </a:r>
            <a:r>
              <a:rPr lang="en-US" sz="2200" dirty="0">
                <a:solidFill>
                  <a:schemeClr val="accent3">
                    <a:lumMod val="25000"/>
                  </a:schemeClr>
                </a:solidFill>
                <a:latin typeface="Abadi"/>
              </a:rPr>
              <a:t> notebook.</a:t>
            </a:r>
          </a:p>
          <a:p>
            <a:pPr>
              <a:lnSpc>
                <a:spcPct val="100000"/>
              </a:lnSpc>
              <a:spcBef>
                <a:spcPts val="1400"/>
              </a:spcBef>
            </a:pPr>
            <a:r>
              <a:rPr lang="en-US" sz="2200" dirty="0">
                <a:solidFill>
                  <a:schemeClr val="accent3">
                    <a:lumMod val="25000"/>
                  </a:schemeClr>
                </a:solidFill>
                <a:latin typeface="Abadi"/>
              </a:rPr>
              <a:t>We applied EDA with SQL to get insight from the data. We applied different queries to find out for instance:</a:t>
            </a:r>
          </a:p>
          <a:p>
            <a:pPr lvl="1">
              <a:lnSpc>
                <a:spcPct val="100000"/>
              </a:lnSpc>
              <a:spcBef>
                <a:spcPts val="1400"/>
              </a:spcBef>
              <a:buFontTx/>
              <a:buChar char="-"/>
            </a:pPr>
            <a:r>
              <a:rPr lang="en-US" sz="1700" dirty="0">
                <a:solidFill>
                  <a:schemeClr val="bg2">
                    <a:lumMod val="50000"/>
                  </a:schemeClr>
                </a:solidFill>
                <a:latin typeface="Abadi"/>
              </a:rPr>
              <a:t>The names of unique launch sites in the space mission.</a:t>
            </a:r>
          </a:p>
          <a:p>
            <a:pPr lvl="1">
              <a:lnSpc>
                <a:spcPct val="100000"/>
              </a:lnSpc>
              <a:spcBef>
                <a:spcPts val="1400"/>
              </a:spcBef>
              <a:buFontTx/>
              <a:buChar char="-"/>
            </a:pPr>
            <a:r>
              <a:rPr lang="en-US" sz="1700" dirty="0">
                <a:solidFill>
                  <a:schemeClr val="bg2">
                    <a:lumMod val="50000"/>
                  </a:schemeClr>
                </a:solidFill>
                <a:latin typeface="Abadi"/>
              </a:rPr>
              <a:t>The total payload mass carried by boosters launched by NASA (CRS)</a:t>
            </a:r>
          </a:p>
          <a:p>
            <a:pPr lvl="1">
              <a:lnSpc>
                <a:spcPct val="100000"/>
              </a:lnSpc>
              <a:spcBef>
                <a:spcPts val="1400"/>
              </a:spcBef>
              <a:buFontTx/>
              <a:buChar char="-"/>
            </a:pPr>
            <a:r>
              <a:rPr lang="en-US" sz="1700" dirty="0">
                <a:solidFill>
                  <a:schemeClr val="bg2">
                    <a:lumMod val="50000"/>
                  </a:schemeClr>
                </a:solidFill>
                <a:latin typeface="Abadi"/>
              </a:rPr>
              <a:t>The average payload mass carried by booster version F9 v1.1</a:t>
            </a:r>
          </a:p>
          <a:p>
            <a:pPr lvl="1">
              <a:lnSpc>
                <a:spcPct val="100000"/>
              </a:lnSpc>
              <a:spcBef>
                <a:spcPts val="1400"/>
              </a:spcBef>
              <a:buFontTx/>
              <a:buChar char="-"/>
            </a:pPr>
            <a:r>
              <a:rPr lang="en-US" sz="1700" dirty="0">
                <a:solidFill>
                  <a:schemeClr val="bg2">
                    <a:lumMod val="50000"/>
                  </a:schemeClr>
                </a:solidFill>
                <a:latin typeface="Abadi"/>
              </a:rPr>
              <a:t>The total number of successful and failure mission outcomes</a:t>
            </a:r>
          </a:p>
          <a:p>
            <a:pPr lvl="1">
              <a:lnSpc>
                <a:spcPct val="100000"/>
              </a:lnSpc>
              <a:spcBef>
                <a:spcPts val="1400"/>
              </a:spcBef>
              <a:buFontTx/>
              <a:buChar char="-"/>
            </a:pPr>
            <a:r>
              <a:rPr lang="en-US" sz="1700" dirty="0">
                <a:solidFill>
                  <a:schemeClr val="bg2">
                    <a:lumMod val="50000"/>
                  </a:schemeClr>
                </a:solidFill>
                <a:latin typeface="Abadi"/>
              </a:rPr>
              <a:t>The failed landing outcomes in drone ship, their booster version and launch site names.</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The link to the notebook is</a:t>
            </a:r>
            <a:r>
              <a:rPr lang="en-US" sz="2200" dirty="0">
                <a:solidFill>
                  <a:schemeClr val="accent3">
                    <a:lumMod val="25000"/>
                  </a:schemeClr>
                </a:solidFill>
                <a:latin typeface="Abadi"/>
                <a:hlinkClick r:id="rId2" action="ppaction://hlinksldjump"/>
              </a:rPr>
              <a:t>https://github.com/Waris99/Final-Capstone/blob/main/jupyter-labs-eda-sql-coursera_sqllite.ipynb</a:t>
            </a:r>
            <a:endParaRPr lang="en-US" dirty="0"/>
          </a:p>
        </p:txBody>
      </p:sp>
    </p:spTree>
    <p:extLst>
      <p:ext uri="{BB962C8B-B14F-4D97-AF65-F5344CB8AC3E}">
        <p14:creationId xmlns:p14="http://schemas.microsoft.com/office/powerpoint/2010/main" val="376042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D722-C66E-4A8B-A8DE-501572B8F5D3}"/>
              </a:ext>
            </a:extLst>
          </p:cNvPr>
          <p:cNvSpPr>
            <a:spLocks noGrp="1"/>
          </p:cNvSpPr>
          <p:nvPr>
            <p:ph type="title"/>
          </p:nvPr>
        </p:nvSpPr>
        <p:spPr/>
        <p:txBody>
          <a:bodyPr/>
          <a:lstStyle/>
          <a:p>
            <a:r>
              <a:rPr lang="en-US" dirty="0">
                <a:solidFill>
                  <a:srgbClr val="0B49CB"/>
                </a:solidFill>
                <a:latin typeface="Abadi"/>
              </a:rPr>
              <a:t>Build an Interactive Map with Folium</a:t>
            </a:r>
            <a:br>
              <a:rPr lang="en-US" dirty="0">
                <a:solidFill>
                  <a:srgbClr val="0B49CB"/>
                </a:solidFill>
              </a:rPr>
            </a:br>
            <a:endParaRPr lang="en-US" dirty="0"/>
          </a:p>
        </p:txBody>
      </p:sp>
      <p:sp>
        <p:nvSpPr>
          <p:cNvPr id="3" name="Content Placeholder 2">
            <a:extLst>
              <a:ext uri="{FF2B5EF4-FFF2-40B4-BE49-F238E27FC236}">
                <a16:creationId xmlns:a16="http://schemas.microsoft.com/office/drawing/2014/main" id="{725DCA51-D7B1-427C-BF44-4597E0F1F702}"/>
              </a:ext>
            </a:extLst>
          </p:cNvPr>
          <p:cNvSpPr>
            <a:spLocks noGrp="1"/>
          </p:cNvSpPr>
          <p:nvPr>
            <p:ph idx="1"/>
          </p:nvPr>
        </p:nvSpPr>
        <p:spPr/>
        <p:txBody>
          <a:bodyPr>
            <a:normAutofit fontScale="92500"/>
          </a:bodyPr>
          <a:lstStyle/>
          <a:p>
            <a:pPr>
              <a:lnSpc>
                <a:spcPct val="100000"/>
              </a:lnSpc>
              <a:spcBef>
                <a:spcPts val="1400"/>
              </a:spcBef>
            </a:pPr>
            <a:r>
              <a:rPr lang="en-US" sz="2400" dirty="0">
                <a:solidFill>
                  <a:schemeClr val="accent3">
                    <a:lumMod val="25000"/>
                  </a:schemeClr>
                </a:solidFill>
                <a:latin typeface="Abadi" panose="020B0604020104020204" pitchFamily="34" charset="0"/>
              </a:rPr>
              <a:t>We marked all launch sites, and added map objects such as markers, circles, lines to mark the success or failure of launches for each site on the folium map.</a:t>
            </a:r>
          </a:p>
          <a:p>
            <a:pPr>
              <a:lnSpc>
                <a:spcPct val="100000"/>
              </a:lnSpc>
              <a:spcBef>
                <a:spcPts val="1400"/>
              </a:spcBef>
            </a:pPr>
            <a:r>
              <a:rPr lang="en-US" sz="2400" dirty="0">
                <a:solidFill>
                  <a:schemeClr val="accent3">
                    <a:lumMod val="25000"/>
                  </a:schemeClr>
                </a:solidFill>
                <a:latin typeface="Abadi" panose="020B0604020104020204" pitchFamily="34" charset="0"/>
              </a:rPr>
              <a:t>We assigned the feature launch outcomes (failure or success) to class 0 and 1.i.e., 0 for failure, and 1 for success.</a:t>
            </a:r>
          </a:p>
          <a:p>
            <a:pPr>
              <a:lnSpc>
                <a:spcPct val="100000"/>
              </a:lnSpc>
              <a:spcBef>
                <a:spcPts val="1400"/>
              </a:spcBef>
            </a:pPr>
            <a:r>
              <a:rPr lang="en-US" sz="2400" dirty="0">
                <a:solidFill>
                  <a:schemeClr val="accent3">
                    <a:lumMod val="25000"/>
                  </a:schemeClr>
                </a:solidFill>
                <a:latin typeface="Abadi" panose="020B0604020104020204" pitchFamily="34" charset="0"/>
              </a:rPr>
              <a:t>We calculated the distances between a launch site to its proximities. We answered some question for instance:</a:t>
            </a:r>
          </a:p>
          <a:p>
            <a:pPr lvl="1">
              <a:lnSpc>
                <a:spcPct val="100000"/>
              </a:lnSpc>
              <a:spcBef>
                <a:spcPts val="1400"/>
              </a:spcBef>
              <a:buFontTx/>
              <a:buChar char="-"/>
            </a:pPr>
            <a:r>
              <a:rPr lang="en-US" sz="2200" dirty="0">
                <a:solidFill>
                  <a:schemeClr val="bg2">
                    <a:lumMod val="50000"/>
                  </a:schemeClr>
                </a:solidFill>
                <a:latin typeface="Abadi" panose="020B0604020104020204" pitchFamily="34" charset="0"/>
              </a:rPr>
              <a:t>Are launch sites near railways, highways and coastlines.</a:t>
            </a:r>
          </a:p>
          <a:p>
            <a:pPr lvl="1">
              <a:lnSpc>
                <a:spcPct val="100000"/>
              </a:lnSpc>
              <a:spcBef>
                <a:spcPts val="1400"/>
              </a:spcBef>
              <a:buFontTx/>
              <a:buChar char="-"/>
            </a:pPr>
            <a:r>
              <a:rPr lang="en-US" sz="2200" dirty="0">
                <a:solidFill>
                  <a:schemeClr val="bg2">
                    <a:lumMod val="50000"/>
                  </a:schemeClr>
                </a:solidFill>
                <a:latin typeface="Abadi" panose="020B0604020104020204" pitchFamily="34" charset="0"/>
              </a:rPr>
              <a:t>Do launch sites keep certain distance away from cities.</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400" dirty="0">
                <a:solidFill>
                  <a:schemeClr val="accent3">
                    <a:lumMod val="25000"/>
                  </a:schemeClr>
                </a:solidFill>
                <a:latin typeface="Abadi" panose="020B0604020104020204" pitchFamily="34" charset="0"/>
              </a:rPr>
              <a:t>The link to notebook is </a:t>
            </a:r>
            <a:r>
              <a:rPr lang="en-US" sz="2400" dirty="0">
                <a:solidFill>
                  <a:schemeClr val="accent3">
                    <a:lumMod val="25000"/>
                  </a:schemeClr>
                </a:solidFill>
                <a:latin typeface="Abadi" panose="020B0604020104020204" pitchFamily="34" charset="0"/>
                <a:hlinkClick r:id="rId2"/>
              </a:rPr>
              <a:t>https://github.com/Waris99/Final-Capstone/blob/main/lab_jupyter_launch_site_location.ipynb</a:t>
            </a:r>
            <a:endParaRPr lang="en-US" sz="2400" dirty="0">
              <a:solidFill>
                <a:schemeClr val="bg2">
                  <a:lumMod val="50000"/>
                </a:schemeClr>
              </a:solidFill>
              <a:latin typeface="Abadi" panose="020B0604020104020204" pitchFamily="34" charset="0"/>
            </a:endParaRPr>
          </a:p>
          <a:p>
            <a:endParaRPr lang="en-US" dirty="0"/>
          </a:p>
        </p:txBody>
      </p:sp>
    </p:spTree>
    <p:extLst>
      <p:ext uri="{BB962C8B-B14F-4D97-AF65-F5344CB8AC3E}">
        <p14:creationId xmlns:p14="http://schemas.microsoft.com/office/powerpoint/2010/main" val="155353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BA34-A501-416D-8B78-7734F2275BE8}"/>
              </a:ext>
            </a:extLst>
          </p:cNvPr>
          <p:cNvSpPr>
            <a:spLocks noGrp="1"/>
          </p:cNvSpPr>
          <p:nvPr>
            <p:ph type="title"/>
          </p:nvPr>
        </p:nvSpPr>
        <p:spPr/>
        <p:txBody>
          <a:bodyPr/>
          <a:lstStyle/>
          <a:p>
            <a:r>
              <a:rPr lang="en-US" dirty="0">
                <a:solidFill>
                  <a:srgbClr val="0B49CB"/>
                </a:solidFill>
                <a:latin typeface="Abadi"/>
              </a:rPr>
              <a:t>Build a Dashboard with </a:t>
            </a:r>
            <a:r>
              <a:rPr lang="en-US" dirty="0" err="1">
                <a:solidFill>
                  <a:srgbClr val="0B49CB"/>
                </a:solidFill>
                <a:latin typeface="Abadi"/>
              </a:rPr>
              <a:t>Plotly</a:t>
            </a:r>
            <a:r>
              <a:rPr lang="en-US" dirty="0">
                <a:solidFill>
                  <a:srgbClr val="0B49CB"/>
                </a:solidFill>
                <a:latin typeface="Abadi"/>
              </a:rPr>
              <a:t> Dash</a:t>
            </a:r>
            <a:br>
              <a:rPr lang="en-US" dirty="0">
                <a:solidFill>
                  <a:srgbClr val="0B49CB"/>
                </a:solidFill>
                <a:latin typeface="Abadi"/>
              </a:rPr>
            </a:br>
            <a:endParaRPr lang="en-US" dirty="0"/>
          </a:p>
        </p:txBody>
      </p:sp>
      <p:sp>
        <p:nvSpPr>
          <p:cNvPr id="3" name="Content Placeholder 2">
            <a:extLst>
              <a:ext uri="{FF2B5EF4-FFF2-40B4-BE49-F238E27FC236}">
                <a16:creationId xmlns:a16="http://schemas.microsoft.com/office/drawing/2014/main" id="{5E60D961-49A3-4D2D-AE60-B91A328C39F1}"/>
              </a:ext>
            </a:extLst>
          </p:cNvPr>
          <p:cNvSpPr>
            <a:spLocks noGrp="1"/>
          </p:cNvSpPr>
          <p:nvPr>
            <p:ph idx="1"/>
          </p:nvPr>
        </p:nvSpPr>
        <p:spPr/>
        <p:txBody>
          <a:bodyPr/>
          <a:lstStyle/>
          <a:p>
            <a:pPr>
              <a:lnSpc>
                <a:spcPct val="100000"/>
              </a:lnSpc>
              <a:spcBef>
                <a:spcPts val="1400"/>
              </a:spcBef>
            </a:pPr>
            <a:r>
              <a:rPr lang="en-US" sz="2800" dirty="0">
                <a:solidFill>
                  <a:schemeClr val="accent3">
                    <a:lumMod val="25000"/>
                  </a:schemeClr>
                </a:solidFill>
                <a:latin typeface="Abadi" panose="020B0604020104020204" pitchFamily="34" charset="0"/>
              </a:rPr>
              <a:t>We built an interactive dashboard with </a:t>
            </a:r>
            <a:r>
              <a:rPr lang="en-US" sz="2800" dirty="0" err="1">
                <a:solidFill>
                  <a:schemeClr val="accent3">
                    <a:lumMod val="25000"/>
                  </a:schemeClr>
                </a:solidFill>
                <a:latin typeface="Abadi" panose="020B0604020104020204" pitchFamily="34" charset="0"/>
              </a:rPr>
              <a:t>Plotly</a:t>
            </a:r>
            <a:r>
              <a:rPr lang="en-US" sz="2800" dirty="0">
                <a:solidFill>
                  <a:schemeClr val="accent3">
                    <a:lumMod val="25000"/>
                  </a:schemeClr>
                </a:solidFill>
                <a:latin typeface="Abadi" panose="020B0604020104020204" pitchFamily="34" charset="0"/>
              </a:rPr>
              <a:t> dash</a:t>
            </a:r>
          </a:p>
          <a:p>
            <a:pPr>
              <a:lnSpc>
                <a:spcPct val="100000"/>
              </a:lnSpc>
              <a:spcBef>
                <a:spcPts val="1400"/>
              </a:spcBef>
            </a:pPr>
            <a:r>
              <a:rPr lang="en-US" sz="2800" dirty="0">
                <a:solidFill>
                  <a:schemeClr val="accent3">
                    <a:lumMod val="25000"/>
                  </a:schemeClr>
                </a:solidFill>
                <a:latin typeface="Abadi" panose="020B0604020104020204" pitchFamily="34" charset="0"/>
              </a:rPr>
              <a:t>We plotted pie charts showing the total launches by a certain sites</a:t>
            </a:r>
          </a:p>
          <a:p>
            <a:pPr>
              <a:lnSpc>
                <a:spcPct val="100000"/>
              </a:lnSpc>
              <a:spcBef>
                <a:spcPts val="1400"/>
              </a:spcBef>
            </a:pPr>
            <a:r>
              <a:rPr lang="en-US" sz="2800" dirty="0">
                <a:solidFill>
                  <a:schemeClr val="accent3">
                    <a:lumMod val="25000"/>
                  </a:schemeClr>
                </a:solidFill>
                <a:latin typeface="Abadi" panose="020B0604020104020204" pitchFamily="34" charset="0"/>
              </a:rPr>
              <a:t>We plotted scatter graph showing the relationship with Outcome and Payload Mass (Kg) for the different booster version.</a:t>
            </a:r>
          </a:p>
          <a:p>
            <a:pPr>
              <a:lnSpc>
                <a:spcPct val="100000"/>
              </a:lnSpc>
              <a:spcBef>
                <a:spcPts val="1400"/>
              </a:spcBef>
            </a:pPr>
            <a:r>
              <a:rPr lang="en-US" sz="2800" dirty="0">
                <a:solidFill>
                  <a:schemeClr val="accent3">
                    <a:lumMod val="25000"/>
                  </a:schemeClr>
                </a:solidFill>
                <a:latin typeface="Abadi"/>
              </a:rPr>
              <a:t>The link to the notebook is</a:t>
            </a:r>
            <a:r>
              <a:rPr lang="en-US" sz="2800" dirty="0">
                <a:solidFill>
                  <a:schemeClr val="accent3">
                    <a:lumMod val="25000"/>
                  </a:schemeClr>
                </a:solidFill>
                <a:latin typeface="Abadi"/>
                <a:hlinkClick r:id="rId2" action="ppaction://hlinksldjump"/>
              </a:rPr>
              <a:t>https://github.com/Waris99/Final-Capstone/blob/main/app.py</a:t>
            </a:r>
            <a:endParaRPr lang="en-US" dirty="0"/>
          </a:p>
        </p:txBody>
      </p:sp>
    </p:spTree>
    <p:extLst>
      <p:ext uri="{BB962C8B-B14F-4D97-AF65-F5344CB8AC3E}">
        <p14:creationId xmlns:p14="http://schemas.microsoft.com/office/powerpoint/2010/main" val="329606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9CCA-C6C9-480F-93C9-835AA604523D}"/>
              </a:ext>
            </a:extLst>
          </p:cNvPr>
          <p:cNvSpPr>
            <a:spLocks noGrp="1"/>
          </p:cNvSpPr>
          <p:nvPr>
            <p:ph type="title"/>
          </p:nvPr>
        </p:nvSpPr>
        <p:spPr/>
        <p:txBody>
          <a:bodyPr/>
          <a:lstStyle/>
          <a:p>
            <a:r>
              <a:rPr lang="en-US" dirty="0">
                <a:solidFill>
                  <a:srgbClr val="0B49CB"/>
                </a:solidFill>
                <a:latin typeface="Abadi"/>
              </a:rPr>
              <a:t>Machine Learning: Predictive Analysis </a:t>
            </a:r>
            <a:br>
              <a:rPr lang="en-US" dirty="0">
                <a:solidFill>
                  <a:srgbClr val="0B49CB"/>
                </a:solidFill>
                <a:latin typeface="Abadi"/>
              </a:rPr>
            </a:br>
            <a:endParaRPr lang="en-US" dirty="0"/>
          </a:p>
        </p:txBody>
      </p:sp>
      <p:sp>
        <p:nvSpPr>
          <p:cNvPr id="3" name="Content Placeholder 2">
            <a:extLst>
              <a:ext uri="{FF2B5EF4-FFF2-40B4-BE49-F238E27FC236}">
                <a16:creationId xmlns:a16="http://schemas.microsoft.com/office/drawing/2014/main" id="{202F8011-29B7-4822-B538-DA67ECECED4F}"/>
              </a:ext>
            </a:extLst>
          </p:cNvPr>
          <p:cNvSpPr>
            <a:spLocks noGrp="1"/>
          </p:cNvSpPr>
          <p:nvPr>
            <p:ph idx="1"/>
          </p:nvPr>
        </p:nvSpPr>
        <p:spPr/>
        <p:txBody>
          <a:bodyPr>
            <a:normAutofit lnSpcReduction="10000"/>
          </a:bodyPr>
          <a:lstStyle/>
          <a:p>
            <a:pPr>
              <a:lnSpc>
                <a:spcPct val="100000"/>
              </a:lnSpc>
              <a:spcBef>
                <a:spcPts val="1400"/>
              </a:spcBef>
            </a:pPr>
            <a:r>
              <a:rPr lang="en-US" sz="2800" dirty="0">
                <a:solidFill>
                  <a:schemeClr val="accent3">
                    <a:lumMod val="25000"/>
                  </a:schemeClr>
                </a:solidFill>
                <a:latin typeface="Abadi" panose="020B0604020104020204" pitchFamily="34" charset="0"/>
              </a:rPr>
              <a:t>We loaded the data using </a:t>
            </a:r>
            <a:r>
              <a:rPr lang="en-US" sz="2800" dirty="0" err="1">
                <a:solidFill>
                  <a:schemeClr val="accent3">
                    <a:lumMod val="25000"/>
                  </a:schemeClr>
                </a:solidFill>
                <a:latin typeface="Abadi" panose="020B0604020104020204" pitchFamily="34" charset="0"/>
              </a:rPr>
              <a:t>numpy</a:t>
            </a:r>
            <a:r>
              <a:rPr lang="en-US" sz="2800" dirty="0">
                <a:solidFill>
                  <a:schemeClr val="accent3">
                    <a:lumMod val="25000"/>
                  </a:schemeClr>
                </a:solidFill>
                <a:latin typeface="Abadi" panose="020B0604020104020204" pitchFamily="34" charset="0"/>
              </a:rPr>
              <a:t> and pandas, transformed the data, split our data into training and testing.</a:t>
            </a:r>
          </a:p>
          <a:p>
            <a:pPr>
              <a:lnSpc>
                <a:spcPct val="100000"/>
              </a:lnSpc>
              <a:spcBef>
                <a:spcPts val="1400"/>
              </a:spcBef>
            </a:pPr>
            <a:r>
              <a:rPr lang="en-US" sz="2800" dirty="0">
                <a:solidFill>
                  <a:schemeClr val="accent3">
                    <a:lumMod val="25000"/>
                  </a:schemeClr>
                </a:solidFill>
                <a:latin typeface="Abadi" panose="020B0604020104020204" pitchFamily="34" charset="0"/>
              </a:rPr>
              <a:t>We built different machine learning models and tune different hyperparameters using </a:t>
            </a:r>
            <a:r>
              <a:rPr lang="en-US" sz="2800" dirty="0" err="1">
                <a:solidFill>
                  <a:schemeClr val="accent3">
                    <a:lumMod val="25000"/>
                  </a:schemeClr>
                </a:solidFill>
                <a:latin typeface="Abadi" panose="020B0604020104020204" pitchFamily="34" charset="0"/>
              </a:rPr>
              <a:t>GridSearchCV</a:t>
            </a:r>
            <a:r>
              <a:rPr lang="en-US" sz="2800" dirty="0">
                <a:solidFill>
                  <a:schemeClr val="accent3">
                    <a:lumMod val="25000"/>
                  </a:schemeClr>
                </a:solidFill>
                <a:latin typeface="Abadi" panose="020B0604020104020204" pitchFamily="34" charset="0"/>
              </a:rPr>
              <a:t>.</a:t>
            </a:r>
          </a:p>
          <a:p>
            <a:pPr>
              <a:lnSpc>
                <a:spcPct val="100000"/>
              </a:lnSpc>
              <a:spcBef>
                <a:spcPts val="1400"/>
              </a:spcBef>
            </a:pPr>
            <a:r>
              <a:rPr lang="en-US" sz="2800" dirty="0">
                <a:solidFill>
                  <a:schemeClr val="accent3">
                    <a:lumMod val="25000"/>
                  </a:schemeClr>
                </a:solidFill>
                <a:latin typeface="Abadi" panose="020B0604020104020204" pitchFamily="34" charset="0"/>
              </a:rPr>
              <a:t>We used accuracy as the metric for our model</a:t>
            </a:r>
          </a:p>
          <a:p>
            <a:pPr>
              <a:lnSpc>
                <a:spcPct val="100000"/>
              </a:lnSpc>
              <a:spcBef>
                <a:spcPts val="1400"/>
              </a:spcBef>
            </a:pPr>
            <a:r>
              <a:rPr lang="en-US" sz="2800" dirty="0">
                <a:solidFill>
                  <a:schemeClr val="accent3">
                    <a:lumMod val="25000"/>
                  </a:schemeClr>
                </a:solidFill>
                <a:latin typeface="Abadi" panose="020B0604020104020204" pitchFamily="34" charset="0"/>
              </a:rPr>
              <a:t>We found the best performing classification model.</a:t>
            </a:r>
          </a:p>
          <a:p>
            <a:pPr>
              <a:lnSpc>
                <a:spcPct val="100000"/>
              </a:lnSpc>
              <a:spcBef>
                <a:spcPts val="1400"/>
              </a:spcBef>
            </a:pPr>
            <a:r>
              <a:rPr lang="en-US" sz="2800" dirty="0">
                <a:solidFill>
                  <a:schemeClr val="accent3">
                    <a:lumMod val="25000"/>
                  </a:schemeClr>
                </a:solidFill>
                <a:latin typeface="Abadi"/>
              </a:rPr>
              <a:t>The link to the notebook is </a:t>
            </a:r>
            <a:r>
              <a:rPr lang="en-US" sz="2800" dirty="0">
                <a:solidFill>
                  <a:schemeClr val="accent3">
                    <a:lumMod val="25000"/>
                  </a:schemeClr>
                </a:solidFill>
                <a:latin typeface="Abadi"/>
                <a:hlinkClick r:id="rId2" action="ppaction://hlinksldjump"/>
              </a:rPr>
              <a:t>https://github.com/Waris99/Final-Capstone/blob/main/SpaceX_Machine%20Learning%20Prediction.ipynb</a:t>
            </a:r>
            <a:endParaRPr lang="en-US" dirty="0"/>
          </a:p>
        </p:txBody>
      </p:sp>
    </p:spTree>
    <p:extLst>
      <p:ext uri="{BB962C8B-B14F-4D97-AF65-F5344CB8AC3E}">
        <p14:creationId xmlns:p14="http://schemas.microsoft.com/office/powerpoint/2010/main" val="255535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17F488EE-569E-4F0B-96D7-C46D4CC35A90}"/>
              </a:ext>
            </a:extLst>
          </p:cNvPr>
          <p:cNvSpPr txBox="1"/>
          <p:nvPr/>
        </p:nvSpPr>
        <p:spPr>
          <a:xfrm>
            <a:off x="1043114" y="1870224"/>
            <a:ext cx="6316132" cy="1559401"/>
          </a:xfrm>
          <a:prstGeom prst="rect">
            <a:avLst/>
          </a:prstGeom>
          <a:noFill/>
        </p:spPr>
        <p:txBody>
          <a:bodyPr wrap="square">
            <a:spAutoFit/>
          </a:bodyPr>
          <a:lstStyle/>
          <a:p>
            <a:pPr marL="285750" indent="-285750">
              <a:lnSpc>
                <a:spcPct val="100000"/>
              </a:lnSpc>
              <a:spcBef>
                <a:spcPts val="1400"/>
              </a:spcBef>
              <a:buFont typeface="Arial" panose="020B0604020202020204" pitchFamily="34" charset="0"/>
              <a:buChar char="•"/>
            </a:pPr>
            <a:r>
              <a:rPr lang="en-US" sz="2400" dirty="0">
                <a:solidFill>
                  <a:schemeClr val="accent3">
                    <a:lumMod val="25000"/>
                  </a:schemeClr>
                </a:solidFill>
                <a:latin typeface="Abadi" panose="020B0604020104020204" pitchFamily="34" charset="0"/>
              </a:rPr>
              <a:t>Exploratory data analysis results</a:t>
            </a:r>
          </a:p>
          <a:p>
            <a:pPr marL="285750" indent="-285750">
              <a:lnSpc>
                <a:spcPct val="100000"/>
              </a:lnSpc>
              <a:spcBef>
                <a:spcPts val="1400"/>
              </a:spcBef>
              <a:buFont typeface="Arial" panose="020B0604020202020204" pitchFamily="34" charset="0"/>
              <a:buChar char="•"/>
            </a:pPr>
            <a:r>
              <a:rPr lang="en-US" sz="2400" dirty="0">
                <a:solidFill>
                  <a:schemeClr val="accent3">
                    <a:lumMod val="25000"/>
                  </a:schemeClr>
                </a:solidFill>
                <a:latin typeface="Abadi" panose="020B0604020104020204" pitchFamily="34" charset="0"/>
              </a:rPr>
              <a:t>Demo of Interactive analytics in screenshots</a:t>
            </a:r>
          </a:p>
          <a:p>
            <a:pPr marL="285750" indent="-285750">
              <a:lnSpc>
                <a:spcPct val="100000"/>
              </a:lnSpc>
              <a:spcBef>
                <a:spcPts val="1400"/>
              </a:spcBef>
              <a:buFont typeface="Arial" panose="020B0604020202020204" pitchFamily="34" charset="0"/>
              <a:buChar char="•"/>
            </a:pPr>
            <a:r>
              <a:rPr lang="en-US" sz="2400" dirty="0">
                <a:solidFill>
                  <a:schemeClr val="accent3">
                    <a:lumMod val="25000"/>
                  </a:schemeClr>
                </a:solidFill>
                <a:latin typeface="Abadi" panose="020B0604020104020204" pitchFamily="34" charset="0"/>
              </a:rPr>
              <a:t>Predictive analysis results</a:t>
            </a:r>
          </a:p>
        </p:txBody>
      </p:sp>
    </p:spTree>
    <p:extLst>
      <p:ext uri="{BB962C8B-B14F-4D97-AF65-F5344CB8AC3E}">
        <p14:creationId xmlns:p14="http://schemas.microsoft.com/office/powerpoint/2010/main" val="1464666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986614" cy="1325563"/>
          </a:xfrm>
        </p:spPr>
        <p:txBody>
          <a:bodyPr anchor="ctr">
            <a:normAutofit/>
          </a:bodyPr>
          <a:lstStyle/>
          <a:p>
            <a:r>
              <a:rPr lang="en-US" dirty="0"/>
              <a:t>Insights Drawn From EDA</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4268655" y="2150535"/>
            <a:ext cx="3654690" cy="3654690"/>
          </a:xfrm>
          <a:prstGeom prst="rect">
            <a:avLst/>
          </a:prstGeom>
        </p:spPr>
      </p:pic>
    </p:spTree>
    <p:extLst>
      <p:ext uri="{BB962C8B-B14F-4D97-AF65-F5344CB8AC3E}">
        <p14:creationId xmlns:p14="http://schemas.microsoft.com/office/powerpoint/2010/main" val="407203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92FA-8E85-462F-8D00-1778829A5A5D}"/>
              </a:ext>
            </a:extLst>
          </p:cNvPr>
          <p:cNvSpPr>
            <a:spLocks noGrp="1"/>
          </p:cNvSpPr>
          <p:nvPr>
            <p:ph type="title"/>
          </p:nvPr>
        </p:nvSpPr>
        <p:spPr/>
        <p:txBody>
          <a:bodyPr/>
          <a:lstStyle/>
          <a:p>
            <a:r>
              <a:rPr lang="en-US" dirty="0"/>
              <a:t>Flight Number vs. Launch Site</a:t>
            </a:r>
          </a:p>
        </p:txBody>
      </p:sp>
      <p:sp>
        <p:nvSpPr>
          <p:cNvPr id="3" name="Content Placeholder 2">
            <a:extLst>
              <a:ext uri="{FF2B5EF4-FFF2-40B4-BE49-F238E27FC236}">
                <a16:creationId xmlns:a16="http://schemas.microsoft.com/office/drawing/2014/main" id="{D8490AC0-5949-451F-9F91-24F82582254A}"/>
              </a:ext>
            </a:extLst>
          </p:cNvPr>
          <p:cNvSpPr>
            <a:spLocks noGrp="1"/>
          </p:cNvSpPr>
          <p:nvPr>
            <p:ph sz="half" idx="1"/>
          </p:nvPr>
        </p:nvSpPr>
        <p:spPr>
          <a:xfrm>
            <a:off x="838200" y="1825625"/>
            <a:ext cx="10371667" cy="1603375"/>
          </a:xfrm>
        </p:spPr>
        <p:txBody>
          <a:bodyPr/>
          <a:lstStyle/>
          <a:p>
            <a:r>
              <a:rPr lang="en-US" sz="28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endParaRPr lang="en-US" dirty="0"/>
          </a:p>
        </p:txBody>
      </p:sp>
      <p:pic>
        <p:nvPicPr>
          <p:cNvPr id="6" name="Content Placeholder 5">
            <a:extLst>
              <a:ext uri="{FF2B5EF4-FFF2-40B4-BE49-F238E27FC236}">
                <a16:creationId xmlns:a16="http://schemas.microsoft.com/office/drawing/2014/main" id="{C27E1AA2-7F2E-4DDE-9920-2B23B4635D79}"/>
              </a:ext>
            </a:extLst>
          </p:cNvPr>
          <p:cNvPicPr>
            <a:picLocks noGrp="1" noChangeAspect="1"/>
          </p:cNvPicPr>
          <p:nvPr>
            <p:ph sz="half" idx="2"/>
          </p:nvPr>
        </p:nvPicPr>
        <p:blipFill>
          <a:blip r:embed="rId2"/>
          <a:stretch>
            <a:fillRect/>
          </a:stretch>
        </p:blipFill>
        <p:spPr>
          <a:xfrm>
            <a:off x="838199" y="3563938"/>
            <a:ext cx="10710333" cy="2740864"/>
          </a:xfrm>
        </p:spPr>
      </p:pic>
    </p:spTree>
    <p:extLst>
      <p:ext uri="{BB962C8B-B14F-4D97-AF65-F5344CB8AC3E}">
        <p14:creationId xmlns:p14="http://schemas.microsoft.com/office/powerpoint/2010/main" val="164584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2E02-17F2-4AD2-B8F8-EF1D53F51461}"/>
              </a:ext>
            </a:extLst>
          </p:cNvPr>
          <p:cNvSpPr>
            <a:spLocks noGrp="1"/>
          </p:cNvSpPr>
          <p:nvPr>
            <p:ph type="title"/>
          </p:nvPr>
        </p:nvSpPr>
        <p:spPr/>
        <p:txBody>
          <a:bodyPr/>
          <a:lstStyle/>
          <a:p>
            <a:r>
              <a:rPr lang="en-US" dirty="0"/>
              <a:t>Payload vs. Launch Site</a:t>
            </a:r>
          </a:p>
        </p:txBody>
      </p:sp>
      <p:sp>
        <p:nvSpPr>
          <p:cNvPr id="3" name="Content Placeholder 2">
            <a:extLst>
              <a:ext uri="{FF2B5EF4-FFF2-40B4-BE49-F238E27FC236}">
                <a16:creationId xmlns:a16="http://schemas.microsoft.com/office/drawing/2014/main" id="{3D3BDAAD-FA1F-4F71-A95C-33DC66FF2132}"/>
              </a:ext>
            </a:extLst>
          </p:cNvPr>
          <p:cNvSpPr>
            <a:spLocks noGrp="1"/>
          </p:cNvSpPr>
          <p:nvPr>
            <p:ph sz="half" idx="1"/>
          </p:nvPr>
        </p:nvSpPr>
        <p:spPr>
          <a:xfrm>
            <a:off x="838200" y="1825625"/>
            <a:ext cx="10515600" cy="1545084"/>
          </a:xfrm>
        </p:spPr>
        <p:txBody>
          <a:bodyPr/>
          <a:lstStyle/>
          <a:p>
            <a:r>
              <a:rPr lang="en-US" dirty="0">
                <a:solidFill>
                  <a:schemeClr val="tx1"/>
                </a:solidFill>
              </a:rPr>
              <a:t>The greater the payload mass for the site CCAFS SLC 40 the higher the success rate for the rocket</a:t>
            </a:r>
          </a:p>
        </p:txBody>
      </p:sp>
      <p:pic>
        <p:nvPicPr>
          <p:cNvPr id="6" name="Content Placeholder 5">
            <a:extLst>
              <a:ext uri="{FF2B5EF4-FFF2-40B4-BE49-F238E27FC236}">
                <a16:creationId xmlns:a16="http://schemas.microsoft.com/office/drawing/2014/main" id="{7E826C84-9A65-4E13-95C2-69631E4E1E50}"/>
              </a:ext>
            </a:extLst>
          </p:cNvPr>
          <p:cNvPicPr>
            <a:picLocks noGrp="1" noChangeAspect="1"/>
          </p:cNvPicPr>
          <p:nvPr>
            <p:ph sz="half" idx="2"/>
          </p:nvPr>
        </p:nvPicPr>
        <p:blipFill>
          <a:blip r:embed="rId2"/>
          <a:stretch>
            <a:fillRect/>
          </a:stretch>
        </p:blipFill>
        <p:spPr>
          <a:xfrm>
            <a:off x="838200" y="3505646"/>
            <a:ext cx="10515600" cy="2793554"/>
          </a:xfrm>
        </p:spPr>
      </p:pic>
    </p:spTree>
    <p:extLst>
      <p:ext uri="{BB962C8B-B14F-4D97-AF65-F5344CB8AC3E}">
        <p14:creationId xmlns:p14="http://schemas.microsoft.com/office/powerpoint/2010/main" val="248525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solidFill>
                  <a:schemeClr val="tx1"/>
                </a:solidFill>
              </a:rPr>
              <a:t>Executive Summary</a:t>
            </a:r>
          </a:p>
          <a:p>
            <a:r>
              <a:rPr lang="en-US" sz="2200" dirty="0">
                <a:solidFill>
                  <a:schemeClr val="tx1"/>
                </a:solidFill>
              </a:rPr>
              <a:t>Introduction</a:t>
            </a:r>
          </a:p>
          <a:p>
            <a:r>
              <a:rPr lang="en-US" sz="2200" dirty="0">
                <a:solidFill>
                  <a:schemeClr val="tx1"/>
                </a:solidFill>
              </a:rPr>
              <a:t>Methodology</a:t>
            </a:r>
          </a:p>
          <a:p>
            <a:r>
              <a:rPr lang="en-US" sz="2200" dirty="0">
                <a:solidFill>
                  <a:schemeClr val="tx1"/>
                </a:solidFill>
              </a:rPr>
              <a:t>Results</a:t>
            </a:r>
          </a:p>
          <a:p>
            <a:pPr lvl="1"/>
            <a:r>
              <a:rPr lang="en-US" sz="1800" dirty="0">
                <a:solidFill>
                  <a:schemeClr val="tx1"/>
                </a:solidFill>
              </a:rPr>
              <a:t>Visualization – Charts</a:t>
            </a:r>
          </a:p>
          <a:p>
            <a:pPr lvl="1"/>
            <a:r>
              <a:rPr lang="en-US" sz="1800" dirty="0">
                <a:solidFill>
                  <a:schemeClr val="tx1"/>
                </a:solidFill>
              </a:rPr>
              <a:t>Dashboard</a:t>
            </a:r>
          </a:p>
          <a:p>
            <a:r>
              <a:rPr lang="en-US" sz="2200" dirty="0">
                <a:solidFill>
                  <a:schemeClr val="tx1"/>
                </a:solidFill>
              </a:rPr>
              <a:t>Conclusion</a:t>
            </a:r>
          </a:p>
          <a:p>
            <a:r>
              <a:rPr lang="en-US" sz="2200" dirty="0">
                <a:solidFill>
                  <a:schemeClr val="tx1"/>
                </a:solidFill>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FD2B-E597-4DDD-9F73-089BCE5C25D6}"/>
              </a:ext>
            </a:extLst>
          </p:cNvPr>
          <p:cNvSpPr>
            <a:spLocks noGrp="1"/>
          </p:cNvSpPr>
          <p:nvPr>
            <p:ph type="title"/>
          </p:nvPr>
        </p:nvSpPr>
        <p:spPr/>
        <p:txBody>
          <a:bodyPr/>
          <a:lstStyle/>
          <a:p>
            <a:r>
              <a:rPr lang="en-US" dirty="0"/>
              <a:t>Success Rate vs. Orbit Type</a:t>
            </a:r>
          </a:p>
        </p:txBody>
      </p:sp>
      <p:sp>
        <p:nvSpPr>
          <p:cNvPr id="3" name="Content Placeholder 2">
            <a:extLst>
              <a:ext uri="{FF2B5EF4-FFF2-40B4-BE49-F238E27FC236}">
                <a16:creationId xmlns:a16="http://schemas.microsoft.com/office/drawing/2014/main" id="{A0544C07-1DE9-42F5-8D4E-6C50AA27BB61}"/>
              </a:ext>
            </a:extLst>
          </p:cNvPr>
          <p:cNvSpPr>
            <a:spLocks noGrp="1"/>
          </p:cNvSpPr>
          <p:nvPr>
            <p:ph sz="half" idx="1"/>
          </p:nvPr>
        </p:nvSpPr>
        <p:spPr>
          <a:xfrm>
            <a:off x="838199" y="1825625"/>
            <a:ext cx="10515601" cy="1086908"/>
          </a:xfrm>
        </p:spPr>
        <p:txBody>
          <a:bodyPr>
            <a:normAutofit/>
          </a:bodyPr>
          <a:lstStyle/>
          <a:p>
            <a:r>
              <a:rPr lang="en-US" sz="2800" dirty="0">
                <a:solidFill>
                  <a:schemeClr val="tx1"/>
                </a:solidFill>
                <a:latin typeface="Abadi" panose="020B0604020104020204" pitchFamily="34" charset="0"/>
              </a:rPr>
              <a:t>From the plot, we can see that ES-L1, GEO, HEO, SSO, VLEO had the most success rate.</a:t>
            </a:r>
          </a:p>
          <a:p>
            <a:endParaRPr lang="en-US" dirty="0"/>
          </a:p>
        </p:txBody>
      </p:sp>
      <p:pic>
        <p:nvPicPr>
          <p:cNvPr id="6" name="Content Placeholder 5">
            <a:extLst>
              <a:ext uri="{FF2B5EF4-FFF2-40B4-BE49-F238E27FC236}">
                <a16:creationId xmlns:a16="http://schemas.microsoft.com/office/drawing/2014/main" id="{3C6B25A6-F834-41F0-A9D2-34F591E534CC}"/>
              </a:ext>
            </a:extLst>
          </p:cNvPr>
          <p:cNvPicPr>
            <a:picLocks noGrp="1" noChangeAspect="1"/>
          </p:cNvPicPr>
          <p:nvPr>
            <p:ph sz="half" idx="2"/>
          </p:nvPr>
        </p:nvPicPr>
        <p:blipFill>
          <a:blip r:embed="rId2"/>
          <a:stretch>
            <a:fillRect/>
          </a:stretch>
        </p:blipFill>
        <p:spPr>
          <a:xfrm>
            <a:off x="524932" y="3132667"/>
            <a:ext cx="10515601" cy="2825443"/>
          </a:xfrm>
        </p:spPr>
      </p:pic>
    </p:spTree>
    <p:extLst>
      <p:ext uri="{BB962C8B-B14F-4D97-AF65-F5344CB8AC3E}">
        <p14:creationId xmlns:p14="http://schemas.microsoft.com/office/powerpoint/2010/main" val="4096316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72C2-D776-48B5-AD29-A47FA1B2D2BA}"/>
              </a:ext>
            </a:extLst>
          </p:cNvPr>
          <p:cNvSpPr>
            <a:spLocks noGrp="1"/>
          </p:cNvSpPr>
          <p:nvPr>
            <p:ph type="title"/>
          </p:nvPr>
        </p:nvSpPr>
        <p:spPr/>
        <p:txBody>
          <a:bodyPr/>
          <a:lstStyle/>
          <a:p>
            <a:r>
              <a:rPr lang="en-US" dirty="0"/>
              <a:t>Flight Number vs. Orbit Type</a:t>
            </a:r>
          </a:p>
        </p:txBody>
      </p:sp>
      <p:sp>
        <p:nvSpPr>
          <p:cNvPr id="3" name="Content Placeholder 2">
            <a:extLst>
              <a:ext uri="{FF2B5EF4-FFF2-40B4-BE49-F238E27FC236}">
                <a16:creationId xmlns:a16="http://schemas.microsoft.com/office/drawing/2014/main" id="{4437E21F-A522-4439-A290-564D17CDD836}"/>
              </a:ext>
            </a:extLst>
          </p:cNvPr>
          <p:cNvSpPr>
            <a:spLocks noGrp="1"/>
          </p:cNvSpPr>
          <p:nvPr>
            <p:ph sz="half" idx="1"/>
          </p:nvPr>
        </p:nvSpPr>
        <p:spPr>
          <a:xfrm>
            <a:off x="838199" y="1825625"/>
            <a:ext cx="10515599" cy="1603375"/>
          </a:xfrm>
        </p:spPr>
        <p:txBody>
          <a:bodyPr>
            <a:normAutofit lnSpcReduction="10000"/>
          </a:bodyPr>
          <a:lstStyle/>
          <a:p>
            <a:r>
              <a:rPr lang="en-US" sz="2800" dirty="0">
                <a:solidFill>
                  <a:schemeClr val="accent3">
                    <a:lumMod val="25000"/>
                  </a:schemeClr>
                </a:solidFill>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a:p>
            <a:endParaRPr lang="en-US" dirty="0"/>
          </a:p>
        </p:txBody>
      </p:sp>
      <p:pic>
        <p:nvPicPr>
          <p:cNvPr id="6" name="Content Placeholder 5">
            <a:extLst>
              <a:ext uri="{FF2B5EF4-FFF2-40B4-BE49-F238E27FC236}">
                <a16:creationId xmlns:a16="http://schemas.microsoft.com/office/drawing/2014/main" id="{F99483DF-E3F4-47C0-B227-041E406040CC}"/>
              </a:ext>
            </a:extLst>
          </p:cNvPr>
          <p:cNvPicPr>
            <a:picLocks noGrp="1" noChangeAspect="1"/>
          </p:cNvPicPr>
          <p:nvPr>
            <p:ph sz="half" idx="2"/>
          </p:nvPr>
        </p:nvPicPr>
        <p:blipFill>
          <a:blip r:embed="rId3"/>
          <a:stretch>
            <a:fillRect/>
          </a:stretch>
        </p:blipFill>
        <p:spPr>
          <a:xfrm>
            <a:off x="838200" y="3563937"/>
            <a:ext cx="10515600" cy="2633663"/>
          </a:xfrm>
        </p:spPr>
      </p:pic>
    </p:spTree>
    <p:extLst>
      <p:ext uri="{BB962C8B-B14F-4D97-AF65-F5344CB8AC3E}">
        <p14:creationId xmlns:p14="http://schemas.microsoft.com/office/powerpoint/2010/main" val="366426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4B3-6727-4C70-A224-079CF3E1CD06}"/>
              </a:ext>
            </a:extLst>
          </p:cNvPr>
          <p:cNvSpPr>
            <a:spLocks noGrp="1"/>
          </p:cNvSpPr>
          <p:nvPr>
            <p:ph type="title"/>
          </p:nvPr>
        </p:nvSpPr>
        <p:spPr/>
        <p:txBody>
          <a:bodyPr/>
          <a:lstStyle/>
          <a:p>
            <a:r>
              <a:rPr lang="en-US" dirty="0"/>
              <a:t>Payload vs. Orbit Type</a:t>
            </a:r>
          </a:p>
        </p:txBody>
      </p:sp>
      <p:sp>
        <p:nvSpPr>
          <p:cNvPr id="3" name="Content Placeholder 2">
            <a:extLst>
              <a:ext uri="{FF2B5EF4-FFF2-40B4-BE49-F238E27FC236}">
                <a16:creationId xmlns:a16="http://schemas.microsoft.com/office/drawing/2014/main" id="{91086AE7-F073-4ECA-A8E1-0307BE733E8B}"/>
              </a:ext>
            </a:extLst>
          </p:cNvPr>
          <p:cNvSpPr>
            <a:spLocks noGrp="1"/>
          </p:cNvSpPr>
          <p:nvPr>
            <p:ph sz="half" idx="1"/>
          </p:nvPr>
        </p:nvSpPr>
        <p:spPr>
          <a:xfrm>
            <a:off x="838200" y="1825625"/>
            <a:ext cx="10515600" cy="1603375"/>
          </a:xfrm>
        </p:spPr>
        <p:txBody>
          <a:bodyPr>
            <a:normAutofit/>
          </a:bodyPr>
          <a:lstStyle/>
          <a:p>
            <a:r>
              <a:rPr lang="en-US" sz="2800" dirty="0">
                <a:solidFill>
                  <a:schemeClr val="accent3">
                    <a:lumMod val="25000"/>
                  </a:schemeClr>
                </a:solidFill>
                <a:latin typeface="Abadi" panose="020B0604020104020204" pitchFamily="34" charset="0"/>
              </a:rPr>
              <a:t>We can observe that with heavy payloads, the successful landing are more for PO, LEO and ISS orbits.</a:t>
            </a:r>
          </a:p>
          <a:p>
            <a:endParaRPr lang="en-US" dirty="0"/>
          </a:p>
        </p:txBody>
      </p:sp>
      <p:pic>
        <p:nvPicPr>
          <p:cNvPr id="6" name="Content Placeholder 5">
            <a:extLst>
              <a:ext uri="{FF2B5EF4-FFF2-40B4-BE49-F238E27FC236}">
                <a16:creationId xmlns:a16="http://schemas.microsoft.com/office/drawing/2014/main" id="{3BF54DFD-5060-42BF-8013-F6FC5CC18379}"/>
              </a:ext>
            </a:extLst>
          </p:cNvPr>
          <p:cNvPicPr>
            <a:picLocks noGrp="1" noChangeAspect="1"/>
          </p:cNvPicPr>
          <p:nvPr>
            <p:ph sz="half" idx="2"/>
          </p:nvPr>
        </p:nvPicPr>
        <p:blipFill>
          <a:blip r:embed="rId2"/>
          <a:stretch>
            <a:fillRect/>
          </a:stretch>
        </p:blipFill>
        <p:spPr>
          <a:xfrm>
            <a:off x="838200" y="3429000"/>
            <a:ext cx="10515599" cy="2683933"/>
          </a:xfrm>
        </p:spPr>
      </p:pic>
    </p:spTree>
    <p:extLst>
      <p:ext uri="{BB962C8B-B14F-4D97-AF65-F5344CB8AC3E}">
        <p14:creationId xmlns:p14="http://schemas.microsoft.com/office/powerpoint/2010/main" val="2977102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0440-8FDD-49AD-8BF0-1273462553ED}"/>
              </a:ext>
            </a:extLst>
          </p:cNvPr>
          <p:cNvSpPr>
            <a:spLocks noGrp="1"/>
          </p:cNvSpPr>
          <p:nvPr>
            <p:ph type="title"/>
          </p:nvPr>
        </p:nvSpPr>
        <p:spPr/>
        <p:txBody>
          <a:bodyPr/>
          <a:lstStyle/>
          <a:p>
            <a:r>
              <a:rPr lang="en-US" dirty="0"/>
              <a:t>Launch Success Yearly Trend</a:t>
            </a:r>
          </a:p>
        </p:txBody>
      </p:sp>
      <p:sp>
        <p:nvSpPr>
          <p:cNvPr id="3" name="Content Placeholder 2">
            <a:extLst>
              <a:ext uri="{FF2B5EF4-FFF2-40B4-BE49-F238E27FC236}">
                <a16:creationId xmlns:a16="http://schemas.microsoft.com/office/drawing/2014/main" id="{4D1E0B4F-E7AC-4CAD-8BF2-56A371DD0DDF}"/>
              </a:ext>
            </a:extLst>
          </p:cNvPr>
          <p:cNvSpPr>
            <a:spLocks noGrp="1"/>
          </p:cNvSpPr>
          <p:nvPr>
            <p:ph sz="half" idx="1"/>
          </p:nvPr>
        </p:nvSpPr>
        <p:spPr/>
        <p:txBody>
          <a:bodyPr/>
          <a:lstStyle/>
          <a:p>
            <a:r>
              <a:rPr lang="en-US" sz="2800" dirty="0">
                <a:solidFill>
                  <a:schemeClr val="tx1"/>
                </a:solidFill>
                <a:latin typeface="Abadi" panose="020B0604020104020204" pitchFamily="34" charset="0"/>
              </a:rPr>
              <a:t>From the plot, we can observe that success rate since 2013 kept on increasing till 2020.</a:t>
            </a:r>
          </a:p>
          <a:p>
            <a:pPr marL="0" indent="0">
              <a:buNone/>
            </a:pPr>
            <a:endParaRPr lang="en-US" dirty="0"/>
          </a:p>
        </p:txBody>
      </p:sp>
      <p:pic>
        <p:nvPicPr>
          <p:cNvPr id="6" name="Content Placeholder 5">
            <a:extLst>
              <a:ext uri="{FF2B5EF4-FFF2-40B4-BE49-F238E27FC236}">
                <a16:creationId xmlns:a16="http://schemas.microsoft.com/office/drawing/2014/main" id="{3057448C-D20B-4FFB-BB4C-190E37CE77A6}"/>
              </a:ext>
            </a:extLst>
          </p:cNvPr>
          <p:cNvPicPr>
            <a:picLocks noGrp="1" noChangeAspect="1"/>
          </p:cNvPicPr>
          <p:nvPr>
            <p:ph sz="half" idx="2"/>
          </p:nvPr>
        </p:nvPicPr>
        <p:blipFill>
          <a:blip r:embed="rId2"/>
          <a:stretch>
            <a:fillRect/>
          </a:stretch>
        </p:blipFill>
        <p:spPr>
          <a:xfrm>
            <a:off x="6172200" y="2364858"/>
            <a:ext cx="5181600" cy="3272872"/>
          </a:xfrm>
        </p:spPr>
      </p:pic>
    </p:spTree>
    <p:extLst>
      <p:ext uri="{BB962C8B-B14F-4D97-AF65-F5344CB8AC3E}">
        <p14:creationId xmlns:p14="http://schemas.microsoft.com/office/powerpoint/2010/main" val="825001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6EC3-4ADA-4D78-BCAD-1C6E7E5D4E4B}"/>
              </a:ext>
            </a:extLst>
          </p:cNvPr>
          <p:cNvSpPr>
            <a:spLocks noGrp="1"/>
          </p:cNvSpPr>
          <p:nvPr>
            <p:ph type="title"/>
          </p:nvPr>
        </p:nvSpPr>
        <p:spPr/>
        <p:txBody>
          <a:bodyPr/>
          <a:lstStyle/>
          <a:p>
            <a:r>
              <a:rPr lang="en-US" dirty="0"/>
              <a:t>All Launch Site Names</a:t>
            </a:r>
          </a:p>
        </p:txBody>
      </p:sp>
      <p:sp>
        <p:nvSpPr>
          <p:cNvPr id="3" name="Content Placeholder 2">
            <a:extLst>
              <a:ext uri="{FF2B5EF4-FFF2-40B4-BE49-F238E27FC236}">
                <a16:creationId xmlns:a16="http://schemas.microsoft.com/office/drawing/2014/main" id="{8C18E331-5ADC-4B08-B4AF-5E4C6A961287}"/>
              </a:ext>
            </a:extLst>
          </p:cNvPr>
          <p:cNvSpPr>
            <a:spLocks noGrp="1"/>
          </p:cNvSpPr>
          <p:nvPr>
            <p:ph sz="half" idx="1"/>
          </p:nvPr>
        </p:nvSpPr>
        <p:spPr>
          <a:xfrm>
            <a:off x="838200" y="1825625"/>
            <a:ext cx="3886200" cy="4351338"/>
          </a:xfrm>
        </p:spPr>
        <p:txBody>
          <a:bodyPr/>
          <a:lstStyle/>
          <a:p>
            <a:r>
              <a:rPr lang="en-US" dirty="0">
                <a:solidFill>
                  <a:schemeClr val="tx1"/>
                </a:solidFill>
              </a:rPr>
              <a:t>We used the </a:t>
            </a:r>
            <a:r>
              <a:rPr lang="en-US" b="1" dirty="0">
                <a:solidFill>
                  <a:schemeClr val="tx1"/>
                </a:solidFill>
              </a:rPr>
              <a:t>Distinct</a:t>
            </a:r>
            <a:r>
              <a:rPr lang="en-US" dirty="0">
                <a:solidFill>
                  <a:schemeClr val="tx1"/>
                </a:solidFill>
              </a:rPr>
              <a:t> key word to show the Unique launch sites from SpaceX Data.</a:t>
            </a:r>
          </a:p>
        </p:txBody>
      </p:sp>
      <p:pic>
        <p:nvPicPr>
          <p:cNvPr id="8" name="Content Placeholder 7">
            <a:extLst>
              <a:ext uri="{FF2B5EF4-FFF2-40B4-BE49-F238E27FC236}">
                <a16:creationId xmlns:a16="http://schemas.microsoft.com/office/drawing/2014/main" id="{0132EFEA-34F4-482D-83AD-EE488E59B53E}"/>
              </a:ext>
            </a:extLst>
          </p:cNvPr>
          <p:cNvPicPr>
            <a:picLocks noGrp="1" noChangeAspect="1"/>
          </p:cNvPicPr>
          <p:nvPr>
            <p:ph sz="half" idx="2"/>
          </p:nvPr>
        </p:nvPicPr>
        <p:blipFill>
          <a:blip r:embed="rId2"/>
          <a:stretch>
            <a:fillRect/>
          </a:stretch>
        </p:blipFill>
        <p:spPr>
          <a:xfrm>
            <a:off x="5401733" y="2404533"/>
            <a:ext cx="5460050" cy="3302000"/>
          </a:xfrm>
        </p:spPr>
      </p:pic>
    </p:spTree>
    <p:extLst>
      <p:ext uri="{BB962C8B-B14F-4D97-AF65-F5344CB8AC3E}">
        <p14:creationId xmlns:p14="http://schemas.microsoft.com/office/powerpoint/2010/main" val="149539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7BEF-2C63-415B-9E54-1A8815442749}"/>
              </a:ext>
            </a:extLst>
          </p:cNvPr>
          <p:cNvSpPr>
            <a:spLocks noGrp="1"/>
          </p:cNvSpPr>
          <p:nvPr>
            <p:ph type="title"/>
          </p:nvPr>
        </p:nvSpPr>
        <p:spPr>
          <a:xfrm>
            <a:off x="838199" y="365125"/>
            <a:ext cx="10879667" cy="1325563"/>
          </a:xfrm>
        </p:spPr>
        <p:txBody>
          <a:bodyPr/>
          <a:lstStyle/>
          <a:p>
            <a:r>
              <a:rPr lang="en-US" dirty="0"/>
              <a:t>Launch Site Names Begin with ‘CCA’</a:t>
            </a:r>
          </a:p>
        </p:txBody>
      </p:sp>
      <p:sp>
        <p:nvSpPr>
          <p:cNvPr id="3" name="Content Placeholder 2">
            <a:extLst>
              <a:ext uri="{FF2B5EF4-FFF2-40B4-BE49-F238E27FC236}">
                <a16:creationId xmlns:a16="http://schemas.microsoft.com/office/drawing/2014/main" id="{2795C199-2FFC-467F-863F-8E3F8D896D81}"/>
              </a:ext>
            </a:extLst>
          </p:cNvPr>
          <p:cNvSpPr>
            <a:spLocks noGrp="1"/>
          </p:cNvSpPr>
          <p:nvPr>
            <p:ph sz="half" idx="1"/>
          </p:nvPr>
        </p:nvSpPr>
        <p:spPr>
          <a:xfrm>
            <a:off x="838200" y="1825625"/>
            <a:ext cx="10515600" cy="1325563"/>
          </a:xfrm>
        </p:spPr>
        <p:txBody>
          <a:bodyPr/>
          <a:lstStyle/>
          <a:p>
            <a:r>
              <a:rPr lang="en-US" dirty="0">
                <a:solidFill>
                  <a:schemeClr val="tx1"/>
                </a:solidFill>
              </a:rPr>
              <a:t>We used the above query to display the 5 records of launch sites begin with ‘CCA’</a:t>
            </a:r>
          </a:p>
        </p:txBody>
      </p:sp>
      <p:pic>
        <p:nvPicPr>
          <p:cNvPr id="6" name="Content Placeholder 5">
            <a:extLst>
              <a:ext uri="{FF2B5EF4-FFF2-40B4-BE49-F238E27FC236}">
                <a16:creationId xmlns:a16="http://schemas.microsoft.com/office/drawing/2014/main" id="{9581EF83-89D9-446A-8194-0F847990377D}"/>
              </a:ext>
            </a:extLst>
          </p:cNvPr>
          <p:cNvPicPr>
            <a:picLocks noGrp="1" noChangeAspect="1"/>
          </p:cNvPicPr>
          <p:nvPr>
            <p:ph sz="half" idx="2"/>
          </p:nvPr>
        </p:nvPicPr>
        <p:blipFill>
          <a:blip r:embed="rId3"/>
          <a:stretch>
            <a:fillRect/>
          </a:stretch>
        </p:blipFill>
        <p:spPr>
          <a:xfrm>
            <a:off x="838200" y="3429001"/>
            <a:ext cx="10693399" cy="2599266"/>
          </a:xfrm>
        </p:spPr>
      </p:pic>
    </p:spTree>
    <p:extLst>
      <p:ext uri="{BB962C8B-B14F-4D97-AF65-F5344CB8AC3E}">
        <p14:creationId xmlns:p14="http://schemas.microsoft.com/office/powerpoint/2010/main" val="4095506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4F42-8DB8-4365-8759-66FB797F00CD}"/>
              </a:ext>
            </a:extLst>
          </p:cNvPr>
          <p:cNvSpPr>
            <a:spLocks noGrp="1"/>
          </p:cNvSpPr>
          <p:nvPr>
            <p:ph type="title"/>
          </p:nvPr>
        </p:nvSpPr>
        <p:spPr/>
        <p:txBody>
          <a:bodyPr/>
          <a:lstStyle/>
          <a:p>
            <a:r>
              <a:rPr lang="en-US" dirty="0"/>
              <a:t>Total Payload Mass</a:t>
            </a:r>
          </a:p>
        </p:txBody>
      </p:sp>
      <p:sp>
        <p:nvSpPr>
          <p:cNvPr id="3" name="Content Placeholder 2">
            <a:extLst>
              <a:ext uri="{FF2B5EF4-FFF2-40B4-BE49-F238E27FC236}">
                <a16:creationId xmlns:a16="http://schemas.microsoft.com/office/drawing/2014/main" id="{E13206AA-9404-4F17-A4DC-5A535037320A}"/>
              </a:ext>
            </a:extLst>
          </p:cNvPr>
          <p:cNvSpPr>
            <a:spLocks noGrp="1"/>
          </p:cNvSpPr>
          <p:nvPr>
            <p:ph sz="half" idx="1"/>
          </p:nvPr>
        </p:nvSpPr>
        <p:spPr>
          <a:xfrm>
            <a:off x="838200" y="1825625"/>
            <a:ext cx="10515600" cy="1585764"/>
          </a:xfrm>
        </p:spPr>
        <p:txBody>
          <a:bodyPr>
            <a:normAutofit/>
          </a:bodyPr>
          <a:lstStyle/>
          <a:p>
            <a:r>
              <a:rPr lang="en-US" dirty="0">
                <a:solidFill>
                  <a:schemeClr val="tx1"/>
                </a:solidFill>
              </a:rPr>
              <a:t>We calculated the total payload mass carried by the boosters from NASA as 45596 using the below query</a:t>
            </a:r>
          </a:p>
        </p:txBody>
      </p:sp>
      <p:pic>
        <p:nvPicPr>
          <p:cNvPr id="6" name="Content Placeholder 5">
            <a:extLst>
              <a:ext uri="{FF2B5EF4-FFF2-40B4-BE49-F238E27FC236}">
                <a16:creationId xmlns:a16="http://schemas.microsoft.com/office/drawing/2014/main" id="{AE8118A8-80A4-42F4-B915-6E795A3A0868}"/>
              </a:ext>
            </a:extLst>
          </p:cNvPr>
          <p:cNvPicPr>
            <a:picLocks noGrp="1" noChangeAspect="1"/>
          </p:cNvPicPr>
          <p:nvPr>
            <p:ph sz="half" idx="2"/>
          </p:nvPr>
        </p:nvPicPr>
        <p:blipFill>
          <a:blip r:embed="rId2"/>
          <a:stretch>
            <a:fillRect/>
          </a:stretch>
        </p:blipFill>
        <p:spPr>
          <a:xfrm>
            <a:off x="838200" y="3546325"/>
            <a:ext cx="10515600" cy="2329541"/>
          </a:xfrm>
        </p:spPr>
      </p:pic>
    </p:spTree>
    <p:extLst>
      <p:ext uri="{BB962C8B-B14F-4D97-AF65-F5344CB8AC3E}">
        <p14:creationId xmlns:p14="http://schemas.microsoft.com/office/powerpoint/2010/main" val="1251708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842D-EE66-4994-8994-05CF13E883AF}"/>
              </a:ext>
            </a:extLst>
          </p:cNvPr>
          <p:cNvSpPr>
            <a:spLocks noGrp="1"/>
          </p:cNvSpPr>
          <p:nvPr>
            <p:ph type="title"/>
          </p:nvPr>
        </p:nvSpPr>
        <p:spPr/>
        <p:txBody>
          <a:bodyPr/>
          <a:lstStyle/>
          <a:p>
            <a:r>
              <a:rPr lang="en-US" dirty="0"/>
              <a:t>Average Payload Mass by F9 v1.1</a:t>
            </a:r>
          </a:p>
        </p:txBody>
      </p:sp>
      <p:sp>
        <p:nvSpPr>
          <p:cNvPr id="3" name="Content Placeholder 2">
            <a:extLst>
              <a:ext uri="{FF2B5EF4-FFF2-40B4-BE49-F238E27FC236}">
                <a16:creationId xmlns:a16="http://schemas.microsoft.com/office/drawing/2014/main" id="{B5DA4430-E216-402E-94FD-4349220C6E92}"/>
              </a:ext>
            </a:extLst>
          </p:cNvPr>
          <p:cNvSpPr>
            <a:spLocks noGrp="1"/>
          </p:cNvSpPr>
          <p:nvPr>
            <p:ph sz="half" idx="1"/>
          </p:nvPr>
        </p:nvSpPr>
        <p:spPr>
          <a:xfrm>
            <a:off x="838200" y="1825625"/>
            <a:ext cx="10515600" cy="1325563"/>
          </a:xfrm>
        </p:spPr>
        <p:txBody>
          <a:bodyPr/>
          <a:lstStyle/>
          <a:p>
            <a:r>
              <a:rPr lang="en-US" dirty="0">
                <a:solidFill>
                  <a:schemeClr val="tx1"/>
                </a:solidFill>
              </a:rPr>
              <a:t>The average payload mass carried by the F9 v1.1 was 2928.4 as calculated.</a:t>
            </a:r>
          </a:p>
        </p:txBody>
      </p:sp>
      <p:pic>
        <p:nvPicPr>
          <p:cNvPr id="6" name="Content Placeholder 5">
            <a:extLst>
              <a:ext uri="{FF2B5EF4-FFF2-40B4-BE49-F238E27FC236}">
                <a16:creationId xmlns:a16="http://schemas.microsoft.com/office/drawing/2014/main" id="{63877B31-C4C7-4B83-883B-17F174FFCFBC}"/>
              </a:ext>
            </a:extLst>
          </p:cNvPr>
          <p:cNvPicPr>
            <a:picLocks noGrp="1" noChangeAspect="1"/>
          </p:cNvPicPr>
          <p:nvPr>
            <p:ph sz="half" idx="2"/>
          </p:nvPr>
        </p:nvPicPr>
        <p:blipFill>
          <a:blip r:embed="rId2"/>
          <a:stretch>
            <a:fillRect/>
          </a:stretch>
        </p:blipFill>
        <p:spPr>
          <a:xfrm>
            <a:off x="838200" y="3706813"/>
            <a:ext cx="10515600" cy="2152120"/>
          </a:xfrm>
        </p:spPr>
      </p:pic>
    </p:spTree>
    <p:extLst>
      <p:ext uri="{BB962C8B-B14F-4D97-AF65-F5344CB8AC3E}">
        <p14:creationId xmlns:p14="http://schemas.microsoft.com/office/powerpoint/2010/main" val="3611297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F83C-D4EA-4E8C-97C9-FC04D6237C07}"/>
              </a:ext>
            </a:extLst>
          </p:cNvPr>
          <p:cNvSpPr>
            <a:spLocks noGrp="1"/>
          </p:cNvSpPr>
          <p:nvPr>
            <p:ph type="title"/>
          </p:nvPr>
        </p:nvSpPr>
        <p:spPr>
          <a:xfrm>
            <a:off x="838199" y="1"/>
            <a:ext cx="10795001" cy="1690688"/>
          </a:xfrm>
        </p:spPr>
        <p:txBody>
          <a:bodyPr/>
          <a:lstStyle/>
          <a:p>
            <a:r>
              <a:rPr lang="en-US" dirty="0"/>
              <a:t>First Successful Ground Landing Date</a:t>
            </a:r>
          </a:p>
        </p:txBody>
      </p:sp>
      <p:sp>
        <p:nvSpPr>
          <p:cNvPr id="3" name="Content Placeholder 2">
            <a:extLst>
              <a:ext uri="{FF2B5EF4-FFF2-40B4-BE49-F238E27FC236}">
                <a16:creationId xmlns:a16="http://schemas.microsoft.com/office/drawing/2014/main" id="{D958E1F7-3E15-411D-8A60-96DFCB283309}"/>
              </a:ext>
            </a:extLst>
          </p:cNvPr>
          <p:cNvSpPr>
            <a:spLocks noGrp="1"/>
          </p:cNvSpPr>
          <p:nvPr>
            <p:ph sz="half" idx="1"/>
          </p:nvPr>
        </p:nvSpPr>
        <p:spPr>
          <a:xfrm>
            <a:off x="838199" y="1825625"/>
            <a:ext cx="10795001" cy="1069975"/>
          </a:xfrm>
        </p:spPr>
        <p:txBody>
          <a:bodyPr>
            <a:normAutofit/>
          </a:bodyPr>
          <a:lstStyle/>
          <a:p>
            <a:r>
              <a:rPr lang="en-US" dirty="0">
                <a:solidFill>
                  <a:schemeClr val="tx1"/>
                </a:solidFill>
              </a:rPr>
              <a:t>We observed that the dates of the first successful landing on ground pad was 22</a:t>
            </a:r>
            <a:r>
              <a:rPr lang="en-US" baseline="30000" dirty="0">
                <a:solidFill>
                  <a:schemeClr val="tx1"/>
                </a:solidFill>
              </a:rPr>
              <a:t>nd</a:t>
            </a:r>
            <a:r>
              <a:rPr lang="en-US" dirty="0">
                <a:solidFill>
                  <a:schemeClr val="tx1"/>
                </a:solidFill>
              </a:rPr>
              <a:t> December 2015</a:t>
            </a:r>
          </a:p>
        </p:txBody>
      </p:sp>
      <p:pic>
        <p:nvPicPr>
          <p:cNvPr id="6" name="Content Placeholder 5">
            <a:extLst>
              <a:ext uri="{FF2B5EF4-FFF2-40B4-BE49-F238E27FC236}">
                <a16:creationId xmlns:a16="http://schemas.microsoft.com/office/drawing/2014/main" id="{A2FEDA02-036F-4057-9E8D-9AAD535A396C}"/>
              </a:ext>
            </a:extLst>
          </p:cNvPr>
          <p:cNvPicPr>
            <a:picLocks noGrp="1" noChangeAspect="1"/>
          </p:cNvPicPr>
          <p:nvPr>
            <p:ph sz="half" idx="2"/>
          </p:nvPr>
        </p:nvPicPr>
        <p:blipFill>
          <a:blip r:embed="rId2"/>
          <a:stretch>
            <a:fillRect/>
          </a:stretch>
        </p:blipFill>
        <p:spPr>
          <a:xfrm>
            <a:off x="838198" y="3429001"/>
            <a:ext cx="10490201" cy="2345266"/>
          </a:xfrm>
        </p:spPr>
      </p:pic>
    </p:spTree>
    <p:extLst>
      <p:ext uri="{BB962C8B-B14F-4D97-AF65-F5344CB8AC3E}">
        <p14:creationId xmlns:p14="http://schemas.microsoft.com/office/powerpoint/2010/main" val="1902047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6B02-9A27-438A-AB9F-0CF6969A3093}"/>
              </a:ext>
            </a:extLst>
          </p:cNvPr>
          <p:cNvSpPr>
            <a:spLocks noGrp="1"/>
          </p:cNvSpPr>
          <p:nvPr>
            <p:ph type="title"/>
          </p:nvPr>
        </p:nvSpPr>
        <p:spPr>
          <a:xfrm>
            <a:off x="838199" y="118533"/>
            <a:ext cx="10964333" cy="1572155"/>
          </a:xfrm>
        </p:spPr>
        <p:txBody>
          <a:bodyPr>
            <a:normAutofit/>
          </a:bodyPr>
          <a:lstStyle/>
          <a:p>
            <a:r>
              <a:rPr lang="en-US" dirty="0"/>
              <a:t>Successful Drone Ship Landing with Payload Mass Between 4000 and 6000</a:t>
            </a:r>
          </a:p>
        </p:txBody>
      </p:sp>
      <p:sp>
        <p:nvSpPr>
          <p:cNvPr id="3" name="Content Placeholder 2">
            <a:extLst>
              <a:ext uri="{FF2B5EF4-FFF2-40B4-BE49-F238E27FC236}">
                <a16:creationId xmlns:a16="http://schemas.microsoft.com/office/drawing/2014/main" id="{BA3171B8-25C4-4F72-BD97-02CD608FBC9A}"/>
              </a:ext>
            </a:extLst>
          </p:cNvPr>
          <p:cNvSpPr>
            <a:spLocks noGrp="1"/>
          </p:cNvSpPr>
          <p:nvPr>
            <p:ph sz="half" idx="1"/>
          </p:nvPr>
        </p:nvSpPr>
        <p:spPr>
          <a:xfrm>
            <a:off x="838199" y="1825624"/>
            <a:ext cx="10964333" cy="1425575"/>
          </a:xfrm>
        </p:spPr>
        <p:txBody>
          <a:bodyPr>
            <a:normAutofit/>
          </a:bodyPr>
          <a:lstStyle/>
          <a:p>
            <a:r>
              <a:rPr lang="en-US" dirty="0">
                <a:solidFill>
                  <a:schemeClr val="tx1"/>
                </a:solidFill>
              </a:rPr>
              <a:t>We used the WHERE clause to filter the desired result for boosters which have successfully landed on drone ship and applied the </a:t>
            </a:r>
            <a:r>
              <a:rPr lang="en-US" b="1" dirty="0">
                <a:solidFill>
                  <a:schemeClr val="tx1"/>
                </a:solidFill>
              </a:rPr>
              <a:t>AND </a:t>
            </a:r>
            <a:r>
              <a:rPr lang="en-US" dirty="0">
                <a:solidFill>
                  <a:schemeClr val="tx1"/>
                </a:solidFill>
              </a:rPr>
              <a:t>condition to determine successful landing with payload mass between 4000 and 6000</a:t>
            </a:r>
            <a:endParaRPr lang="en-US" b="1" dirty="0">
              <a:solidFill>
                <a:schemeClr val="tx1"/>
              </a:solidFill>
            </a:endParaRPr>
          </a:p>
        </p:txBody>
      </p:sp>
      <p:pic>
        <p:nvPicPr>
          <p:cNvPr id="6" name="Content Placeholder 5">
            <a:extLst>
              <a:ext uri="{FF2B5EF4-FFF2-40B4-BE49-F238E27FC236}">
                <a16:creationId xmlns:a16="http://schemas.microsoft.com/office/drawing/2014/main" id="{1E1312EF-6438-4A39-8A0D-1CD709D89981}"/>
              </a:ext>
            </a:extLst>
          </p:cNvPr>
          <p:cNvPicPr>
            <a:picLocks noGrp="1" noChangeAspect="1"/>
          </p:cNvPicPr>
          <p:nvPr>
            <p:ph sz="half" idx="2"/>
          </p:nvPr>
        </p:nvPicPr>
        <p:blipFill>
          <a:blip r:embed="rId2"/>
          <a:stretch>
            <a:fillRect/>
          </a:stretch>
        </p:blipFill>
        <p:spPr>
          <a:xfrm>
            <a:off x="838199" y="3429000"/>
            <a:ext cx="10964333" cy="2311400"/>
          </a:xfrm>
        </p:spPr>
      </p:pic>
    </p:spTree>
    <p:extLst>
      <p:ext uri="{BB962C8B-B14F-4D97-AF65-F5344CB8AC3E}">
        <p14:creationId xmlns:p14="http://schemas.microsoft.com/office/powerpoint/2010/main" val="50234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b="1" dirty="0">
                <a:solidFill>
                  <a:schemeClr val="tx1"/>
                </a:solidFill>
              </a:rPr>
              <a:t>Summary of methodologies</a:t>
            </a:r>
          </a:p>
          <a:p>
            <a:pPr lvl="1"/>
            <a:r>
              <a:rPr lang="en-US" sz="1800" dirty="0">
                <a:solidFill>
                  <a:schemeClr val="tx1"/>
                </a:solidFill>
              </a:rPr>
              <a:t>Data Collection through API</a:t>
            </a:r>
          </a:p>
          <a:p>
            <a:pPr lvl="1"/>
            <a:r>
              <a:rPr lang="en-US" sz="1800" dirty="0">
                <a:solidFill>
                  <a:schemeClr val="tx1"/>
                </a:solidFill>
              </a:rPr>
              <a:t>Data Collection with Web Scraping</a:t>
            </a:r>
          </a:p>
          <a:p>
            <a:pPr lvl="1"/>
            <a:r>
              <a:rPr lang="en-US" sz="1800" dirty="0">
                <a:solidFill>
                  <a:schemeClr val="tx1"/>
                </a:solidFill>
              </a:rPr>
              <a:t>Data Wrangling</a:t>
            </a:r>
          </a:p>
          <a:p>
            <a:pPr lvl="1"/>
            <a:r>
              <a:rPr lang="en-US" sz="1800" dirty="0">
                <a:solidFill>
                  <a:schemeClr val="tx1"/>
                </a:solidFill>
              </a:rPr>
              <a:t>Exploratory Data Analysis with SQL</a:t>
            </a:r>
          </a:p>
          <a:p>
            <a:pPr lvl="1"/>
            <a:r>
              <a:rPr lang="en-US" sz="1800" dirty="0">
                <a:solidFill>
                  <a:schemeClr val="tx1"/>
                </a:solidFill>
              </a:rPr>
              <a:t>Exploratory Data Analysis with Data Visualization</a:t>
            </a:r>
          </a:p>
          <a:p>
            <a:pPr lvl="1"/>
            <a:r>
              <a:rPr lang="en-US" sz="1800" dirty="0">
                <a:solidFill>
                  <a:schemeClr val="tx1"/>
                </a:solidFill>
              </a:rPr>
              <a:t>Interactive Visual Analytics with Folium</a:t>
            </a:r>
          </a:p>
          <a:p>
            <a:pPr lvl="1"/>
            <a:r>
              <a:rPr lang="en-US" sz="1800" dirty="0">
                <a:solidFill>
                  <a:schemeClr val="tx1"/>
                </a:solidFill>
              </a:rPr>
              <a:t>Machine Learning Prediction</a:t>
            </a:r>
          </a:p>
          <a:p>
            <a:r>
              <a:rPr lang="en-US" sz="2200" b="1" dirty="0">
                <a:solidFill>
                  <a:schemeClr val="tx1"/>
                </a:solidFill>
              </a:rPr>
              <a:t>Summary of all results</a:t>
            </a:r>
          </a:p>
          <a:p>
            <a:pPr lvl="1"/>
            <a:r>
              <a:rPr lang="en-US" sz="1800" dirty="0">
                <a:solidFill>
                  <a:schemeClr val="tx1"/>
                </a:solidFill>
              </a:rPr>
              <a:t>Exploratory Data Analysis Result</a:t>
            </a:r>
          </a:p>
          <a:p>
            <a:pPr lvl="1"/>
            <a:r>
              <a:rPr lang="en-US" sz="1800" dirty="0">
                <a:solidFill>
                  <a:schemeClr val="tx1"/>
                </a:solidFill>
              </a:rPr>
              <a:t>Interactive Analytics with Screenshots</a:t>
            </a:r>
          </a:p>
          <a:p>
            <a:pPr lvl="1"/>
            <a:r>
              <a:rPr lang="en-US" sz="1800" dirty="0">
                <a:solidFill>
                  <a:schemeClr val="tx1"/>
                </a:solidFill>
              </a:rPr>
              <a:t>Predictive Analytics Result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9500-9061-433B-9C2A-67D99C5AC392}"/>
              </a:ext>
            </a:extLst>
          </p:cNvPr>
          <p:cNvSpPr>
            <a:spLocks noGrp="1"/>
          </p:cNvSpPr>
          <p:nvPr>
            <p:ph type="title"/>
          </p:nvPr>
        </p:nvSpPr>
        <p:spPr>
          <a:xfrm>
            <a:off x="838200" y="1"/>
            <a:ext cx="10515600" cy="1690688"/>
          </a:xfrm>
        </p:spPr>
        <p:txBody>
          <a:bodyPr/>
          <a:lstStyle/>
          <a:p>
            <a:r>
              <a:rPr lang="en-US" dirty="0"/>
              <a:t>Total Number of Successful and Failure Mission Outcomes</a:t>
            </a:r>
          </a:p>
        </p:txBody>
      </p:sp>
      <p:sp>
        <p:nvSpPr>
          <p:cNvPr id="3" name="Content Placeholder 2">
            <a:extLst>
              <a:ext uri="{FF2B5EF4-FFF2-40B4-BE49-F238E27FC236}">
                <a16:creationId xmlns:a16="http://schemas.microsoft.com/office/drawing/2014/main" id="{F65B30A0-CF19-471D-BED4-8E93D96EE363}"/>
              </a:ext>
            </a:extLst>
          </p:cNvPr>
          <p:cNvSpPr>
            <a:spLocks noGrp="1"/>
          </p:cNvSpPr>
          <p:nvPr>
            <p:ph sz="half" idx="1"/>
          </p:nvPr>
        </p:nvSpPr>
        <p:spPr>
          <a:xfrm>
            <a:off x="838200" y="1825626"/>
            <a:ext cx="10515600" cy="1188508"/>
          </a:xfrm>
        </p:spPr>
        <p:txBody>
          <a:bodyPr>
            <a:normAutofit/>
          </a:bodyPr>
          <a:lstStyle/>
          <a:p>
            <a:r>
              <a:rPr lang="en-US" dirty="0">
                <a:solidFill>
                  <a:schemeClr val="tx1"/>
                </a:solidFill>
              </a:rPr>
              <a:t>We used wildcard like ‘%’ to filter the result for </a:t>
            </a:r>
            <a:r>
              <a:rPr lang="en-US" b="1" dirty="0">
                <a:solidFill>
                  <a:schemeClr val="tx1"/>
                </a:solidFill>
              </a:rPr>
              <a:t>WHERE </a:t>
            </a:r>
            <a:r>
              <a:rPr lang="en-US" dirty="0">
                <a:solidFill>
                  <a:schemeClr val="tx1"/>
                </a:solidFill>
              </a:rPr>
              <a:t>Mission Outcomes was a success or failure</a:t>
            </a:r>
          </a:p>
        </p:txBody>
      </p:sp>
      <p:pic>
        <p:nvPicPr>
          <p:cNvPr id="6" name="Content Placeholder 5">
            <a:extLst>
              <a:ext uri="{FF2B5EF4-FFF2-40B4-BE49-F238E27FC236}">
                <a16:creationId xmlns:a16="http://schemas.microsoft.com/office/drawing/2014/main" id="{B82F05A1-E0D8-4FF1-BBA7-968450437ECC}"/>
              </a:ext>
            </a:extLst>
          </p:cNvPr>
          <p:cNvPicPr>
            <a:picLocks noGrp="1" noChangeAspect="1"/>
          </p:cNvPicPr>
          <p:nvPr>
            <p:ph sz="half" idx="2"/>
          </p:nvPr>
        </p:nvPicPr>
        <p:blipFill>
          <a:blip r:embed="rId2"/>
          <a:stretch>
            <a:fillRect/>
          </a:stretch>
        </p:blipFill>
        <p:spPr>
          <a:xfrm>
            <a:off x="838200" y="3429001"/>
            <a:ext cx="10515600" cy="2465140"/>
          </a:xfrm>
        </p:spPr>
      </p:pic>
    </p:spTree>
    <p:extLst>
      <p:ext uri="{BB962C8B-B14F-4D97-AF65-F5344CB8AC3E}">
        <p14:creationId xmlns:p14="http://schemas.microsoft.com/office/powerpoint/2010/main" val="754811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5AE4-0C3C-43F4-B37C-1502DF802616}"/>
              </a:ext>
            </a:extLst>
          </p:cNvPr>
          <p:cNvSpPr>
            <a:spLocks noGrp="1"/>
          </p:cNvSpPr>
          <p:nvPr>
            <p:ph type="title"/>
          </p:nvPr>
        </p:nvSpPr>
        <p:spPr/>
        <p:txBody>
          <a:bodyPr/>
          <a:lstStyle/>
          <a:p>
            <a:r>
              <a:rPr lang="en-US" dirty="0"/>
              <a:t>Boosters Carried Maximum Payload</a:t>
            </a:r>
          </a:p>
        </p:txBody>
      </p:sp>
      <p:sp>
        <p:nvSpPr>
          <p:cNvPr id="3" name="Content Placeholder 2">
            <a:extLst>
              <a:ext uri="{FF2B5EF4-FFF2-40B4-BE49-F238E27FC236}">
                <a16:creationId xmlns:a16="http://schemas.microsoft.com/office/drawing/2014/main" id="{8D39C1A6-7CFC-45F7-9D2A-AEE78BF300D1}"/>
              </a:ext>
            </a:extLst>
          </p:cNvPr>
          <p:cNvSpPr>
            <a:spLocks noGrp="1"/>
          </p:cNvSpPr>
          <p:nvPr>
            <p:ph sz="half" idx="1"/>
          </p:nvPr>
        </p:nvSpPr>
        <p:spPr>
          <a:xfrm>
            <a:off x="838200" y="1825625"/>
            <a:ext cx="5181600" cy="2001308"/>
          </a:xfrm>
        </p:spPr>
        <p:txBody>
          <a:bodyPr>
            <a:normAutofit lnSpcReduction="10000"/>
          </a:bodyPr>
          <a:lstStyle/>
          <a:p>
            <a:r>
              <a:rPr lang="en-US" dirty="0">
                <a:solidFill>
                  <a:schemeClr val="tx1"/>
                </a:solidFill>
              </a:rPr>
              <a:t>We determine the booster that have carried the maximum payload using a subquery in the </a:t>
            </a:r>
            <a:r>
              <a:rPr lang="en-US" b="1" dirty="0">
                <a:solidFill>
                  <a:schemeClr val="tx1"/>
                </a:solidFill>
              </a:rPr>
              <a:t>WHERE </a:t>
            </a:r>
            <a:r>
              <a:rPr lang="en-US" dirty="0">
                <a:solidFill>
                  <a:schemeClr val="tx1"/>
                </a:solidFill>
              </a:rPr>
              <a:t>clause and the </a:t>
            </a:r>
            <a:r>
              <a:rPr lang="en-US" b="1" dirty="0">
                <a:solidFill>
                  <a:schemeClr val="tx1"/>
                </a:solidFill>
              </a:rPr>
              <a:t>MAX() </a:t>
            </a:r>
            <a:r>
              <a:rPr lang="en-US" dirty="0">
                <a:solidFill>
                  <a:schemeClr val="tx1"/>
                </a:solidFill>
              </a:rPr>
              <a:t>function</a:t>
            </a:r>
          </a:p>
        </p:txBody>
      </p:sp>
      <p:pic>
        <p:nvPicPr>
          <p:cNvPr id="8" name="Content Placeholder 7">
            <a:extLst>
              <a:ext uri="{FF2B5EF4-FFF2-40B4-BE49-F238E27FC236}">
                <a16:creationId xmlns:a16="http://schemas.microsoft.com/office/drawing/2014/main" id="{A59FF30D-76E7-41DC-996B-9B8A56156D18}"/>
              </a:ext>
            </a:extLst>
          </p:cNvPr>
          <p:cNvPicPr>
            <a:picLocks noGrp="1" noChangeAspect="1"/>
          </p:cNvPicPr>
          <p:nvPr>
            <p:ph sz="half" idx="2"/>
          </p:nvPr>
        </p:nvPicPr>
        <p:blipFill>
          <a:blip r:embed="rId2"/>
          <a:stretch>
            <a:fillRect/>
          </a:stretch>
        </p:blipFill>
        <p:spPr>
          <a:xfrm>
            <a:off x="6019800" y="1825625"/>
            <a:ext cx="5334000" cy="4084108"/>
          </a:xfrm>
        </p:spPr>
      </p:pic>
    </p:spTree>
    <p:extLst>
      <p:ext uri="{BB962C8B-B14F-4D97-AF65-F5344CB8AC3E}">
        <p14:creationId xmlns:p14="http://schemas.microsoft.com/office/powerpoint/2010/main" val="2083463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80F9-4927-4AAE-9F4C-21C57F98A6D2}"/>
              </a:ext>
            </a:extLst>
          </p:cNvPr>
          <p:cNvSpPr>
            <a:spLocks noGrp="1"/>
          </p:cNvSpPr>
          <p:nvPr>
            <p:ph type="title"/>
          </p:nvPr>
        </p:nvSpPr>
        <p:spPr/>
        <p:txBody>
          <a:bodyPr/>
          <a:lstStyle/>
          <a:p>
            <a:r>
              <a:rPr lang="en-US" dirty="0"/>
              <a:t>2015 Launch Records</a:t>
            </a:r>
          </a:p>
        </p:txBody>
      </p:sp>
      <p:sp>
        <p:nvSpPr>
          <p:cNvPr id="3" name="Content Placeholder 2">
            <a:extLst>
              <a:ext uri="{FF2B5EF4-FFF2-40B4-BE49-F238E27FC236}">
                <a16:creationId xmlns:a16="http://schemas.microsoft.com/office/drawing/2014/main" id="{0B667645-3A6C-4ED1-A892-37F32E4B6817}"/>
              </a:ext>
            </a:extLst>
          </p:cNvPr>
          <p:cNvSpPr>
            <a:spLocks noGrp="1"/>
          </p:cNvSpPr>
          <p:nvPr>
            <p:ph sz="half" idx="1"/>
          </p:nvPr>
        </p:nvSpPr>
        <p:spPr>
          <a:xfrm>
            <a:off x="838200" y="1825625"/>
            <a:ext cx="10642600" cy="1603375"/>
          </a:xfrm>
        </p:spPr>
        <p:txBody>
          <a:bodyPr>
            <a:normAutofit/>
          </a:bodyPr>
          <a:lstStyle/>
          <a:p>
            <a:r>
              <a:rPr lang="en-US" dirty="0">
                <a:solidFill>
                  <a:schemeClr val="tx1"/>
                </a:solidFill>
              </a:rPr>
              <a:t>We used a combinations of the </a:t>
            </a:r>
            <a:r>
              <a:rPr lang="en-US" b="1" dirty="0">
                <a:solidFill>
                  <a:schemeClr val="tx1"/>
                </a:solidFill>
              </a:rPr>
              <a:t>WHERE </a:t>
            </a:r>
            <a:r>
              <a:rPr lang="en-US" dirty="0">
                <a:solidFill>
                  <a:schemeClr val="tx1"/>
                </a:solidFill>
              </a:rPr>
              <a:t>clause, </a:t>
            </a:r>
            <a:r>
              <a:rPr lang="en-US" b="1" dirty="0">
                <a:solidFill>
                  <a:schemeClr val="tx1"/>
                </a:solidFill>
              </a:rPr>
              <a:t>LIKE, NAD, and BETWEEN </a:t>
            </a:r>
            <a:r>
              <a:rPr lang="en-US" dirty="0">
                <a:solidFill>
                  <a:schemeClr val="tx1"/>
                </a:solidFill>
              </a:rPr>
              <a:t>conditions to filter for failure landing outcomes in drone ship, their booster versions, and launch site names for year 2015 </a:t>
            </a:r>
          </a:p>
        </p:txBody>
      </p:sp>
      <p:pic>
        <p:nvPicPr>
          <p:cNvPr id="6" name="Content Placeholder 5">
            <a:extLst>
              <a:ext uri="{FF2B5EF4-FFF2-40B4-BE49-F238E27FC236}">
                <a16:creationId xmlns:a16="http://schemas.microsoft.com/office/drawing/2014/main" id="{F9CC6124-E1FE-441F-A24B-1E0A52E5B0F3}"/>
              </a:ext>
            </a:extLst>
          </p:cNvPr>
          <p:cNvPicPr>
            <a:picLocks noGrp="1" noChangeAspect="1"/>
          </p:cNvPicPr>
          <p:nvPr>
            <p:ph sz="half" idx="2"/>
          </p:nvPr>
        </p:nvPicPr>
        <p:blipFill>
          <a:blip r:embed="rId2"/>
          <a:stretch>
            <a:fillRect/>
          </a:stretch>
        </p:blipFill>
        <p:spPr>
          <a:xfrm>
            <a:off x="838200" y="3563938"/>
            <a:ext cx="10642600" cy="2464330"/>
          </a:xfrm>
        </p:spPr>
      </p:pic>
    </p:spTree>
    <p:extLst>
      <p:ext uri="{BB962C8B-B14F-4D97-AF65-F5344CB8AC3E}">
        <p14:creationId xmlns:p14="http://schemas.microsoft.com/office/powerpoint/2010/main" val="2374365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FE26-8F47-4485-88A7-1E92D7B4CC26}"/>
              </a:ext>
            </a:extLst>
          </p:cNvPr>
          <p:cNvSpPr>
            <a:spLocks noGrp="1"/>
          </p:cNvSpPr>
          <p:nvPr>
            <p:ph type="title"/>
          </p:nvPr>
        </p:nvSpPr>
        <p:spPr>
          <a:xfrm>
            <a:off x="838200" y="1"/>
            <a:ext cx="10515600" cy="1690688"/>
          </a:xfrm>
        </p:spPr>
        <p:txBody>
          <a:bodyPr/>
          <a:lstStyle/>
          <a:p>
            <a:r>
              <a:rPr lang="en-US" dirty="0"/>
              <a:t>Ranking Landing Outcomes Between 2010-06-04 and 2017-03-20</a:t>
            </a:r>
          </a:p>
        </p:txBody>
      </p:sp>
      <p:sp>
        <p:nvSpPr>
          <p:cNvPr id="3" name="Content Placeholder 2">
            <a:extLst>
              <a:ext uri="{FF2B5EF4-FFF2-40B4-BE49-F238E27FC236}">
                <a16:creationId xmlns:a16="http://schemas.microsoft.com/office/drawing/2014/main" id="{9873DC82-4D02-425E-B542-7291CCEAE5B5}"/>
              </a:ext>
            </a:extLst>
          </p:cNvPr>
          <p:cNvSpPr>
            <a:spLocks noGrp="1"/>
          </p:cNvSpPr>
          <p:nvPr>
            <p:ph sz="half" idx="1"/>
          </p:nvPr>
        </p:nvSpPr>
        <p:spPr>
          <a:xfrm>
            <a:off x="838200" y="1825625"/>
            <a:ext cx="4682067" cy="4351338"/>
          </a:xfrm>
        </p:spPr>
        <p:txBody>
          <a:bodyPr>
            <a:normAutofit lnSpcReduction="10000"/>
          </a:bodyPr>
          <a:lstStyle/>
          <a:p>
            <a:r>
              <a:rPr lang="en-US" dirty="0">
                <a:solidFill>
                  <a:schemeClr val="tx1"/>
                </a:solidFill>
              </a:rPr>
              <a:t>We selected Landing Outcomes and the </a:t>
            </a:r>
            <a:r>
              <a:rPr lang="en-US" b="1" dirty="0">
                <a:solidFill>
                  <a:schemeClr val="tx1"/>
                </a:solidFill>
              </a:rPr>
              <a:t>COUNT </a:t>
            </a:r>
            <a:r>
              <a:rPr lang="en-US" dirty="0">
                <a:solidFill>
                  <a:schemeClr val="tx1"/>
                </a:solidFill>
              </a:rPr>
              <a:t>of landing outcomes for the data and used </a:t>
            </a:r>
            <a:r>
              <a:rPr lang="en-US" b="1" dirty="0">
                <a:solidFill>
                  <a:schemeClr val="tx1"/>
                </a:solidFill>
              </a:rPr>
              <a:t>WHERE </a:t>
            </a:r>
            <a:r>
              <a:rPr lang="en-US" dirty="0">
                <a:solidFill>
                  <a:schemeClr val="tx1"/>
                </a:solidFill>
              </a:rPr>
              <a:t>clause to filter the result for landing outcomes </a:t>
            </a:r>
            <a:r>
              <a:rPr lang="en-US" b="1" dirty="0">
                <a:solidFill>
                  <a:schemeClr val="tx1"/>
                </a:solidFill>
              </a:rPr>
              <a:t>BETWEEN </a:t>
            </a:r>
            <a:r>
              <a:rPr lang="en-US" dirty="0">
                <a:solidFill>
                  <a:schemeClr val="tx1"/>
                </a:solidFill>
              </a:rPr>
              <a:t>2010-06-04 to 2010-03-20</a:t>
            </a:r>
          </a:p>
          <a:p>
            <a:r>
              <a:rPr lang="en-US" dirty="0">
                <a:solidFill>
                  <a:schemeClr val="tx1"/>
                </a:solidFill>
              </a:rPr>
              <a:t>We applied the </a:t>
            </a:r>
            <a:r>
              <a:rPr lang="en-US" b="1" dirty="0">
                <a:solidFill>
                  <a:schemeClr val="tx1"/>
                </a:solidFill>
              </a:rPr>
              <a:t>GROUP BY </a:t>
            </a:r>
            <a:r>
              <a:rPr lang="en-US" dirty="0">
                <a:solidFill>
                  <a:schemeClr val="tx1"/>
                </a:solidFill>
              </a:rPr>
              <a:t>clause to group the landing outcomes and the </a:t>
            </a:r>
            <a:r>
              <a:rPr lang="en-US" b="1" dirty="0">
                <a:solidFill>
                  <a:schemeClr val="tx1"/>
                </a:solidFill>
              </a:rPr>
              <a:t>ORDER BY </a:t>
            </a:r>
            <a:r>
              <a:rPr lang="en-US" dirty="0">
                <a:solidFill>
                  <a:schemeClr val="tx1"/>
                </a:solidFill>
              </a:rPr>
              <a:t>clause to order the grouped landing in descending order</a:t>
            </a:r>
            <a:r>
              <a:rPr lang="en-US" dirty="0"/>
              <a:t> </a:t>
            </a:r>
          </a:p>
        </p:txBody>
      </p:sp>
      <p:pic>
        <p:nvPicPr>
          <p:cNvPr id="6" name="Content Placeholder 5">
            <a:extLst>
              <a:ext uri="{FF2B5EF4-FFF2-40B4-BE49-F238E27FC236}">
                <a16:creationId xmlns:a16="http://schemas.microsoft.com/office/drawing/2014/main" id="{5382B154-6713-4570-908E-1E9962BACFE8}"/>
              </a:ext>
            </a:extLst>
          </p:cNvPr>
          <p:cNvPicPr>
            <a:picLocks noGrp="1" noChangeAspect="1"/>
          </p:cNvPicPr>
          <p:nvPr>
            <p:ph sz="half" idx="2"/>
          </p:nvPr>
        </p:nvPicPr>
        <p:blipFill>
          <a:blip r:embed="rId2"/>
          <a:stretch>
            <a:fillRect/>
          </a:stretch>
        </p:blipFill>
        <p:spPr>
          <a:xfrm>
            <a:off x="5740400" y="1825625"/>
            <a:ext cx="5613400" cy="3897842"/>
          </a:xfrm>
        </p:spPr>
      </p:pic>
    </p:spTree>
    <p:extLst>
      <p:ext uri="{BB962C8B-B14F-4D97-AF65-F5344CB8AC3E}">
        <p14:creationId xmlns:p14="http://schemas.microsoft.com/office/powerpoint/2010/main" val="4052445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986614" cy="1325563"/>
          </a:xfrm>
        </p:spPr>
        <p:txBody>
          <a:bodyPr anchor="ctr">
            <a:normAutofit/>
          </a:bodyPr>
          <a:lstStyle/>
          <a:p>
            <a:r>
              <a:rPr lang="en-US" dirty="0"/>
              <a:t>Launch Sites Proximities Analysis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4268655" y="2150535"/>
            <a:ext cx="3654690" cy="3654690"/>
          </a:xfrm>
          <a:prstGeom prst="rect">
            <a:avLst/>
          </a:prstGeom>
        </p:spPr>
      </p:pic>
    </p:spTree>
    <p:extLst>
      <p:ext uri="{BB962C8B-B14F-4D97-AF65-F5344CB8AC3E}">
        <p14:creationId xmlns:p14="http://schemas.microsoft.com/office/powerpoint/2010/main" val="2039875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A267-913D-438B-8C4B-C9F90A813D5E}"/>
              </a:ext>
            </a:extLst>
          </p:cNvPr>
          <p:cNvSpPr>
            <a:spLocks noGrp="1"/>
          </p:cNvSpPr>
          <p:nvPr>
            <p:ph type="title"/>
          </p:nvPr>
        </p:nvSpPr>
        <p:spPr>
          <a:xfrm>
            <a:off x="838200" y="118533"/>
            <a:ext cx="10515600" cy="1572155"/>
          </a:xfrm>
        </p:spPr>
        <p:txBody>
          <a:bodyPr/>
          <a:lstStyle/>
          <a:p>
            <a:r>
              <a:rPr lang="en-US" dirty="0"/>
              <a:t>All launch Sites Global Map Maker</a:t>
            </a:r>
          </a:p>
        </p:txBody>
      </p:sp>
      <p:sp>
        <p:nvSpPr>
          <p:cNvPr id="3" name="Content Placeholder 2">
            <a:extLst>
              <a:ext uri="{FF2B5EF4-FFF2-40B4-BE49-F238E27FC236}">
                <a16:creationId xmlns:a16="http://schemas.microsoft.com/office/drawing/2014/main" id="{F9A80AE5-1BDA-416E-92E6-9EB0D028DFA1}"/>
              </a:ext>
            </a:extLst>
          </p:cNvPr>
          <p:cNvSpPr>
            <a:spLocks noGrp="1"/>
          </p:cNvSpPr>
          <p:nvPr>
            <p:ph sz="half" idx="1"/>
          </p:nvPr>
        </p:nvSpPr>
        <p:spPr>
          <a:xfrm>
            <a:off x="838200" y="1825625"/>
            <a:ext cx="3429000" cy="3728508"/>
          </a:xfrm>
        </p:spPr>
        <p:txBody>
          <a:bodyPr>
            <a:normAutofit/>
          </a:bodyPr>
          <a:lstStyle/>
          <a:p>
            <a:r>
              <a:rPr lang="en-US" dirty="0">
                <a:solidFill>
                  <a:schemeClr val="tx1"/>
                </a:solidFill>
              </a:rPr>
              <a:t>We ca see that the launch sites are in the United States of America coasts Florida and California</a:t>
            </a:r>
          </a:p>
        </p:txBody>
      </p:sp>
      <p:pic>
        <p:nvPicPr>
          <p:cNvPr id="6" name="Content Placeholder 5">
            <a:extLst>
              <a:ext uri="{FF2B5EF4-FFF2-40B4-BE49-F238E27FC236}">
                <a16:creationId xmlns:a16="http://schemas.microsoft.com/office/drawing/2014/main" id="{49A34BDC-2361-4D1D-A131-9F29D4E4FD4C}"/>
              </a:ext>
            </a:extLst>
          </p:cNvPr>
          <p:cNvPicPr>
            <a:picLocks noGrp="1" noChangeAspect="1"/>
          </p:cNvPicPr>
          <p:nvPr>
            <p:ph sz="half" idx="2"/>
          </p:nvPr>
        </p:nvPicPr>
        <p:blipFill>
          <a:blip r:embed="rId2"/>
          <a:stretch>
            <a:fillRect/>
          </a:stretch>
        </p:blipFill>
        <p:spPr>
          <a:xfrm>
            <a:off x="4588933" y="1732875"/>
            <a:ext cx="6764867" cy="4159925"/>
          </a:xfrm>
        </p:spPr>
      </p:pic>
    </p:spTree>
    <p:extLst>
      <p:ext uri="{BB962C8B-B14F-4D97-AF65-F5344CB8AC3E}">
        <p14:creationId xmlns:p14="http://schemas.microsoft.com/office/powerpoint/2010/main" val="3141484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BDC9-5433-4BC7-B219-B5334C8E4C05}"/>
              </a:ext>
            </a:extLst>
          </p:cNvPr>
          <p:cNvSpPr>
            <a:spLocks noGrp="1"/>
          </p:cNvSpPr>
          <p:nvPr>
            <p:ph type="title"/>
          </p:nvPr>
        </p:nvSpPr>
        <p:spPr/>
        <p:txBody>
          <a:bodyPr/>
          <a:lstStyle/>
          <a:p>
            <a:r>
              <a:rPr lang="en-US" dirty="0"/>
              <a:t>Launch Site Distance to Landmarks</a:t>
            </a:r>
          </a:p>
        </p:txBody>
      </p:sp>
      <p:sp>
        <p:nvSpPr>
          <p:cNvPr id="3" name="Content Placeholder 2">
            <a:extLst>
              <a:ext uri="{FF2B5EF4-FFF2-40B4-BE49-F238E27FC236}">
                <a16:creationId xmlns:a16="http://schemas.microsoft.com/office/drawing/2014/main" id="{FB5C7943-F75A-45D6-82A9-AFBD2B8CD979}"/>
              </a:ext>
            </a:extLst>
          </p:cNvPr>
          <p:cNvSpPr>
            <a:spLocks noGrp="1"/>
          </p:cNvSpPr>
          <p:nvPr>
            <p:ph sz="half" idx="1"/>
          </p:nvPr>
        </p:nvSpPr>
        <p:spPr/>
        <p:txBody>
          <a:bodyPr/>
          <a:lstStyle/>
          <a:p>
            <a:pPr algn="just"/>
            <a:r>
              <a:rPr lang="en-US" dirty="0">
                <a:solidFill>
                  <a:schemeClr val="tx1"/>
                </a:solidFill>
              </a:rPr>
              <a:t>Are launch sited in close proximity to railways? N0</a:t>
            </a:r>
          </a:p>
          <a:p>
            <a:pPr algn="just"/>
            <a:r>
              <a:rPr lang="en-US" dirty="0">
                <a:solidFill>
                  <a:schemeClr val="tx1"/>
                </a:solidFill>
              </a:rPr>
              <a:t>Are launch sites in close proximity to highways? No</a:t>
            </a:r>
          </a:p>
          <a:p>
            <a:pPr algn="just"/>
            <a:r>
              <a:rPr lang="en-US" dirty="0">
                <a:solidFill>
                  <a:schemeClr val="tx1"/>
                </a:solidFill>
              </a:rPr>
              <a:t>Are launch sites in close proximity to coastline? No</a:t>
            </a:r>
          </a:p>
          <a:p>
            <a:pPr algn="just"/>
            <a:r>
              <a:rPr lang="en-US" dirty="0">
                <a:solidFill>
                  <a:schemeClr val="tx1"/>
                </a:solidFill>
              </a:rPr>
              <a:t>Do launch sites keep certain distance away from cities? Yes</a:t>
            </a:r>
          </a:p>
        </p:txBody>
      </p:sp>
      <p:pic>
        <p:nvPicPr>
          <p:cNvPr id="6" name="Content Placeholder 5">
            <a:extLst>
              <a:ext uri="{FF2B5EF4-FFF2-40B4-BE49-F238E27FC236}">
                <a16:creationId xmlns:a16="http://schemas.microsoft.com/office/drawing/2014/main" id="{47548088-10D2-4939-96D6-9BDD73EB1D97}"/>
              </a:ext>
            </a:extLst>
          </p:cNvPr>
          <p:cNvPicPr>
            <a:picLocks noGrp="1" noChangeAspect="1"/>
          </p:cNvPicPr>
          <p:nvPr>
            <p:ph sz="half" idx="2"/>
          </p:nvPr>
        </p:nvPicPr>
        <p:blipFill>
          <a:blip r:embed="rId2"/>
          <a:stretch>
            <a:fillRect/>
          </a:stretch>
        </p:blipFill>
        <p:spPr>
          <a:xfrm>
            <a:off x="6172200" y="1825625"/>
            <a:ext cx="5181600" cy="3449343"/>
          </a:xfrm>
        </p:spPr>
      </p:pic>
    </p:spTree>
    <p:extLst>
      <p:ext uri="{BB962C8B-B14F-4D97-AF65-F5344CB8AC3E}">
        <p14:creationId xmlns:p14="http://schemas.microsoft.com/office/powerpoint/2010/main" val="2473714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199" y="365125"/>
            <a:ext cx="10879667" cy="1325563"/>
          </a:xfrm>
        </p:spPr>
        <p:txBody>
          <a:bodyPr anchor="ctr">
            <a:normAutofit/>
          </a:bodyPr>
          <a:lstStyle/>
          <a:p>
            <a:r>
              <a:rPr lang="en-US" dirty="0"/>
              <a:t>Build a Dashboard with </a:t>
            </a:r>
            <a:r>
              <a:rPr lang="en-US" dirty="0" err="1"/>
              <a:t>Plotly</a:t>
            </a:r>
            <a:r>
              <a:rPr lang="en-US" dirty="0"/>
              <a:t> Dash</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4238671" y="2105019"/>
            <a:ext cx="3714658" cy="3714658"/>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B2EE-275F-4DBB-A3A4-69DC0EEE6A42}"/>
              </a:ext>
            </a:extLst>
          </p:cNvPr>
          <p:cNvSpPr>
            <a:spLocks noGrp="1"/>
          </p:cNvSpPr>
          <p:nvPr>
            <p:ph type="title"/>
          </p:nvPr>
        </p:nvSpPr>
        <p:spPr>
          <a:xfrm>
            <a:off x="838199" y="186267"/>
            <a:ext cx="10515601" cy="1504421"/>
          </a:xfrm>
        </p:spPr>
        <p:txBody>
          <a:bodyPr>
            <a:normAutofit fontScale="90000"/>
          </a:bodyPr>
          <a:lstStyle/>
          <a:p>
            <a:r>
              <a:rPr lang="en-US" dirty="0"/>
              <a:t>Pie chart showing success percentage achieved by each launch site</a:t>
            </a:r>
          </a:p>
        </p:txBody>
      </p:sp>
      <p:sp>
        <p:nvSpPr>
          <p:cNvPr id="3" name="Content Placeholder 2">
            <a:extLst>
              <a:ext uri="{FF2B5EF4-FFF2-40B4-BE49-F238E27FC236}">
                <a16:creationId xmlns:a16="http://schemas.microsoft.com/office/drawing/2014/main" id="{0B4F1A30-DAE8-4304-B470-CA706ABC31F4}"/>
              </a:ext>
            </a:extLst>
          </p:cNvPr>
          <p:cNvSpPr>
            <a:spLocks noGrp="1"/>
          </p:cNvSpPr>
          <p:nvPr>
            <p:ph sz="half" idx="1"/>
          </p:nvPr>
        </p:nvSpPr>
        <p:spPr>
          <a:xfrm>
            <a:off x="838200" y="1825625"/>
            <a:ext cx="4631267" cy="4351338"/>
          </a:xfrm>
        </p:spPr>
        <p:txBody>
          <a:bodyPr/>
          <a:lstStyle/>
          <a:p>
            <a:r>
              <a:rPr lang="en-US" dirty="0">
                <a:solidFill>
                  <a:schemeClr val="tx1"/>
                </a:solidFill>
              </a:rPr>
              <a:t>Total Success Launches by all sites.</a:t>
            </a:r>
          </a:p>
          <a:p>
            <a:r>
              <a:rPr lang="en-US" dirty="0">
                <a:solidFill>
                  <a:schemeClr val="tx1"/>
                </a:solidFill>
              </a:rPr>
              <a:t>The link to notebook is</a:t>
            </a:r>
          </a:p>
          <a:p>
            <a:r>
              <a:rPr lang="en-US" dirty="0">
                <a:hlinkClick r:id="rId2" action="ppaction://hlinksldjump"/>
              </a:rPr>
              <a:t>https://github.com/Waris99/Final-Capstone/blob/main/app.py</a:t>
            </a:r>
            <a:endParaRPr lang="en-US" dirty="0"/>
          </a:p>
        </p:txBody>
      </p:sp>
      <p:pic>
        <p:nvPicPr>
          <p:cNvPr id="6" name="Content Placeholder 5">
            <a:extLst>
              <a:ext uri="{FF2B5EF4-FFF2-40B4-BE49-F238E27FC236}">
                <a16:creationId xmlns:a16="http://schemas.microsoft.com/office/drawing/2014/main" id="{0BC0B78C-6F14-4656-9C6C-D693A7442AB9}"/>
              </a:ext>
            </a:extLst>
          </p:cNvPr>
          <p:cNvPicPr>
            <a:picLocks noGrp="1" noChangeAspect="1"/>
          </p:cNvPicPr>
          <p:nvPr>
            <p:ph sz="half" idx="2"/>
          </p:nvPr>
        </p:nvPicPr>
        <p:blipFill>
          <a:blip r:embed="rId3"/>
          <a:stretch>
            <a:fillRect/>
          </a:stretch>
        </p:blipFill>
        <p:spPr>
          <a:xfrm>
            <a:off x="5469467" y="2184401"/>
            <a:ext cx="5884333" cy="3036412"/>
          </a:xfrm>
        </p:spPr>
      </p:pic>
    </p:spTree>
    <p:extLst>
      <p:ext uri="{BB962C8B-B14F-4D97-AF65-F5344CB8AC3E}">
        <p14:creationId xmlns:p14="http://schemas.microsoft.com/office/powerpoint/2010/main" val="329462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07C9-077E-450F-8D65-A38460A5038C}"/>
              </a:ext>
            </a:extLst>
          </p:cNvPr>
          <p:cNvSpPr>
            <a:spLocks noGrp="1"/>
          </p:cNvSpPr>
          <p:nvPr>
            <p:ph type="title"/>
          </p:nvPr>
        </p:nvSpPr>
        <p:spPr>
          <a:xfrm>
            <a:off x="838201" y="219339"/>
            <a:ext cx="10515600" cy="1325563"/>
          </a:xfrm>
        </p:spPr>
        <p:txBody>
          <a:bodyPr/>
          <a:lstStyle/>
          <a:p>
            <a:r>
              <a:rPr lang="en-US" dirty="0"/>
              <a:t>Pie chart showing Launch site with highest launch success ratio</a:t>
            </a:r>
          </a:p>
        </p:txBody>
      </p:sp>
      <p:sp>
        <p:nvSpPr>
          <p:cNvPr id="3" name="Content Placeholder 2">
            <a:extLst>
              <a:ext uri="{FF2B5EF4-FFF2-40B4-BE49-F238E27FC236}">
                <a16:creationId xmlns:a16="http://schemas.microsoft.com/office/drawing/2014/main" id="{DD4F5F40-FDFB-43C2-A442-15EAF8042215}"/>
              </a:ext>
            </a:extLst>
          </p:cNvPr>
          <p:cNvSpPr>
            <a:spLocks noGrp="1"/>
          </p:cNvSpPr>
          <p:nvPr>
            <p:ph sz="half" idx="1"/>
          </p:nvPr>
        </p:nvSpPr>
        <p:spPr>
          <a:xfrm>
            <a:off x="838200" y="1825625"/>
            <a:ext cx="10515600" cy="1204119"/>
          </a:xfrm>
        </p:spPr>
        <p:txBody>
          <a:bodyPr>
            <a:normAutofit/>
          </a:bodyPr>
          <a:lstStyle/>
          <a:p>
            <a:r>
              <a:rPr lang="en-US" dirty="0">
                <a:solidFill>
                  <a:schemeClr val="tx1"/>
                </a:solidFill>
              </a:rPr>
              <a:t>KSC LC-39A has the highest success ratio of 76.9% while getting a 23.1% failure rate</a:t>
            </a:r>
          </a:p>
        </p:txBody>
      </p:sp>
      <p:pic>
        <p:nvPicPr>
          <p:cNvPr id="6" name="Content Placeholder 5">
            <a:extLst>
              <a:ext uri="{FF2B5EF4-FFF2-40B4-BE49-F238E27FC236}">
                <a16:creationId xmlns:a16="http://schemas.microsoft.com/office/drawing/2014/main" id="{BD524DEC-B372-4D30-9E6D-B9D568666862}"/>
              </a:ext>
            </a:extLst>
          </p:cNvPr>
          <p:cNvPicPr>
            <a:picLocks noGrp="1" noChangeAspect="1"/>
          </p:cNvPicPr>
          <p:nvPr>
            <p:ph sz="half" idx="2"/>
          </p:nvPr>
        </p:nvPicPr>
        <p:blipFill>
          <a:blip r:embed="rId2"/>
          <a:stretch>
            <a:fillRect/>
          </a:stretch>
        </p:blipFill>
        <p:spPr>
          <a:xfrm>
            <a:off x="838201" y="3164681"/>
            <a:ext cx="10100732" cy="2761986"/>
          </a:xfrm>
        </p:spPr>
      </p:pic>
    </p:spTree>
    <p:extLst>
      <p:ext uri="{BB962C8B-B14F-4D97-AF65-F5344CB8AC3E}">
        <p14:creationId xmlns:p14="http://schemas.microsoft.com/office/powerpoint/2010/main" val="38188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b="1" dirty="0">
                <a:solidFill>
                  <a:schemeClr val="accent3">
                    <a:lumMod val="25000"/>
                  </a:schemeClr>
                </a:solidFill>
                <a:latin typeface="Abadi" panose="020B0604020104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b="1" dirty="0">
                <a:solidFill>
                  <a:schemeClr val="accent3">
                    <a:lumMod val="25000"/>
                  </a:schemeClr>
                </a:solidFill>
                <a:latin typeface="Abadi" panose="020B0604020104020204" pitchFamily="34" charset="0"/>
              </a:rPr>
              <a:t>Problems you want to find answers</a:t>
            </a:r>
          </a:p>
          <a:p>
            <a:pPr lvl="1">
              <a:spcBef>
                <a:spcPts val="1400"/>
              </a:spcBef>
              <a:buFontTx/>
              <a:buChar char="-"/>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buFontTx/>
              <a:buChar char="-"/>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buFontTx/>
              <a:buChar char="-"/>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p:txBody>
      </p:sp>
    </p:spTree>
    <p:extLst>
      <p:ext uri="{BB962C8B-B14F-4D97-AF65-F5344CB8AC3E}">
        <p14:creationId xmlns:p14="http://schemas.microsoft.com/office/powerpoint/2010/main" val="710623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C300-2140-4152-A1C0-8745651A5F78}"/>
              </a:ext>
            </a:extLst>
          </p:cNvPr>
          <p:cNvSpPr>
            <a:spLocks noGrp="1"/>
          </p:cNvSpPr>
          <p:nvPr>
            <p:ph type="title"/>
          </p:nvPr>
        </p:nvSpPr>
        <p:spPr>
          <a:xfrm>
            <a:off x="838199" y="152401"/>
            <a:ext cx="11167533" cy="1538288"/>
          </a:xfrm>
        </p:spPr>
        <p:txBody>
          <a:bodyPr>
            <a:noAutofit/>
          </a:bodyPr>
          <a:lstStyle/>
          <a:p>
            <a:pPr>
              <a:spcAft>
                <a:spcPts val="600"/>
              </a:spcAft>
            </a:pPr>
            <a:r>
              <a:rPr lang="en-US" sz="3200" kern="1200" dirty="0">
                <a:solidFill>
                  <a:srgbClr val="0B49CB"/>
                </a:solidFill>
                <a:latin typeface="+mj-lt"/>
                <a:ea typeface="+mj-ea"/>
                <a:cs typeface="+mj-cs"/>
              </a:rPr>
              <a:t>Scatter plot of Payload vs Launch Outcome for all sites, with different payload selected in the range slider</a:t>
            </a:r>
          </a:p>
        </p:txBody>
      </p:sp>
      <p:sp>
        <p:nvSpPr>
          <p:cNvPr id="3" name="Content Placeholder 2">
            <a:extLst>
              <a:ext uri="{FF2B5EF4-FFF2-40B4-BE49-F238E27FC236}">
                <a16:creationId xmlns:a16="http://schemas.microsoft.com/office/drawing/2014/main" id="{FEA2CAB5-5593-4E98-8194-80431BE48B08}"/>
              </a:ext>
            </a:extLst>
          </p:cNvPr>
          <p:cNvSpPr>
            <a:spLocks noGrp="1"/>
          </p:cNvSpPr>
          <p:nvPr>
            <p:ph sz="half" idx="1"/>
          </p:nvPr>
        </p:nvSpPr>
        <p:spPr>
          <a:xfrm>
            <a:off x="838200" y="1825625"/>
            <a:ext cx="4749800" cy="4351338"/>
          </a:xfrm>
        </p:spPr>
        <p:txBody>
          <a:bodyPr/>
          <a:lstStyle/>
          <a:p>
            <a:r>
              <a:rPr lang="en-US" dirty="0">
                <a:solidFill>
                  <a:schemeClr val="tx1"/>
                </a:solidFill>
              </a:rPr>
              <a:t>The link to notebook is</a:t>
            </a:r>
          </a:p>
          <a:p>
            <a:r>
              <a:rPr lang="en-US" dirty="0">
                <a:hlinkClick r:id="rId2" action="ppaction://hlinksldjump"/>
              </a:rPr>
              <a:t>https://github.com/Waris99/Final-Capstone/blob/main/app.py</a:t>
            </a:r>
            <a:endParaRPr lang="en-US" dirty="0"/>
          </a:p>
        </p:txBody>
      </p:sp>
      <p:pic>
        <p:nvPicPr>
          <p:cNvPr id="6" name="Content Placeholder 5">
            <a:extLst>
              <a:ext uri="{FF2B5EF4-FFF2-40B4-BE49-F238E27FC236}">
                <a16:creationId xmlns:a16="http://schemas.microsoft.com/office/drawing/2014/main" id="{418745F0-DB39-42DA-89F5-29534BDF185C}"/>
              </a:ext>
            </a:extLst>
          </p:cNvPr>
          <p:cNvPicPr>
            <a:picLocks noGrp="1" noChangeAspect="1"/>
          </p:cNvPicPr>
          <p:nvPr>
            <p:ph sz="half" idx="2"/>
          </p:nvPr>
        </p:nvPicPr>
        <p:blipFill>
          <a:blip r:embed="rId3"/>
          <a:stretch>
            <a:fillRect/>
          </a:stretch>
        </p:blipFill>
        <p:spPr>
          <a:xfrm>
            <a:off x="5588000" y="1998133"/>
            <a:ext cx="5765800" cy="4178830"/>
          </a:xfrm>
        </p:spPr>
      </p:pic>
    </p:spTree>
    <p:extLst>
      <p:ext uri="{BB962C8B-B14F-4D97-AF65-F5344CB8AC3E}">
        <p14:creationId xmlns:p14="http://schemas.microsoft.com/office/powerpoint/2010/main" val="3763263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986614" cy="1325563"/>
          </a:xfrm>
        </p:spPr>
        <p:txBody>
          <a:bodyPr anchor="ctr">
            <a:normAutofit/>
          </a:bodyPr>
          <a:lstStyle/>
          <a:p>
            <a:r>
              <a:rPr lang="en-US" dirty="0"/>
              <a:t>Predictive Analysis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4268655" y="2150535"/>
            <a:ext cx="3654690" cy="3654690"/>
          </a:xfrm>
          <a:prstGeom prst="rect">
            <a:avLst/>
          </a:prstGeom>
        </p:spPr>
      </p:pic>
    </p:spTree>
    <p:extLst>
      <p:ext uri="{BB962C8B-B14F-4D97-AF65-F5344CB8AC3E}">
        <p14:creationId xmlns:p14="http://schemas.microsoft.com/office/powerpoint/2010/main" val="2056078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C162-77D5-4D80-B4A0-E9C05DE49E44}"/>
              </a:ext>
            </a:extLst>
          </p:cNvPr>
          <p:cNvSpPr>
            <a:spLocks noGrp="1"/>
          </p:cNvSpPr>
          <p:nvPr>
            <p:ph type="title"/>
          </p:nvPr>
        </p:nvSpPr>
        <p:spPr/>
        <p:txBody>
          <a:bodyPr/>
          <a:lstStyle/>
          <a:p>
            <a:r>
              <a:rPr lang="en-US" dirty="0"/>
              <a:t>Classification Accuracy</a:t>
            </a:r>
          </a:p>
        </p:txBody>
      </p:sp>
      <p:sp>
        <p:nvSpPr>
          <p:cNvPr id="3" name="Content Placeholder 2">
            <a:extLst>
              <a:ext uri="{FF2B5EF4-FFF2-40B4-BE49-F238E27FC236}">
                <a16:creationId xmlns:a16="http://schemas.microsoft.com/office/drawing/2014/main" id="{BC8C85A4-0F06-4E6D-BAE3-50817F19F527}"/>
              </a:ext>
            </a:extLst>
          </p:cNvPr>
          <p:cNvSpPr>
            <a:spLocks noGrp="1"/>
          </p:cNvSpPr>
          <p:nvPr>
            <p:ph sz="half" idx="1"/>
          </p:nvPr>
        </p:nvSpPr>
        <p:spPr/>
        <p:txBody>
          <a:bodyPr/>
          <a:lstStyle/>
          <a:p>
            <a:r>
              <a:rPr lang="en-US" dirty="0">
                <a:solidFill>
                  <a:schemeClr val="tx1"/>
                </a:solidFill>
              </a:rPr>
              <a:t>The classification accuracy of all models are as follow</a:t>
            </a:r>
          </a:p>
        </p:txBody>
      </p:sp>
      <p:pic>
        <p:nvPicPr>
          <p:cNvPr id="6" name="Content Placeholder 5">
            <a:extLst>
              <a:ext uri="{FF2B5EF4-FFF2-40B4-BE49-F238E27FC236}">
                <a16:creationId xmlns:a16="http://schemas.microsoft.com/office/drawing/2014/main" id="{CD17093A-8941-4DD8-9226-124E3481CB42}"/>
              </a:ext>
            </a:extLst>
          </p:cNvPr>
          <p:cNvPicPr>
            <a:picLocks noGrp="1" noChangeAspect="1"/>
          </p:cNvPicPr>
          <p:nvPr>
            <p:ph sz="half" idx="2"/>
          </p:nvPr>
        </p:nvPicPr>
        <p:blipFill>
          <a:blip r:embed="rId2"/>
          <a:stretch>
            <a:fillRect/>
          </a:stretch>
        </p:blipFill>
        <p:spPr>
          <a:xfrm>
            <a:off x="6172202" y="2035868"/>
            <a:ext cx="5181598" cy="3930852"/>
          </a:xfrm>
        </p:spPr>
      </p:pic>
    </p:spTree>
    <p:extLst>
      <p:ext uri="{BB962C8B-B14F-4D97-AF65-F5344CB8AC3E}">
        <p14:creationId xmlns:p14="http://schemas.microsoft.com/office/powerpoint/2010/main" val="1917741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403-B354-4043-96D7-51ADF321101D}"/>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C4DB1987-A324-4858-AEA9-D5156B852DA8}"/>
              </a:ext>
            </a:extLst>
          </p:cNvPr>
          <p:cNvSpPr>
            <a:spLocks noGrp="1"/>
          </p:cNvSpPr>
          <p:nvPr>
            <p:ph sz="half" idx="1"/>
          </p:nvPr>
        </p:nvSpPr>
        <p:spPr/>
        <p:txBody>
          <a:bodyPr/>
          <a:lstStyle/>
          <a:p>
            <a:r>
              <a:rPr lang="en-US" dirty="0">
                <a:solidFill>
                  <a:schemeClr val="tx1"/>
                </a:solidFill>
              </a:rPr>
              <a:t>The confusion matrix for the decision tree classifier indicates that it effectively differentiates between the various classes. However, a significant issue is the occurrence of false positives, where the classifier incorrectly labels unsuccessful landings as successful ones.</a:t>
            </a:r>
          </a:p>
        </p:txBody>
      </p:sp>
      <p:pic>
        <p:nvPicPr>
          <p:cNvPr id="6" name="Content Placeholder 5">
            <a:extLst>
              <a:ext uri="{FF2B5EF4-FFF2-40B4-BE49-F238E27FC236}">
                <a16:creationId xmlns:a16="http://schemas.microsoft.com/office/drawing/2014/main" id="{FF897F49-D682-411E-AA4D-66BA7F15644E}"/>
              </a:ext>
            </a:extLst>
          </p:cNvPr>
          <p:cNvPicPr>
            <a:picLocks noGrp="1" noChangeAspect="1"/>
          </p:cNvPicPr>
          <p:nvPr>
            <p:ph sz="half" idx="2"/>
          </p:nvPr>
        </p:nvPicPr>
        <p:blipFill>
          <a:blip r:embed="rId2"/>
          <a:stretch>
            <a:fillRect/>
          </a:stretch>
        </p:blipFill>
        <p:spPr>
          <a:xfrm>
            <a:off x="6172200" y="1937279"/>
            <a:ext cx="5181600" cy="4128029"/>
          </a:xfrm>
        </p:spPr>
      </p:pic>
    </p:spTree>
    <p:extLst>
      <p:ext uri="{BB962C8B-B14F-4D97-AF65-F5344CB8AC3E}">
        <p14:creationId xmlns:p14="http://schemas.microsoft.com/office/powerpoint/2010/main" val="796635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ACCE-5961-4D9F-8797-8CA368480FD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9D3FEC-117E-420C-92C4-508847EA6542}"/>
              </a:ext>
            </a:extLst>
          </p:cNvPr>
          <p:cNvSpPr>
            <a:spLocks noGrp="1"/>
          </p:cNvSpPr>
          <p:nvPr>
            <p:ph idx="1"/>
          </p:nvPr>
        </p:nvSpPr>
        <p:spPr/>
        <p:txBody>
          <a:bodyPr/>
          <a:lstStyle/>
          <a:p>
            <a:pPr marL="0" indent="0">
              <a:buNone/>
            </a:pPr>
            <a:r>
              <a:rPr lang="en-US" dirty="0">
                <a:solidFill>
                  <a:schemeClr val="tx1"/>
                </a:solidFill>
              </a:rPr>
              <a:t>From all the analysis, we can conclude that:</a:t>
            </a:r>
          </a:p>
          <a:p>
            <a:r>
              <a:rPr lang="en-US" dirty="0">
                <a:solidFill>
                  <a:schemeClr val="tx1"/>
                </a:solidFill>
              </a:rPr>
              <a:t>The larger the flight at a launch site, greater the success rate at a launch site.</a:t>
            </a:r>
          </a:p>
          <a:p>
            <a:r>
              <a:rPr lang="en-US" dirty="0">
                <a:solidFill>
                  <a:schemeClr val="tx1"/>
                </a:solidFill>
              </a:rPr>
              <a:t>Launch success rate started to increase in 2013 till 2020</a:t>
            </a:r>
          </a:p>
          <a:p>
            <a:r>
              <a:rPr lang="en-US" dirty="0">
                <a:solidFill>
                  <a:schemeClr val="tx1"/>
                </a:solidFill>
              </a:rPr>
              <a:t>Orbits ES-L1, GEO, HEO, SSO, VLEO had most success rate</a:t>
            </a:r>
          </a:p>
          <a:p>
            <a:r>
              <a:rPr lang="en-US" dirty="0">
                <a:solidFill>
                  <a:schemeClr val="tx1"/>
                </a:solidFill>
              </a:rPr>
              <a:t>KSC LC-39A had most successful launches of any site</a:t>
            </a:r>
          </a:p>
          <a:p>
            <a:pPr marL="0" indent="0">
              <a:buNone/>
            </a:pPr>
            <a:endParaRPr lang="en-US" dirty="0"/>
          </a:p>
        </p:txBody>
      </p:sp>
    </p:spTree>
    <p:extLst>
      <p:ext uri="{BB962C8B-B14F-4D97-AF65-F5344CB8AC3E}">
        <p14:creationId xmlns:p14="http://schemas.microsoft.com/office/powerpoint/2010/main" val="1713418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73228-A61D-4041-AC23-85277F2DA734}"/>
              </a:ext>
            </a:extLst>
          </p:cNvPr>
          <p:cNvSpPr>
            <a:spLocks noGrp="1"/>
          </p:cNvSpPr>
          <p:nvPr>
            <p:ph idx="1"/>
          </p:nvPr>
        </p:nvSpPr>
        <p:spPr>
          <a:xfrm>
            <a:off x="838200" y="2892955"/>
            <a:ext cx="10515600" cy="1738312"/>
          </a:xfrm>
        </p:spPr>
        <p:txBody>
          <a:bodyPr>
            <a:normAutofit/>
          </a:bodyPr>
          <a:lstStyle/>
          <a:p>
            <a:pPr marL="0" indent="0" algn="ctr">
              <a:buNone/>
            </a:pPr>
            <a:r>
              <a:rPr lang="en-US" sz="11500"/>
              <a:t>THANK YOU!</a:t>
            </a:r>
            <a:endParaRPr lang="en-US" sz="11500" dirty="0"/>
          </a:p>
        </p:txBody>
      </p:sp>
    </p:spTree>
    <p:extLst>
      <p:ext uri="{BB962C8B-B14F-4D97-AF65-F5344CB8AC3E}">
        <p14:creationId xmlns:p14="http://schemas.microsoft.com/office/powerpoint/2010/main" val="64337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4268655" y="2150535"/>
            <a:ext cx="3654690" cy="3654690"/>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061-1020-4985-89BA-E2434FC44CA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2E42A09-FB64-46F7-9155-C3BE5AB9017E}"/>
              </a:ext>
            </a:extLst>
          </p:cNvPr>
          <p:cNvSpPr>
            <a:spLocks noGrp="1"/>
          </p:cNvSpPr>
          <p:nvPr>
            <p:ph idx="1"/>
          </p:nvPr>
        </p:nvSpPr>
        <p:spPr/>
        <p:txBody>
          <a:bodyPr>
            <a:normAutofit fontScale="25000" lnSpcReduction="20000"/>
          </a:bodyPr>
          <a:lstStyle/>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7600" dirty="0">
                <a:solidFill>
                  <a:schemeClr val="bg2">
                    <a:lumMod val="50000"/>
                  </a:schemeClr>
                </a:solidFill>
                <a:latin typeface="Abadi"/>
              </a:rPr>
              <a:t>Data was collected using SpaceX API and web scraping from Wikipedia. </a:t>
            </a:r>
          </a:p>
          <a:p>
            <a:pPr>
              <a:lnSpc>
                <a:spcPct val="120000"/>
              </a:lnSpc>
              <a:spcBef>
                <a:spcPts val="1400"/>
              </a:spcBef>
            </a:pPr>
            <a:r>
              <a:rPr lang="en-US" sz="8800" dirty="0">
                <a:solidFill>
                  <a:schemeClr val="accent3">
                    <a:lumMod val="25000"/>
                  </a:schemeClr>
                </a:solidFill>
                <a:latin typeface="Abadi"/>
              </a:rPr>
              <a:t>Perform data wrangling</a:t>
            </a:r>
          </a:p>
          <a:p>
            <a:pPr lvl="1">
              <a:lnSpc>
                <a:spcPct val="120000"/>
              </a:lnSpc>
              <a:spcBef>
                <a:spcPts val="1400"/>
              </a:spcBef>
            </a:pPr>
            <a:r>
              <a:rPr lang="en-US" sz="7600" dirty="0">
                <a:solidFill>
                  <a:schemeClr val="bg2">
                    <a:lumMod val="50000"/>
                  </a:schemeClr>
                </a:solidFill>
                <a:latin typeface="Abadi"/>
              </a:rPr>
              <a:t>One-hot encoding was applied to categorical features</a:t>
            </a:r>
          </a:p>
          <a:p>
            <a:pPr>
              <a:lnSpc>
                <a:spcPct val="120000"/>
              </a:lnSpc>
              <a:spcBef>
                <a:spcPts val="1400"/>
              </a:spcBef>
            </a:pPr>
            <a:r>
              <a:rPr lang="en-US" sz="88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a:t>
            </a:r>
            <a:r>
              <a:rPr lang="en-US" sz="8800" dirty="0" err="1">
                <a:solidFill>
                  <a:schemeClr val="accent3">
                    <a:lumMod val="25000"/>
                  </a:schemeClr>
                </a:solidFill>
                <a:latin typeface="Abadi"/>
              </a:rPr>
              <a:t>Plotly</a:t>
            </a:r>
            <a:r>
              <a:rPr lang="en-US" sz="8800" dirty="0">
                <a:solidFill>
                  <a:schemeClr val="accent3">
                    <a:lumMod val="25000"/>
                  </a:schemeClr>
                </a:solidFill>
                <a:latin typeface="Abadi"/>
              </a:rPr>
              <a:t>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endParaRPr lang="en-US" sz="7600" dirty="0">
              <a:solidFill>
                <a:schemeClr val="bg2">
                  <a:lumMod val="50000"/>
                </a:schemeClr>
              </a:solidFill>
              <a:latin typeface="Abadi"/>
            </a:endParaRPr>
          </a:p>
          <a:p>
            <a:endParaRPr lang="en-US" dirty="0"/>
          </a:p>
        </p:txBody>
      </p:sp>
    </p:spTree>
    <p:extLst>
      <p:ext uri="{BB962C8B-B14F-4D97-AF65-F5344CB8AC3E}">
        <p14:creationId xmlns:p14="http://schemas.microsoft.com/office/powerpoint/2010/main" val="369538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53EA-5AFB-4359-BCCF-B42DE5262852}"/>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85ED2CC6-7B67-4DFB-BD22-FB43A1728694}"/>
              </a:ext>
            </a:extLst>
          </p:cNvPr>
          <p:cNvSpPr>
            <a:spLocks noGrp="1"/>
          </p:cNvSpPr>
          <p:nvPr>
            <p:ph idx="1"/>
          </p:nvPr>
        </p:nvSpPr>
        <p:spPr/>
        <p:txBody>
          <a:bodyPr>
            <a:normAutofit lnSpcReduction="10000"/>
          </a:bodyPr>
          <a:lstStyle/>
          <a:p>
            <a:r>
              <a:rPr lang="en-US" b="1" dirty="0">
                <a:solidFill>
                  <a:schemeClr val="tx1"/>
                </a:solidFill>
              </a:rPr>
              <a:t>The data was collected using different methods which are as follow:</a:t>
            </a:r>
          </a:p>
          <a:p>
            <a:pPr lvl="1"/>
            <a:r>
              <a:rPr lang="en-US" dirty="0">
                <a:solidFill>
                  <a:schemeClr val="tx1"/>
                </a:solidFill>
              </a:rPr>
              <a:t>Data Collection was done by using get request to the SpaceX API</a:t>
            </a:r>
          </a:p>
          <a:p>
            <a:pPr lvl="1" algn="just">
              <a:lnSpc>
                <a:spcPct val="100000"/>
              </a:lnSpc>
              <a:spcBef>
                <a:spcPts val="1400"/>
              </a:spcBef>
              <a:buFontTx/>
              <a:buChar char="-"/>
            </a:pPr>
            <a:r>
              <a:rPr lang="en-US" sz="2400" dirty="0">
                <a:solidFill>
                  <a:schemeClr val="accent3">
                    <a:lumMod val="25000"/>
                  </a:schemeClr>
                </a:solidFill>
                <a:latin typeface="Abadi" panose="020B0604020104020204" pitchFamily="34" charset="0"/>
              </a:rPr>
              <a:t>Next, we decoded the response content using .json() function call and converted it into a pandas </a:t>
            </a:r>
            <a:r>
              <a:rPr lang="en-US" sz="2400" dirty="0" err="1">
                <a:solidFill>
                  <a:schemeClr val="accent3">
                    <a:lumMod val="25000"/>
                  </a:schemeClr>
                </a:solidFill>
                <a:latin typeface="Abadi" panose="020B0604020104020204" pitchFamily="34" charset="0"/>
              </a:rPr>
              <a:t>dataframe</a:t>
            </a:r>
            <a:r>
              <a:rPr lang="en-US" sz="2400" dirty="0">
                <a:solidFill>
                  <a:schemeClr val="accent3">
                    <a:lumMod val="25000"/>
                  </a:schemeClr>
                </a:solidFill>
                <a:latin typeface="Abadi" panose="020B0604020104020204" pitchFamily="34" charset="0"/>
              </a:rPr>
              <a:t> using .</a:t>
            </a:r>
            <a:r>
              <a:rPr lang="en-US" sz="2400" dirty="0" err="1">
                <a:solidFill>
                  <a:schemeClr val="accent3">
                    <a:lumMod val="25000"/>
                  </a:schemeClr>
                </a:solidFill>
                <a:latin typeface="Abadi" panose="020B0604020104020204" pitchFamily="34" charset="0"/>
              </a:rPr>
              <a:t>json_normalize</a:t>
            </a:r>
            <a:r>
              <a:rPr lang="en-US" sz="2400" dirty="0">
                <a:solidFill>
                  <a:schemeClr val="accent3">
                    <a:lumMod val="25000"/>
                  </a:schemeClr>
                </a:solidFill>
                <a:latin typeface="Abadi" panose="020B0604020104020204" pitchFamily="34" charset="0"/>
              </a:rPr>
              <a:t>().</a:t>
            </a:r>
          </a:p>
          <a:p>
            <a:pPr lvl="1" algn="just">
              <a:lnSpc>
                <a:spcPct val="100000"/>
              </a:lnSpc>
              <a:spcBef>
                <a:spcPts val="1400"/>
              </a:spcBef>
              <a:buFontTx/>
              <a:buChar char="-"/>
            </a:pPr>
            <a:r>
              <a:rPr lang="en-US" sz="2400" dirty="0">
                <a:solidFill>
                  <a:schemeClr val="accent3">
                    <a:lumMod val="25000"/>
                  </a:schemeClr>
                </a:solidFill>
                <a:latin typeface="Abadi" panose="020B0604020104020204" pitchFamily="34" charset="0"/>
              </a:rPr>
              <a:t>We then proceeded to clean the data, checked for missing values and fill in missing values where it </a:t>
            </a:r>
            <a:r>
              <a:rPr lang="en-US" dirty="0">
                <a:solidFill>
                  <a:schemeClr val="accent3">
                    <a:lumMod val="25000"/>
                  </a:schemeClr>
                </a:solidFill>
                <a:latin typeface="Abadi" panose="020B0604020104020204" pitchFamily="34" charset="0"/>
              </a:rPr>
              <a:t>was needed</a:t>
            </a:r>
            <a:r>
              <a:rPr lang="en-US" sz="2400" dirty="0">
                <a:solidFill>
                  <a:schemeClr val="accent3">
                    <a:lumMod val="25000"/>
                  </a:schemeClr>
                </a:solidFill>
                <a:latin typeface="Abadi" panose="020B0604020104020204" pitchFamily="34" charset="0"/>
              </a:rPr>
              <a:t>.</a:t>
            </a:r>
          </a:p>
          <a:p>
            <a:pPr lvl="1" algn="just">
              <a:lnSpc>
                <a:spcPct val="100000"/>
              </a:lnSpc>
              <a:spcBef>
                <a:spcPts val="1400"/>
              </a:spcBef>
              <a:buFontTx/>
              <a:buChar char="-"/>
            </a:pPr>
            <a:r>
              <a:rPr lang="en-US" sz="2400" dirty="0">
                <a:solidFill>
                  <a:schemeClr val="accent3">
                    <a:lumMod val="25000"/>
                  </a:schemeClr>
                </a:solidFill>
                <a:latin typeface="Abadi" panose="020B0604020104020204" pitchFamily="34" charset="0"/>
              </a:rPr>
              <a:t>In addition, we performed web scraping on Wikipedia to obtain Falcon 9 launch records using </a:t>
            </a:r>
            <a:r>
              <a:rPr lang="en-US" sz="2400" dirty="0" err="1">
                <a:solidFill>
                  <a:schemeClr val="accent3">
                    <a:lumMod val="25000"/>
                  </a:schemeClr>
                </a:solidFill>
                <a:latin typeface="Abadi" panose="020B0604020104020204" pitchFamily="34" charset="0"/>
              </a:rPr>
              <a:t>BeautifulSoup</a:t>
            </a:r>
            <a:r>
              <a:rPr lang="en-US" sz="2400" dirty="0">
                <a:solidFill>
                  <a:schemeClr val="accent3">
                    <a:lumMod val="25000"/>
                  </a:schemeClr>
                </a:solidFill>
                <a:latin typeface="Abadi" panose="020B0604020104020204" pitchFamily="34" charset="0"/>
              </a:rPr>
              <a:t>. </a:t>
            </a:r>
          </a:p>
          <a:p>
            <a:pPr lvl="1" algn="just">
              <a:lnSpc>
                <a:spcPct val="100000"/>
              </a:lnSpc>
              <a:spcBef>
                <a:spcPts val="1400"/>
              </a:spcBef>
              <a:buFontTx/>
              <a:buChar char="-"/>
            </a:pPr>
            <a:r>
              <a:rPr lang="en-US" sz="2400" dirty="0">
                <a:solidFill>
                  <a:schemeClr val="accent3">
                    <a:lumMod val="25000"/>
                  </a:schemeClr>
                </a:solidFill>
                <a:latin typeface="Abadi" panose="020B0604020104020204" pitchFamily="34" charset="0"/>
              </a:rPr>
              <a:t>Our objective was to extract the launch records from an HTML table, parse the table and convert it to a pandas </a:t>
            </a:r>
            <a:r>
              <a:rPr lang="en-US" sz="2400" dirty="0" err="1">
                <a:solidFill>
                  <a:schemeClr val="accent3">
                    <a:lumMod val="25000"/>
                  </a:schemeClr>
                </a:solidFill>
                <a:latin typeface="Abadi" panose="020B0604020104020204" pitchFamily="34" charset="0"/>
              </a:rPr>
              <a:t>dataframe</a:t>
            </a:r>
            <a:r>
              <a:rPr lang="en-US" sz="2400" dirty="0">
                <a:solidFill>
                  <a:schemeClr val="accent3">
                    <a:lumMod val="25000"/>
                  </a:schemeClr>
                </a:solidFill>
                <a:latin typeface="Abadi" panose="020B0604020104020204" pitchFamily="34" charset="0"/>
              </a:rPr>
              <a:t> for future analysis.</a:t>
            </a:r>
          </a:p>
          <a:p>
            <a:pPr lvl="1">
              <a:lnSpc>
                <a:spcPct val="100000"/>
              </a:lnSpc>
              <a:spcBef>
                <a:spcPts val="1400"/>
              </a:spcBef>
              <a:buFontTx/>
              <a:buChar char="-"/>
            </a:pPr>
            <a:endParaRPr lang="en-US" sz="2000" dirty="0">
              <a:solidFill>
                <a:schemeClr val="accent3">
                  <a:lumMod val="25000"/>
                </a:schemeClr>
              </a:solidFill>
              <a:latin typeface="Abadi" panose="020B0604020104020204" pitchFamily="34" charset="0"/>
            </a:endParaRPr>
          </a:p>
          <a:p>
            <a:pPr lvl="1"/>
            <a:endParaRPr lang="en-US" dirty="0">
              <a:solidFill>
                <a:schemeClr val="tx1"/>
              </a:solidFill>
            </a:endParaRPr>
          </a:p>
        </p:txBody>
      </p:sp>
    </p:spTree>
    <p:extLst>
      <p:ext uri="{BB962C8B-B14F-4D97-AF65-F5344CB8AC3E}">
        <p14:creationId xmlns:p14="http://schemas.microsoft.com/office/powerpoint/2010/main" val="307426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E94E-4AE2-4C74-B046-DD96949B84D9}"/>
              </a:ext>
            </a:extLst>
          </p:cNvPr>
          <p:cNvSpPr>
            <a:spLocks noGrp="1"/>
          </p:cNvSpPr>
          <p:nvPr>
            <p:ph type="title"/>
          </p:nvPr>
        </p:nvSpPr>
        <p:spPr/>
        <p:txBody>
          <a:bodyPr/>
          <a:lstStyle/>
          <a:p>
            <a:r>
              <a:rPr lang="en-US" dirty="0">
                <a:solidFill>
                  <a:srgbClr val="0B49CB"/>
                </a:solidFill>
                <a:latin typeface="+mj-lt"/>
              </a:rPr>
              <a:t>Data Collection – SpaceX API</a:t>
            </a:r>
            <a:br>
              <a:rPr lang="en-US" dirty="0">
                <a:solidFill>
                  <a:srgbClr val="0B49CB"/>
                </a:solidFill>
                <a:latin typeface="Abadi"/>
              </a:rPr>
            </a:br>
            <a:endParaRPr lang="en-US" dirty="0"/>
          </a:p>
        </p:txBody>
      </p:sp>
      <p:sp>
        <p:nvSpPr>
          <p:cNvPr id="3" name="Content Placeholder 2">
            <a:extLst>
              <a:ext uri="{FF2B5EF4-FFF2-40B4-BE49-F238E27FC236}">
                <a16:creationId xmlns:a16="http://schemas.microsoft.com/office/drawing/2014/main" id="{B34ED4ED-BBB8-4942-A8C0-20BEA2CDCFE4}"/>
              </a:ext>
            </a:extLst>
          </p:cNvPr>
          <p:cNvSpPr>
            <a:spLocks noGrp="1"/>
          </p:cNvSpPr>
          <p:nvPr>
            <p:ph sz="half" idx="1"/>
          </p:nvPr>
        </p:nvSpPr>
        <p:spPr>
          <a:xfrm>
            <a:off x="838199" y="1825625"/>
            <a:ext cx="10515600" cy="4351338"/>
          </a:xfrm>
        </p:spPr>
        <p:txBody>
          <a:bodyPr>
            <a:normAutofit/>
          </a:bodyPr>
          <a:lstStyle/>
          <a:p>
            <a:pPr>
              <a:lnSpc>
                <a:spcPct val="100000"/>
              </a:lnSpc>
              <a:spcBef>
                <a:spcPts val="1400"/>
              </a:spcBef>
            </a:pPr>
            <a:r>
              <a:rPr lang="en-US" sz="2800" dirty="0">
                <a:solidFill>
                  <a:schemeClr val="accent3">
                    <a:lumMod val="25000"/>
                  </a:schemeClr>
                </a:solidFill>
                <a:latin typeface="Abadi" panose="020B0604020104020204" pitchFamily="34" charset="0"/>
              </a:rPr>
              <a:t>We used the get request to the SpaceX API to collect data, clean the requested data and did some basic data wrangling and formatting.</a:t>
            </a:r>
            <a:endParaRPr lang="en-US" sz="2800" dirty="0">
              <a:solidFill>
                <a:schemeClr val="accent3">
                  <a:lumMod val="25000"/>
                </a:schemeClr>
              </a:solidFill>
              <a:latin typeface="Abadi"/>
            </a:endParaRPr>
          </a:p>
          <a:p>
            <a:pPr>
              <a:lnSpc>
                <a:spcPct val="100000"/>
              </a:lnSpc>
              <a:spcBef>
                <a:spcPts val="1400"/>
              </a:spcBef>
            </a:pPr>
            <a:r>
              <a:rPr lang="en-US" sz="2800" dirty="0">
                <a:solidFill>
                  <a:schemeClr val="accent3">
                    <a:lumMod val="25000"/>
                  </a:schemeClr>
                </a:solidFill>
                <a:latin typeface="Abadi" panose="020B0604020104020204" pitchFamily="34" charset="0"/>
              </a:rPr>
              <a:t>The link to the notebook is </a:t>
            </a:r>
          </a:p>
          <a:p>
            <a:r>
              <a:rPr lang="en-US" dirty="0">
                <a:hlinkClick r:id="rId2"/>
              </a:rPr>
              <a:t>https://github.com/Waris99/Final-Capstone/blob/main/jupyter-labs-spacex-data-collection-api.ipynb</a:t>
            </a:r>
            <a:endParaRPr lang="en-US" dirty="0"/>
          </a:p>
        </p:txBody>
      </p:sp>
    </p:spTree>
    <p:extLst>
      <p:ext uri="{BB962C8B-B14F-4D97-AF65-F5344CB8AC3E}">
        <p14:creationId xmlns:p14="http://schemas.microsoft.com/office/powerpoint/2010/main" val="116413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7317-6F4C-4322-900C-2F35C71A66F3}"/>
              </a:ext>
            </a:extLst>
          </p:cNvPr>
          <p:cNvSpPr>
            <a:spLocks noGrp="1"/>
          </p:cNvSpPr>
          <p:nvPr>
            <p:ph type="title"/>
          </p:nvPr>
        </p:nvSpPr>
        <p:spPr/>
        <p:txBody>
          <a:bodyPr/>
          <a:lstStyle/>
          <a:p>
            <a:r>
              <a:rPr lang="en-US" dirty="0">
                <a:solidFill>
                  <a:srgbClr val="0B49CB"/>
                </a:solidFill>
                <a:latin typeface="Abadi"/>
              </a:rPr>
              <a:t>Data Collection - Scraping</a:t>
            </a:r>
            <a:br>
              <a:rPr lang="en-US" dirty="0">
                <a:solidFill>
                  <a:srgbClr val="0B49CB"/>
                </a:solidFill>
              </a:rPr>
            </a:br>
            <a:endParaRPr lang="en-US" dirty="0"/>
          </a:p>
        </p:txBody>
      </p:sp>
      <p:sp>
        <p:nvSpPr>
          <p:cNvPr id="3" name="Content Placeholder 2">
            <a:extLst>
              <a:ext uri="{FF2B5EF4-FFF2-40B4-BE49-F238E27FC236}">
                <a16:creationId xmlns:a16="http://schemas.microsoft.com/office/drawing/2014/main" id="{8F701F33-3A16-4A13-A425-54FE11E3A0CF}"/>
              </a:ext>
            </a:extLst>
          </p:cNvPr>
          <p:cNvSpPr>
            <a:spLocks noGrp="1"/>
          </p:cNvSpPr>
          <p:nvPr>
            <p:ph idx="1"/>
          </p:nvPr>
        </p:nvSpPr>
        <p:spPr/>
        <p:txBody>
          <a:bodyPr/>
          <a:lstStyle/>
          <a:p>
            <a:pPr>
              <a:lnSpc>
                <a:spcPct val="100000"/>
              </a:lnSpc>
              <a:spcBef>
                <a:spcPts val="1400"/>
              </a:spcBef>
            </a:pPr>
            <a:r>
              <a:rPr lang="en-US" sz="2800" dirty="0">
                <a:solidFill>
                  <a:schemeClr val="accent3">
                    <a:lumMod val="25000"/>
                  </a:schemeClr>
                </a:solidFill>
                <a:latin typeface="Abadi"/>
              </a:rPr>
              <a:t>We applied web scrapping to the records of Falcon 9 launch with </a:t>
            </a:r>
            <a:r>
              <a:rPr lang="en-US" sz="2800" dirty="0" err="1">
                <a:solidFill>
                  <a:schemeClr val="accent3">
                    <a:lumMod val="25000"/>
                  </a:schemeClr>
                </a:solidFill>
                <a:latin typeface="Abadi"/>
              </a:rPr>
              <a:t>BeautifulSoup</a:t>
            </a:r>
            <a:r>
              <a:rPr lang="en-US" sz="2800" dirty="0">
                <a:solidFill>
                  <a:schemeClr val="accent3">
                    <a:lumMod val="25000"/>
                  </a:schemeClr>
                </a:solidFill>
                <a:latin typeface="Abadi"/>
              </a:rPr>
              <a:t> </a:t>
            </a:r>
          </a:p>
          <a:p>
            <a:pPr>
              <a:lnSpc>
                <a:spcPct val="100000"/>
              </a:lnSpc>
              <a:spcBef>
                <a:spcPts val="1400"/>
              </a:spcBef>
            </a:pPr>
            <a:r>
              <a:rPr lang="en-US" sz="2800" dirty="0">
                <a:solidFill>
                  <a:schemeClr val="accent3">
                    <a:lumMod val="25000"/>
                  </a:schemeClr>
                </a:solidFill>
                <a:latin typeface="Abadi"/>
              </a:rPr>
              <a:t>We parsed the table and converted it into a pandas </a:t>
            </a:r>
            <a:r>
              <a:rPr lang="en-US" sz="2800" dirty="0" err="1">
                <a:solidFill>
                  <a:schemeClr val="accent3">
                    <a:lumMod val="25000"/>
                  </a:schemeClr>
                </a:solidFill>
                <a:latin typeface="Abadi"/>
              </a:rPr>
              <a:t>dataframe</a:t>
            </a:r>
            <a:r>
              <a:rPr lang="en-US" sz="2800" dirty="0">
                <a:solidFill>
                  <a:schemeClr val="accent3">
                    <a:lumMod val="25000"/>
                  </a:schemeClr>
                </a:solidFill>
                <a:latin typeface="Abadi"/>
              </a:rPr>
              <a:t>.</a:t>
            </a:r>
            <a:endParaRPr lang="en-US" sz="2800" dirty="0">
              <a:solidFill>
                <a:schemeClr val="accent3">
                  <a:lumMod val="25000"/>
                </a:schemeClr>
              </a:solidFill>
              <a:latin typeface="Abadi" panose="020B0604020104020204" pitchFamily="34" charset="0"/>
            </a:endParaRPr>
          </a:p>
          <a:p>
            <a:pPr>
              <a:lnSpc>
                <a:spcPct val="100000"/>
              </a:lnSpc>
              <a:spcBef>
                <a:spcPts val="1400"/>
              </a:spcBef>
            </a:pPr>
            <a:r>
              <a:rPr lang="en-US" sz="2800" dirty="0">
                <a:solidFill>
                  <a:schemeClr val="accent3">
                    <a:lumMod val="25000"/>
                  </a:schemeClr>
                </a:solidFill>
                <a:latin typeface="Abadi" panose="020B0604020104020204" pitchFamily="34" charset="0"/>
              </a:rPr>
              <a:t>The link to the notebook is</a:t>
            </a:r>
          </a:p>
          <a:p>
            <a:pPr>
              <a:lnSpc>
                <a:spcPct val="100000"/>
              </a:lnSpc>
              <a:spcBef>
                <a:spcPts val="1400"/>
              </a:spcBef>
            </a:pPr>
            <a:r>
              <a:rPr lang="en-US" dirty="0">
                <a:hlinkClick r:id="rId2" action="ppaction://hlinksldjump"/>
              </a:rPr>
              <a:t>https://github.com/Waris99/Final-Capstone/blob/main/jupyter-labs-webscraping.ipynb</a:t>
            </a:r>
            <a:endParaRPr lang="en-US" dirty="0"/>
          </a:p>
        </p:txBody>
      </p:sp>
    </p:spTree>
    <p:extLst>
      <p:ext uri="{BB962C8B-B14F-4D97-AF65-F5344CB8AC3E}">
        <p14:creationId xmlns:p14="http://schemas.microsoft.com/office/powerpoint/2010/main" val="1888224994"/>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terms/"/>
    <ds:schemaRef ds:uri="http://www.w3.org/XML/1998/namespace"/>
    <ds:schemaRef ds:uri="f80a141d-92ca-4d3d-9308-f7e7b1d44ce8"/>
    <ds:schemaRef ds:uri="http://schemas.microsoft.com/office/infopath/2007/PartnerControl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155be751-a274-42e8-93fb-f39d3b9bccc8"/>
    <ds:schemaRef ds:uri="http://purl.org/dc/elements/1.1/"/>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900</TotalTime>
  <Words>1885</Words>
  <Application>Microsoft Office PowerPoint</Application>
  <PresentationFormat>Widescreen</PresentationFormat>
  <Paragraphs>168</Paragraphs>
  <Slides>45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Abadi</vt:lpstr>
      <vt:lpstr>Arial</vt:lpstr>
      <vt:lpstr>Calibri</vt:lpstr>
      <vt:lpstr>Helv</vt:lpstr>
      <vt:lpstr>IBM Plex Mono SemiBold</vt:lpstr>
      <vt:lpstr>IBM Plex Mono Text</vt:lpstr>
      <vt:lpstr>IBM Plex Sans SemiBold</vt:lpstr>
      <vt:lpstr>SLIDE_TEMPLATE_skill_network</vt:lpstr>
      <vt:lpstr>Winning the Race of Space</vt:lpstr>
      <vt:lpstr>Outline</vt:lpstr>
      <vt:lpstr>Executive Summary</vt:lpstr>
      <vt:lpstr>Introduction</vt:lpstr>
      <vt:lpstr>Methodology</vt:lpstr>
      <vt:lpstr>Methodology</vt:lpstr>
      <vt:lpstr>Data Collection</vt:lpstr>
      <vt:lpstr>Data Collection – SpaceX API </vt:lpstr>
      <vt:lpstr>Data Collection - Scraping </vt:lpstr>
      <vt:lpstr>Data Wrangling </vt:lpstr>
      <vt:lpstr>EDA with Data Visualization </vt:lpstr>
      <vt:lpstr>EDA with SQL </vt:lpstr>
      <vt:lpstr>Build an Interactive Map with Folium </vt:lpstr>
      <vt:lpstr>Build a Dashboard with Plotly Dash </vt:lpstr>
      <vt:lpstr>Machine Learning: Predictive Analysis  </vt:lpstr>
      <vt:lpstr>Results</vt:lpstr>
      <vt:lpstr>Insights Drawn From EDA</vt:lpstr>
      <vt:lpstr>Flight Number vs. Launch Site</vt:lpstr>
      <vt:lpstr>Payload vs. Launch Site</vt:lpstr>
      <vt:lpstr>Success Rate vs. Orbit Type</vt:lpstr>
      <vt:lpstr>Flight Number vs. Orbit Type</vt:lpstr>
      <vt:lpstr>Payload vs. Orbit Type</vt:lpstr>
      <vt:lpstr>Launch Success Yearly Trend</vt:lpstr>
      <vt:lpstr>All Launch Site Names</vt:lpstr>
      <vt:lpstr>Launch Site Names Begin with ‘CCA’</vt:lpstr>
      <vt:lpstr>Total Payload Mass</vt:lpstr>
      <vt:lpstr>Average Payload Mass by F9 v1.1</vt:lpstr>
      <vt:lpstr>First Successful Ground Landing Date</vt:lpstr>
      <vt:lpstr>Successful Drone Ship Landing with Payload Mass Between 4000 and 6000</vt:lpstr>
      <vt:lpstr>Total Number of Successful and Failure Mission Outcomes</vt:lpstr>
      <vt:lpstr>Boosters Carried Maximum Payload</vt:lpstr>
      <vt:lpstr>2015 Launch Records</vt:lpstr>
      <vt:lpstr>Ranking Landing Outcomes Between 2010-06-04 and 2017-03-20</vt:lpstr>
      <vt:lpstr>Launch Sites Proximities Analysis</vt:lpstr>
      <vt:lpstr>All launch Sites Global Map Maker</vt:lpstr>
      <vt:lpstr>Launch Site Distance to Landmarks</vt:lpstr>
      <vt:lpstr>Build a Dashboard with Plotly Dash</vt:lpstr>
      <vt:lpstr>Pie chart showing success percentage achieved by each launch site</vt:lpstr>
      <vt:lpstr>Pie chart showing Launch site with highest launch success ratio</vt:lpstr>
      <vt:lpstr>Scatter plot of Payload vs Launch Outcome for all sites, with different payload selected in the range slider</vt:lpstr>
      <vt:lpstr>Predictive Analysis</vt:lpstr>
      <vt:lpstr>Classification Accuracy</vt:lpstr>
      <vt:lpstr>Confusion Matrix</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Muhammad Waris</cp:lastModifiedBy>
  <cp:revision>49</cp:revision>
  <dcterms:created xsi:type="dcterms:W3CDTF">2020-10-28T18:29:43Z</dcterms:created>
  <dcterms:modified xsi:type="dcterms:W3CDTF">2024-06-15T10:20:43Z</dcterms:modified>
</cp:coreProperties>
</file>