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jpeg" ContentType="image/jpe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291840" y="10226160"/>
            <a:ext cx="37306800" cy="32705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291840" y="10226160"/>
            <a:ext cx="37306800" cy="705528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91840" y="10226160"/>
            <a:ext cx="37306800" cy="7055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902880" y="474480"/>
            <a:ext cx="42227640" cy="2515320"/>
          </a:xfrm>
          <a:prstGeom prst="rect">
            <a:avLst/>
          </a:prstGeom>
          <a:ln>
            <a:round/>
          </a:ln>
        </p:spPr>
        <p:style>
          <a:lnRef idx="2">
            <a:schemeClr val="accent4">
              <a:shade val="50000"/>
            </a:schemeClr>
          </a:lnRef>
          <a:fillRef idx="1">
            <a:schemeClr val="accent4"/>
          </a:fillRef>
          <a:effectRef idx="0">
            <a:schemeClr val="accent4"/>
          </a:effectRef>
          <a:fontRef idx="minor"/>
        </p:style>
        <p:txBody>
          <a:bodyPr lIns="438840" rIns="438840" tIns="219600" bIns="219600" anchor="ctr">
            <a:normAutofit/>
          </a:bodyPr>
          <a:p>
            <a:pPr marL="54720" algn="ctr">
              <a:lnSpc>
                <a:spcPct val="100000"/>
              </a:lnSpc>
            </a:pPr>
            <a:r>
              <a:rPr b="1" lang="en-US" sz="9600" spc="-1" strike="noStrike">
                <a:solidFill>
                  <a:srgbClr val="ffffff"/>
                </a:solidFill>
                <a:latin typeface="Arial"/>
                <a:ea typeface="DejaVu Sans"/>
              </a:rPr>
              <a:t>FeUdal Networks for Hierarchical</a:t>
            </a:r>
            <a:endParaRPr b="0" lang="en-US" sz="9600" spc="-1" strike="noStrike">
              <a:latin typeface="Arial"/>
            </a:endParaRPr>
          </a:p>
          <a:p>
            <a:pPr marL="54720" algn="ctr">
              <a:lnSpc>
                <a:spcPct val="100000"/>
              </a:lnSpc>
            </a:pPr>
            <a:r>
              <a:rPr b="1" lang="en-US" sz="9600" spc="-1" strike="noStrike">
                <a:solidFill>
                  <a:srgbClr val="ffffff"/>
                </a:solidFill>
                <a:latin typeface="Arial"/>
                <a:ea typeface="DejaVu Sans"/>
              </a:rPr>
              <a:t>Reinforcement Learning</a:t>
            </a:r>
            <a:endParaRPr b="0" lang="en-US" sz="9600" spc="-1" strike="noStrike">
              <a:latin typeface="Arial"/>
            </a:endParaRPr>
          </a:p>
          <a:p>
            <a:pPr marL="54720" algn="ctr">
              <a:lnSpc>
                <a:spcPct val="100000"/>
              </a:lnSpc>
            </a:pPr>
            <a:endParaRPr b="0" lang="en-US" sz="9600" spc="-1" strike="noStrike">
              <a:latin typeface="Arial"/>
            </a:endParaRPr>
          </a:p>
        </p:txBody>
      </p:sp>
      <p:sp>
        <p:nvSpPr>
          <p:cNvPr id="39" name="CustomShape 2"/>
          <p:cNvSpPr/>
          <p:nvPr/>
        </p:nvSpPr>
        <p:spPr>
          <a:xfrm>
            <a:off x="917640" y="3429000"/>
            <a:ext cx="9597240" cy="645480"/>
          </a:xfrm>
          <a:prstGeom prst="rect">
            <a:avLst/>
          </a:prstGeom>
          <a:noFill/>
          <a:ln>
            <a:noFill/>
          </a:ln>
        </p:spPr>
        <p:style>
          <a:lnRef idx="0"/>
          <a:fillRef idx="0"/>
          <a:effectRef idx="0"/>
          <a:fontRef idx="minor"/>
        </p:style>
        <p:txBody>
          <a:bodyPr lIns="90000" rIns="90000" tIns="45000" bIns="45000"/>
          <a:p>
            <a:pPr marL="54720" algn="ctr">
              <a:lnSpc>
                <a:spcPct val="100000"/>
              </a:lnSpc>
            </a:pPr>
            <a:r>
              <a:rPr b="1" lang="en-US" sz="4000" spc="-1" strike="noStrike" u="sng">
                <a:solidFill>
                  <a:srgbClr val="000000"/>
                </a:solidFill>
                <a:uFillTx/>
                <a:latin typeface="Arial"/>
                <a:ea typeface="ＭＳ Ｐゴシック"/>
              </a:rPr>
              <a:t>Reinforcement Learning</a:t>
            </a:r>
            <a:endParaRPr b="0" lang="en-US" sz="4000" spc="-1" strike="noStrike">
              <a:latin typeface="Arial"/>
            </a:endParaRPr>
          </a:p>
        </p:txBody>
      </p:sp>
      <p:sp>
        <p:nvSpPr>
          <p:cNvPr id="40" name="CustomShape 3"/>
          <p:cNvSpPr/>
          <p:nvPr/>
        </p:nvSpPr>
        <p:spPr>
          <a:xfrm>
            <a:off x="33382080" y="3429000"/>
            <a:ext cx="9597240" cy="638640"/>
          </a:xfrm>
          <a:prstGeom prst="rect">
            <a:avLst/>
          </a:prstGeom>
          <a:noFill/>
          <a:ln>
            <a:noFill/>
          </a:ln>
        </p:spPr>
        <p:style>
          <a:lnRef idx="0"/>
          <a:fillRef idx="0"/>
          <a:effectRef idx="0"/>
          <a:fontRef idx="minor"/>
        </p:style>
        <p:txBody>
          <a:bodyPr lIns="90000" rIns="90000" tIns="45000" bIns="45000"/>
          <a:p>
            <a:pPr marL="54720" algn="ctr">
              <a:lnSpc>
                <a:spcPct val="100000"/>
              </a:lnSpc>
              <a:spcBef>
                <a:spcPts val="1800"/>
              </a:spcBef>
            </a:pPr>
            <a:r>
              <a:rPr b="1" lang="en-US" sz="4000" spc="-1" strike="noStrike" u="sng">
                <a:solidFill>
                  <a:srgbClr val="000000"/>
                </a:solidFill>
                <a:uFillTx/>
                <a:latin typeface="Arial"/>
                <a:ea typeface="DejaVu Sans"/>
              </a:rPr>
              <a:t>Design and Methodology</a:t>
            </a: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endParaRPr b="0" lang="en-US" sz="4000" spc="-1" strike="noStrike">
              <a:latin typeface="Arial"/>
            </a:endParaRPr>
          </a:p>
          <a:p>
            <a:pPr marL="54720" algn="ctr">
              <a:lnSpc>
                <a:spcPct val="100000"/>
              </a:lnSpc>
              <a:spcBef>
                <a:spcPts val="1800"/>
              </a:spcBef>
            </a:pPr>
            <a:r>
              <a:rPr b="1" lang="en-US" sz="4000" spc="-1" strike="noStrike" u="sng">
                <a:solidFill>
                  <a:srgbClr val="000000"/>
                </a:solidFill>
                <a:uFillTx/>
                <a:latin typeface="Arial"/>
                <a:ea typeface="DejaVu Sans"/>
              </a:rPr>
              <a:t>Future Work</a:t>
            </a:r>
            <a:endParaRPr b="0" lang="en-US" sz="4000" spc="-1" strike="noStrike">
              <a:latin typeface="Arial"/>
            </a:endParaRPr>
          </a:p>
        </p:txBody>
      </p:sp>
      <p:sp>
        <p:nvSpPr>
          <p:cNvPr id="41" name="CustomShape 4"/>
          <p:cNvSpPr/>
          <p:nvPr/>
        </p:nvSpPr>
        <p:spPr>
          <a:xfrm>
            <a:off x="917640" y="31546800"/>
            <a:ext cx="42058440" cy="455760"/>
          </a:xfrm>
          <a:prstGeom prst="rect">
            <a:avLst/>
          </a:prstGeom>
          <a:noFill/>
          <a:ln>
            <a:noFill/>
          </a:ln>
        </p:spPr>
        <p:style>
          <a:lnRef idx="0"/>
          <a:fillRef idx="0"/>
          <a:effectRef idx="0"/>
          <a:fontRef idx="minor"/>
        </p:style>
        <p:txBody>
          <a:bodyPr lIns="90000" rIns="90000" tIns="45000" bIns="45000"/>
          <a:p>
            <a:pPr marL="54720" algn="ctr">
              <a:lnSpc>
                <a:spcPct val="100000"/>
              </a:lnSpc>
              <a:spcBef>
                <a:spcPts val="1199"/>
              </a:spcBef>
            </a:pPr>
            <a:r>
              <a:rPr b="0" i="1" lang="en-US" sz="2400" spc="-1" strike="noStrike">
                <a:solidFill>
                  <a:srgbClr val="000000"/>
                </a:solidFill>
                <a:latin typeface="Calibri"/>
                <a:ea typeface="DejaVu Sans"/>
              </a:rPr>
              <a:t>Acknowledgments go to Dr. Doug Talbert</a:t>
            </a:r>
            <a:endParaRPr b="0" lang="en-US" sz="2400" spc="-1" strike="noStrike">
              <a:latin typeface="Arial"/>
            </a:endParaRPr>
          </a:p>
        </p:txBody>
      </p:sp>
      <p:sp>
        <p:nvSpPr>
          <p:cNvPr id="42" name="CustomShape 5"/>
          <p:cNvSpPr/>
          <p:nvPr/>
        </p:nvSpPr>
        <p:spPr>
          <a:xfrm>
            <a:off x="12278520" y="3429000"/>
            <a:ext cx="19378080" cy="5531760"/>
          </a:xfrm>
          <a:prstGeom prst="rect">
            <a:avLst/>
          </a:prstGeom>
          <a:ln>
            <a:round/>
          </a:ln>
        </p:spPr>
        <p:style>
          <a:lnRef idx="2">
            <a:schemeClr val="dk1"/>
          </a:lnRef>
          <a:fillRef idx="1">
            <a:schemeClr val="lt1"/>
          </a:fillRef>
          <a:effectRef idx="0">
            <a:schemeClr val="dk1"/>
          </a:effectRef>
          <a:fontRef idx="minor"/>
        </p:style>
        <p:txBody>
          <a:bodyPr lIns="90000" rIns="90000" tIns="45000" bIns="45000"/>
          <a:p>
            <a:pPr marL="54720" algn="ctr">
              <a:lnSpc>
                <a:spcPct val="100000"/>
              </a:lnSpc>
              <a:spcBef>
                <a:spcPts val="2001"/>
              </a:spcBef>
            </a:pPr>
            <a:r>
              <a:rPr b="1" lang="en-US" sz="4000" spc="-1" strike="noStrike" u="sng">
                <a:solidFill>
                  <a:srgbClr val="000000"/>
                </a:solidFill>
                <a:uFillTx/>
                <a:latin typeface="Arial"/>
                <a:ea typeface="ＭＳ Ｐゴシック"/>
              </a:rPr>
              <a:t>Summary</a:t>
            </a:r>
            <a:endParaRPr b="0" lang="en-US" sz="4000" spc="-1" strike="noStrike">
              <a:latin typeface="Arial"/>
            </a:endParaRPr>
          </a:p>
          <a:p>
            <a:pPr marL="54720" algn="just">
              <a:lnSpc>
                <a:spcPct val="100000"/>
              </a:lnSpc>
              <a:spcBef>
                <a:spcPts val="2401"/>
              </a:spcBef>
            </a:pPr>
            <a:r>
              <a:rPr b="0" lang="en-US" sz="4000" spc="-1" strike="noStrike">
                <a:solidFill>
                  <a:srgbClr val="000000"/>
                </a:solidFill>
                <a:latin typeface="Times New Roman"/>
                <a:ea typeface="ＭＳ Ｐゴシック"/>
              </a:rPr>
              <a:t>The concept of FeUdal Networks comes from a paper by DeepMind. This technique involves running multiple deep reinforcement learning algorithms at different levels of spatial or temporal resolution. In DeepMind’s architecture, there are two layers – a “manager” network that runs on a longer overarching timescale, which provides goals to a “worker” network. The worker network in turn takes actions in the environment to try to align with those goals. The manager network is then optimized to try to maximize reward from the environment, and the worker network is optimized to follow the goals specified from the manager network.</a:t>
            </a:r>
            <a:endParaRPr b="0" lang="en-US" sz="4000" spc="-1" strike="noStrike">
              <a:latin typeface="Arial"/>
            </a:endParaRPr>
          </a:p>
        </p:txBody>
      </p:sp>
      <p:sp>
        <p:nvSpPr>
          <p:cNvPr id="43" name="CustomShape 6"/>
          <p:cNvSpPr/>
          <p:nvPr/>
        </p:nvSpPr>
        <p:spPr>
          <a:xfrm>
            <a:off x="932400" y="26562600"/>
            <a:ext cx="9597240" cy="4474800"/>
          </a:xfrm>
          <a:prstGeom prst="roundRect">
            <a:avLst>
              <a:gd name="adj" fmla="val 16667"/>
            </a:avLst>
          </a:prstGeom>
          <a:noFill/>
          <a:ln w="57240">
            <a:solidFill>
              <a:srgbClr val="ffdd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p>
            <a:pPr marL="54720">
              <a:lnSpc>
                <a:spcPct val="100000"/>
              </a:lnSpc>
            </a:pPr>
            <a:r>
              <a:rPr b="1" lang="en-US" sz="4000" spc="-1" strike="noStrike" u="sng">
                <a:solidFill>
                  <a:srgbClr val="000000"/>
                </a:solidFill>
                <a:uFillTx/>
                <a:latin typeface="Calibri"/>
                <a:ea typeface="DejaVu Sans"/>
              </a:rPr>
              <a:t>Foundational Work</a:t>
            </a:r>
            <a:endParaRPr b="0" lang="en-US" sz="4000" spc="-1" strike="noStrike">
              <a:latin typeface="Arial"/>
            </a:endParaRPr>
          </a:p>
          <a:p>
            <a:pPr marL="54720">
              <a:lnSpc>
                <a:spcPct val="100000"/>
              </a:lnSpc>
            </a:pPr>
            <a:r>
              <a:rPr b="0" lang="en-US" sz="4000" spc="-1" strike="noStrike">
                <a:solidFill>
                  <a:srgbClr val="000000"/>
                </a:solidFill>
                <a:latin typeface="Calibri"/>
                <a:ea typeface="DejaVu Sans"/>
              </a:rPr>
              <a:t>Staff login page, provided access to a database (Figure 4) with all print submissions on it, can view and edit these print jobs as well as update the print’s status (Figure 5).</a:t>
            </a:r>
            <a:endParaRPr b="0" lang="en-US" sz="4000" spc="-1" strike="noStrike">
              <a:latin typeface="Arial"/>
            </a:endParaRPr>
          </a:p>
        </p:txBody>
      </p:sp>
      <p:sp>
        <p:nvSpPr>
          <p:cNvPr id="44" name="CustomShape 7"/>
          <p:cNvSpPr/>
          <p:nvPr/>
        </p:nvSpPr>
        <p:spPr>
          <a:xfrm>
            <a:off x="955440" y="18190800"/>
            <a:ext cx="9597240" cy="4786920"/>
          </a:xfrm>
          <a:prstGeom prst="roundRect">
            <a:avLst>
              <a:gd name="adj" fmla="val 16667"/>
            </a:avLst>
          </a:prstGeom>
          <a:noFill/>
          <a:ln w="57240">
            <a:solidFill>
              <a:srgbClr val="4f2984"/>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p>
            <a:pPr marL="54720">
              <a:lnSpc>
                <a:spcPct val="100000"/>
              </a:lnSpc>
            </a:pPr>
            <a:r>
              <a:rPr b="1" lang="en-US" sz="4000" spc="-1" strike="noStrike" u="sng">
                <a:solidFill>
                  <a:srgbClr val="000000"/>
                </a:solidFill>
                <a:uFillTx/>
                <a:latin typeface="Calibri"/>
                <a:ea typeface="DejaVu Sans"/>
              </a:rPr>
              <a:t>Video Games as Benchmarks</a:t>
            </a:r>
            <a:endParaRPr b="0" lang="en-US" sz="4000" spc="-1" strike="noStrike">
              <a:latin typeface="Arial"/>
            </a:endParaRPr>
          </a:p>
          <a:p>
            <a:pPr marL="54720">
              <a:lnSpc>
                <a:spcPct val="100000"/>
              </a:lnSpc>
            </a:pPr>
            <a:r>
              <a:rPr b="0" lang="en-US" sz="4000" spc="-1" strike="noStrike">
                <a:solidFill>
                  <a:srgbClr val="000000"/>
                </a:solidFill>
                <a:latin typeface="Calibri"/>
                <a:ea typeface="DejaVu Sans"/>
              </a:rPr>
              <a:t>Instead of physically going to the iMakerSpace, students and faculty can submit a 3D print job online (Figure 2) and will receive a code once they submit a print which they use to view their print’s status (Figure 3)</a:t>
            </a:r>
            <a:endParaRPr b="0" lang="en-US" sz="4000" spc="-1" strike="noStrike">
              <a:latin typeface="Arial"/>
            </a:endParaRPr>
          </a:p>
        </p:txBody>
      </p:sp>
      <p:sp>
        <p:nvSpPr>
          <p:cNvPr id="45" name="CustomShape 8"/>
          <p:cNvSpPr/>
          <p:nvPr/>
        </p:nvSpPr>
        <p:spPr>
          <a:xfrm>
            <a:off x="890280" y="5090400"/>
            <a:ext cx="9597240" cy="4145040"/>
          </a:xfrm>
          <a:prstGeom prst="roundRect">
            <a:avLst>
              <a:gd name="adj" fmla="val 0"/>
            </a:avLst>
          </a:prstGeom>
          <a:noFill/>
          <a:ln w="57240">
            <a:solidFill>
              <a:srgbClr val="4f2984"/>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p>
            <a:pPr marL="54720">
              <a:lnSpc>
                <a:spcPct val="100000"/>
              </a:lnSpc>
            </a:pPr>
            <a:r>
              <a:rPr b="1" lang="en-US" sz="4000" spc="-1" strike="noStrike" u="sng">
                <a:solidFill>
                  <a:srgbClr val="000000"/>
                </a:solidFill>
                <a:uFillTx/>
                <a:latin typeface="Calibri"/>
                <a:ea typeface="DejaVu Sans"/>
              </a:rPr>
              <a:t>Concept</a:t>
            </a:r>
            <a:endParaRPr b="0" lang="en-US" sz="4000" spc="-1" strike="noStrike">
              <a:latin typeface="Arial"/>
            </a:endParaRPr>
          </a:p>
          <a:p>
            <a:pPr marL="54720">
              <a:lnSpc>
                <a:spcPct val="100000"/>
              </a:lnSpc>
            </a:pPr>
            <a:r>
              <a:rPr b="0" lang="en-US" sz="4000" spc="-1" strike="noStrike">
                <a:solidFill>
                  <a:srgbClr val="000000"/>
                </a:solidFill>
                <a:latin typeface="Times New Roman"/>
                <a:ea typeface="DejaVu Sans"/>
              </a:rPr>
              <a:t>In Artificial Intelligence, Reinforcement Learning is finding an optimal strategy – using input from the environment, taking actions in that environment, and using reward feedback in order to improve its strategy.</a:t>
            </a:r>
            <a:endParaRPr b="0" lang="en-US" sz="4000" spc="-1" strike="noStrike">
              <a:latin typeface="Arial"/>
            </a:endParaRPr>
          </a:p>
        </p:txBody>
      </p:sp>
      <p:sp>
        <p:nvSpPr>
          <p:cNvPr id="46" name="CustomShape 9"/>
          <p:cNvSpPr/>
          <p:nvPr/>
        </p:nvSpPr>
        <p:spPr>
          <a:xfrm>
            <a:off x="898200" y="10058400"/>
            <a:ext cx="9597240" cy="5760720"/>
          </a:xfrm>
          <a:prstGeom prst="roundRect">
            <a:avLst>
              <a:gd name="adj" fmla="val 0"/>
            </a:avLst>
          </a:prstGeom>
          <a:noFill/>
          <a:ln w="57240">
            <a:solidFill>
              <a:srgbClr val="ffdd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p>
            <a:pPr marL="54720">
              <a:lnSpc>
                <a:spcPct val="100000"/>
              </a:lnSpc>
            </a:pPr>
            <a:r>
              <a:rPr b="1" lang="en-US" sz="4000" spc="-1" strike="noStrike" u="sng">
                <a:solidFill>
                  <a:srgbClr val="000000"/>
                </a:solidFill>
                <a:uFillTx/>
                <a:latin typeface="Calibri"/>
                <a:ea typeface="DejaVu Sans"/>
              </a:rPr>
              <a:t>Applications</a:t>
            </a:r>
            <a:endParaRPr b="0" lang="en-US" sz="4000" spc="-1" strike="noStrike">
              <a:latin typeface="Arial"/>
            </a:endParaRPr>
          </a:p>
          <a:p>
            <a:pPr marL="54720">
              <a:lnSpc>
                <a:spcPct val="100000"/>
              </a:lnSpc>
            </a:pPr>
            <a:r>
              <a:rPr b="0" lang="en-US" sz="4000" spc="-1" strike="noStrike">
                <a:solidFill>
                  <a:srgbClr val="000000"/>
                </a:solidFill>
                <a:latin typeface="Times New Roman"/>
                <a:ea typeface="DejaVu Sans"/>
              </a:rPr>
              <a:t>Due to the fact that Reinforcement Learning is, at its core, an agent learning how to act optimally through trial and error, it has the potential to work in a great diversity of domains. In particular, it sees applications in robotics, natural language processing, dialogue systems, healthcare, and computer vision [2].</a:t>
            </a:r>
            <a:endParaRPr b="0" lang="en-US" sz="4000" spc="-1" strike="noStrike">
              <a:latin typeface="Arial"/>
            </a:endParaRPr>
          </a:p>
          <a:p>
            <a:pPr marL="54720">
              <a:lnSpc>
                <a:spcPct val="100000"/>
              </a:lnSpc>
            </a:pPr>
            <a:endParaRPr b="0" lang="en-US" sz="4000" spc="-1" strike="noStrike">
              <a:latin typeface="Arial"/>
            </a:endParaRPr>
          </a:p>
        </p:txBody>
      </p:sp>
      <p:pic>
        <p:nvPicPr>
          <p:cNvPr id="47" name="Picture 19" descr=""/>
          <p:cNvPicPr/>
          <p:nvPr/>
        </p:nvPicPr>
        <p:blipFill>
          <a:blip r:embed="rId1"/>
          <a:stretch/>
        </p:blipFill>
        <p:spPr>
          <a:xfrm>
            <a:off x="3786840" y="453960"/>
            <a:ext cx="3829320" cy="2518560"/>
          </a:xfrm>
          <a:prstGeom prst="rect">
            <a:avLst/>
          </a:prstGeom>
          <a:ln>
            <a:noFill/>
          </a:ln>
        </p:spPr>
      </p:pic>
      <p:pic>
        <p:nvPicPr>
          <p:cNvPr id="48" name="Picture 20" descr=""/>
          <p:cNvPicPr/>
          <p:nvPr/>
        </p:nvPicPr>
        <p:blipFill>
          <a:blip r:embed="rId2"/>
          <a:stretch/>
        </p:blipFill>
        <p:spPr>
          <a:xfrm>
            <a:off x="36266040" y="425880"/>
            <a:ext cx="3829320" cy="2518560"/>
          </a:xfrm>
          <a:prstGeom prst="rect">
            <a:avLst/>
          </a:prstGeom>
          <a:ln>
            <a:noFill/>
          </a:ln>
        </p:spPr>
      </p:pic>
      <p:sp>
        <p:nvSpPr>
          <p:cNvPr id="49" name="CustomShape 10"/>
          <p:cNvSpPr/>
          <p:nvPr/>
        </p:nvSpPr>
        <p:spPr>
          <a:xfrm>
            <a:off x="33488280" y="20812680"/>
            <a:ext cx="9597240" cy="577440"/>
          </a:xfrm>
          <a:prstGeom prst="rect">
            <a:avLst/>
          </a:prstGeom>
          <a:noFill/>
          <a:ln>
            <a:noFill/>
          </a:ln>
        </p:spPr>
        <p:style>
          <a:lnRef idx="0"/>
          <a:fillRef idx="0"/>
          <a:effectRef idx="0"/>
          <a:fontRef idx="minor"/>
        </p:style>
        <p:txBody>
          <a:bodyPr lIns="90000" rIns="90000" tIns="45000" bIns="45000"/>
          <a:p>
            <a:pPr marL="54720" algn="ctr">
              <a:lnSpc>
                <a:spcPct val="100000"/>
              </a:lnSpc>
            </a:pPr>
            <a:r>
              <a:rPr b="0" lang="en-US" sz="3200" spc="-1" strike="noStrike">
                <a:solidFill>
                  <a:srgbClr val="000000"/>
                </a:solidFill>
                <a:latin typeface="Arial"/>
                <a:ea typeface="DejaVu Sans"/>
              </a:rPr>
              <a:t>Figure 1: Scores on Montezuma’s Revenge (from DeepMind’s study)</a:t>
            </a:r>
            <a:endParaRPr b="0" lang="en-US" sz="3200" spc="-1" strike="noStrike">
              <a:latin typeface="Arial"/>
            </a:endParaRPr>
          </a:p>
        </p:txBody>
      </p:sp>
      <p:sp>
        <p:nvSpPr>
          <p:cNvPr id="50" name="CustomShape 11"/>
          <p:cNvSpPr/>
          <p:nvPr/>
        </p:nvSpPr>
        <p:spPr>
          <a:xfrm>
            <a:off x="33504480" y="24050880"/>
            <a:ext cx="9597240" cy="577440"/>
          </a:xfrm>
          <a:prstGeom prst="rect">
            <a:avLst/>
          </a:prstGeom>
          <a:noFill/>
          <a:ln>
            <a:noFill/>
          </a:ln>
        </p:spPr>
        <p:style>
          <a:lnRef idx="0"/>
          <a:fillRef idx="0"/>
          <a:effectRef idx="0"/>
          <a:fontRef idx="minor"/>
        </p:style>
      </p:sp>
      <p:pic>
        <p:nvPicPr>
          <p:cNvPr id="51" name="Picture 34" descr=""/>
          <p:cNvPicPr/>
          <p:nvPr/>
        </p:nvPicPr>
        <p:blipFill>
          <a:blip r:embed="rId3"/>
          <a:srcRect l="2916" t="0" r="2422" b="0"/>
          <a:stretch/>
        </p:blipFill>
        <p:spPr>
          <a:xfrm>
            <a:off x="33841800" y="26201880"/>
            <a:ext cx="9003600" cy="4230360"/>
          </a:xfrm>
          <a:prstGeom prst="rect">
            <a:avLst/>
          </a:prstGeom>
          <a:ln>
            <a:solidFill>
              <a:schemeClr val="bg1">
                <a:lumMod val="85000"/>
              </a:schemeClr>
            </a:solidFill>
          </a:ln>
        </p:spPr>
      </p:pic>
      <p:sp>
        <p:nvSpPr>
          <p:cNvPr id="52" name="CustomShape 12"/>
          <p:cNvSpPr/>
          <p:nvPr/>
        </p:nvSpPr>
        <p:spPr>
          <a:xfrm>
            <a:off x="33488280" y="30712320"/>
            <a:ext cx="9597240" cy="577440"/>
          </a:xfrm>
          <a:prstGeom prst="rect">
            <a:avLst/>
          </a:prstGeom>
          <a:noFill/>
          <a:ln>
            <a:noFill/>
          </a:ln>
        </p:spPr>
        <p:style>
          <a:lnRef idx="0"/>
          <a:fillRef idx="0"/>
          <a:effectRef idx="0"/>
          <a:fontRef idx="minor"/>
        </p:style>
        <p:txBody>
          <a:bodyPr lIns="90000" rIns="90000" tIns="45000" bIns="45000"/>
          <a:p>
            <a:pPr marL="54720" algn="ctr">
              <a:lnSpc>
                <a:spcPct val="100000"/>
              </a:lnSpc>
              <a:spcBef>
                <a:spcPts val="1599"/>
              </a:spcBef>
            </a:pPr>
            <a:r>
              <a:rPr b="0" lang="en-US" sz="3200" spc="-1" strike="noStrike">
                <a:solidFill>
                  <a:srgbClr val="000000"/>
                </a:solidFill>
                <a:latin typeface="Arial"/>
                <a:ea typeface="DejaVu Sans"/>
              </a:rPr>
              <a:t>Figure 5: Staff’s</a:t>
            </a:r>
            <a:r>
              <a:rPr b="0" lang="en-US" sz="2800" spc="-1" strike="noStrike">
                <a:solidFill>
                  <a:srgbClr val="000000"/>
                </a:solidFill>
                <a:latin typeface="Arial"/>
                <a:ea typeface="DejaVu Sans"/>
              </a:rPr>
              <a:t> Print Status Page</a:t>
            </a:r>
            <a:endParaRPr b="0" lang="en-US" sz="2800" spc="-1" strike="noStrike">
              <a:latin typeface="Arial"/>
            </a:endParaRPr>
          </a:p>
        </p:txBody>
      </p:sp>
      <p:sp>
        <p:nvSpPr>
          <p:cNvPr id="53" name="CustomShape 13"/>
          <p:cNvSpPr/>
          <p:nvPr/>
        </p:nvSpPr>
        <p:spPr>
          <a:xfrm>
            <a:off x="753840" y="14449680"/>
            <a:ext cx="9597240" cy="645480"/>
          </a:xfrm>
          <a:prstGeom prst="rect">
            <a:avLst/>
          </a:prstGeom>
          <a:noFill/>
          <a:ln>
            <a:noFill/>
          </a:ln>
        </p:spPr>
        <p:style>
          <a:lnRef idx="0"/>
          <a:fillRef idx="0"/>
          <a:effectRef idx="0"/>
          <a:fontRef idx="minor"/>
        </p:style>
        <p:txBody>
          <a:bodyPr lIns="90000" rIns="90000" tIns="45000" bIns="45000"/>
          <a:p>
            <a:pPr marL="54720" algn="ctr">
              <a:lnSpc>
                <a:spcPct val="100000"/>
              </a:lnSpc>
            </a:pPr>
            <a:endParaRPr b="0" lang="en-US" sz="1800" spc="-1" strike="noStrike">
              <a:latin typeface="Arial"/>
            </a:endParaRPr>
          </a:p>
          <a:p>
            <a:pPr marL="54720" algn="ctr">
              <a:lnSpc>
                <a:spcPct val="100000"/>
              </a:lnSpc>
            </a:pPr>
            <a:endParaRPr b="0" lang="en-US" sz="1800" spc="-1" strike="noStrike">
              <a:latin typeface="Arial"/>
            </a:endParaRPr>
          </a:p>
          <a:p>
            <a:pPr marL="54720" algn="ctr">
              <a:lnSpc>
                <a:spcPct val="100000"/>
              </a:lnSpc>
            </a:pPr>
            <a:endParaRPr b="0" lang="en-US" sz="1800" spc="-1" strike="noStrike">
              <a:latin typeface="Arial"/>
            </a:endParaRPr>
          </a:p>
          <a:p>
            <a:pPr marL="54720" algn="ctr">
              <a:lnSpc>
                <a:spcPct val="100000"/>
              </a:lnSpc>
            </a:pPr>
            <a:r>
              <a:rPr b="1" lang="en-US" sz="4000" spc="-1" strike="noStrike" u="sng">
                <a:solidFill>
                  <a:srgbClr val="000000"/>
                </a:solidFill>
                <a:uFillTx/>
                <a:latin typeface="Arial"/>
                <a:ea typeface="ＭＳ Ｐゴシック"/>
              </a:rPr>
              <a:t>Feudal Reinforcement Learning</a:t>
            </a:r>
            <a:endParaRPr b="0" lang="en-US" sz="4000" spc="-1" strike="noStrike">
              <a:latin typeface="Arial"/>
            </a:endParaRPr>
          </a:p>
        </p:txBody>
      </p:sp>
      <p:pic>
        <p:nvPicPr>
          <p:cNvPr id="54" name="" descr=""/>
          <p:cNvPicPr/>
          <p:nvPr/>
        </p:nvPicPr>
        <p:blipFill>
          <a:blip r:embed="rId4"/>
          <a:stretch/>
        </p:blipFill>
        <p:spPr>
          <a:xfrm>
            <a:off x="12284640" y="9667440"/>
            <a:ext cx="19353240" cy="10642680"/>
          </a:xfrm>
          <a:prstGeom prst="rect">
            <a:avLst/>
          </a:prstGeom>
          <a:ln>
            <a:noFill/>
          </a:ln>
        </p:spPr>
      </p:pic>
      <p:pic>
        <p:nvPicPr>
          <p:cNvPr id="55" name="" descr=""/>
          <p:cNvPicPr/>
          <p:nvPr/>
        </p:nvPicPr>
        <p:blipFill>
          <a:blip r:embed="rId5"/>
          <a:stretch/>
        </p:blipFill>
        <p:spPr>
          <a:xfrm>
            <a:off x="26223840" y="21219480"/>
            <a:ext cx="5408640" cy="7090920"/>
          </a:xfrm>
          <a:prstGeom prst="rect">
            <a:avLst/>
          </a:prstGeom>
          <a:ln>
            <a:noFill/>
          </a:ln>
        </p:spPr>
      </p:pic>
      <p:sp>
        <p:nvSpPr>
          <p:cNvPr id="56" name="CustomShape 14"/>
          <p:cNvSpPr/>
          <p:nvPr/>
        </p:nvSpPr>
        <p:spPr>
          <a:xfrm>
            <a:off x="12229560" y="21214800"/>
            <a:ext cx="13556520" cy="7040160"/>
          </a:xfrm>
          <a:prstGeom prst="rect">
            <a:avLst/>
          </a:prstGeom>
          <a:ln>
            <a:round/>
          </a:ln>
        </p:spPr>
        <p:style>
          <a:lnRef idx="2">
            <a:schemeClr val="dk1"/>
          </a:lnRef>
          <a:fillRef idx="1">
            <a:schemeClr val="lt1"/>
          </a:fillRef>
          <a:effectRef idx="0">
            <a:schemeClr val="dk1"/>
          </a:effectRef>
          <a:fontRef idx="minor"/>
        </p:style>
        <p:txBody>
          <a:bodyPr lIns="90000" rIns="90000" tIns="45000" bIns="45000"/>
          <a:p>
            <a:pPr marL="54720" algn="ctr">
              <a:lnSpc>
                <a:spcPct val="100000"/>
              </a:lnSpc>
              <a:spcBef>
                <a:spcPts val="2001"/>
              </a:spcBef>
            </a:pPr>
            <a:r>
              <a:rPr b="1" lang="en-US" sz="4000" spc="-1" strike="noStrike" u="sng">
                <a:solidFill>
                  <a:srgbClr val="000000"/>
                </a:solidFill>
                <a:uFillTx/>
                <a:latin typeface="Arial"/>
                <a:ea typeface="ＭＳ Ｐゴシック"/>
              </a:rPr>
              <a:t>The Challenge – Montezuma’s Revenge</a:t>
            </a:r>
            <a:endParaRPr b="0" lang="en-US" sz="4000" spc="-1" strike="noStrike">
              <a:latin typeface="Arial"/>
            </a:endParaRPr>
          </a:p>
          <a:p>
            <a:pPr marL="54720" algn="just">
              <a:lnSpc>
                <a:spcPct val="100000"/>
              </a:lnSpc>
              <a:spcBef>
                <a:spcPts val="2401"/>
              </a:spcBef>
            </a:pPr>
            <a:r>
              <a:rPr b="0" lang="en-US" sz="4000" spc="-1" strike="noStrike">
                <a:solidFill>
                  <a:srgbClr val="000000"/>
                </a:solidFill>
                <a:latin typeface="Times New Roman"/>
                <a:ea typeface="ＭＳ Ｐゴシック"/>
              </a:rPr>
              <a:t>Of all the games in the Atari suite, Montezuma’s Revenge is traditionally one of the hardest for reinforcement algorithms to learn.This is due to “sparse rewards.” The algorithm can play for a long time without receiving any rewards, meaning it doesn’t know whether it’s doing the right thing or not.</a:t>
            </a:r>
            <a:endParaRPr b="0" lang="en-US" sz="4000" spc="-1" strike="noStrike">
              <a:latin typeface="Arial"/>
            </a:endParaRPr>
          </a:p>
          <a:p>
            <a:pPr marL="54720" algn="just">
              <a:lnSpc>
                <a:spcPct val="100000"/>
              </a:lnSpc>
              <a:spcBef>
                <a:spcPts val="2401"/>
              </a:spcBef>
            </a:pPr>
            <a:r>
              <a:rPr b="0" lang="en-US" sz="4000" spc="-1" strike="noStrike">
                <a:solidFill>
                  <a:srgbClr val="000000"/>
                </a:solidFill>
                <a:latin typeface="Times New Roman"/>
                <a:ea typeface="ＭＳ Ｐゴシック"/>
              </a:rPr>
              <a:t>Problems like this require “temporally extended planning strategies” [1]. The algorithm needs to have the capability to analyse larger spans of time in order to find correlations between the rewards it earns and its sequence of actions prior.</a:t>
            </a:r>
            <a:endParaRPr b="0" lang="en-US" sz="4000" spc="-1" strike="noStrike">
              <a:latin typeface="Arial"/>
            </a:endParaRPr>
          </a:p>
        </p:txBody>
      </p:sp>
      <p:sp>
        <p:nvSpPr>
          <p:cNvPr id="57" name="TextShape 15"/>
          <p:cNvSpPr txBox="1"/>
          <p:nvPr/>
        </p:nvSpPr>
        <p:spPr>
          <a:xfrm>
            <a:off x="13167360" y="10025280"/>
            <a:ext cx="7498080" cy="1188720"/>
          </a:xfrm>
          <a:prstGeom prst="rect">
            <a:avLst/>
          </a:prstGeom>
          <a:noFill/>
          <a:ln>
            <a:noFill/>
          </a:ln>
        </p:spPr>
        <p:txBody>
          <a:bodyPr lIns="201240" rIns="219600" tIns="45000" bIns="45000"/>
          <a:p>
            <a:pPr marL="54720" algn="ctr"/>
            <a:r>
              <a:rPr b="1" lang="en-US" sz="3600" spc="-1" strike="noStrike">
                <a:latin typeface="Arial"/>
              </a:rPr>
              <a:t>Architecture and Interaction with Atari </a:t>
            </a:r>
            <a:r>
              <a:rPr b="1" lang="en-US" sz="3600" spc="-1" strike="noStrike">
                <a:latin typeface="Arial"/>
              </a:rPr>
              <a:t>Game Environment</a:t>
            </a:r>
            <a:endParaRPr b="1" lang="en-US" sz="3600" spc="-1" strike="noStrike">
              <a:latin typeface="Arial"/>
            </a:endParaRPr>
          </a:p>
        </p:txBody>
      </p:sp>
      <p:sp>
        <p:nvSpPr>
          <p:cNvPr id="58" name="TextShape 16"/>
          <p:cNvSpPr txBox="1"/>
          <p:nvPr/>
        </p:nvSpPr>
        <p:spPr>
          <a:xfrm>
            <a:off x="12563280" y="29308320"/>
            <a:ext cx="18928080" cy="1506960"/>
          </a:xfrm>
          <a:prstGeom prst="rect">
            <a:avLst/>
          </a:prstGeom>
          <a:noFill/>
          <a:ln>
            <a:noFill/>
          </a:ln>
        </p:spPr>
        <p:txBody>
          <a:bodyPr lIns="201240" rIns="219600" tIns="45000" bIns="45000"/>
          <a:p>
            <a:r>
              <a:rPr b="0" lang="en-US" sz="2000" spc="-1" strike="noStrike">
                <a:latin typeface="Arial"/>
              </a:rPr>
              <a:t>[1] V. Mnih, “Human-level control through deep reinforcement learning,” </a:t>
            </a:r>
            <a:r>
              <a:rPr b="0" i="1" lang="en-US" sz="2000" spc="-1" strike="noStrike">
                <a:latin typeface="Arial"/>
              </a:rPr>
              <a:t>Nature</a:t>
            </a:r>
            <a:r>
              <a:rPr b="0" lang="en-US" sz="2000" spc="-1" strike="noStrike">
                <a:latin typeface="Arial"/>
              </a:rPr>
              <a:t>, </a:t>
            </a:r>
            <a:r>
              <a:rPr b="0" lang="en-US" sz="2000" spc="-1" strike="noStrike">
                <a:latin typeface="Arial"/>
              </a:rPr>
              <a:t>vol 518, pp. 529-533, Feb. 2015.</a:t>
            </a:r>
            <a:endParaRPr b="0" lang="en-US" sz="2000" spc="-1" strike="noStrike">
              <a:latin typeface="Arial"/>
            </a:endParaRPr>
          </a:p>
          <a:p>
            <a:endParaRPr b="0" lang="en-US" sz="2000" spc="-1" strike="noStrike">
              <a:latin typeface="Arial"/>
            </a:endParaRPr>
          </a:p>
          <a:p>
            <a:r>
              <a:rPr b="0" lang="en-US" sz="2000" spc="-1" strike="noStrike">
                <a:latin typeface="Arial"/>
              </a:rPr>
              <a:t>[2] Y. Li, “Deep Reinforcement Learning: An Overview,” arXiv:1701.07274, Sep. </a:t>
            </a:r>
            <a:r>
              <a:rPr b="0" lang="en-US" sz="2000" spc="-1" strike="noStrike">
                <a:latin typeface="Arial"/>
              </a:rPr>
              <a:t>2017.</a:t>
            </a:r>
            <a:endParaRPr b="0" lang="en-US" sz="2000" spc="-1" strike="noStrike">
              <a:latin typeface="Arial"/>
            </a:endParaRPr>
          </a:p>
          <a:p>
            <a:endParaRPr b="0" lang="en-US" sz="2000" spc="-1" strike="noStrike">
              <a:latin typeface="Arial"/>
            </a:endParaRPr>
          </a:p>
          <a:p>
            <a:r>
              <a:rPr b="0" lang="en-US" sz="2000" spc="-1" strike="noStrike">
                <a:latin typeface="Arial"/>
              </a:rPr>
              <a:t>[3] A. Vezhnevets, “FeUdal Networks for Hierarchical Reinforcement Learning,” </a:t>
            </a:r>
            <a:r>
              <a:rPr b="0" lang="en-US" sz="2000" spc="-1" strike="noStrike">
                <a:latin typeface="Arial"/>
              </a:rPr>
              <a:t>arXiv:1703:01161v2, Mar. 2017</a:t>
            </a:r>
            <a:endParaRPr b="0" lang="en-US" sz="2000" spc="-1" strike="noStrike">
              <a:latin typeface="Arial"/>
            </a:endParaRPr>
          </a:p>
        </p:txBody>
      </p:sp>
      <p:sp>
        <p:nvSpPr>
          <p:cNvPr id="59" name="TextShape 17"/>
          <p:cNvSpPr txBox="1"/>
          <p:nvPr/>
        </p:nvSpPr>
        <p:spPr>
          <a:xfrm>
            <a:off x="33832800" y="4598280"/>
            <a:ext cx="8869680" cy="4128840"/>
          </a:xfrm>
          <a:prstGeom prst="rect">
            <a:avLst/>
          </a:prstGeom>
          <a:noFill/>
          <a:ln>
            <a:noFill/>
          </a:ln>
        </p:spPr>
        <p:txBody>
          <a:bodyPr lIns="201240" rIns="219600" tIns="45000" bIns="45000"/>
          <a:p>
            <a:r>
              <a:rPr b="0" lang="en-US" sz="3200" spc="-1" strike="noStrike">
                <a:latin typeface="Times New Roman"/>
              </a:rPr>
              <a:t>Technologies used to </a:t>
            </a:r>
            <a:r>
              <a:rPr b="0" lang="en-US" sz="3200" spc="-1" strike="noStrike">
                <a:latin typeface="Times New Roman"/>
              </a:rPr>
              <a:t>replicate study:</a:t>
            </a:r>
            <a:endParaRPr b="0" lang="en-US" sz="3200" spc="-1" strike="noStrike">
              <a:latin typeface="Times New Roman"/>
            </a:endParaRPr>
          </a:p>
          <a:p>
            <a:pPr marL="54720">
              <a:spcBef>
                <a:spcPts val="1729"/>
              </a:spcBef>
              <a:buClr>
                <a:srgbClr val="000000"/>
              </a:buClr>
              <a:buSzPct val="45000"/>
              <a:buFont typeface="Wingdings" charset="2"/>
              <a:buChar char=""/>
            </a:pPr>
            <a:r>
              <a:rPr b="1" lang="en-US" sz="3200" spc="-1" strike="noStrike">
                <a:latin typeface="Times New Roman"/>
              </a:rPr>
              <a:t>Python</a:t>
            </a:r>
            <a:r>
              <a:rPr b="0" lang="en-US" sz="3200" spc="-1" strike="noStrike">
                <a:latin typeface="Times New Roman"/>
              </a:rPr>
              <a:t> (primary </a:t>
            </a:r>
            <a:r>
              <a:rPr b="0" lang="en-US" sz="3200" spc="-1" strike="noStrike">
                <a:latin typeface="Times New Roman"/>
              </a:rPr>
              <a:t>language used for </a:t>
            </a:r>
            <a:r>
              <a:rPr b="0" lang="en-US" sz="3200" spc="-1" strike="noStrike">
                <a:latin typeface="Times New Roman"/>
              </a:rPr>
              <a:t>implementation)</a:t>
            </a:r>
            <a:endParaRPr b="0" lang="en-US" sz="3200" spc="-1" strike="noStrike">
              <a:latin typeface="Times New Roman"/>
            </a:endParaRPr>
          </a:p>
          <a:p>
            <a:pPr marL="54720">
              <a:spcBef>
                <a:spcPts val="1729"/>
              </a:spcBef>
              <a:buClr>
                <a:srgbClr val="000000"/>
              </a:buClr>
              <a:buSzPct val="45000"/>
              <a:buFont typeface="Wingdings" charset="2"/>
              <a:buChar char=""/>
            </a:pPr>
            <a:r>
              <a:rPr b="1" lang="en-US" sz="3200" spc="-1" strike="noStrike">
                <a:latin typeface="Times New Roman"/>
              </a:rPr>
              <a:t>Tensorflow </a:t>
            </a:r>
            <a:r>
              <a:rPr b="0" lang="en-US" sz="3200" spc="-1" strike="noStrike">
                <a:latin typeface="Times New Roman"/>
              </a:rPr>
              <a:t>(Google’s machine </a:t>
            </a:r>
            <a:r>
              <a:rPr b="0" lang="en-US" sz="3200" spc="-1" strike="noStrike">
                <a:latin typeface="Times New Roman"/>
              </a:rPr>
              <a:t>learning library)</a:t>
            </a:r>
            <a:endParaRPr b="0" lang="en-US" sz="3200" spc="-1" strike="noStrike">
              <a:latin typeface="Times New Roman"/>
            </a:endParaRPr>
          </a:p>
          <a:p>
            <a:pPr marL="54720">
              <a:spcBef>
                <a:spcPts val="1729"/>
              </a:spcBef>
              <a:buClr>
                <a:srgbClr val="000000"/>
              </a:buClr>
              <a:buSzPct val="45000"/>
              <a:buFont typeface="Wingdings" charset="2"/>
              <a:buChar char=""/>
            </a:pPr>
            <a:r>
              <a:rPr b="1" lang="en-US" sz="3200" spc="-1" strike="noStrike">
                <a:latin typeface="Times New Roman"/>
              </a:rPr>
              <a:t>Gym </a:t>
            </a:r>
            <a:r>
              <a:rPr b="0" lang="en-US" sz="3200" spc="-1" strike="noStrike">
                <a:latin typeface="Times New Roman"/>
              </a:rPr>
              <a:t>(OpenAI’s </a:t>
            </a:r>
            <a:r>
              <a:rPr b="0" lang="en-US" sz="3200" spc="-1" strike="noStrike">
                <a:latin typeface="Times New Roman"/>
              </a:rPr>
              <a:t>interface for game </a:t>
            </a:r>
            <a:r>
              <a:rPr b="0" lang="en-US" sz="3200" spc="-1" strike="noStrike">
                <a:latin typeface="Times New Roman"/>
              </a:rPr>
              <a:t>emulators)</a:t>
            </a:r>
            <a:endParaRPr b="0" lang="en-US" sz="3200" spc="-1" strike="noStrike">
              <a:latin typeface="Times New Roman"/>
            </a:endParaRPr>
          </a:p>
          <a:p>
            <a:pPr marL="54720">
              <a:spcBef>
                <a:spcPts val="1729"/>
              </a:spcBef>
              <a:buClr>
                <a:srgbClr val="000000"/>
              </a:buClr>
              <a:buSzPct val="45000"/>
              <a:buFont typeface="Wingdings" charset="2"/>
              <a:buChar char=""/>
            </a:pPr>
            <a:r>
              <a:rPr b="1" lang="en-US" sz="3200" spc="-1" strike="noStrike">
                <a:latin typeface="Times New Roman"/>
              </a:rPr>
              <a:t>Universal Starter </a:t>
            </a:r>
            <a:r>
              <a:rPr b="1" lang="en-US" sz="3200" spc="-1" strike="noStrike">
                <a:latin typeface="Times New Roman"/>
              </a:rPr>
              <a:t>Agent</a:t>
            </a:r>
            <a:r>
              <a:rPr b="0" lang="en-US" sz="3200" spc="-1" strike="noStrike">
                <a:latin typeface="Times New Roman"/>
              </a:rPr>
              <a:t> (OpenAI’s </a:t>
            </a:r>
            <a:r>
              <a:rPr b="0" lang="en-US" sz="3200" spc="-1" strike="noStrike">
                <a:latin typeface="Times New Roman"/>
              </a:rPr>
              <a:t>base A3C </a:t>
            </a:r>
            <a:r>
              <a:rPr b="0" lang="en-US" sz="3200" spc="-1" strike="noStrike">
                <a:latin typeface="Times New Roman"/>
              </a:rPr>
              <a:t>Implementation)</a:t>
            </a:r>
            <a:endParaRPr b="0" lang="en-US" sz="3200" spc="-1" strike="noStrike">
              <a:latin typeface="Times New Roman"/>
            </a:endParaRPr>
          </a:p>
        </p:txBody>
      </p:sp>
      <p:pic>
        <p:nvPicPr>
          <p:cNvPr id="60" name="" descr=""/>
          <p:cNvPicPr/>
          <p:nvPr/>
        </p:nvPicPr>
        <p:blipFill>
          <a:blip r:embed="rId6"/>
          <a:stretch/>
        </p:blipFill>
        <p:spPr>
          <a:xfrm>
            <a:off x="35624520" y="16343640"/>
            <a:ext cx="5066280" cy="4253400"/>
          </a:xfrm>
          <a:prstGeom prst="rect">
            <a:avLst/>
          </a:prstGeom>
          <a:ln>
            <a:noFill/>
          </a:ln>
        </p:spPr>
      </p:pic>
      <p:sp>
        <p:nvSpPr>
          <p:cNvPr id="61" name="CustomShape 18"/>
          <p:cNvSpPr/>
          <p:nvPr/>
        </p:nvSpPr>
        <p:spPr>
          <a:xfrm>
            <a:off x="33562440" y="8965440"/>
            <a:ext cx="9597240" cy="5760720"/>
          </a:xfrm>
          <a:prstGeom prst="roundRect">
            <a:avLst>
              <a:gd name="adj" fmla="val 0"/>
            </a:avLst>
          </a:prstGeom>
          <a:noFill/>
          <a:ln w="57240">
            <a:solidFill>
              <a:srgbClr val="ffdd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p>
            <a:pPr marL="54720">
              <a:lnSpc>
                <a:spcPct val="100000"/>
              </a:lnSpc>
            </a:pPr>
            <a:r>
              <a:rPr b="1" lang="en-US" sz="4000" spc="-1" strike="noStrike" u="sng">
                <a:solidFill>
                  <a:srgbClr val="000000"/>
                </a:solidFill>
                <a:uFillTx/>
                <a:latin typeface="Calibri"/>
                <a:ea typeface="DejaVu Sans"/>
              </a:rPr>
              <a:t>Methodology</a:t>
            </a:r>
            <a:endParaRPr b="0" lang="en-US" sz="4000" spc="-1" strike="noStrike">
              <a:latin typeface="Arial"/>
            </a:endParaRPr>
          </a:p>
          <a:p>
            <a:pPr marL="54720">
              <a:lnSpc>
                <a:spcPct val="100000"/>
              </a:lnSpc>
            </a:pPr>
            <a:endParaRPr b="0" lang="en-US" sz="4000" spc="-1" strike="noStrike">
              <a:latin typeface="Arial"/>
            </a:endParaRPr>
          </a:p>
          <a:p>
            <a:pPr marL="54720">
              <a:lnSpc>
                <a:spcPct val="100000"/>
              </a:lnSpc>
              <a:buClr>
                <a:srgbClr val="000000"/>
              </a:buClr>
              <a:buFont typeface="Symbol" charset="2"/>
              <a:buChar char=""/>
            </a:pPr>
            <a:r>
              <a:rPr b="0" lang="en-US" sz="4000" spc="-1" strike="noStrike">
                <a:solidFill>
                  <a:srgbClr val="000000"/>
                </a:solidFill>
                <a:latin typeface="Times New Roman"/>
                <a:ea typeface="DejaVu Sans"/>
              </a:rPr>
              <a:t>Compare base A3C with FuN on Space Invaders</a:t>
            </a:r>
            <a:endParaRPr b="0" lang="en-US" sz="4000" spc="-1" strike="noStrike">
              <a:latin typeface="Arial"/>
            </a:endParaRPr>
          </a:p>
          <a:p>
            <a:pPr marL="54720">
              <a:lnSpc>
                <a:spcPct val="100000"/>
              </a:lnSpc>
              <a:buClr>
                <a:srgbClr val="000000"/>
              </a:buClr>
              <a:buFont typeface="Symbol" charset="2"/>
              <a:buChar char=""/>
            </a:pPr>
            <a:r>
              <a:rPr b="0" lang="en-US" sz="4000" spc="-1" strike="noStrike">
                <a:solidFill>
                  <a:srgbClr val="000000"/>
                </a:solidFill>
                <a:latin typeface="Times New Roman"/>
                <a:ea typeface="DejaVu Sans"/>
              </a:rPr>
              <a:t>Compare base A3C with FuN on Montezuma’s Revenge </a:t>
            </a:r>
            <a:endParaRPr b="0" lang="en-US" sz="4000" spc="-1" strike="noStrike">
              <a:latin typeface="Arial"/>
            </a:endParaRPr>
          </a:p>
          <a:p>
            <a:pPr marL="54720">
              <a:lnSpc>
                <a:spcPct val="100000"/>
              </a:lnSpc>
              <a:buClr>
                <a:srgbClr val="000000"/>
              </a:buClr>
              <a:buFont typeface="Symbol" charset="2"/>
              <a:buChar char=""/>
            </a:pPr>
            <a:r>
              <a:rPr b="0" lang="en-US" sz="4000" spc="-1" strike="noStrike">
                <a:solidFill>
                  <a:srgbClr val="000000"/>
                </a:solidFill>
                <a:latin typeface="Times New Roman"/>
                <a:ea typeface="DejaVu Sans"/>
              </a:rPr>
              <a:t>Attempt to replicate original study’s results in Figure 1.)</a:t>
            </a:r>
            <a:endParaRPr b="0" lang="en-US" sz="4000" spc="-1" strike="noStrike">
              <a:latin typeface="Arial"/>
            </a:endParaRPr>
          </a:p>
          <a:p>
            <a:pPr marL="54720">
              <a:lnSpc>
                <a:spcPct val="100000"/>
              </a:lnSpc>
            </a:pPr>
            <a:endParaRPr b="0" lang="en-US"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2975</TotalTime>
  <Application>LibreOffice/6.0.2.1.0$Linux_X86_64 LibreOffice_project/00m0$Build-1</Application>
  <Words>388</Words>
  <Paragraphs>28</Paragraphs>
  <Company>Tennessee Tech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2014-03-28T10:29:27Z</dcterms:created>
  <dc:creator>Mike Renfro</dc:creator>
  <dc:description/>
  <dc:language>en-US</dc:language>
  <cp:lastModifiedBy/>
  <dcterms:modified xsi:type="dcterms:W3CDTF">2018-04-05T05:16:49Z</dcterms:modified>
  <cp:revision>137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Tennessee Tech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