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7" r:id="rId9"/>
    <p:sldId id="262" r:id="rId10"/>
    <p:sldId id="263" r:id="rId11"/>
    <p:sldId id="264" r:id="rId12"/>
    <p:sldId id="265" r:id="rId13"/>
    <p:sldId id="266" r:id="rId14"/>
  </p:sldIdLst>
  <p:sldSz cx="12192000" cy="6858000"/>
  <p:notesSz cx="6858000" cy="9144000"/>
  <p:embeddedFontLst>
    <p:embeddedFont>
      <p:font typeface="Montserrat" panose="00000500000000000000"/>
      <p:regular r:id="rId18"/>
    </p:embeddedFont>
    <p:embeddedFont>
      <p:font typeface="Arimo" panose="020B0604020202020204"/>
      <p:regular r:id="rId19"/>
    </p:embeddedFont>
    <p:embeddedFont>
      <p:font typeface="Calibri" panose="020F0502020204030204" charset="0"/>
      <p:regular r:id="rId20"/>
      <p:bold r:id="rId21"/>
      <p:italic r:id="rId22"/>
      <p:boldItalic r:id="rId23"/>
    </p:embeddedFont>
    <p:embeddedFont>
      <p:font typeface="Bodoni MT Black" panose="02070A03080606020203" charset="0"/>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1.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Freeform 4"/>
          <p:cNvSpPr/>
          <p:nvPr/>
        </p:nvSpPr>
        <p:spPr>
          <a:xfrm>
            <a:off x="447675" y="3086100"/>
            <a:ext cx="11296650" cy="3333750"/>
          </a:xfrm>
          <a:custGeom>
            <a:avLst/>
            <a:gdLst/>
            <a:ahLst/>
            <a:cxnLst/>
            <a:rect l="l" t="t" r="r" b="b"/>
            <a:pathLst>
              <a:path w="11296650" h="3333750">
                <a:moveTo>
                  <a:pt x="0" y="0"/>
                </a:moveTo>
                <a:lnTo>
                  <a:pt x="11296650" y="0"/>
                </a:lnTo>
                <a:lnTo>
                  <a:pt x="11296650" y="3333750"/>
                </a:lnTo>
                <a:lnTo>
                  <a:pt x="0" y="33337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439035" y="1524000"/>
            <a:ext cx="5768340" cy="646430"/>
          </a:xfrm>
          <a:prstGeom prst="rect">
            <a:avLst/>
          </a:prstGeom>
        </p:spPr>
        <p:txBody>
          <a:bodyPr wrap="square" lIns="0" tIns="0" rIns="0" bIns="0" rtlCol="0" anchor="t">
            <a:spAutoFit/>
          </a:bodyPr>
          <a:lstStyle/>
          <a:p>
            <a:pPr algn="ctr">
              <a:lnSpc>
                <a:spcPts val="5045"/>
              </a:lnSpc>
            </a:pPr>
            <a:r>
              <a:rPr lang="en-IN" altLang="en-US" sz="3605" spc="-10">
                <a:solidFill>
                  <a:srgbClr val="1CADE4"/>
                </a:solidFill>
                <a:latin typeface="Bodoni MT Black" panose="02070A03080606020203" charset="0"/>
                <a:cs typeface="Bodoni MT Black" panose="02070A03080606020203" charset="0"/>
              </a:rPr>
              <a:t>3D Printer</a:t>
            </a:r>
            <a:endParaRPr lang="en-IN" altLang="en-US" sz="3605" spc="-10">
              <a:solidFill>
                <a:srgbClr val="1CADE4"/>
              </a:solidFill>
              <a:latin typeface="Bodoni MT Black" panose="02070A03080606020203" charset="0"/>
              <a:cs typeface="Bodoni MT Black" panose="02070A03080606020203" charset="0"/>
            </a:endParaRPr>
          </a:p>
        </p:txBody>
      </p:sp>
      <p:sp>
        <p:nvSpPr>
          <p:cNvPr id="6" name="TextBox 6"/>
          <p:cNvSpPr txBox="1"/>
          <p:nvPr/>
        </p:nvSpPr>
        <p:spPr>
          <a:xfrm>
            <a:off x="3048635" y="762000"/>
            <a:ext cx="6633210" cy="579120"/>
          </a:xfrm>
          <a:prstGeom prst="rect">
            <a:avLst/>
          </a:prstGeom>
        </p:spPr>
        <p:txBody>
          <a:bodyPr wrap="square" lIns="0" tIns="0" rIns="0" bIns="0" rtlCol="0" anchor="t">
            <a:spAutoFit/>
          </a:bodyPr>
          <a:lstStyle/>
          <a:p>
            <a:pPr algn="l">
              <a:lnSpc>
                <a:spcPts val="4520"/>
              </a:lnSpc>
            </a:pPr>
            <a:r>
              <a:rPr lang="en-US" sz="3230" spc="-9">
                <a:solidFill>
                  <a:srgbClr val="1482AC"/>
                </a:solidFill>
                <a:latin typeface="Montserrat" panose="00000500000000000000"/>
              </a:rPr>
              <a:t>CAPSTONE</a:t>
            </a:r>
            <a:r>
              <a:rPr lang="en-IN" altLang="en-US" sz="3230" spc="-9">
                <a:solidFill>
                  <a:srgbClr val="1482AC"/>
                </a:solidFill>
                <a:latin typeface="Montserrat" panose="00000500000000000000"/>
              </a:rPr>
              <a:t> </a:t>
            </a:r>
            <a:r>
              <a:rPr lang="en-US" sz="3230" spc="-9">
                <a:solidFill>
                  <a:srgbClr val="1482AC"/>
                </a:solidFill>
                <a:latin typeface="Montserrat" panose="00000500000000000000"/>
              </a:rPr>
              <a:t>PROJECT</a:t>
            </a:r>
            <a:endParaRPr lang="en-US" sz="3230" spc="-9">
              <a:solidFill>
                <a:srgbClr val="1482AC"/>
              </a:solidFill>
              <a:latin typeface="Montserrat" panose="00000500000000000000"/>
            </a:endParaRPr>
          </a:p>
        </p:txBody>
      </p:sp>
      <p:sp>
        <p:nvSpPr>
          <p:cNvPr id="7" name="TextBox 7"/>
          <p:cNvSpPr txBox="1"/>
          <p:nvPr/>
        </p:nvSpPr>
        <p:spPr>
          <a:xfrm>
            <a:off x="3211573" y="4644990"/>
            <a:ext cx="5281517" cy="923290"/>
          </a:xfrm>
          <a:prstGeom prst="rect">
            <a:avLst/>
          </a:prstGeom>
        </p:spPr>
        <p:txBody>
          <a:bodyPr lIns="0" tIns="0" rIns="0" bIns="0" rtlCol="0" anchor="t">
            <a:spAutoFit/>
          </a:bodyPr>
          <a:lstStyle/>
          <a:p>
            <a:pPr algn="l">
              <a:lnSpc>
                <a:spcPts val="2400"/>
              </a:lnSpc>
            </a:pPr>
            <a:r>
              <a:rPr lang="en-US" sz="2025" spc="-6">
                <a:solidFill>
                  <a:srgbClr val="1482AC"/>
                </a:solidFill>
                <a:latin typeface="Times New Roman" panose="02020603050405020304" charset="0"/>
                <a:cs typeface="Times New Roman" panose="02020603050405020304" charset="0"/>
              </a:rPr>
              <a:t>Presented By:</a:t>
            </a:r>
            <a:endParaRPr lang="en-US" sz="2025" spc="-6">
              <a:solidFill>
                <a:srgbClr val="1482AC"/>
              </a:solidFill>
              <a:latin typeface="Times New Roman" panose="02020603050405020304" charset="0"/>
              <a:cs typeface="Times New Roman" panose="02020603050405020304" charset="0"/>
            </a:endParaRPr>
          </a:p>
          <a:p>
            <a:pPr algn="l">
              <a:lnSpc>
                <a:spcPts val="2400"/>
              </a:lnSpc>
            </a:pPr>
            <a:r>
              <a:rPr lang="en-US" sz="2025" spc="-6">
                <a:solidFill>
                  <a:srgbClr val="1482AC"/>
                </a:solidFill>
                <a:latin typeface="Times New Roman" panose="02020603050405020304" charset="0"/>
                <a:cs typeface="Times New Roman" panose="02020603050405020304" charset="0"/>
              </a:rPr>
              <a:t>1. </a:t>
            </a:r>
            <a:r>
              <a:rPr lang="en-IN" altLang="en-US" sz="2025" spc="-6">
                <a:solidFill>
                  <a:srgbClr val="1482AC"/>
                </a:solidFill>
                <a:latin typeface="Times New Roman" panose="02020603050405020304" charset="0"/>
                <a:cs typeface="Times New Roman" panose="02020603050405020304" charset="0"/>
              </a:rPr>
              <a:t>R.Rajeshwarma</a:t>
            </a:r>
            <a:r>
              <a:rPr lang="en-US" sz="2025" spc="-6">
                <a:solidFill>
                  <a:srgbClr val="1482AC"/>
                </a:solidFill>
                <a:latin typeface="Times New Roman" panose="02020603050405020304" charset="0"/>
                <a:cs typeface="Times New Roman" panose="02020603050405020304" charset="0"/>
              </a:rPr>
              <a:t>-</a:t>
            </a:r>
            <a:r>
              <a:rPr lang="en-IN" altLang="en-US" sz="2025" spc="-6">
                <a:solidFill>
                  <a:srgbClr val="1482AC"/>
                </a:solidFill>
                <a:latin typeface="Times New Roman" panose="02020603050405020304" charset="0"/>
                <a:cs typeface="Times New Roman" panose="02020603050405020304" charset="0"/>
              </a:rPr>
              <a:t>Solamalai </a:t>
            </a:r>
            <a:r>
              <a:rPr lang="en-US" sz="2025" spc="-6">
                <a:solidFill>
                  <a:srgbClr val="1482AC"/>
                </a:solidFill>
                <a:latin typeface="Times New Roman" panose="02020603050405020304" charset="0"/>
                <a:cs typeface="Times New Roman" panose="02020603050405020304" charset="0"/>
              </a:rPr>
              <a:t>College</a:t>
            </a:r>
            <a:r>
              <a:rPr lang="en-IN" altLang="en-US" sz="2025" spc="-6">
                <a:solidFill>
                  <a:srgbClr val="1482AC"/>
                </a:solidFill>
                <a:latin typeface="Times New Roman" panose="02020603050405020304" charset="0"/>
                <a:cs typeface="Times New Roman" panose="02020603050405020304" charset="0"/>
              </a:rPr>
              <a:t> of Engineering</a:t>
            </a:r>
            <a:r>
              <a:rPr lang="en-US" sz="2025" spc="-6">
                <a:solidFill>
                  <a:srgbClr val="1482AC"/>
                </a:solidFill>
                <a:latin typeface="Times New Roman" panose="02020603050405020304" charset="0"/>
                <a:cs typeface="Times New Roman" panose="02020603050405020304" charset="0"/>
              </a:rPr>
              <a:t>-</a:t>
            </a:r>
            <a:r>
              <a:rPr lang="en-IN" altLang="en-US" sz="2025" spc="-6">
                <a:solidFill>
                  <a:srgbClr val="1482AC"/>
                </a:solidFill>
                <a:latin typeface="Times New Roman" panose="02020603050405020304" charset="0"/>
                <a:cs typeface="Times New Roman" panose="02020603050405020304" charset="0"/>
              </a:rPr>
              <a:t>Mechanical Engineering</a:t>
            </a:r>
            <a:endParaRPr lang="en-US" sz="2025" spc="-6">
              <a:solidFill>
                <a:srgbClr val="1482AC"/>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28015" y="772795"/>
            <a:ext cx="7649845" cy="593090"/>
          </a:xfrm>
          <a:prstGeom prst="rect">
            <a:avLst/>
          </a:prstGeom>
        </p:spPr>
        <p:txBody>
          <a:bodyPr wrap="square" lIns="0" tIns="0" rIns="0" bIns="0" rtlCol="0" anchor="t">
            <a:spAutoFit/>
          </a:bodyPr>
          <a:lstStyle/>
          <a:p>
            <a:pPr algn="l">
              <a:lnSpc>
                <a:spcPts val="4625"/>
              </a:lnSpc>
            </a:pPr>
            <a:r>
              <a:rPr lang="en-US" sz="3305" spc="-9">
                <a:solidFill>
                  <a:srgbClr val="1CADE4"/>
                </a:solidFill>
                <a:latin typeface="Montserrat" panose="00000500000000000000"/>
              </a:rPr>
              <a:t>FUTURE SCOPE</a:t>
            </a:r>
            <a:endParaRPr lang="en-US" sz="3305" spc="-9">
              <a:solidFill>
                <a:srgbClr val="1CADE4"/>
              </a:solidFill>
              <a:latin typeface="Montserrat" panose="00000500000000000000"/>
            </a:endParaRPr>
          </a:p>
        </p:txBody>
      </p:sp>
      <p:sp>
        <p:nvSpPr>
          <p:cNvPr id="6" name="Text Box 5"/>
          <p:cNvSpPr txBox="1"/>
          <p:nvPr/>
        </p:nvSpPr>
        <p:spPr>
          <a:xfrm>
            <a:off x="925830" y="1981200"/>
            <a:ext cx="8910320" cy="1419860"/>
          </a:xfrm>
          <a:prstGeom prst="rect">
            <a:avLst/>
          </a:prstGeom>
          <a:noFill/>
        </p:spPr>
        <p:txBody>
          <a:bodyPr wrap="square" rtlCol="0" anchor="t">
            <a:spAutoFit/>
          </a:bodyPr>
          <a:p>
            <a:pPr>
              <a:lnSpc>
                <a:spcPct val="120000"/>
              </a:lnSpc>
            </a:pPr>
            <a:r>
              <a:rPr lang="en-US">
                <a:latin typeface="Times New Roman" panose="02020603050405020304" charset="0"/>
                <a:cs typeface="Times New Roman" panose="02020603050405020304" charset="0"/>
              </a:rPr>
              <a:t>The future of 3D printing is bright, promising faster, more diverse, and more integrated production methods. By embracing these trends and prioritizing quality, security, and sustainability, this technology can revolutionize manufacturing and empower businesses to create a more resilient and responsible future.</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0" y="523240"/>
            <a:ext cx="706755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REFERENCES</a:t>
            </a:r>
            <a:endParaRPr lang="en-US" sz="3980" spc="-11">
              <a:solidFill>
                <a:srgbClr val="1CADE4"/>
              </a:solidFill>
              <a:latin typeface="Montserrat" panose="00000500000000000000"/>
            </a:endParaRPr>
          </a:p>
        </p:txBody>
      </p:sp>
      <p:sp>
        <p:nvSpPr>
          <p:cNvPr id="5" name="Text Box 4"/>
          <p:cNvSpPr txBox="1"/>
          <p:nvPr/>
        </p:nvSpPr>
        <p:spPr>
          <a:xfrm>
            <a:off x="838200" y="1676400"/>
            <a:ext cx="6386195" cy="368300"/>
          </a:xfrm>
          <a:prstGeom prst="rect">
            <a:avLst/>
          </a:prstGeom>
          <a:noFill/>
        </p:spPr>
        <p:txBody>
          <a:bodyPr wrap="square" rtlCol="0" anchor="t">
            <a:spAutoFit/>
          </a:bodyPr>
          <a:p>
            <a:r>
              <a:rPr lang="en-US">
                <a:hlinkClick r:id="rId4" action="ppaction://hlinksldjump"/>
              </a:rPr>
              <a:t>https://www.kaggle.com/datasets/afumetto/3dprinter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5063747" y="3579752"/>
            <a:ext cx="2102348" cy="473135"/>
          </a:xfrm>
          <a:prstGeom prst="rect">
            <a:avLst/>
          </a:prstGeom>
        </p:spPr>
        <p:txBody>
          <a:bodyPr lIns="0" tIns="0" rIns="0" bIns="0" rtlCol="0" anchor="t">
            <a:spAutoFit/>
          </a:bodyPr>
          <a:lstStyle/>
          <a:p>
            <a:pPr algn="l">
              <a:lnSpc>
                <a:spcPts val="3890"/>
              </a:lnSpc>
            </a:pPr>
            <a:r>
              <a:rPr lang="en-US" sz="2775" spc="-2">
                <a:solidFill>
                  <a:srgbClr val="002060"/>
                </a:solidFill>
                <a:latin typeface="Montserrat" panose="00000500000000000000"/>
              </a:rPr>
              <a:t>THANK YOU</a:t>
            </a:r>
            <a:endParaRPr lang="en-US" sz="2775"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915035" y="930910"/>
            <a:ext cx="4434205" cy="1267460"/>
          </a:xfrm>
          <a:prstGeom prst="rect">
            <a:avLst/>
          </a:prstGeom>
        </p:spPr>
        <p:txBody>
          <a:bodyPr wrap="square" lIns="0" tIns="0" rIns="0" bIns="0" rtlCol="0" anchor="t">
            <a:spAutoFit/>
          </a:bodyPr>
          <a:lstStyle/>
          <a:p>
            <a:pPr algn="l">
              <a:lnSpc>
                <a:spcPts val="5185"/>
              </a:lnSpc>
            </a:pPr>
            <a:r>
              <a:rPr lang="en-US" sz="2775" spc="-5">
                <a:solidFill>
                  <a:srgbClr val="002060"/>
                </a:solidFill>
                <a:latin typeface="Montserrat" panose="00000500000000000000"/>
              </a:rPr>
              <a:t>OUTLINE</a:t>
            </a:r>
            <a:endParaRPr lang="en-US" sz="2775" spc="-5">
              <a:solidFill>
                <a:srgbClr val="002060"/>
              </a:solidFill>
              <a:latin typeface="Montserrat" panose="00000500000000000000"/>
            </a:endParaRPr>
          </a:p>
          <a:p>
            <a:pPr algn="l">
              <a:lnSpc>
                <a:spcPts val="4700"/>
              </a:lnSpc>
            </a:pPr>
            <a:r>
              <a:rPr lang="en-US" sz="1880">
                <a:solidFill>
                  <a:srgbClr val="1CADE4"/>
                </a:solidFill>
                <a:sym typeface="Arimo" panose="020B0604020202020204"/>
              </a:rPr>
              <a:t></a:t>
            </a:r>
            <a:endParaRPr lang="en-US" sz="1880">
              <a:solidFill>
                <a:srgbClr val="1CADE4"/>
              </a:solidFill>
              <a:sym typeface="Arimo" panose="020B0604020202020204"/>
            </a:endParaRPr>
          </a:p>
        </p:txBody>
      </p:sp>
      <p:sp>
        <p:nvSpPr>
          <p:cNvPr id="6" name="TextBox 6"/>
          <p:cNvSpPr txBox="1"/>
          <p:nvPr/>
        </p:nvSpPr>
        <p:spPr>
          <a:xfrm>
            <a:off x="930278" y="2393718"/>
            <a:ext cx="132093" cy="3272104"/>
          </a:xfrm>
          <a:prstGeom prst="rect">
            <a:avLst/>
          </a:prstGeom>
        </p:spPr>
        <p:txBody>
          <a:bodyPr lIns="0" tIns="0" rIns="0" bIns="0" rtlCol="0" anchor="t">
            <a:spAutoFit/>
          </a:bodyPr>
          <a:lstStyle/>
          <a:p>
            <a:pPr algn="just">
              <a:lnSpc>
                <a:spcPts val="3680"/>
              </a:lnSpc>
            </a:pPr>
            <a:r>
              <a:rPr lang="en-US" sz="1875">
                <a:solidFill>
                  <a:srgbClr val="1CADE4"/>
                </a:solidFill>
                <a:sym typeface="Arimo" panose="020B0604020202020204"/>
              </a:rPr>
              <a:t>   </a:t>
            </a:r>
            <a:endParaRPr lang="en-US" sz="1875">
              <a:solidFill>
                <a:srgbClr val="1CADE4"/>
              </a:solidFill>
              <a:sym typeface="Arimo" panose="020B0604020202020204"/>
            </a:endParaRPr>
          </a:p>
          <a:p>
            <a:pPr algn="l">
              <a:lnSpc>
                <a:spcPts val="3980"/>
              </a:lnSpc>
            </a:pPr>
            <a:r>
              <a:rPr lang="en-US" sz="1875">
                <a:solidFill>
                  <a:srgbClr val="1CADE4"/>
                </a:solidFill>
                <a:sym typeface="Arimo" panose="020B0604020202020204"/>
              </a:rPr>
              <a:t></a:t>
            </a:r>
            <a:endParaRPr lang="en-US" sz="1875">
              <a:solidFill>
                <a:srgbClr val="1CADE4"/>
              </a:solidFill>
              <a:sym typeface="Arimo" panose="020B0604020202020204"/>
            </a:endParaRPr>
          </a:p>
          <a:p>
            <a:pPr algn="just">
              <a:lnSpc>
                <a:spcPts val="3680"/>
              </a:lnSpc>
            </a:pPr>
            <a:r>
              <a:rPr lang="en-US" sz="1875">
                <a:solidFill>
                  <a:srgbClr val="1CADE4"/>
                </a:solidFill>
                <a:sym typeface="Arimo" panose="020B0604020202020204"/>
              </a:rPr>
              <a:t> </a:t>
            </a:r>
            <a:endParaRPr lang="en-US" sz="1875">
              <a:solidFill>
                <a:srgbClr val="1CADE4"/>
              </a:solidFill>
              <a:sym typeface="Arimo" panose="020B0604020202020204"/>
            </a:endParaRPr>
          </a:p>
        </p:txBody>
      </p:sp>
      <p:sp>
        <p:nvSpPr>
          <p:cNvPr id="7" name="TextBox 7"/>
          <p:cNvSpPr txBox="1"/>
          <p:nvPr/>
        </p:nvSpPr>
        <p:spPr>
          <a:xfrm>
            <a:off x="1067117" y="2057108"/>
            <a:ext cx="3847405" cy="3813810"/>
          </a:xfrm>
          <a:prstGeom prst="rect">
            <a:avLst/>
          </a:prstGeom>
        </p:spPr>
        <p:txBody>
          <a:bodyPr lIns="0" tIns="0" rIns="0" bIns="0" rtlCol="0" anchor="t">
            <a:spAutoFit/>
          </a:bodyPr>
          <a:lstStyle/>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Pro</a:t>
            </a:r>
            <a:r>
              <a:rPr lang="en-IN" altLang="en-US" sz="2025" spc="-6">
                <a:solidFill>
                  <a:srgbClr val="404040"/>
                </a:solidFill>
                <a:latin typeface="Times New Roman" panose="02020603050405020304" charset="0"/>
                <a:cs typeface="Times New Roman" panose="02020603050405020304" charset="0"/>
              </a:rPr>
              <a:t>belm Statement</a:t>
            </a:r>
            <a:endParaRPr lang="en-IN" altLang="en-US" sz="2025" spc="-6">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IN" altLang="en-US" sz="2025" spc="-6">
                <a:solidFill>
                  <a:srgbClr val="404040"/>
                </a:solidFill>
                <a:latin typeface="Times New Roman" panose="02020603050405020304" charset="0"/>
                <a:cs typeface="Times New Roman" panose="02020603050405020304" charset="0"/>
              </a:rPr>
              <a:t>Pro</a:t>
            </a:r>
            <a:r>
              <a:rPr lang="en-US" sz="2025" spc="-6">
                <a:solidFill>
                  <a:srgbClr val="404040"/>
                </a:solidFill>
                <a:latin typeface="Times New Roman" panose="02020603050405020304" charset="0"/>
                <a:cs typeface="Times New Roman" panose="02020603050405020304" charset="0"/>
              </a:rPr>
              <a:t>posed Solution</a:t>
            </a:r>
            <a:endParaRPr lang="en-US" sz="2025" spc="-6">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System Approach</a:t>
            </a:r>
            <a:endParaRPr lang="en-US" sz="2025" spc="-6">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Algorithm &amp; Deployment</a:t>
            </a:r>
            <a:endParaRPr lang="en-US" sz="2025" spc="-6">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US" sz="2025" spc="10">
                <a:solidFill>
                  <a:srgbClr val="404040"/>
                </a:solidFill>
                <a:latin typeface="Times New Roman" panose="02020603050405020304" charset="0"/>
                <a:cs typeface="Times New Roman" panose="02020603050405020304" charset="0"/>
              </a:rPr>
              <a:t>Result </a:t>
            </a:r>
            <a:endParaRPr lang="en-US" sz="2025" spc="10">
              <a:solidFill>
                <a:srgbClr val="404040"/>
              </a:solidFill>
              <a:latin typeface="Times New Roman" panose="02020603050405020304" charset="0"/>
              <a:cs typeface="Times New Roman" panose="02020603050405020304" charset="0"/>
            </a:endParaRPr>
          </a:p>
          <a:p>
            <a:pPr marL="342900" indent="-342900" algn="l">
              <a:lnSpc>
                <a:spcPts val="39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Conclusion</a:t>
            </a:r>
            <a:endParaRPr lang="en-US" sz="2025" spc="4">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Future Scope</a:t>
            </a:r>
            <a:endParaRPr lang="en-US" sz="2025" spc="-4">
              <a:solidFill>
                <a:srgbClr val="404040"/>
              </a:solidFill>
              <a:latin typeface="Times New Roman" panose="02020603050405020304" charset="0"/>
              <a:cs typeface="Times New Roman" panose="02020603050405020304" charset="0"/>
            </a:endParaRP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References</a:t>
            </a:r>
            <a:endParaRPr lang="en-US" sz="2025"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0" y="523240"/>
            <a:ext cx="1076769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PROBLEM STATEMENT</a:t>
            </a:r>
            <a:endParaRPr lang="en-US" sz="3980" spc="-11">
              <a:solidFill>
                <a:srgbClr val="1CADE4"/>
              </a:solidFill>
              <a:latin typeface="Montserrat" panose="00000500000000000000"/>
            </a:endParaRPr>
          </a:p>
        </p:txBody>
      </p:sp>
      <p:sp>
        <p:nvSpPr>
          <p:cNvPr id="5" name="Text Box 4"/>
          <p:cNvSpPr txBox="1"/>
          <p:nvPr/>
        </p:nvSpPr>
        <p:spPr>
          <a:xfrm>
            <a:off x="686435" y="1600200"/>
            <a:ext cx="10215880" cy="1337945"/>
          </a:xfrm>
          <a:prstGeom prst="rect">
            <a:avLst/>
          </a:prstGeom>
          <a:noFill/>
        </p:spPr>
        <p:txBody>
          <a:bodyPr wrap="square" rtlCol="0" anchor="t">
            <a:spAutoFit/>
          </a:bodyPr>
          <a:p>
            <a:pPr>
              <a:lnSpc>
                <a:spcPct val="150000"/>
              </a:lnSpc>
            </a:pPr>
            <a:r>
              <a:rPr lang="en-US">
                <a:latin typeface="Times New Roman" panose="02020603050405020304" charset="0"/>
                <a:cs typeface="Times New Roman" panose="02020603050405020304" charset="0"/>
              </a:rPr>
              <a:t>This dataset comes from research by Mechanical Engineering department.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The aim of the study is to determine how much of the adjustment parameters in 3d printers affect the print quality, accuracy and strenght. Where there are nine setting parameters and three measured output parameters.</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0" y="523240"/>
            <a:ext cx="1045273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PROPOSED SOLUTION</a:t>
            </a:r>
            <a:endParaRPr lang="en-US" sz="3980" spc="-11">
              <a:solidFill>
                <a:srgbClr val="1CADE4"/>
              </a:solidFill>
              <a:latin typeface="Montserrat" panose="00000500000000000000"/>
            </a:endParaRPr>
          </a:p>
        </p:txBody>
      </p:sp>
      <p:sp>
        <p:nvSpPr>
          <p:cNvPr id="5" name="Text Box 4"/>
          <p:cNvSpPr txBox="1"/>
          <p:nvPr/>
        </p:nvSpPr>
        <p:spPr>
          <a:xfrm>
            <a:off x="609600" y="1752600"/>
            <a:ext cx="3975100" cy="4088765"/>
          </a:xfrm>
          <a:prstGeom prst="rect">
            <a:avLst/>
          </a:prstGeom>
          <a:noFill/>
        </p:spPr>
        <p:txBody>
          <a:bodyPr wrap="square" rtlCol="0" anchor="t">
            <a:spAutoFit/>
          </a:bodyPr>
          <a:p>
            <a:pPr>
              <a:lnSpc>
                <a:spcPct val="130000"/>
              </a:lnSpc>
            </a:pPr>
            <a:r>
              <a:rPr lang="en-US" sz="2000">
                <a:latin typeface="Times New Roman" panose="02020603050405020304" charset="0"/>
                <a:cs typeface="Times New Roman" panose="02020603050405020304" charset="0"/>
              </a:rPr>
              <a:t>Setting Parameters</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30000"/>
              </a:lnSpc>
            </a:pP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Layer Height (mm)</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Wall Thickness (mm)</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Infill Density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Infill Pattern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Nozzle Temperature (Cº)</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Bed Temperature (Cº)</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Print Speed (mm/s)</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Material ()</a:t>
            </a: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    Fan Speed (%)</a:t>
            </a:r>
            <a:endParaRPr lang="en-US">
              <a:latin typeface="Times New Roman" panose="02020603050405020304" charset="0"/>
              <a:cs typeface="Times New Roman" panose="02020603050405020304" charset="0"/>
            </a:endParaRPr>
          </a:p>
        </p:txBody>
      </p:sp>
      <p:sp>
        <p:nvSpPr>
          <p:cNvPr id="6" name="Text Box 5"/>
          <p:cNvSpPr txBox="1"/>
          <p:nvPr/>
        </p:nvSpPr>
        <p:spPr>
          <a:xfrm>
            <a:off x="5257800" y="2286000"/>
            <a:ext cx="4674235" cy="1647825"/>
          </a:xfrm>
          <a:prstGeom prst="rect">
            <a:avLst/>
          </a:prstGeom>
          <a:noFill/>
        </p:spPr>
        <p:txBody>
          <a:bodyPr wrap="square" rtlCol="0" anchor="t">
            <a:spAutoFit/>
          </a:bodyPr>
          <a:p>
            <a:pPr>
              <a:lnSpc>
                <a:spcPct val="110000"/>
              </a:lnSpc>
            </a:pPr>
            <a:r>
              <a:rPr lang="en-US" sz="2000">
                <a:latin typeface="Times New Roman" panose="02020603050405020304" charset="0"/>
                <a:cs typeface="Times New Roman" panose="02020603050405020304" charset="0"/>
              </a:rPr>
              <a:t>Output Parameters: (Measured)</a:t>
            </a:r>
            <a:endParaRPr lang="en-US" sz="2000">
              <a:latin typeface="Times New Roman" panose="02020603050405020304" charset="0"/>
              <a:cs typeface="Times New Roman" panose="02020603050405020304" charset="0"/>
            </a:endParaRPr>
          </a:p>
          <a:p>
            <a:pPr>
              <a:lnSpc>
                <a:spcPct val="110000"/>
              </a:lnSpc>
            </a:pP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Roughness (µm)</a:t>
            </a: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Tension (ultimate) Strenght (MPa)</a:t>
            </a:r>
            <a:endParaRPr lang="en-US">
              <a:latin typeface="Times New Roman" panose="02020603050405020304" charset="0"/>
              <a:cs typeface="Times New Roman" panose="02020603050405020304" charset="0"/>
            </a:endParaRPr>
          </a:p>
          <a:p>
            <a:pPr>
              <a:lnSpc>
                <a:spcPct val="110000"/>
              </a:lnSpc>
            </a:pPr>
            <a:r>
              <a:rPr lang="en-US">
                <a:latin typeface="Times New Roman" panose="02020603050405020304" charset="0"/>
                <a:cs typeface="Times New Roman" panose="02020603050405020304" charset="0"/>
              </a:rPr>
              <a:t>    Elongation (%)</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3" y="464925"/>
            <a:ext cx="5216995" cy="672284"/>
          </a:xfrm>
          <a:prstGeom prst="rect">
            <a:avLst/>
          </a:prstGeom>
        </p:spPr>
        <p:txBody>
          <a:bodyPr lIns="0" tIns="0" rIns="0" bIns="0" rtlCol="0" anchor="t">
            <a:spAutoFit/>
          </a:bodyPr>
          <a:lstStyle/>
          <a:p>
            <a:pPr algn="l">
              <a:lnSpc>
                <a:spcPts val="5570"/>
              </a:lnSpc>
            </a:pPr>
            <a:r>
              <a:rPr lang="en-US" sz="3980" spc="-11">
                <a:solidFill>
                  <a:srgbClr val="1CADE4"/>
                </a:solidFill>
                <a:latin typeface="Montserrat" panose="00000500000000000000"/>
              </a:rPr>
              <a:t>SYSTEM APPROACH</a:t>
            </a:r>
            <a:endParaRPr lang="en-US" sz="3980" spc="-11">
              <a:solidFill>
                <a:srgbClr val="1CADE4"/>
              </a:solidFill>
              <a:latin typeface="Montserrat" panose="00000500000000000000"/>
            </a:endParaRPr>
          </a:p>
        </p:txBody>
      </p:sp>
      <p:sp>
        <p:nvSpPr>
          <p:cNvPr id="5" name="Text Box 4"/>
          <p:cNvSpPr txBox="1"/>
          <p:nvPr/>
        </p:nvSpPr>
        <p:spPr>
          <a:xfrm>
            <a:off x="229235" y="1828800"/>
            <a:ext cx="10259060" cy="4369435"/>
          </a:xfrm>
          <a:prstGeom prst="rect">
            <a:avLst/>
          </a:prstGeom>
          <a:noFill/>
        </p:spPr>
        <p:txBody>
          <a:bodyPr wrap="square" rtlCol="0">
            <a:spAutoFit/>
          </a:bodyPr>
          <a:p>
            <a:pPr algn="just"/>
            <a:r>
              <a:rPr lang="en-IN" altLang="en-US">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sz="1900" b="1">
                <a:latin typeface="Times New Roman" panose="02020603050405020304" charset="0"/>
                <a:cs typeface="Times New Roman" panose="02020603050405020304" charset="0"/>
              </a:rPr>
              <a:t>System Requirements:</a:t>
            </a:r>
            <a:endParaRPr lang="en-IN" altLang="en-US" sz="1900" b="1">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lnSpc>
                <a:spcPct val="130000"/>
              </a:lnSpc>
            </a:pPr>
            <a:r>
              <a:rPr lang="en-IN" altLang="en-US" b="1">
                <a:latin typeface="Times New Roman" panose="02020603050405020304" charset="0"/>
                <a:cs typeface="Times New Roman" panose="02020603050405020304" charset="0"/>
              </a:rPr>
              <a:t>1.Hardaware:</a:t>
            </a:r>
            <a:endParaRPr lang="en-IN" altLang="en-US" b="1">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 computer with sufficent processing power,perferably wwith multiple cores or a GPU for faster traning of machine learning models.</a:t>
            </a:r>
            <a:endParaRPr lang="en-IN" altLang="en-US">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Adequate RAm to handke the size of the saraset and computational requriments.</a:t>
            </a:r>
            <a:endParaRPr lang="en-IN" altLang="en-US">
              <a:latin typeface="Times New Roman" panose="02020603050405020304" charset="0"/>
              <a:cs typeface="Times New Roman" panose="02020603050405020304" charset="0"/>
            </a:endParaRPr>
          </a:p>
          <a:p>
            <a:pPr marL="285750" indent="-285750" algn="just">
              <a:lnSpc>
                <a:spcPct val="130000"/>
              </a:lnSpc>
            </a:pPr>
            <a:r>
              <a:rPr lang="en-IN" altLang="en-US" b="1">
                <a:latin typeface="Times New Roman" panose="02020603050405020304" charset="0"/>
                <a:cs typeface="Times New Roman" panose="02020603050405020304" charset="0"/>
              </a:rPr>
              <a:t>2. Software:</a:t>
            </a:r>
            <a:endParaRPr lang="en-IN" altLang="en-US" b="1">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An operating syatem compatible with the requrired machine learning libraries(eg., Windowa=s, linux,macsOS).</a:t>
            </a:r>
            <a:endParaRPr lang="en-IN" altLang="en-US">
              <a:latin typeface="Times New Roman" panose="02020603050405020304" charset="0"/>
              <a:cs typeface="Times New Roman" panose="02020603050405020304" charset="0"/>
            </a:endParaRPr>
          </a:p>
          <a:p>
            <a:pPr marL="285750" indent="-285750" algn="just">
              <a:lnSpc>
                <a:spcPct val="130000"/>
              </a:lnSpc>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85800" y="533400"/>
            <a:ext cx="1084961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ALGORITHM &amp; DEPLOYMENT</a:t>
            </a:r>
            <a:endParaRPr lang="en-US" sz="3980" spc="-11">
              <a:solidFill>
                <a:srgbClr val="1CADE4"/>
              </a:solidFill>
              <a:latin typeface="Montserrat" panose="00000500000000000000"/>
            </a:endParaRPr>
          </a:p>
        </p:txBody>
      </p:sp>
      <p:sp>
        <p:nvSpPr>
          <p:cNvPr id="5" name="Text Box 4"/>
          <p:cNvSpPr txBox="1"/>
          <p:nvPr/>
        </p:nvSpPr>
        <p:spPr>
          <a:xfrm>
            <a:off x="762000" y="1905000"/>
            <a:ext cx="3783330" cy="368300"/>
          </a:xfrm>
          <a:prstGeom prst="rect">
            <a:avLst/>
          </a:prstGeom>
          <a:noFill/>
        </p:spPr>
        <p:txBody>
          <a:bodyPr wrap="none" rtlCol="0">
            <a:spAutoFit/>
          </a:bodyPr>
          <a:p>
            <a:pPr algn="l"/>
            <a:r>
              <a:rPr lang="en-IN" altLang="en-US">
                <a:latin typeface="Times New Roman" panose="02020603050405020304" charset="0"/>
                <a:cs typeface="Times New Roman" panose="02020603050405020304" charset="0"/>
              </a:rPr>
              <a:t>K-Nearest Neighbors (KNN) algorithm</a:t>
            </a:r>
            <a:endParaRPr lang="en-IN" altLang="en-US">
              <a:latin typeface="Times New Roman" panose="02020603050405020304" charset="0"/>
              <a:cs typeface="Times New Roman" panose="02020603050405020304" charset="0"/>
            </a:endParaRPr>
          </a:p>
        </p:txBody>
      </p:sp>
      <p:sp>
        <p:nvSpPr>
          <p:cNvPr id="6" name="Text Box 5"/>
          <p:cNvSpPr txBox="1"/>
          <p:nvPr/>
        </p:nvSpPr>
        <p:spPr>
          <a:xfrm>
            <a:off x="1295400" y="2514600"/>
            <a:ext cx="8526780" cy="1309370"/>
          </a:xfrm>
          <a:prstGeom prst="rect">
            <a:avLst/>
          </a:prstGeom>
          <a:noFill/>
        </p:spPr>
        <p:txBody>
          <a:bodyPr wrap="square" rtlCol="0" anchor="t">
            <a:spAutoFit/>
          </a:bodyPr>
          <a:p>
            <a:pPr>
              <a:lnSpc>
                <a:spcPct val="110000"/>
              </a:lnSpc>
            </a:pPr>
            <a:r>
              <a:rPr lang="en-US">
                <a:latin typeface="Times New Roman" panose="02020603050405020304" charset="0"/>
                <a:cs typeface="Times New Roman" panose="02020603050405020304" charset="0"/>
              </a:rPr>
              <a:t>The K-Nearest Neighbors (KNN) algorithm is a popular machine learning technique used for classification and regression tasks. It relies on the idea that similar data points tend to have similar labels or values. During the training phase, the KNN algorithm stores the entire training dataset as a reference.</a:t>
            </a:r>
            <a:endParaRPr lang="en-US">
              <a:latin typeface="Times New Roman" panose="02020603050405020304" charset="0"/>
              <a:cs typeface="Times New Roman" panose="02020603050405020304" charset="0"/>
            </a:endParaRPr>
          </a:p>
        </p:txBody>
      </p:sp>
      <p:sp>
        <p:nvSpPr>
          <p:cNvPr id="10" name="Text Box 9"/>
          <p:cNvSpPr txBox="1"/>
          <p:nvPr/>
        </p:nvSpPr>
        <p:spPr>
          <a:xfrm>
            <a:off x="914400" y="4114800"/>
            <a:ext cx="7442835" cy="2305685"/>
          </a:xfrm>
          <a:prstGeom prst="rect">
            <a:avLst/>
          </a:prstGeom>
          <a:noFill/>
        </p:spPr>
        <p:txBody>
          <a:bodyPr wrap="square" rtlCol="0" anchor="t">
            <a:spAutoFit/>
          </a:bodyPr>
          <a:p>
            <a:r>
              <a:rPr lang="en-US">
                <a:latin typeface="Times New Roman" panose="02020603050405020304" charset="0"/>
                <a:cs typeface="Times New Roman" panose="02020603050405020304" charset="0"/>
              </a:rPr>
              <a:t>Steps to implement the K-NN algorithm: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Data Pre-processing step</a:t>
            </a:r>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Fitting the K-NN algorithm to the Training set</a:t>
            </a:r>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Predicting the test result</a:t>
            </a:r>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Test accuracy of the result(Creation of Confusion matrix)</a:t>
            </a:r>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Visualizing the test set result.</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685800" y="533400"/>
            <a:ext cx="10849610" cy="714375"/>
          </a:xfrm>
          <a:prstGeom prst="rect">
            <a:avLst/>
          </a:prstGeom>
        </p:spPr>
        <p:txBody>
          <a:bodyPr wrap="square" lIns="0" tIns="0" rIns="0" bIns="0" rtlCol="0" anchor="t">
            <a:spAutoFit/>
          </a:bodyPr>
          <a:p>
            <a:pPr algn="l">
              <a:lnSpc>
                <a:spcPts val="5575"/>
              </a:lnSpc>
            </a:pPr>
            <a:r>
              <a:rPr lang="en-US" sz="3980" spc="-11">
                <a:solidFill>
                  <a:srgbClr val="1CADE4"/>
                </a:solidFill>
                <a:latin typeface="Montserrat" panose="00000500000000000000"/>
              </a:rPr>
              <a:t>ALGORITHM &amp; DEPLOYMENT</a:t>
            </a:r>
            <a:endParaRPr lang="en-US" sz="3980" spc="-11">
              <a:solidFill>
                <a:srgbClr val="1CADE4"/>
              </a:solidFill>
              <a:latin typeface="Montserrat" panose="00000500000000000000"/>
            </a:endParaRPr>
          </a:p>
        </p:txBody>
      </p:sp>
      <p:sp>
        <p:nvSpPr>
          <p:cNvPr id="7" name="Text Box 6"/>
          <p:cNvSpPr txBox="1"/>
          <p:nvPr/>
        </p:nvSpPr>
        <p:spPr>
          <a:xfrm>
            <a:off x="685800" y="2057400"/>
            <a:ext cx="4537075" cy="368300"/>
          </a:xfrm>
          <a:prstGeom prst="rect">
            <a:avLst/>
          </a:prstGeom>
          <a:noFill/>
        </p:spPr>
        <p:txBody>
          <a:bodyPr wrap="square" rtlCol="0" anchor="t">
            <a:spAutoFit/>
          </a:bodyPr>
          <a:p>
            <a:r>
              <a:rPr lang="en-US">
                <a:latin typeface="Times New Roman" panose="02020603050405020304" charset="0"/>
                <a:cs typeface="Times New Roman" panose="02020603050405020304" charset="0"/>
              </a:rPr>
              <a:t>Deep neural networks (DNN)</a:t>
            </a:r>
            <a:endParaRPr lang="en-US">
              <a:latin typeface="Times New Roman" panose="02020603050405020304" charset="0"/>
              <a:cs typeface="Times New Roman" panose="02020603050405020304" charset="0"/>
            </a:endParaRPr>
          </a:p>
        </p:txBody>
      </p:sp>
      <p:sp>
        <p:nvSpPr>
          <p:cNvPr id="9" name="Text Box 8"/>
          <p:cNvSpPr txBox="1"/>
          <p:nvPr/>
        </p:nvSpPr>
        <p:spPr>
          <a:xfrm>
            <a:off x="1063625" y="2667000"/>
            <a:ext cx="10064750" cy="645160"/>
          </a:xfrm>
          <a:prstGeom prst="rect">
            <a:avLst/>
          </a:prstGeom>
          <a:noFill/>
        </p:spPr>
        <p:txBody>
          <a:bodyPr wrap="square" rtlCol="0" anchor="t">
            <a:spAutoFit/>
          </a:bodyPr>
          <a:p>
            <a:r>
              <a:rPr lang="en-US">
                <a:latin typeface="Times New Roman" panose="02020603050405020304" charset="0"/>
                <a:cs typeface="Times New Roman" panose="02020603050405020304" charset="0"/>
              </a:rPr>
              <a:t>Deep neural networks (DNN) is a class of machine learning algorithms similar to the artificial neural network and aims to mimic the information processing of the brain.</a:t>
            </a:r>
            <a:endParaRPr lang="en-US">
              <a:latin typeface="Times New Roman" panose="02020603050405020304" charset="0"/>
              <a:cs typeface="Times New Roman" panose="02020603050405020304" charset="0"/>
            </a:endParaRPr>
          </a:p>
        </p:txBody>
      </p:sp>
      <p:sp>
        <p:nvSpPr>
          <p:cNvPr id="6" name="Text Box 5"/>
          <p:cNvSpPr txBox="1"/>
          <p:nvPr/>
        </p:nvSpPr>
        <p:spPr>
          <a:xfrm>
            <a:off x="838200" y="3657600"/>
            <a:ext cx="3846830" cy="368300"/>
          </a:xfrm>
          <a:prstGeom prst="rect">
            <a:avLst/>
          </a:prstGeom>
          <a:noFill/>
        </p:spPr>
        <p:txBody>
          <a:bodyPr wrap="none" rtlCol="0" anchor="t">
            <a:spAutoFit/>
          </a:bodyPr>
          <a:p>
            <a:r>
              <a:rPr lang="en-US">
                <a:latin typeface="Times New Roman" panose="02020603050405020304" charset="0"/>
                <a:cs typeface="Times New Roman" panose="02020603050405020304" charset="0"/>
                <a:sym typeface="+mn-ea"/>
              </a:rPr>
              <a:t>Steps to implement the </a:t>
            </a:r>
            <a:r>
              <a:rPr lang="en-IN" altLang="en-US">
                <a:latin typeface="Times New Roman" panose="02020603050405020304" charset="0"/>
                <a:cs typeface="Times New Roman" panose="02020603050405020304" charset="0"/>
                <a:sym typeface="+mn-ea"/>
              </a:rPr>
              <a:t>DNN</a:t>
            </a:r>
            <a:r>
              <a:rPr lang="en-US">
                <a:latin typeface="Times New Roman" panose="02020603050405020304" charset="0"/>
                <a:cs typeface="Times New Roman" panose="02020603050405020304" charset="0"/>
                <a:sym typeface="+mn-ea"/>
              </a:rPr>
              <a:t> algorithm:</a:t>
            </a:r>
            <a:endParaRPr lang="en-US">
              <a:latin typeface="Times New Roman" panose="02020603050405020304" charset="0"/>
              <a:cs typeface="Times New Roman" panose="02020603050405020304" charset="0"/>
            </a:endParaRPr>
          </a:p>
        </p:txBody>
      </p:sp>
      <p:sp>
        <p:nvSpPr>
          <p:cNvPr id="8" name="Text Box 7"/>
          <p:cNvSpPr txBox="1"/>
          <p:nvPr/>
        </p:nvSpPr>
        <p:spPr>
          <a:xfrm>
            <a:off x="1524000" y="4267200"/>
            <a:ext cx="5193665" cy="1751965"/>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Data collection</a:t>
            </a:r>
            <a:endParaRPr lang="en-US">
              <a:latin typeface="Times New Roman" panose="02020603050405020304" charset="0"/>
              <a:cs typeface="Times New Roman" panose="02020603050405020304" charset="0"/>
            </a:endParaRP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sym typeface="+mn-ea"/>
              </a:rPr>
              <a:t> Feature extraction</a:t>
            </a:r>
            <a:endParaRPr lang="en-US">
              <a:latin typeface="Times New Roman" panose="02020603050405020304" charset="0"/>
              <a:cs typeface="Times New Roman" panose="02020603050405020304" charset="0"/>
            </a:endParaRP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Information processing</a:t>
            </a:r>
            <a:endParaRPr lang="en-US">
              <a:latin typeface="Times New Roman" panose="02020603050405020304" charset="0"/>
              <a:cs typeface="Times New Roman" panose="02020603050405020304" charset="0"/>
            </a:endParaRP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Model training</a:t>
            </a:r>
            <a:endParaRPr lang="en-US">
              <a:latin typeface="Times New Roman" panose="02020603050405020304" charset="0"/>
              <a:cs typeface="Times New Roman" panose="02020603050405020304" charset="0"/>
            </a:endParaRP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Performance evaluation</a:t>
            </a:r>
            <a:endParaRPr lang="en-US">
              <a:latin typeface="Times New Roman" panose="02020603050405020304" charset="0"/>
              <a:cs typeface="Times New Roman" panose="02020603050405020304" charset="0"/>
            </a:endParaRPr>
          </a:p>
        </p:txBody>
      </p:sp>
      <p:sp>
        <p:nvSpPr>
          <p:cNvPr id="11"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0" y="523240"/>
            <a:ext cx="605409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RESULT</a:t>
            </a:r>
            <a:endParaRPr lang="en-US" sz="3980" spc="-11">
              <a:solidFill>
                <a:srgbClr val="1CADE4"/>
              </a:solidFill>
              <a:latin typeface="Montserrat" panose="00000500000000000000"/>
            </a:endParaRPr>
          </a:p>
        </p:txBody>
      </p:sp>
      <p:pic>
        <p:nvPicPr>
          <p:cNvPr id="10" name="Picture 9" descr="download"/>
          <p:cNvPicPr>
            <a:picLocks noChangeAspect="1"/>
          </p:cNvPicPr>
          <p:nvPr/>
        </p:nvPicPr>
        <p:blipFill>
          <a:blip r:embed="rId4"/>
          <a:stretch>
            <a:fillRect/>
          </a:stretch>
        </p:blipFill>
        <p:spPr>
          <a:xfrm>
            <a:off x="609600" y="1237615"/>
            <a:ext cx="3960000" cy="2729061"/>
          </a:xfrm>
          <a:prstGeom prst="rect">
            <a:avLst/>
          </a:prstGeom>
        </p:spPr>
      </p:pic>
      <p:pic>
        <p:nvPicPr>
          <p:cNvPr id="11" name="Picture 10" descr="download (1)"/>
          <p:cNvPicPr>
            <a:picLocks noChangeAspect="1"/>
          </p:cNvPicPr>
          <p:nvPr/>
        </p:nvPicPr>
        <p:blipFill>
          <a:blip r:embed="rId5"/>
          <a:stretch>
            <a:fillRect/>
          </a:stretch>
        </p:blipFill>
        <p:spPr>
          <a:xfrm>
            <a:off x="5791200" y="1237615"/>
            <a:ext cx="3960000" cy="2686919"/>
          </a:xfrm>
          <a:prstGeom prst="rect">
            <a:avLst/>
          </a:prstGeom>
        </p:spPr>
      </p:pic>
      <p:pic>
        <p:nvPicPr>
          <p:cNvPr id="12" name="Picture 11" descr="download (2)"/>
          <p:cNvPicPr>
            <a:picLocks noChangeAspect="1"/>
          </p:cNvPicPr>
          <p:nvPr/>
        </p:nvPicPr>
        <p:blipFill>
          <a:blip r:embed="rId6"/>
          <a:stretch>
            <a:fillRect/>
          </a:stretch>
        </p:blipFill>
        <p:spPr>
          <a:xfrm>
            <a:off x="838200" y="3924300"/>
            <a:ext cx="3960000" cy="2647416"/>
          </a:xfrm>
          <a:prstGeom prst="rect">
            <a:avLst/>
          </a:prstGeom>
        </p:spPr>
      </p:pic>
      <p:pic>
        <p:nvPicPr>
          <p:cNvPr id="13" name="Picture 12" descr="download (3)"/>
          <p:cNvPicPr>
            <a:picLocks noChangeAspect="1"/>
          </p:cNvPicPr>
          <p:nvPr/>
        </p:nvPicPr>
        <p:blipFill>
          <a:blip r:embed="rId7"/>
          <a:stretch>
            <a:fillRect/>
          </a:stretch>
        </p:blipFill>
        <p:spPr>
          <a:xfrm>
            <a:off x="5791200" y="4133850"/>
            <a:ext cx="3960000" cy="26667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3"/>
            <a:stretch>
              <a:fillRect/>
            </a:stretch>
          </a:blipFill>
        </p:spPr>
      </p:sp>
      <p:sp>
        <p:nvSpPr>
          <p:cNvPr id="4" name="TextBox 4"/>
          <p:cNvSpPr txBox="1"/>
          <p:nvPr/>
        </p:nvSpPr>
        <p:spPr>
          <a:xfrm>
            <a:off x="673100" y="523240"/>
            <a:ext cx="690308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CONCLUSION</a:t>
            </a:r>
            <a:endParaRPr lang="en-US" sz="3980" spc="-11">
              <a:solidFill>
                <a:srgbClr val="1CADE4"/>
              </a:solidFill>
              <a:latin typeface="Montserrat" panose="00000500000000000000"/>
            </a:endParaRPr>
          </a:p>
        </p:txBody>
      </p:sp>
      <p:sp>
        <p:nvSpPr>
          <p:cNvPr id="5" name="Text Box 4"/>
          <p:cNvSpPr txBox="1"/>
          <p:nvPr/>
        </p:nvSpPr>
        <p:spPr>
          <a:xfrm>
            <a:off x="990600" y="1676400"/>
            <a:ext cx="9279890" cy="1889760"/>
          </a:xfrm>
          <a:prstGeom prst="rect">
            <a:avLst/>
          </a:prstGeom>
          <a:noFill/>
        </p:spPr>
        <p:txBody>
          <a:bodyPr wrap="square" rtlCol="0" anchor="t">
            <a:spAutoFit/>
          </a:bodyPr>
          <a:p>
            <a:pPr>
              <a:lnSpc>
                <a:spcPct val="130000"/>
              </a:lnSpc>
            </a:pPr>
            <a:r>
              <a:rPr lang="en-US">
                <a:latin typeface="Times New Roman" panose="02020603050405020304" charset="0"/>
                <a:cs typeface="Times New Roman" panose="02020603050405020304" charset="0"/>
              </a:rPr>
              <a:t>This work is based on the Ultimaker S5 3-D printer settings and filaments. Material and strength tests were carried out on a Sincotec GMBH tester capable of pulling 20 kN.</a:t>
            </a:r>
            <a:endParaRPr lang="en-US">
              <a:latin typeface="Times New Roman" panose="02020603050405020304" charset="0"/>
              <a:cs typeface="Times New Roman" panose="02020603050405020304" charset="0"/>
            </a:endParaRPr>
          </a:p>
          <a:p>
            <a:pPr>
              <a:lnSpc>
                <a:spcPct val="130000"/>
              </a:lnSpc>
            </a:pPr>
            <a:endParaRPr lang="en-US">
              <a:latin typeface="Times New Roman" panose="02020603050405020304" charset="0"/>
              <a:cs typeface="Times New Roman" panose="02020603050405020304" charset="0"/>
            </a:endParaRPr>
          </a:p>
          <a:p>
            <a:pPr>
              <a:lnSpc>
                <a:spcPct val="130000"/>
              </a:lnSpc>
            </a:pPr>
            <a:r>
              <a:rPr lang="en-US">
                <a:latin typeface="Times New Roman" panose="02020603050405020304" charset="0"/>
                <a:cs typeface="Times New Roman" panose="02020603050405020304" charset="0"/>
              </a:rPr>
              <a:t>Here we try to estimate which material is used from the input and output parameters using the kNN and DNN algorithms.</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WPS Presentation</Application>
  <PresentationFormat>On-screen Show (4:3)</PresentationFormat>
  <Paragraphs>107</Paragraphs>
  <Slides>12</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12</vt:i4>
      </vt:variant>
    </vt:vector>
  </HeadingPairs>
  <TitlesOfParts>
    <vt:vector size="52" baseType="lpstr">
      <vt:lpstr>Arial</vt:lpstr>
      <vt:lpstr>SimSun</vt:lpstr>
      <vt:lpstr>Wingdings</vt:lpstr>
      <vt:lpstr>Montserrat</vt:lpstr>
      <vt:lpstr>Arimo</vt:lpstr>
      <vt:lpstr>Microsoft YaHei</vt:lpstr>
      <vt:lpstr>Arial Unicode MS</vt:lpstr>
      <vt:lpstr>Calibri</vt:lpstr>
      <vt:lpstr>AMGDT</vt:lpstr>
      <vt:lpstr>Algerian</vt:lpstr>
      <vt:lpstr>Arial Rounded MT Bold</vt:lpstr>
      <vt:lpstr>Artifakt Element Black</vt:lpstr>
      <vt:lpstr>Bahnschrift Light</vt:lpstr>
      <vt:lpstr>Bahnschrift SemiLight Condensed</vt:lpstr>
      <vt:lpstr>Baskerville Old Face</vt:lpstr>
      <vt:lpstr>Berlin Sans FB</vt:lpstr>
      <vt:lpstr>Blackadder ITC</vt:lpstr>
      <vt:lpstr>Bodoni MT</vt:lpstr>
      <vt:lpstr>Bodoni MT Condensed</vt:lpstr>
      <vt:lpstr>Bodoni MT Black</vt:lpstr>
      <vt:lpstr>Arial Black</vt:lpstr>
      <vt:lpstr>Artifakt Element Light</vt:lpstr>
      <vt:lpstr>Bahnschrift Condensed</vt:lpstr>
      <vt:lpstr>Bahnschrift Light SemiCondensed</vt:lpstr>
      <vt:lpstr>Bahnschrift SemiLight</vt:lpstr>
      <vt:lpstr>Berlin Sans FB Demi</vt:lpstr>
      <vt:lpstr>Bernard MT Condensed</vt:lpstr>
      <vt:lpstr>Artifakt Element Book</vt:lpstr>
      <vt:lpstr>Bahnschrift</vt:lpstr>
      <vt:lpstr>Bahnschrift Light Condensed</vt:lpstr>
      <vt:lpstr>Arial Narrow</vt:lpstr>
      <vt:lpstr>Artifakt Element</vt:lpstr>
      <vt:lpstr>Artifakt Element Thin</vt:lpstr>
      <vt:lpstr>Bahnschrift SemiBold</vt:lpstr>
      <vt:lpstr>Bahnschrift SemiBold Condensed</vt:lpstr>
      <vt:lpstr>Bahnschrift SemiBold SemiCondensed</vt:lpstr>
      <vt:lpstr>Bahnschrift SemiCondensed</vt:lpstr>
      <vt:lpstr>Bauhaus 93</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mudhalvan.pdf</dc:title>
  <dc:creator/>
  <cp:lastModifiedBy>warma</cp:lastModifiedBy>
  <cp:revision>4</cp:revision>
  <dcterms:created xsi:type="dcterms:W3CDTF">2006-08-16T00:00:00Z</dcterms:created>
  <dcterms:modified xsi:type="dcterms:W3CDTF">2024-04-05T08:33:27Z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FA1A6A4E60344ADF99C0B693A41C3160</vt:lpwstr>
  </property>
  <property fmtid="{D5CDD505-2E9C-101B-9397-08002B2CF9AE}" pid="3" name="KSOProductBuildVer">
    <vt:lpwstr>1033-11.2.0.11225</vt:lpwstr>
  </property>
</Properties>
</file>