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5"/>
  </p:notesMasterIdLst>
  <p:sldIdLst>
    <p:sldId id="289" r:id="rId2"/>
    <p:sldId id="260" r:id="rId3"/>
    <p:sldId id="313" r:id="rId4"/>
    <p:sldId id="295" r:id="rId5"/>
    <p:sldId id="314" r:id="rId6"/>
    <p:sldId id="296" r:id="rId7"/>
    <p:sldId id="315" r:id="rId8"/>
    <p:sldId id="298" r:id="rId9"/>
    <p:sldId id="299" r:id="rId10"/>
    <p:sldId id="300" r:id="rId11"/>
    <p:sldId id="302" r:id="rId12"/>
    <p:sldId id="301" r:id="rId13"/>
    <p:sldId id="317" r:id="rId14"/>
    <p:sldId id="303" r:id="rId15"/>
    <p:sldId id="304" r:id="rId16"/>
    <p:sldId id="305" r:id="rId17"/>
    <p:sldId id="306" r:id="rId18"/>
    <p:sldId id="307" r:id="rId19"/>
    <p:sldId id="316" r:id="rId20"/>
    <p:sldId id="308" r:id="rId21"/>
    <p:sldId id="310" r:id="rId22"/>
    <p:sldId id="312" r:id="rId23"/>
    <p:sldId id="259" r:id="rId24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44" userDrawn="1">
          <p15:clr>
            <a:srgbClr val="A4A3A4"/>
          </p15:clr>
        </p15:guide>
        <p15:guide id="2" pos="5616" userDrawn="1">
          <p15:clr>
            <a:srgbClr val="A4A3A4"/>
          </p15:clr>
        </p15:guide>
        <p15:guide id="3" orient="horz" pos="432" userDrawn="1">
          <p15:clr>
            <a:srgbClr val="A4A3A4"/>
          </p15:clr>
        </p15:guide>
        <p15:guide id="4" orient="horz" pos="472" userDrawn="1">
          <p15:clr>
            <a:srgbClr val="A4A3A4"/>
          </p15:clr>
        </p15:guide>
        <p15:guide id="5" orient="horz" pos="410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  <p15:guide id="7" pos="295" userDrawn="1">
          <p15:clr>
            <a:srgbClr val="A4A3A4"/>
          </p15:clr>
        </p15:guide>
        <p15:guide id="8" orient="horz" pos="11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 磊" initials="张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FE2F3"/>
    <a:srgbClr val="C31823"/>
    <a:srgbClr val="C9151E"/>
    <a:srgbClr val="E9CBBC"/>
    <a:srgbClr val="E0A487"/>
    <a:srgbClr val="D97C5B"/>
    <a:srgbClr val="CC141E"/>
    <a:srgbClr val="D05035"/>
    <a:srgbClr val="C8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2846" autoAdjust="0"/>
  </p:normalViewPr>
  <p:slideViewPr>
    <p:cSldViewPr snapToGrid="0">
      <p:cViewPr varScale="1">
        <p:scale>
          <a:sx n="74" d="100"/>
          <a:sy n="74" d="100"/>
        </p:scale>
        <p:origin x="912" y="42"/>
      </p:cViewPr>
      <p:guideLst>
        <p:guide pos="144"/>
        <p:guide pos="5616"/>
        <p:guide orient="horz" pos="432"/>
        <p:guide orient="horz" pos="472"/>
        <p:guide orient="horz" pos="4104"/>
        <p:guide orient="horz" pos="4056"/>
        <p:guide pos="295"/>
        <p:guide orient="horz" pos="118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19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OAEP</a:t>
            </a:r>
            <a:r>
              <a:rPr lang="zh-CN" altLang="en-US" dirty="0"/>
              <a:t> </a:t>
            </a:r>
            <a:r>
              <a:rPr lang="en-US" altLang="zh-CN" dirty="0"/>
              <a:t>padding</a:t>
            </a:r>
            <a:r>
              <a:rPr lang="zh-CN" altLang="en-US" dirty="0"/>
              <a:t>避免了</a:t>
            </a:r>
            <a:r>
              <a:rPr lang="en-US" altLang="zh-CN" dirty="0"/>
              <a:t>partial decryption</a:t>
            </a:r>
            <a:r>
              <a:rPr lang="zh-CN" altLang="en-US" dirty="0"/>
              <a:t>，也就是让攻击者拥有的</a:t>
            </a:r>
            <a:r>
              <a:rPr lang="en-US" altLang="zh-CN" dirty="0"/>
              <a:t>CCA</a:t>
            </a:r>
            <a:r>
              <a:rPr lang="zh-CN" altLang="en-US" dirty="0"/>
              <a:t>能力失效。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826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336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528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53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552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671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课程结束后的两周以内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993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实现 </a:t>
            </a:r>
            <a:r>
              <a:rPr lang="en-US" altLang="zh-CN" dirty="0"/>
              <a:t>textbook RSA </a:t>
            </a:r>
            <a:r>
              <a:rPr lang="zh-CN" altLang="en-US" dirty="0"/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297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也就是需要实现一个生成大素数的方法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87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实现对</a:t>
            </a:r>
            <a:r>
              <a:rPr lang="en-US" altLang="zh-CN" dirty="0"/>
              <a:t>textbook RSA</a:t>
            </a:r>
            <a:r>
              <a:rPr lang="zh-CN" altLang="en-US" dirty="0"/>
              <a:t>的 </a:t>
            </a:r>
            <a:r>
              <a:rPr lang="en-US" altLang="zh-CN" dirty="0"/>
              <a:t>CCA2</a:t>
            </a:r>
            <a:r>
              <a:rPr lang="zh-CN" altLang="en-US" dirty="0"/>
              <a:t>攻击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565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Semantic security: </a:t>
            </a:r>
            <a:r>
              <a:rPr lang="zh-CN" altLang="en-US" dirty="0"/>
              <a:t>给</a:t>
            </a:r>
            <a:r>
              <a:rPr lang="en-US" altLang="zh-CN" dirty="0"/>
              <a:t>m0</a:t>
            </a:r>
            <a:r>
              <a:rPr lang="zh-CN" altLang="en-US" dirty="0"/>
              <a:t>和</a:t>
            </a:r>
            <a:r>
              <a:rPr lang="en-US" altLang="zh-CN" dirty="0"/>
              <a:t>m1</a:t>
            </a:r>
            <a:r>
              <a:rPr lang="zh-CN" altLang="en-US" dirty="0"/>
              <a:t>的</a:t>
            </a:r>
            <a:r>
              <a:rPr lang="en-US" altLang="zh-CN" dirty="0"/>
              <a:t>c0</a:t>
            </a:r>
            <a:r>
              <a:rPr lang="zh-CN" altLang="en-US" dirty="0"/>
              <a:t>与</a:t>
            </a:r>
            <a:r>
              <a:rPr lang="en-US" altLang="zh-CN" dirty="0"/>
              <a:t>c1</a:t>
            </a:r>
            <a:r>
              <a:rPr lang="zh-CN" altLang="en-US" dirty="0"/>
              <a:t>，攻击者无法区分哪个是哪个的加密结果</a:t>
            </a:r>
            <a:endParaRPr lang="en-US" altLang="zh-CN" dirty="0"/>
          </a:p>
          <a:p>
            <a:r>
              <a:rPr lang="en-US" altLang="zh-CN" dirty="0"/>
              <a:t>RSA</a:t>
            </a:r>
            <a:r>
              <a:rPr lang="zh-CN" altLang="en-US" dirty="0"/>
              <a:t>加密的同态性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624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WUP</a:t>
            </a:r>
            <a:r>
              <a:rPr kumimoji="1" lang="zh-CN" altLang="en-US" dirty="0"/>
              <a:t> </a:t>
            </a:r>
            <a:r>
              <a:rPr kumimoji="1" lang="en-US" altLang="zh-CN" dirty="0"/>
              <a:t>Wake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Up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129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封底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1552217"/>
            <a:ext cx="7886700" cy="1325563"/>
          </a:xfrm>
          <a:prstGeom prst="rect">
            <a:avLst/>
          </a:prstGeo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/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/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/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/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44" userDrawn="1">
          <p15:clr>
            <a:srgbClr val="F26B43"/>
          </p15:clr>
        </p15:guide>
        <p15:guide id="2" pos="5616" userDrawn="1">
          <p15:clr>
            <a:srgbClr val="F26B43"/>
          </p15:clr>
        </p15:guide>
        <p15:guide id="3" orient="horz" pos="432" userDrawn="1">
          <p15:clr>
            <a:srgbClr val="F26B43"/>
          </p15:clr>
        </p15:guide>
        <p15:guide id="4" orient="horz" pos="472" userDrawn="1">
          <p15:clr>
            <a:srgbClr val="F26B43"/>
          </p15:clr>
        </p15:guide>
        <p15:guide id="5" orient="horz" pos="4104" userDrawn="1">
          <p15:clr>
            <a:srgbClr val="F26B43"/>
          </p15:clr>
        </p15:guide>
        <p15:guide id="6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04576" y="4087906"/>
            <a:ext cx="8674876" cy="1254164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Network Security - Project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404576" y="5392900"/>
            <a:ext cx="5820358" cy="468179"/>
          </a:xfrm>
        </p:spPr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ea typeface="SimSun" charset="0"/>
                <a:cs typeface="Times New Roman" panose="02020603050405020304" pitchFamily="18" charset="0"/>
              </a:rPr>
              <a:t>Yujia</a:t>
            </a:r>
            <a:r>
              <a:rPr lang="en-US" altLang="zh-CN" dirty="0">
                <a:latin typeface="Times New Roman" panose="02020603050405020304" pitchFamily="18" charset="0"/>
                <a:ea typeface="SimSun" charset="0"/>
                <a:cs typeface="Times New Roman" panose="02020603050405020304" pitchFamily="18" charset="0"/>
              </a:rPr>
              <a:t> Huo  </a:t>
            </a:r>
            <a:r>
              <a:rPr lang="en-US" altLang="zh-C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372538125@sjtu.edu.cn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04576" y="5997970"/>
            <a:ext cx="4159250" cy="49900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2025.5.30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Project - Task 2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26" y="1685678"/>
            <a:ext cx="8062659" cy="48238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attack, the server knows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 key pair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 key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adversary knows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 public key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RSA-encrypted AES key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AES-encrypted WUP request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adversary wants to know</a:t>
            </a:r>
          </a:p>
          <a:p>
            <a:pPr lvl="1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 key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Project - Task 2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part, you are supposed to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Properly design your own WUP request format,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server-client communication model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 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history message by yourself, it should includes a RSA-encrypted AES key and an AES-encrypted request.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the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 to obtain the AES key (and further decrypt the encrypted request) from the history message.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third-party library to implement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encryption and decryption.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Project - Task 2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Introduction 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1: Textbook-RSA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2: CCA2 Attack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F8E0DB2-BE7B-4667-81AD-F986C9A9FB8C}"/>
              </a:ext>
            </a:extLst>
          </p:cNvPr>
          <p:cNvGrpSpPr/>
          <p:nvPr/>
        </p:nvGrpSpPr>
        <p:grpSpPr>
          <a:xfrm>
            <a:off x="1841535" y="4041642"/>
            <a:ext cx="843427" cy="443226"/>
            <a:chOff x="666810" y="2586037"/>
            <a:chExt cx="468000" cy="245937"/>
          </a:xfrm>
        </p:grpSpPr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76C0486-170D-473A-9660-A70DFE75CF8A}"/>
                </a:ext>
              </a:extLst>
            </p:cNvPr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048463B-4164-405F-9B1A-F66D2CFD4C14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A27B397-29A0-414B-8347-B46EE7E34114}"/>
              </a:ext>
            </a:extLst>
          </p:cNvPr>
          <p:cNvCxnSpPr>
            <a:stCxn id="23" idx="6"/>
          </p:cNvCxnSpPr>
          <p:nvPr/>
        </p:nvCxnSpPr>
        <p:spPr>
          <a:xfrm>
            <a:off x="2534033" y="4449307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A435407-501E-41A6-A144-FE54AE134645}"/>
              </a:ext>
            </a:extLst>
          </p:cNvPr>
          <p:cNvSpPr txBox="1"/>
          <p:nvPr/>
        </p:nvSpPr>
        <p:spPr>
          <a:xfrm>
            <a:off x="2915073" y="401282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3: OAEP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98D8EEB-A1E2-4967-A4FA-1727C2B7E204}"/>
              </a:ext>
            </a:extLst>
          </p:cNvPr>
          <p:cNvGrpSpPr/>
          <p:nvPr/>
        </p:nvGrpSpPr>
        <p:grpSpPr>
          <a:xfrm>
            <a:off x="1841535" y="4958227"/>
            <a:ext cx="843427" cy="443226"/>
            <a:chOff x="666810" y="2586037"/>
            <a:chExt cx="468000" cy="245937"/>
          </a:xfrm>
        </p:grpSpPr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1E600D87-A73C-4833-A984-2093B8A04B9E}"/>
                </a:ext>
              </a:extLst>
            </p:cNvPr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B5F8205-A434-48F6-95C4-881BA89860AB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6A209A6-9511-42D0-AEFF-B492C298D1BB}"/>
              </a:ext>
            </a:extLst>
          </p:cNvPr>
          <p:cNvCxnSpPr>
            <a:stCxn id="28" idx="6"/>
          </p:cNvCxnSpPr>
          <p:nvPr/>
        </p:nvCxnSpPr>
        <p:spPr>
          <a:xfrm>
            <a:off x="2534033" y="5365892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60A95E40-2B34-4E30-B8BF-7B90007FC0A0}"/>
              </a:ext>
            </a:extLst>
          </p:cNvPr>
          <p:cNvSpPr txBox="1"/>
          <p:nvPr/>
        </p:nvSpPr>
        <p:spPr>
          <a:xfrm>
            <a:off x="2915073" y="492941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Submission and Standard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045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defend the attack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RSA-OAEP algorithm and discuss why it can defend such kind of attacks.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textbook RSA is vulnerable to attacks, in this paper, the authors give a solution: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OAEP key padding algorithm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cryptography, Optimal Asymmetric Encryption Padding (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OAEP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 padding scheme often used together with RSA encryption. OAEP satisfies the following two goals: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an element of randomness which can be used to convert a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encryption scheme (e.g., traditional RSA) into a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scheme.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 partial decryption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ciphertexts (or other information leakage) by ensuring that an adversary cannot recover any portion of the plaintext without being able to invert the trapdoor one-way permutation.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Project - Task 3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Project - Task 3: OAEP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469900" y="1879600"/>
            <a:ext cx="3819792" cy="4921498"/>
          </a:xfrm>
        </p:spPr>
        <p:txBody>
          <a:bodyPr>
            <a:norm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number of bits in the RSA modulus.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k0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integers fixed by the protocol.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plaintext message, an </a:t>
            </a:r>
            <a:r>
              <a:rPr lang="sv-S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sv-SE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sv-S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sv-SE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k0</a:t>
            </a:r>
            <a:r>
              <a:rPr lang="sv-S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sv-SE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r>
              <a:rPr lang="sv-SE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bit string </a:t>
            </a:r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typically some cryptographic hash functions fixed by the protocol.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⊕ is an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76547"/>
            <a:ext cx="4336156" cy="391701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Project - Task 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OAEP encoding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76547"/>
            <a:ext cx="4336156" cy="3917019"/>
          </a:xfrm>
          <a:prstGeom prst="rect">
            <a:avLst/>
          </a:prstGeom>
        </p:spPr>
      </p:pic>
      <p:sp>
        <p:nvSpPr>
          <p:cNvPr id="5" name="内容占位符 5">
            <a:extLst>
              <a:ext uri="{FF2B5EF4-FFF2-40B4-BE49-F238E27FC236}">
                <a16:creationId xmlns:a16="http://schemas.microsoft.com/office/drawing/2014/main" id="{B0E9DFE4-5609-4809-A95F-D6DA72A8CA18}"/>
              </a:ext>
            </a:extLst>
          </p:cNvPr>
          <p:cNvSpPr txBox="1">
            <a:spLocks/>
          </p:cNvSpPr>
          <p:nvPr/>
        </p:nvSpPr>
        <p:spPr>
          <a:xfrm>
            <a:off x="469899" y="1879600"/>
            <a:ext cx="4336156" cy="49214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are padded with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zeros to be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n−k0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in length.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randomly generated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string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expands the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bits of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n−k0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00..0 ⊕ G(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reduces the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n−k0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of X to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k0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⊕ H(X)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is X || Y where X is shown in the diagram as the leftmost block and Y as the rightmost block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76547"/>
            <a:ext cx="4336156" cy="3917019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Project - Task 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OAEP decoding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>
          <a:xfrm>
            <a:off x="469899" y="1879600"/>
            <a:ext cx="4336156" cy="492149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 the random string as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Y ⊕ H(X)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 the message as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00..0 = X ⊕ G(r)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all-or-nothing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security is from the fact that to recover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must recover the entire X and the entire Y; X is required to recover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Y, and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required to recover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X. Since any changed bit of a cryptographic hash completely changes the result, the entire X and the entire Y must both be completely recovered.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part, you are supposed to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OAEP padding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to the textbook RSA implementation.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a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advantages of RSA-OAEP compared to the textbook RSA.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bonus, you can further try to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CCA2 attack to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RSA-OAEP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see whether it can thwart the CCA2 attack you have implemented in part 2.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Project - Task 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Introduction 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1: Textbook-RSA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2: CCA2 Attack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F8E0DB2-BE7B-4667-81AD-F986C9A9FB8C}"/>
              </a:ext>
            </a:extLst>
          </p:cNvPr>
          <p:cNvGrpSpPr/>
          <p:nvPr/>
        </p:nvGrpSpPr>
        <p:grpSpPr>
          <a:xfrm>
            <a:off x="1841535" y="4041642"/>
            <a:ext cx="843427" cy="443226"/>
            <a:chOff x="666810" y="2586037"/>
            <a:chExt cx="468000" cy="245937"/>
          </a:xfrm>
        </p:grpSpPr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76C0486-170D-473A-9660-A70DFE75CF8A}"/>
                </a:ext>
              </a:extLst>
            </p:cNvPr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048463B-4164-405F-9B1A-F66D2CFD4C14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A27B397-29A0-414B-8347-B46EE7E34114}"/>
              </a:ext>
            </a:extLst>
          </p:cNvPr>
          <p:cNvCxnSpPr>
            <a:stCxn id="23" idx="6"/>
          </p:cNvCxnSpPr>
          <p:nvPr/>
        </p:nvCxnSpPr>
        <p:spPr>
          <a:xfrm>
            <a:off x="2534033" y="4449307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A435407-501E-41A6-A144-FE54AE134645}"/>
              </a:ext>
            </a:extLst>
          </p:cNvPr>
          <p:cNvSpPr txBox="1"/>
          <p:nvPr/>
        </p:nvSpPr>
        <p:spPr>
          <a:xfrm>
            <a:off x="2915073" y="401282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3: OAEP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98D8EEB-A1E2-4967-A4FA-1727C2B7E204}"/>
              </a:ext>
            </a:extLst>
          </p:cNvPr>
          <p:cNvGrpSpPr/>
          <p:nvPr/>
        </p:nvGrpSpPr>
        <p:grpSpPr>
          <a:xfrm>
            <a:off x="1841535" y="4958227"/>
            <a:ext cx="843427" cy="443226"/>
            <a:chOff x="666810" y="2586037"/>
            <a:chExt cx="468000" cy="245937"/>
          </a:xfrm>
        </p:grpSpPr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1E600D87-A73C-4833-A984-2093B8A04B9E}"/>
                </a:ext>
              </a:extLst>
            </p:cNvPr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B5F8205-A434-48F6-95C4-881BA89860AB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6A209A6-9511-42D0-AEFF-B492C298D1BB}"/>
              </a:ext>
            </a:extLst>
          </p:cNvPr>
          <p:cNvCxnSpPr>
            <a:stCxn id="28" idx="6"/>
          </p:cNvCxnSpPr>
          <p:nvPr/>
        </p:nvCxnSpPr>
        <p:spPr>
          <a:xfrm>
            <a:off x="2534033" y="5365892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60A95E40-2B34-4E30-B8BF-7B90007FC0A0}"/>
              </a:ext>
            </a:extLst>
          </p:cNvPr>
          <p:cNvSpPr txBox="1"/>
          <p:nvPr/>
        </p:nvSpPr>
        <p:spPr>
          <a:xfrm>
            <a:off x="2915073" y="492941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Submission and Standard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34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Introduction 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1: Textbook-RSA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2: CCA2 Attack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F8E0DB2-BE7B-4667-81AD-F986C9A9FB8C}"/>
              </a:ext>
            </a:extLst>
          </p:cNvPr>
          <p:cNvGrpSpPr/>
          <p:nvPr/>
        </p:nvGrpSpPr>
        <p:grpSpPr>
          <a:xfrm>
            <a:off x="1841535" y="4041642"/>
            <a:ext cx="843427" cy="443226"/>
            <a:chOff x="666810" y="2586037"/>
            <a:chExt cx="468000" cy="245937"/>
          </a:xfrm>
        </p:grpSpPr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76C0486-170D-473A-9660-A70DFE75CF8A}"/>
                </a:ext>
              </a:extLst>
            </p:cNvPr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048463B-4164-405F-9B1A-F66D2CFD4C14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A27B397-29A0-414B-8347-B46EE7E34114}"/>
              </a:ext>
            </a:extLst>
          </p:cNvPr>
          <p:cNvCxnSpPr>
            <a:stCxn id="23" idx="6"/>
          </p:cNvCxnSpPr>
          <p:nvPr/>
        </p:nvCxnSpPr>
        <p:spPr>
          <a:xfrm>
            <a:off x="2534033" y="4449307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A435407-501E-41A6-A144-FE54AE134645}"/>
              </a:ext>
            </a:extLst>
          </p:cNvPr>
          <p:cNvSpPr txBox="1"/>
          <p:nvPr/>
        </p:nvSpPr>
        <p:spPr>
          <a:xfrm>
            <a:off x="2915073" y="401282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3: OAEP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98D8EEB-A1E2-4967-A4FA-1727C2B7E204}"/>
              </a:ext>
            </a:extLst>
          </p:cNvPr>
          <p:cNvGrpSpPr/>
          <p:nvPr/>
        </p:nvGrpSpPr>
        <p:grpSpPr>
          <a:xfrm>
            <a:off x="1841535" y="4958227"/>
            <a:ext cx="843427" cy="443226"/>
            <a:chOff x="666810" y="2586037"/>
            <a:chExt cx="468000" cy="245937"/>
          </a:xfrm>
        </p:grpSpPr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1E600D87-A73C-4833-A984-2093B8A04B9E}"/>
                </a:ext>
              </a:extLst>
            </p:cNvPr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B5F8205-A434-48F6-95C4-881BA89860AB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6A209A6-9511-42D0-AEFF-B492C298D1BB}"/>
              </a:ext>
            </a:extLst>
          </p:cNvPr>
          <p:cNvCxnSpPr>
            <a:stCxn id="28" idx="6"/>
          </p:cNvCxnSpPr>
          <p:nvPr/>
        </p:nvCxnSpPr>
        <p:spPr>
          <a:xfrm>
            <a:off x="2534033" y="5365892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60A95E40-2B34-4E30-B8BF-7B90007FC0A0}"/>
              </a:ext>
            </a:extLst>
          </p:cNvPr>
          <p:cNvSpPr txBox="1"/>
          <p:nvPr/>
        </p:nvSpPr>
        <p:spPr>
          <a:xfrm>
            <a:off x="2915073" y="492941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Submission and Standard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to be Submitted and Standard of Grading:    </a:t>
            </a:r>
          </a:p>
          <a:p>
            <a:pPr lvl="1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6 points </a:t>
            </a:r>
          </a:p>
          <a:p>
            <a:pPr lvl="1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 parameters (Decimal, 1024bits):	 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RSA_Moduler.txt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point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RSA_p.txt		1 point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RSA_q.txt		1 point</a:t>
            </a:r>
          </a:p>
          <a:p>
            <a:pPr lvl="1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 key (Decimal, 1024bits):  		 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RSA_Secret_Key.txt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point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RSA_Public_Key.txt     1 point</a:t>
            </a:r>
          </a:p>
          <a:p>
            <a:pPr lvl="1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Encryption: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Raw_Message.txt                                  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point</a:t>
            </a:r>
          </a:p>
          <a:p>
            <a:pPr lvl="2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Encrypted_Message.txt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(hexadecimal)   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point   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Decryption (TA)                            	2 points</a:t>
            </a:r>
          </a:p>
          <a:p>
            <a:pPr marL="457200" lvl="1" indent="0">
              <a:buNone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7633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488196" cy="492149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to be Submitted and Standard of Grading:    </a:t>
            </a:r>
          </a:p>
          <a:p>
            <a:pPr lvl="1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10 points </a:t>
            </a:r>
          </a:p>
          <a:p>
            <a:pPr lvl="1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CCA2 (Use RSA parameters in task 1):	 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History_Message.txt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point</a:t>
            </a:r>
          </a:p>
          <a:p>
            <a:pPr lvl="2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AES_Key.txt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hexadecimal, 128bits)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point</a:t>
            </a:r>
          </a:p>
          <a:p>
            <a:pPr lvl="2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WUP_Request.txt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hexadecimal)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point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AES_Encrypted_WUP.txt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hexadecimal) 		2 points</a:t>
            </a:r>
          </a:p>
          <a:p>
            <a:pPr lvl="2"/>
            <a:r>
              <a:rPr lang="en-US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 Process to Obtain the AES key: 	10 points	</a:t>
            </a:r>
          </a:p>
          <a:p>
            <a:pPr lvl="3"/>
            <a:r>
              <a:rPr lang="en-US" altLang="zh-C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Screenshot and Log Files are OK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73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to be Submitted and Standard of Grading:    </a:t>
            </a:r>
          </a:p>
          <a:p>
            <a:pPr lvl="1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10 points </a:t>
            </a:r>
          </a:p>
          <a:p>
            <a:pPr lvl="1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 (Use RSA parameters and Message in task 1): 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Random_Number.txt	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point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Message_After_Padding.txt (hexadecimal) 1 point</a:t>
            </a:r>
          </a:p>
          <a:p>
            <a:pPr lvl="2"/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Encrypted_Message.txt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(hexadecimal)    	 1 point 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Decryption (TA)                            	 2 points</a:t>
            </a:r>
          </a:p>
          <a:p>
            <a:pPr marL="457200" lvl="1" indent="0"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(Recommended using n=1024, k0=512, hash: sha512 )</a:t>
            </a:r>
          </a:p>
          <a:p>
            <a:pPr marL="457200" lvl="1" indent="0">
              <a:buNone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extra file added is OK but need to be explained in report!</a:t>
            </a:r>
          </a:p>
          <a:p>
            <a:pPr marL="457200" lvl="1" indent="0">
              <a:buNone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641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47746" y="1816797"/>
            <a:ext cx="3448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zh-CN" altLang="en-US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Introduction 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1: Textbook-RSA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2: CCA2 Attack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F8E0DB2-BE7B-4667-81AD-F986C9A9FB8C}"/>
              </a:ext>
            </a:extLst>
          </p:cNvPr>
          <p:cNvGrpSpPr/>
          <p:nvPr/>
        </p:nvGrpSpPr>
        <p:grpSpPr>
          <a:xfrm>
            <a:off x="1841535" y="4041642"/>
            <a:ext cx="843427" cy="443226"/>
            <a:chOff x="666810" y="2586037"/>
            <a:chExt cx="468000" cy="245937"/>
          </a:xfrm>
        </p:grpSpPr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76C0486-170D-473A-9660-A70DFE75CF8A}"/>
                </a:ext>
              </a:extLst>
            </p:cNvPr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048463B-4164-405F-9B1A-F66D2CFD4C14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A27B397-29A0-414B-8347-B46EE7E34114}"/>
              </a:ext>
            </a:extLst>
          </p:cNvPr>
          <p:cNvCxnSpPr>
            <a:stCxn id="23" idx="6"/>
          </p:cNvCxnSpPr>
          <p:nvPr/>
        </p:nvCxnSpPr>
        <p:spPr>
          <a:xfrm>
            <a:off x="2534033" y="4449307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A435407-501E-41A6-A144-FE54AE134645}"/>
              </a:ext>
            </a:extLst>
          </p:cNvPr>
          <p:cNvSpPr txBox="1"/>
          <p:nvPr/>
        </p:nvSpPr>
        <p:spPr>
          <a:xfrm>
            <a:off x="2915073" y="401282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3: OAEP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98D8EEB-A1E2-4967-A4FA-1727C2B7E204}"/>
              </a:ext>
            </a:extLst>
          </p:cNvPr>
          <p:cNvGrpSpPr/>
          <p:nvPr/>
        </p:nvGrpSpPr>
        <p:grpSpPr>
          <a:xfrm>
            <a:off x="1841535" y="4958227"/>
            <a:ext cx="843427" cy="443226"/>
            <a:chOff x="666810" y="2586037"/>
            <a:chExt cx="468000" cy="245937"/>
          </a:xfrm>
        </p:grpSpPr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1E600D87-A73C-4833-A984-2093B8A04B9E}"/>
                </a:ext>
              </a:extLst>
            </p:cNvPr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B5F8205-A434-48F6-95C4-881BA89860AB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6A209A6-9511-42D0-AEFF-B492C298D1BB}"/>
              </a:ext>
            </a:extLst>
          </p:cNvPr>
          <p:cNvCxnSpPr>
            <a:stCxn id="28" idx="6"/>
          </p:cNvCxnSpPr>
          <p:nvPr/>
        </p:nvCxnSpPr>
        <p:spPr>
          <a:xfrm>
            <a:off x="2534033" y="5365892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60A95E40-2B34-4E30-B8BF-7B90007FC0A0}"/>
              </a:ext>
            </a:extLst>
          </p:cNvPr>
          <p:cNvSpPr txBox="1"/>
          <p:nvPr/>
        </p:nvSpPr>
        <p:spPr>
          <a:xfrm>
            <a:off x="2915073" y="492941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Submission and Standard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5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DDL:  23:59 June 22 (Last Day of Week 18)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 Format:</a:t>
            </a:r>
          </a:p>
          <a:p>
            <a:pPr lvl="1"/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Project_${Name}.{tar.gz/</a:t>
            </a:r>
            <a:r>
              <a:rPr lang="en-US" altLang="zh-C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rar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/zip}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</a:t>
            </a:r>
          </a:p>
          <a:p>
            <a:pPr lvl="3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code/data for task 1 (15/100)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</a:t>
            </a:r>
          </a:p>
          <a:p>
            <a:pPr lvl="3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code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/data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task 2 (25/100)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</a:t>
            </a:r>
          </a:p>
          <a:p>
            <a:pPr lvl="3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code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/data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task 3 (15/100)</a:t>
            </a:r>
          </a:p>
          <a:p>
            <a:pPr lvl="2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Report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_${Name}.pdf    (45/100)</a:t>
            </a:r>
          </a:p>
          <a:p>
            <a:pPr lvl="1"/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Introduction 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1: Textbook-RSA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2: CCA2 Attack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F8E0DB2-BE7B-4667-81AD-F986C9A9FB8C}"/>
              </a:ext>
            </a:extLst>
          </p:cNvPr>
          <p:cNvGrpSpPr/>
          <p:nvPr/>
        </p:nvGrpSpPr>
        <p:grpSpPr>
          <a:xfrm>
            <a:off x="1841535" y="4041642"/>
            <a:ext cx="843427" cy="443226"/>
            <a:chOff x="666810" y="2586037"/>
            <a:chExt cx="468000" cy="245937"/>
          </a:xfrm>
        </p:grpSpPr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76C0486-170D-473A-9660-A70DFE75CF8A}"/>
                </a:ext>
              </a:extLst>
            </p:cNvPr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048463B-4164-405F-9B1A-F66D2CFD4C14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A27B397-29A0-414B-8347-B46EE7E34114}"/>
              </a:ext>
            </a:extLst>
          </p:cNvPr>
          <p:cNvCxnSpPr>
            <a:stCxn id="23" idx="6"/>
          </p:cNvCxnSpPr>
          <p:nvPr/>
        </p:nvCxnSpPr>
        <p:spPr>
          <a:xfrm>
            <a:off x="2534033" y="4449307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A435407-501E-41A6-A144-FE54AE134645}"/>
              </a:ext>
            </a:extLst>
          </p:cNvPr>
          <p:cNvSpPr txBox="1"/>
          <p:nvPr/>
        </p:nvSpPr>
        <p:spPr>
          <a:xfrm>
            <a:off x="2915073" y="401282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3: OAEP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98D8EEB-A1E2-4967-A4FA-1727C2B7E204}"/>
              </a:ext>
            </a:extLst>
          </p:cNvPr>
          <p:cNvGrpSpPr/>
          <p:nvPr/>
        </p:nvGrpSpPr>
        <p:grpSpPr>
          <a:xfrm>
            <a:off x="1841535" y="4958227"/>
            <a:ext cx="843427" cy="443226"/>
            <a:chOff x="666810" y="2586037"/>
            <a:chExt cx="468000" cy="245937"/>
          </a:xfrm>
        </p:grpSpPr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1E600D87-A73C-4833-A984-2093B8A04B9E}"/>
                </a:ext>
              </a:extLst>
            </p:cNvPr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B5F8205-A434-48F6-95C4-881BA89860AB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6A209A6-9511-42D0-AEFF-B492C298D1BB}"/>
              </a:ext>
            </a:extLst>
          </p:cNvPr>
          <p:cNvCxnSpPr>
            <a:stCxn id="28" idx="6"/>
          </p:cNvCxnSpPr>
          <p:nvPr/>
        </p:nvCxnSpPr>
        <p:spPr>
          <a:xfrm>
            <a:off x="2534033" y="5365892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60A95E40-2B34-4E30-B8BF-7B90007FC0A0}"/>
              </a:ext>
            </a:extLst>
          </p:cNvPr>
          <p:cNvSpPr txBox="1"/>
          <p:nvPr/>
        </p:nvSpPr>
        <p:spPr>
          <a:xfrm>
            <a:off x="2915073" y="492941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Submission and Standard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580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Implement the textbook RSA algorithm (without any padding)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code should be able to:</a:t>
            </a:r>
          </a:p>
          <a:p>
            <a:pPr lvl="1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random RSA key pair with a given key size (e.g., 1024-bit)   </a:t>
            </a:r>
          </a:p>
          <a:p>
            <a:pPr lvl="1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plaintext with the public key.</a:t>
            </a:r>
          </a:p>
          <a:p>
            <a:pPr lvl="1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ciphertext with the private key.</a:t>
            </a:r>
          </a:p>
          <a:p>
            <a:pPr marL="457200" lvl="1" indent="0">
              <a:buNone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– Task 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841535" y="1303550"/>
            <a:ext cx="843427" cy="443226"/>
            <a:chOff x="666810" y="2586037"/>
            <a:chExt cx="468000" cy="245937"/>
          </a:xfrm>
        </p:grpSpPr>
        <p:sp>
          <p:nvSpPr>
            <p:cNvPr id="4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/>
            </a:p>
          </p:txBody>
        </p:sp>
        <p:sp>
          <p:nvSpPr>
            <p:cNvPr id="5" name="文本框 4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" name="直接连接符 6"/>
          <p:cNvCxnSpPr>
            <a:stCxn id="4" idx="6"/>
          </p:cNvCxnSpPr>
          <p:nvPr/>
        </p:nvCxnSpPr>
        <p:spPr>
          <a:xfrm>
            <a:off x="2534033" y="1711215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15073" y="1274734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Introduction 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841535" y="2223523"/>
            <a:ext cx="843427" cy="443226"/>
            <a:chOff x="666810" y="2586037"/>
            <a:chExt cx="468000" cy="245937"/>
          </a:xfrm>
        </p:grpSpPr>
        <p:sp>
          <p:nvSpPr>
            <p:cNvPr id="13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" name="直接连接符 14"/>
          <p:cNvCxnSpPr>
            <a:stCxn id="13" idx="6"/>
          </p:cNvCxnSpPr>
          <p:nvPr/>
        </p:nvCxnSpPr>
        <p:spPr>
          <a:xfrm>
            <a:off x="2534033" y="2631188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15073" y="2194707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1: Textbook-RSA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41535" y="3143496"/>
            <a:ext cx="843427" cy="443226"/>
            <a:chOff x="666810" y="2586037"/>
            <a:chExt cx="468000" cy="245937"/>
          </a:xfrm>
        </p:grpSpPr>
        <p:sp>
          <p:nvSpPr>
            <p:cNvPr id="18" name="Freeform 10"/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rgbClr val="CC141E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0" name="直接连接符 19"/>
          <p:cNvCxnSpPr>
            <a:stCxn id="18" idx="6"/>
          </p:cNvCxnSpPr>
          <p:nvPr/>
        </p:nvCxnSpPr>
        <p:spPr>
          <a:xfrm>
            <a:off x="2534033" y="3551161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915073" y="3114680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2: CCA2 Attack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F8E0DB2-BE7B-4667-81AD-F986C9A9FB8C}"/>
              </a:ext>
            </a:extLst>
          </p:cNvPr>
          <p:cNvGrpSpPr/>
          <p:nvPr/>
        </p:nvGrpSpPr>
        <p:grpSpPr>
          <a:xfrm>
            <a:off x="1841535" y="4041642"/>
            <a:ext cx="843427" cy="443226"/>
            <a:chOff x="666810" y="2586037"/>
            <a:chExt cx="468000" cy="245937"/>
          </a:xfrm>
        </p:grpSpPr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976C0486-170D-473A-9660-A70DFE75CF8A}"/>
                </a:ext>
              </a:extLst>
            </p:cNvPr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048463B-4164-405F-9B1A-F66D2CFD4C14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EA27B397-29A0-414B-8347-B46EE7E34114}"/>
              </a:ext>
            </a:extLst>
          </p:cNvPr>
          <p:cNvCxnSpPr>
            <a:stCxn id="23" idx="6"/>
          </p:cNvCxnSpPr>
          <p:nvPr/>
        </p:nvCxnSpPr>
        <p:spPr>
          <a:xfrm>
            <a:off x="2534033" y="4449307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AA435407-501E-41A6-A144-FE54AE134645}"/>
              </a:ext>
            </a:extLst>
          </p:cNvPr>
          <p:cNvSpPr txBox="1"/>
          <p:nvPr/>
        </p:nvSpPr>
        <p:spPr>
          <a:xfrm>
            <a:off x="2915073" y="4012826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3: OAEP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98D8EEB-A1E2-4967-A4FA-1727C2B7E204}"/>
              </a:ext>
            </a:extLst>
          </p:cNvPr>
          <p:cNvGrpSpPr/>
          <p:nvPr/>
        </p:nvGrpSpPr>
        <p:grpSpPr>
          <a:xfrm>
            <a:off x="1841535" y="4958227"/>
            <a:ext cx="843427" cy="443226"/>
            <a:chOff x="666810" y="2586037"/>
            <a:chExt cx="468000" cy="245937"/>
          </a:xfrm>
        </p:grpSpPr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1E600D87-A73C-4833-A984-2093B8A04B9E}"/>
                </a:ext>
              </a:extLst>
            </p:cNvPr>
            <p:cNvSpPr/>
            <p:nvPr userDrawn="1"/>
          </p:nvSpPr>
          <p:spPr bwMode="auto">
            <a:xfrm>
              <a:off x="666810" y="2621442"/>
              <a:ext cx="468000" cy="190800"/>
            </a:xfrm>
            <a:custGeom>
              <a:avLst/>
              <a:gdLst>
                <a:gd name="T0" fmla="*/ 3120 w 3800"/>
                <a:gd name="T1" fmla="*/ 0 h 1532"/>
                <a:gd name="T2" fmla="*/ 682 w 3800"/>
                <a:gd name="T3" fmla="*/ 0 h 1532"/>
                <a:gd name="T4" fmla="*/ 682 w 3800"/>
                <a:gd name="T5" fmla="*/ 284 h 1532"/>
                <a:gd name="T6" fmla="*/ 0 w 3800"/>
                <a:gd name="T7" fmla="*/ 766 h 1532"/>
                <a:gd name="T8" fmla="*/ 682 w 3800"/>
                <a:gd name="T9" fmla="*/ 1248 h 1532"/>
                <a:gd name="T10" fmla="*/ 682 w 3800"/>
                <a:gd name="T11" fmla="*/ 1532 h 1532"/>
                <a:gd name="T12" fmla="*/ 3120 w 3800"/>
                <a:gd name="T13" fmla="*/ 1532 h 1532"/>
                <a:gd name="T14" fmla="*/ 3120 w 3800"/>
                <a:gd name="T15" fmla="*/ 1248 h 1532"/>
                <a:gd name="T16" fmla="*/ 3800 w 3800"/>
                <a:gd name="T17" fmla="*/ 766 h 1532"/>
                <a:gd name="T18" fmla="*/ 3120 w 3800"/>
                <a:gd name="T19" fmla="*/ 284 h 1532"/>
                <a:gd name="T20" fmla="*/ 3120 w 3800"/>
                <a:gd name="T21" fmla="*/ 0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0" h="1532">
                  <a:moveTo>
                    <a:pt x="3120" y="0"/>
                  </a:moveTo>
                  <a:lnTo>
                    <a:pt x="682" y="0"/>
                  </a:lnTo>
                  <a:lnTo>
                    <a:pt x="682" y="284"/>
                  </a:lnTo>
                  <a:lnTo>
                    <a:pt x="0" y="766"/>
                  </a:lnTo>
                  <a:lnTo>
                    <a:pt x="682" y="1248"/>
                  </a:lnTo>
                  <a:lnTo>
                    <a:pt x="682" y="1532"/>
                  </a:lnTo>
                  <a:lnTo>
                    <a:pt x="3120" y="1532"/>
                  </a:lnTo>
                  <a:lnTo>
                    <a:pt x="3120" y="1248"/>
                  </a:lnTo>
                  <a:lnTo>
                    <a:pt x="3800" y="766"/>
                  </a:lnTo>
                  <a:lnTo>
                    <a:pt x="3120" y="284"/>
                  </a:lnTo>
                  <a:lnTo>
                    <a:pt x="312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noAutofit/>
            </a:bodyPr>
            <a:lstStyle/>
            <a:p>
              <a:pPr algn="ctr"/>
              <a:endParaRPr lang="zh-CN" altLang="en-US" sz="3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B5F8205-A434-48F6-95C4-881BA89860AB}"/>
                </a:ext>
              </a:extLst>
            </p:cNvPr>
            <p:cNvSpPr txBox="1"/>
            <p:nvPr userDrawn="1"/>
          </p:nvSpPr>
          <p:spPr>
            <a:xfrm>
              <a:off x="794494" y="2586037"/>
              <a:ext cx="212633" cy="245937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06A209A6-9511-42D0-AEFF-B492C298D1BB}"/>
              </a:ext>
            </a:extLst>
          </p:cNvPr>
          <p:cNvCxnSpPr>
            <a:stCxn id="28" idx="6"/>
          </p:cNvCxnSpPr>
          <p:nvPr/>
        </p:nvCxnSpPr>
        <p:spPr>
          <a:xfrm>
            <a:off x="2534033" y="5365892"/>
            <a:ext cx="4500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60A95E40-2B34-4E30-B8BF-7B90007FC0A0}"/>
              </a:ext>
            </a:extLst>
          </p:cNvPr>
          <p:cNvSpPr txBox="1"/>
          <p:nvPr/>
        </p:nvSpPr>
        <p:spPr>
          <a:xfrm>
            <a:off x="2915073" y="4929411"/>
            <a:ext cx="4387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Submission and Standard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787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: Perform a CCA2 attack on textbook RSA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Textbook RSA is elegant, but has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semantic security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adaptive chosen-ciphertext attack (abbreviated as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CCA2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an interactive form of chosen-ciphertext attack in which an attacker sends a number of ciphertexts to be decrypted, then uses the results of these decryptions to select subsequent ciphertexts.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attack is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gradually reveal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about an encrypted message, or about the decryption key itself.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- Task 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Project - Task 2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 an existing work for the implementation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this attack can be found in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 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Knockel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J,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Ristenpart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T, Crandall J. When textbook RSA is used to protect the privacy of hundreds of millions of users[J].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arXiv:1802.03367, 2018.</a:t>
            </a:r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 rotWithShape="1">
          <a:blip r:embed="rId2"/>
          <a:srcRect r="887"/>
          <a:stretch>
            <a:fillRect/>
          </a:stretch>
        </p:blipFill>
        <p:spPr>
          <a:xfrm>
            <a:off x="561317" y="2544036"/>
            <a:ext cx="8021366" cy="2011854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arrow&quot;,&quot;Name&quot;:&quot;较窄&quot;,&quot;Kind&quot;:&quot;System&quot;,&quot;OldGuidesSetting&quot;:{&quot;HeaderHeight&quot;:10.0,&quot;FooterHeight&quot;:5.0,&quot;SideMargin&quot;:2.5,&quot;TopMargin&quot;:0.0,&quot;BottomMargin&quot;:0.0,&quot;IntervalMargin&quot;:1.0}}"/>
</p:tagLst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1175</TotalTime>
  <Words>1405</Words>
  <Application>Microsoft Office PowerPoint</Application>
  <PresentationFormat>全屏显示(4:3)</PresentationFormat>
  <Paragraphs>216</Paragraphs>
  <Slides>23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等线 Light</vt:lpstr>
      <vt:lpstr>微软雅黑</vt:lpstr>
      <vt:lpstr>Arial</vt:lpstr>
      <vt:lpstr>Calibri</vt:lpstr>
      <vt:lpstr>Times New Roman</vt:lpstr>
      <vt:lpstr>2016-VI主题</vt:lpstr>
      <vt:lpstr>Network Security - Project</vt:lpstr>
      <vt:lpstr>Contents</vt:lpstr>
      <vt:lpstr>Contents</vt:lpstr>
      <vt:lpstr>Introduction</vt:lpstr>
      <vt:lpstr>Contents</vt:lpstr>
      <vt:lpstr>Project – Task 1</vt:lpstr>
      <vt:lpstr>Contents</vt:lpstr>
      <vt:lpstr>Project - Task 2</vt:lpstr>
      <vt:lpstr>Project - Task 2</vt:lpstr>
      <vt:lpstr>Project - Task 2</vt:lpstr>
      <vt:lpstr>Project - Task 2</vt:lpstr>
      <vt:lpstr>Project - Task 2</vt:lpstr>
      <vt:lpstr>Contents</vt:lpstr>
      <vt:lpstr>Project - Task 3</vt:lpstr>
      <vt:lpstr>Project - Task 3: OAEP</vt:lpstr>
      <vt:lpstr>Project - Task 3: OAEP encoding</vt:lpstr>
      <vt:lpstr>Project - Task 3: OAEP decoding</vt:lpstr>
      <vt:lpstr>Project - Task 3</vt:lpstr>
      <vt:lpstr>Contents</vt:lpstr>
      <vt:lpstr>Task 1</vt:lpstr>
      <vt:lpstr>Task 2</vt:lpstr>
      <vt:lpstr>Task 3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禹佳 霍</cp:lastModifiedBy>
  <cp:revision>350</cp:revision>
  <dcterms:created xsi:type="dcterms:W3CDTF">2021-05-31T15:04:56Z</dcterms:created>
  <dcterms:modified xsi:type="dcterms:W3CDTF">2025-05-30T06:07:05Z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