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81" r:id="rId2"/>
    <p:sldId id="257" r:id="rId3"/>
    <p:sldId id="258" r:id="rId4"/>
    <p:sldId id="283" r:id="rId5"/>
    <p:sldId id="282" r:id="rId6"/>
    <p:sldId id="299" r:id="rId7"/>
    <p:sldId id="286" r:id="rId8"/>
    <p:sldId id="297" r:id="rId9"/>
    <p:sldId id="298" r:id="rId10"/>
    <p:sldId id="300" r:id="rId11"/>
    <p:sldId id="296" r:id="rId12"/>
    <p:sldId id="289" r:id="rId13"/>
    <p:sldId id="293" r:id="rId14"/>
    <p:sldId id="29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792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6" autoAdjust="0"/>
    <p:restoredTop sz="95089" autoAdjust="0"/>
  </p:normalViewPr>
  <p:slideViewPr>
    <p:cSldViewPr snapToGrid="0">
      <p:cViewPr varScale="1">
        <p:scale>
          <a:sx n="91" d="100"/>
          <a:sy n="91" d="100"/>
        </p:scale>
        <p:origin x="1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AED4E4E-25FE-487A-A991-3661F6CA2C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49CB7B2-767B-4B81-8B18-C3E478851A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2947A1-4C98-43E9-AD58-7CDB44F12DB4}" type="datetimeFigureOut">
              <a:rPr lang="zh-CN" altLang="en-US" smtClean="0"/>
              <a:t>2019/11/6</a:t>
            </a:fld>
            <a:endParaRPr lang="zh-CN" altLang="en-US"/>
          </a:p>
        </p:txBody>
      </p:sp>
      <p:sp>
        <p:nvSpPr>
          <p:cNvPr id="4" name="页脚占位符 3">
            <a:extLst>
              <a:ext uri="{FF2B5EF4-FFF2-40B4-BE49-F238E27FC236}">
                <a16:creationId xmlns:a16="http://schemas.microsoft.com/office/drawing/2014/main" id="{B4ED84F5-81BC-4499-9232-34C9E55F5B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ACA8004-43FC-4907-99F4-C68B22C3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260FE4-EF06-42A7-B564-872FCF7C1508}" type="slidenum">
              <a:rPr lang="zh-CN" altLang="en-US" smtClean="0"/>
              <a:t>‹#›</a:t>
            </a:fld>
            <a:endParaRPr lang="zh-CN" altLang="en-US"/>
          </a:p>
        </p:txBody>
      </p:sp>
    </p:spTree>
    <p:extLst>
      <p:ext uri="{BB962C8B-B14F-4D97-AF65-F5344CB8AC3E}">
        <p14:creationId xmlns:p14="http://schemas.microsoft.com/office/powerpoint/2010/main" val="3541484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D0264-2DAD-4A54-B790-A776C9888C2B}" type="datetimeFigureOut">
              <a:rPr lang="zh-CN" altLang="en-US" smtClean="0"/>
              <a:t>2019/11/6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C583D-2A9B-4A50-8531-DCE375D26E71}" type="slidenum">
              <a:rPr lang="zh-CN" altLang="en-US" smtClean="0"/>
              <a:t>‹#›</a:t>
            </a:fld>
            <a:endParaRPr lang="zh-CN" altLang="en-US"/>
          </a:p>
        </p:txBody>
      </p:sp>
    </p:spTree>
    <p:extLst>
      <p:ext uri="{BB962C8B-B14F-4D97-AF65-F5344CB8AC3E}">
        <p14:creationId xmlns:p14="http://schemas.microsoft.com/office/powerpoint/2010/main" val="15331767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363448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157052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244404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136756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22619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105857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40824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345910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139690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25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AB5B718-CA38-4EED-81FA-216B9DA79059}"/>
              </a:ext>
            </a:extLst>
          </p:cNvPr>
          <p:cNvSpPr/>
          <p:nvPr userDrawn="1"/>
        </p:nvSpPr>
        <p:spPr>
          <a:xfrm>
            <a:off x="0" y="1"/>
            <a:ext cx="257695"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8">
            <a:extLst>
              <a:ext uri="{FF2B5EF4-FFF2-40B4-BE49-F238E27FC236}">
                <a16:creationId xmlns:a16="http://schemas.microsoft.com/office/drawing/2014/main" id="{68A3F373-B347-489A-8B46-079ACCD54B19}"/>
              </a:ext>
            </a:extLst>
          </p:cNvPr>
          <p:cNvSpPr>
            <a:spLocks noGrp="1"/>
          </p:cNvSpPr>
          <p:nvPr>
            <p:ph type="sldNum" sz="quarter" idx="12"/>
          </p:nvPr>
        </p:nvSpPr>
        <p:spPr/>
        <p:txBody>
          <a:bodyPr/>
          <a:lstStyle>
            <a:lvl1pPr>
              <a:defRPr sz="1200" b="0">
                <a:solidFill>
                  <a:srgbClr val="4472C4"/>
                </a:solidFill>
                <a:latin typeface="微软雅黑" panose="020B0503020204020204" pitchFamily="34" charset="-122"/>
                <a:ea typeface="微软雅黑" panose="020B0503020204020204" pitchFamily="34" charset="-122"/>
              </a:defRPr>
            </a:lvl1pPr>
          </a:lstStyle>
          <a:p>
            <a:fld id="{212B57F6-3D5A-40C7-A181-A97170C1B2E9}" type="slidenum">
              <a:rPr lang="zh-CN" altLang="en-US" smtClean="0"/>
              <a:pPr/>
              <a:t>‹#›</a:t>
            </a:fld>
            <a:endParaRPr lang="zh-CN" altLang="en-US"/>
          </a:p>
        </p:txBody>
      </p:sp>
    </p:spTree>
    <p:extLst>
      <p:ext uri="{BB962C8B-B14F-4D97-AF65-F5344CB8AC3E}">
        <p14:creationId xmlns:p14="http://schemas.microsoft.com/office/powerpoint/2010/main" val="308675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94175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B57F6-3D5A-40C7-A181-A97170C1B2E9}" type="slidenum">
              <a:rPr lang="zh-CN" altLang="en-US" smtClean="0"/>
              <a:t>‹#›</a:t>
            </a:fld>
            <a:endParaRPr lang="zh-CN" altLang="en-US"/>
          </a:p>
        </p:txBody>
      </p:sp>
    </p:spTree>
    <p:extLst>
      <p:ext uri="{BB962C8B-B14F-4D97-AF65-F5344CB8AC3E}">
        <p14:creationId xmlns:p14="http://schemas.microsoft.com/office/powerpoint/2010/main" val="4261811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E4E220C-8BC6-4842-BA3E-E12C76E61BF5}"/>
              </a:ext>
            </a:extLst>
          </p:cNvPr>
          <p:cNvSpPr/>
          <p:nvPr/>
        </p:nvSpPr>
        <p:spPr>
          <a:xfrm>
            <a:off x="0" y="2309340"/>
            <a:ext cx="9144000" cy="25552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marL="342900" indent="-342900" algn="l">
              <a:lnSpc>
                <a:spcPct val="150000"/>
              </a:lnSpc>
              <a:buFont typeface="+mj-ea"/>
              <a:buAutoNum type="circleNumDbPlain" startAt="3"/>
            </a:pP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1152778-A45F-4876-AA25-8F9D0D8E5258}"/>
              </a:ext>
            </a:extLst>
          </p:cNvPr>
          <p:cNvSpPr/>
          <p:nvPr/>
        </p:nvSpPr>
        <p:spPr>
          <a:xfrm>
            <a:off x="248575" y="2986808"/>
            <a:ext cx="8655727" cy="1200329"/>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mj-cs"/>
              </a:rPr>
              <a:t>基于分布式元启发式算法的带回程实时路径规划系统</a:t>
            </a:r>
            <a:endParaRPr lang="zh-CN" altLang="en-US" sz="3600" dirty="0">
              <a:solidFill>
                <a:schemeClr val="bg1"/>
              </a:solidFill>
            </a:endParaRPr>
          </a:p>
        </p:txBody>
      </p:sp>
      <p:sp>
        <p:nvSpPr>
          <p:cNvPr id="2" name="文本框 1">
            <a:extLst>
              <a:ext uri="{FF2B5EF4-FFF2-40B4-BE49-F238E27FC236}">
                <a16:creationId xmlns:a16="http://schemas.microsoft.com/office/drawing/2014/main" id="{F2A50FC4-C67E-5E41-9F71-CC316F64D764}"/>
              </a:ext>
            </a:extLst>
          </p:cNvPr>
          <p:cNvSpPr txBox="1"/>
          <p:nvPr/>
        </p:nvSpPr>
        <p:spPr>
          <a:xfrm>
            <a:off x="3760720" y="5542075"/>
            <a:ext cx="1622560" cy="369332"/>
          </a:xfrm>
          <a:prstGeom prst="rect">
            <a:avLst/>
          </a:prstGeom>
          <a:noFill/>
        </p:spPr>
        <p:txBody>
          <a:bodyPr wrap="none" rtlCol="0">
            <a:spAutoFit/>
          </a:bodyPr>
          <a:lstStyle/>
          <a:p>
            <a:r>
              <a:rPr kumimoji="1" lang="zh-CN" altLang="en-US" dirty="0">
                <a:solidFill>
                  <a:srgbClr val="4472C4"/>
                </a:solidFill>
              </a:rPr>
              <a:t>张繁昊 王新元</a:t>
            </a:r>
          </a:p>
        </p:txBody>
      </p:sp>
    </p:spTree>
    <p:extLst>
      <p:ext uri="{BB962C8B-B14F-4D97-AF65-F5344CB8AC3E}">
        <p14:creationId xmlns:p14="http://schemas.microsoft.com/office/powerpoint/2010/main" val="3886218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7886700" cy="720000"/>
          </a:xfrm>
        </p:spPr>
        <p:txBody>
          <a:bodyPr>
            <a:normAutofit/>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项目工作</a:t>
            </a: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技术路线</a:t>
            </a:r>
          </a:p>
        </p:txBody>
      </p:sp>
      <p:sp>
        <p:nvSpPr>
          <p:cNvPr id="6" name="内容占位符 2">
            <a:extLst>
              <a:ext uri="{FF2B5EF4-FFF2-40B4-BE49-F238E27FC236}">
                <a16:creationId xmlns:a16="http://schemas.microsoft.com/office/drawing/2014/main" id="{F2570CE1-90D3-4FEB-964B-0BCFA0F7A607}"/>
              </a:ext>
            </a:extLst>
          </p:cNvPr>
          <p:cNvSpPr txBox="1">
            <a:spLocks/>
          </p:cNvSpPr>
          <p:nvPr/>
        </p:nvSpPr>
        <p:spPr>
          <a:xfrm>
            <a:off x="359999" y="1259524"/>
            <a:ext cx="8537257" cy="35887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endParaRPr lang="zh-CN" altLang="en-US" sz="2000" dirty="0">
              <a:latin typeface="微软雅黑" panose="020B0503020204020204" pitchFamily="34" charset="-122"/>
              <a:ea typeface="微软雅黑" panose="020B0503020204020204" pitchFamily="34" charset="-122"/>
            </a:endParaRPr>
          </a:p>
        </p:txBody>
      </p:sp>
      <p:sp>
        <p:nvSpPr>
          <p:cNvPr id="7" name="内容占位符 2">
            <a:extLst>
              <a:ext uri="{FF2B5EF4-FFF2-40B4-BE49-F238E27FC236}">
                <a16:creationId xmlns:a16="http://schemas.microsoft.com/office/drawing/2014/main" id="{FCD853D7-B92B-4C7F-9222-6E2E25934BD1}"/>
              </a:ext>
            </a:extLst>
          </p:cNvPr>
          <p:cNvSpPr txBox="1">
            <a:spLocks/>
          </p:cNvSpPr>
          <p:nvPr/>
        </p:nvSpPr>
        <p:spPr>
          <a:xfrm>
            <a:off x="360000" y="1259524"/>
            <a:ext cx="8485420" cy="52384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开发新的元启发式算法的动态版本，将其</a:t>
            </a:r>
            <a:r>
              <a:rPr lang="zh-CN" altLang="zh-CN" sz="2400" dirty="0">
                <a:latin typeface="微软雅黑" panose="020B0503020204020204" pitchFamily="34" charset="-122"/>
                <a:ea typeface="微软雅黑" panose="020B0503020204020204" pitchFamily="34" charset="-122"/>
              </a:rPr>
              <a:t>部署在分布式大数据平台，</a:t>
            </a:r>
            <a:r>
              <a:rPr lang="zh-CN" altLang="en-US" sz="2400" dirty="0">
                <a:latin typeface="微软雅黑" panose="020B0503020204020204" pitchFamily="34" charset="-122"/>
                <a:ea typeface="微软雅黑" panose="020B0503020204020204" pitchFamily="34" charset="-122"/>
              </a:rPr>
              <a:t>去</a:t>
            </a:r>
            <a:r>
              <a:rPr lang="zh-CN" altLang="zh-CN" sz="2400" dirty="0">
                <a:latin typeface="微软雅黑" panose="020B0503020204020204" pitchFamily="34" charset="-122"/>
                <a:ea typeface="微软雅黑" panose="020B0503020204020204" pitchFamily="34" charset="-122"/>
              </a:rPr>
              <a:t>并行化地求解问题</a:t>
            </a:r>
          </a:p>
          <a:p>
            <a:pPr>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通过元启发式算法进行建模来求解</a:t>
            </a:r>
            <a:r>
              <a:rPr lang="zh-CN" altLang="zh-CN" sz="2400" dirty="0">
                <a:latin typeface="微软雅黑" panose="020B0503020204020204" pitchFamily="34" charset="-122"/>
                <a:ea typeface="微软雅黑" panose="020B0503020204020204" pitchFamily="34" charset="-122"/>
              </a:rPr>
              <a:t>带回程的动态车辆路径规划问题</a:t>
            </a:r>
          </a:p>
          <a:p>
            <a:pPr>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捕捉并</a:t>
            </a:r>
            <a:r>
              <a:rPr lang="zh-CN" altLang="zh-CN" sz="2400" dirty="0">
                <a:latin typeface="微软雅黑" panose="020B0503020204020204" pitchFamily="34" charset="-122"/>
                <a:ea typeface="微软雅黑" panose="020B0503020204020204" pitchFamily="34" charset="-122"/>
              </a:rPr>
              <a:t>实时分析多个流数据源</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并作出实时路径规划</a:t>
            </a:r>
            <a:endParaRPr lang="en-US" altLang="zh-CN" sz="2400"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7288CE89-0952-413F-B3BA-1ECBF670E167}"/>
              </a:ext>
            </a:extLst>
          </p:cNvPr>
          <p:cNvSpPr>
            <a:spLocks noGrp="1"/>
          </p:cNvSpPr>
          <p:nvPr>
            <p:ph type="sldNum" sz="quarter" idx="12"/>
          </p:nvPr>
        </p:nvSpPr>
        <p:spPr/>
        <p:txBody>
          <a:bodyPr/>
          <a:lstStyle/>
          <a:p>
            <a:fld id="{212B57F6-3D5A-40C7-A181-A97170C1B2E9}" type="slidenum">
              <a:rPr lang="zh-CN" altLang="en-US" smtClean="0"/>
              <a:pPr/>
              <a:t>10</a:t>
            </a:fld>
            <a:endParaRPr lang="zh-CN" altLang="en-US"/>
          </a:p>
        </p:txBody>
      </p:sp>
    </p:spTree>
    <p:extLst>
      <p:ext uri="{BB962C8B-B14F-4D97-AF65-F5344CB8AC3E}">
        <p14:creationId xmlns:p14="http://schemas.microsoft.com/office/powerpoint/2010/main" val="182013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7886700" cy="720000"/>
          </a:xfrm>
        </p:spPr>
        <p:txBody>
          <a:bodyPr>
            <a:normAutofit/>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项目工作</a:t>
            </a: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创新点</a:t>
            </a:r>
          </a:p>
        </p:txBody>
      </p:sp>
      <p:sp>
        <p:nvSpPr>
          <p:cNvPr id="6" name="内容占位符 2">
            <a:extLst>
              <a:ext uri="{FF2B5EF4-FFF2-40B4-BE49-F238E27FC236}">
                <a16:creationId xmlns:a16="http://schemas.microsoft.com/office/drawing/2014/main" id="{F2570CE1-90D3-4FEB-964B-0BCFA0F7A607}"/>
              </a:ext>
            </a:extLst>
          </p:cNvPr>
          <p:cNvSpPr txBox="1">
            <a:spLocks/>
          </p:cNvSpPr>
          <p:nvPr/>
        </p:nvSpPr>
        <p:spPr>
          <a:xfrm>
            <a:off x="359999" y="1259524"/>
            <a:ext cx="8537257" cy="35887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endParaRPr lang="zh-CN" altLang="en-US" sz="2000" dirty="0">
              <a:latin typeface="微软雅黑" panose="020B0503020204020204" pitchFamily="34" charset="-122"/>
              <a:ea typeface="微软雅黑" panose="020B0503020204020204" pitchFamily="34" charset="-122"/>
            </a:endParaRPr>
          </a:p>
        </p:txBody>
      </p:sp>
      <p:sp>
        <p:nvSpPr>
          <p:cNvPr id="7" name="内容占位符 2">
            <a:extLst>
              <a:ext uri="{FF2B5EF4-FFF2-40B4-BE49-F238E27FC236}">
                <a16:creationId xmlns:a16="http://schemas.microsoft.com/office/drawing/2014/main" id="{FCD853D7-B92B-4C7F-9222-6E2E25934BD1}"/>
              </a:ext>
            </a:extLst>
          </p:cNvPr>
          <p:cNvSpPr txBox="1">
            <a:spLocks/>
          </p:cNvSpPr>
          <p:nvPr/>
        </p:nvSpPr>
        <p:spPr>
          <a:xfrm>
            <a:off x="360000" y="1259524"/>
            <a:ext cx="8485420" cy="52384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zh-CN" sz="2400" dirty="0">
                <a:latin typeface="微软雅黑" panose="020B0503020204020204" pitchFamily="34" charset="-122"/>
                <a:ea typeface="微软雅黑" panose="020B0503020204020204" pitchFamily="34" charset="-122"/>
              </a:rPr>
              <a:t>动态优化新的</a:t>
            </a:r>
            <a:r>
              <a:rPr lang="zh-CN" altLang="en-US" sz="2400" dirty="0">
                <a:latin typeface="微软雅黑" panose="020B0503020204020204" pitchFamily="34" charset="-122"/>
                <a:ea typeface="微软雅黑" panose="020B0503020204020204" pitchFamily="34" charset="-122"/>
              </a:rPr>
              <a:t>元启发式</a:t>
            </a:r>
            <a:r>
              <a:rPr lang="zh-CN" altLang="zh-CN" sz="2400" dirty="0">
                <a:latin typeface="微软雅黑" panose="020B0503020204020204" pitchFamily="34" charset="-122"/>
                <a:ea typeface="微软雅黑" panose="020B0503020204020204" pitchFamily="34" charset="-122"/>
              </a:rPr>
              <a:t>算法</a:t>
            </a:r>
          </a:p>
          <a:p>
            <a:pPr>
              <a:lnSpc>
                <a:spcPct val="150000"/>
              </a:lnSpc>
              <a:buFont typeface="Wingdings" panose="05000000000000000000" pitchFamily="2" charset="2"/>
              <a:buChar char="p"/>
            </a:pPr>
            <a:r>
              <a:rPr lang="zh-CN" altLang="zh-CN" sz="2400" dirty="0">
                <a:latin typeface="微软雅黑" panose="020B0503020204020204" pitchFamily="34" charset="-122"/>
                <a:ea typeface="微软雅黑" panose="020B0503020204020204" pitchFamily="34" charset="-122"/>
              </a:rPr>
              <a:t>设计基于</a:t>
            </a:r>
            <a:r>
              <a:rPr lang="zh-CN" altLang="en-US" sz="2400" dirty="0">
                <a:latin typeface="微软雅黑" panose="020B0503020204020204" pitchFamily="34" charset="-122"/>
                <a:ea typeface="微软雅黑" panose="020B0503020204020204" pitchFamily="34" charset="-122"/>
              </a:rPr>
              <a:t>元启发式算法</a:t>
            </a:r>
            <a:r>
              <a:rPr lang="zh-CN" altLang="zh-CN" sz="2400" dirty="0">
                <a:latin typeface="微软雅黑" panose="020B0503020204020204" pitchFamily="34" charset="-122"/>
                <a:ea typeface="微软雅黑" panose="020B0503020204020204" pitchFamily="34" charset="-122"/>
              </a:rPr>
              <a:t>的带回程的动态车辆路径规划问题的模型</a:t>
            </a:r>
          </a:p>
          <a:p>
            <a:pPr>
              <a:lnSpc>
                <a:spcPct val="150000"/>
              </a:lnSpc>
              <a:buFont typeface="Wingdings" panose="05000000000000000000" pitchFamily="2" charset="2"/>
              <a:buChar char="p"/>
            </a:pPr>
            <a:r>
              <a:rPr lang="zh-CN" altLang="zh-CN" sz="2400" dirty="0">
                <a:latin typeface="微软雅黑" panose="020B0503020204020204" pitchFamily="34" charset="-122"/>
                <a:ea typeface="微软雅黑" panose="020B0503020204020204" pitchFamily="34" charset="-122"/>
              </a:rPr>
              <a:t>对多个流数据源的交通数据</a:t>
            </a:r>
            <a:r>
              <a:rPr lang="zh-CN" altLang="en-US" sz="2400" dirty="0">
                <a:latin typeface="微软雅黑" panose="020B0503020204020204" pitchFamily="34" charset="-122"/>
                <a:ea typeface="微软雅黑" panose="020B0503020204020204" pitchFamily="34" charset="-122"/>
              </a:rPr>
              <a:t>进行</a:t>
            </a:r>
            <a:r>
              <a:rPr lang="zh-CN" altLang="zh-CN" sz="2400" dirty="0">
                <a:latin typeface="微软雅黑" panose="020B0503020204020204" pitchFamily="34" charset="-122"/>
                <a:ea typeface="微软雅黑" panose="020B0503020204020204" pitchFamily="34" charset="-122"/>
              </a:rPr>
              <a:t>实时分析并作出实时路径规划</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元</a:t>
            </a:r>
            <a:r>
              <a:rPr lang="zh-CN" altLang="en-US" sz="2400" dirty="0">
                <a:latin typeface="微软雅黑" panose="020B0503020204020204" pitchFamily="34" charset="-122"/>
                <a:ea typeface="微软雅黑" panose="020B0503020204020204" pitchFamily="34" charset="-122"/>
              </a:rPr>
              <a:t>启发式算法并行化求解问题</a:t>
            </a:r>
            <a:endParaRPr lang="zh-CN" altLang="zh-CN" sz="2400"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7288CE89-0952-413F-B3BA-1ECBF670E167}"/>
              </a:ext>
            </a:extLst>
          </p:cNvPr>
          <p:cNvSpPr>
            <a:spLocks noGrp="1"/>
          </p:cNvSpPr>
          <p:nvPr>
            <p:ph type="sldNum" sz="quarter" idx="12"/>
          </p:nvPr>
        </p:nvSpPr>
        <p:spPr/>
        <p:txBody>
          <a:bodyPr/>
          <a:lstStyle/>
          <a:p>
            <a:fld id="{212B57F6-3D5A-40C7-A181-A97170C1B2E9}" type="slidenum">
              <a:rPr lang="zh-CN" altLang="en-US" smtClean="0"/>
              <a:pPr/>
              <a:t>11</a:t>
            </a:fld>
            <a:endParaRPr lang="zh-CN" altLang="en-US"/>
          </a:p>
        </p:txBody>
      </p:sp>
    </p:spTree>
    <p:extLst>
      <p:ext uri="{BB962C8B-B14F-4D97-AF65-F5344CB8AC3E}">
        <p14:creationId xmlns:p14="http://schemas.microsoft.com/office/powerpoint/2010/main" val="148475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7886700" cy="720000"/>
          </a:xfrm>
        </p:spPr>
        <p:txBody>
          <a:bodyPr>
            <a:normAutofit/>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项目规划</a:t>
            </a:r>
          </a:p>
        </p:txBody>
      </p:sp>
      <p:sp>
        <p:nvSpPr>
          <p:cNvPr id="6" name="内容占位符 2">
            <a:extLst>
              <a:ext uri="{FF2B5EF4-FFF2-40B4-BE49-F238E27FC236}">
                <a16:creationId xmlns:a16="http://schemas.microsoft.com/office/drawing/2014/main" id="{F2570CE1-90D3-4FEB-964B-0BCFA0F7A607}"/>
              </a:ext>
            </a:extLst>
          </p:cNvPr>
          <p:cNvSpPr txBox="1">
            <a:spLocks/>
          </p:cNvSpPr>
          <p:nvPr/>
        </p:nvSpPr>
        <p:spPr>
          <a:xfrm>
            <a:off x="360000" y="1259524"/>
            <a:ext cx="8485420" cy="52384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b="1" dirty="0">
                <a:latin typeface="微软雅黑" panose="020B0503020204020204" pitchFamily="34" charset="-122"/>
                <a:ea typeface="微软雅黑" panose="020B0503020204020204" pitchFamily="34" charset="-122"/>
              </a:rPr>
              <a:t>第一阶段（</a:t>
            </a:r>
            <a:r>
              <a:rPr lang="en-US" altLang="zh-CN" sz="2000" b="1" dirty="0">
                <a:latin typeface="微软雅黑" panose="020B0503020204020204" pitchFamily="34" charset="-122"/>
                <a:ea typeface="微软雅黑" panose="020B0503020204020204" pitchFamily="34" charset="-122"/>
              </a:rPr>
              <a:t>2019</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12</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~2020</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月） </a:t>
            </a:r>
            <a:r>
              <a:rPr lang="zh-CN" altLang="en-US" sz="2000" dirty="0">
                <a:latin typeface="微软雅黑" panose="020B0503020204020204" pitchFamily="34" charset="-122"/>
                <a:ea typeface="微软雅黑" panose="020B0503020204020204" pitchFamily="34" charset="-122"/>
              </a:rPr>
              <a:t>学习规划</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学习带回程的车辆路径规划问题</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学习流数据处理</a:t>
            </a:r>
            <a:r>
              <a:rPr lang="en-US" altLang="zh-CN" sz="1800" dirty="0">
                <a:latin typeface="微软雅黑" panose="020B0503020204020204" pitchFamily="34" charset="-122"/>
                <a:ea typeface="微软雅黑" panose="020B0503020204020204" pitchFamily="34" charset="-122"/>
              </a:rPr>
              <a:t>Spark</a:t>
            </a:r>
            <a:r>
              <a:rPr lang="zh-CN" altLang="en-US" sz="1800" dirty="0">
                <a:latin typeface="微软雅黑" panose="020B0503020204020204" pitchFamily="34" charset="-122"/>
                <a:ea typeface="微软雅黑" panose="020B0503020204020204" pitchFamily="34" charset="-122"/>
              </a:rPr>
              <a:t>等相关技术</a:t>
            </a:r>
            <a:endParaRPr lang="en-US" altLang="zh-CN" sz="1800" dirty="0">
              <a:latin typeface="微软雅黑" panose="020B0503020204020204" pitchFamily="34" charset="-122"/>
              <a:ea typeface="微软雅黑" panose="020B0503020204020204" pitchFamily="34" charset="-122"/>
            </a:endParaRPr>
          </a:p>
          <a:p>
            <a:pPr marL="0" indent="0">
              <a:lnSpc>
                <a:spcPct val="100000"/>
              </a:lnSpc>
              <a:buNone/>
            </a:pPr>
            <a:r>
              <a:rPr lang="zh-CN" altLang="en-US" sz="2000" b="1" dirty="0">
                <a:latin typeface="微软雅黑" panose="020B0503020204020204" pitchFamily="34" charset="-122"/>
                <a:ea typeface="微软雅黑" panose="020B0503020204020204" pitchFamily="34" charset="-122"/>
              </a:rPr>
              <a:t>第二阶段（</a:t>
            </a:r>
            <a:r>
              <a:rPr lang="en-US" altLang="zh-CN" sz="2000" b="1" dirty="0">
                <a:latin typeface="微软雅黑" panose="020B0503020204020204" pitchFamily="34" charset="-122"/>
                <a:ea typeface="微软雅黑" panose="020B0503020204020204" pitchFamily="34" charset="-122"/>
              </a:rPr>
              <a:t>2020</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~2020</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月） </a:t>
            </a:r>
            <a:r>
              <a:rPr lang="zh-CN" altLang="en-US" sz="2000" dirty="0">
                <a:latin typeface="微软雅黑" panose="020B0503020204020204" pitchFamily="34" charset="-122"/>
                <a:ea typeface="微软雅黑" panose="020B0503020204020204" pitchFamily="34" charset="-122"/>
              </a:rPr>
              <a:t>设计规划</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设计并改进部署在</a:t>
            </a:r>
            <a:r>
              <a:rPr lang="en-US" altLang="zh-CN" sz="1800" dirty="0" err="1">
                <a:latin typeface="微软雅黑" panose="020B0503020204020204" pitchFamily="34" charset="-122"/>
                <a:ea typeface="微软雅黑" panose="020B0503020204020204" pitchFamily="34" charset="-122"/>
              </a:rPr>
              <a:t>jMetalSP</a:t>
            </a:r>
            <a:r>
              <a:rPr lang="zh-CN" altLang="en-US" sz="1800" dirty="0">
                <a:latin typeface="微软雅黑" panose="020B0503020204020204" pitchFamily="34" charset="-122"/>
                <a:ea typeface="微软雅黑" panose="020B0503020204020204" pitchFamily="34" charset="-122"/>
              </a:rPr>
              <a:t>框架上的动态多目标优化算法</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设计算法的动态版本</a:t>
            </a:r>
            <a:endParaRPr lang="en-US" altLang="zh-CN" sz="1800" dirty="0">
              <a:latin typeface="微软雅黑" panose="020B0503020204020204" pitchFamily="34" charset="-122"/>
              <a:ea typeface="微软雅黑" panose="020B0503020204020204" pitchFamily="34" charset="-122"/>
            </a:endParaRPr>
          </a:p>
          <a:p>
            <a:pPr marL="0" indent="0">
              <a:lnSpc>
                <a:spcPct val="100000"/>
              </a:lnSpc>
              <a:buNone/>
            </a:pPr>
            <a:r>
              <a:rPr lang="zh-CN" altLang="en-US" sz="2000" b="1" dirty="0">
                <a:latin typeface="微软雅黑" panose="020B0503020204020204" pitchFamily="34" charset="-122"/>
                <a:ea typeface="微软雅黑" panose="020B0503020204020204" pitchFamily="34" charset="-122"/>
              </a:rPr>
              <a:t>第三阶段（ </a:t>
            </a:r>
            <a:r>
              <a:rPr lang="en-US" altLang="zh-CN" sz="2000" b="1" dirty="0">
                <a:latin typeface="微软雅黑" panose="020B0503020204020204" pitchFamily="34" charset="-122"/>
                <a:ea typeface="微软雅黑" panose="020B0503020204020204" pitchFamily="34" charset="-122"/>
              </a:rPr>
              <a:t>2020</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7</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~2020</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月） </a:t>
            </a:r>
            <a:r>
              <a:rPr lang="zh-CN" altLang="en-US" sz="2000" dirty="0">
                <a:latin typeface="微软雅黑" panose="020B0503020204020204" pitchFamily="34" charset="-122"/>
                <a:ea typeface="微软雅黑" panose="020B0503020204020204" pitchFamily="34" charset="-122"/>
              </a:rPr>
              <a:t>开发规划</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将新动态方法与流数据处理框架结合</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通过</a:t>
            </a:r>
            <a:r>
              <a:rPr lang="en-US" altLang="zh-CN" sz="1800" dirty="0" err="1">
                <a:latin typeface="微软雅黑" panose="020B0503020204020204" pitchFamily="34" charset="-122"/>
                <a:ea typeface="微软雅黑" panose="020B0503020204020204" pitchFamily="34" charset="-122"/>
              </a:rPr>
              <a:t>Github</a:t>
            </a:r>
            <a:r>
              <a:rPr lang="zh-CN" altLang="en-US" sz="1800" dirty="0">
                <a:latin typeface="微软雅黑" panose="020B0503020204020204" pitchFamily="34" charset="-122"/>
                <a:ea typeface="微软雅黑" panose="020B0503020204020204" pitchFamily="34" charset="-122"/>
              </a:rPr>
              <a:t>协作开发</a:t>
            </a:r>
            <a:endParaRPr lang="en-US" altLang="zh-CN" sz="1800" dirty="0">
              <a:latin typeface="微软雅黑" panose="020B0503020204020204" pitchFamily="34" charset="-122"/>
              <a:ea typeface="微软雅黑" panose="020B0503020204020204" pitchFamily="34" charset="-122"/>
            </a:endParaRPr>
          </a:p>
          <a:p>
            <a:pPr marL="0" indent="0">
              <a:lnSpc>
                <a:spcPct val="100000"/>
              </a:lnSpc>
              <a:buNone/>
            </a:pPr>
            <a:r>
              <a:rPr lang="zh-CN" altLang="en-US" sz="2000" b="1" dirty="0">
                <a:latin typeface="微软雅黑" panose="020B0503020204020204" pitchFamily="34" charset="-122"/>
                <a:ea typeface="微软雅黑" panose="020B0503020204020204" pitchFamily="34" charset="-122"/>
              </a:rPr>
              <a:t>第四阶段（</a:t>
            </a:r>
            <a:r>
              <a:rPr lang="en-US" altLang="zh-CN" sz="2000" b="1" dirty="0">
                <a:latin typeface="微软雅黑" panose="020B0503020204020204" pitchFamily="34" charset="-122"/>
                <a:ea typeface="微软雅黑" panose="020B0503020204020204" pitchFamily="34" charset="-122"/>
              </a:rPr>
              <a:t>2020</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~2020</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11</a:t>
            </a:r>
            <a:r>
              <a:rPr lang="zh-CN" altLang="en-US" sz="2000" b="1" dirty="0">
                <a:latin typeface="微软雅黑" panose="020B0503020204020204" pitchFamily="34" charset="-122"/>
                <a:ea typeface="微软雅黑" panose="020B0503020204020204" pitchFamily="34" charset="-122"/>
              </a:rPr>
              <a:t>月） </a:t>
            </a:r>
            <a:r>
              <a:rPr lang="zh-CN" altLang="en-US" sz="2000" dirty="0">
                <a:latin typeface="微软雅黑" panose="020B0503020204020204" pitchFamily="34" charset="-122"/>
                <a:ea typeface="微软雅黑" panose="020B0503020204020204" pitchFamily="34" charset="-122"/>
              </a:rPr>
              <a:t>总结规划</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撰写专利文档和论文</a:t>
            </a:r>
            <a:endParaRPr lang="en-US" altLang="zh-CN" sz="1800"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977A0E63-5CDA-4662-AA8B-0017E8C7F9CF}"/>
              </a:ext>
            </a:extLst>
          </p:cNvPr>
          <p:cNvSpPr>
            <a:spLocks noGrp="1"/>
          </p:cNvSpPr>
          <p:nvPr>
            <p:ph type="sldNum" sz="quarter" idx="12"/>
          </p:nvPr>
        </p:nvSpPr>
        <p:spPr/>
        <p:txBody>
          <a:bodyPr/>
          <a:lstStyle/>
          <a:p>
            <a:fld id="{212B57F6-3D5A-40C7-A181-A97170C1B2E9}" type="slidenum">
              <a:rPr lang="zh-CN" altLang="en-US" smtClean="0"/>
              <a:pPr/>
              <a:t>12</a:t>
            </a:fld>
            <a:endParaRPr lang="zh-CN" altLang="en-US"/>
          </a:p>
        </p:txBody>
      </p:sp>
    </p:spTree>
    <p:extLst>
      <p:ext uri="{BB962C8B-B14F-4D97-AF65-F5344CB8AC3E}">
        <p14:creationId xmlns:p14="http://schemas.microsoft.com/office/powerpoint/2010/main" val="328916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7886700" cy="720000"/>
          </a:xfrm>
        </p:spPr>
        <p:txBody>
          <a:bodyPr>
            <a:normAutofit/>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5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预期目标</a:t>
            </a:r>
          </a:p>
        </p:txBody>
      </p:sp>
      <p:sp>
        <p:nvSpPr>
          <p:cNvPr id="4" name="内容占位符 2">
            <a:extLst>
              <a:ext uri="{FF2B5EF4-FFF2-40B4-BE49-F238E27FC236}">
                <a16:creationId xmlns:a16="http://schemas.microsoft.com/office/drawing/2014/main" id="{11C9BAF8-1EA2-4742-A090-D1F6F977F98E}"/>
              </a:ext>
            </a:extLst>
          </p:cNvPr>
          <p:cNvSpPr txBox="1">
            <a:spLocks/>
          </p:cNvSpPr>
          <p:nvPr/>
        </p:nvSpPr>
        <p:spPr>
          <a:xfrm>
            <a:off x="360000" y="1259524"/>
            <a:ext cx="8485420" cy="52384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开发的</a:t>
            </a:r>
            <a:r>
              <a:rPr lang="zh-CN" altLang="en-US" sz="2000" b="1" dirty="0">
                <a:latin typeface="微软雅黑" panose="020B0503020204020204" pitchFamily="34" charset="-122"/>
                <a:ea typeface="微软雅黑" panose="020B0503020204020204" pitchFamily="34" charset="-122"/>
              </a:rPr>
              <a:t>系统</a:t>
            </a:r>
            <a:r>
              <a:rPr lang="zh-CN" altLang="en-US" sz="2000" dirty="0">
                <a:latin typeface="微软雅黑" panose="020B0503020204020204" pitchFamily="34" charset="-122"/>
                <a:ea typeface="微软雅黑" panose="020B0503020204020204" pitchFamily="34" charset="-122"/>
              </a:rPr>
              <a:t>完成部署并投入使用，产生一定的科研价值</a:t>
            </a:r>
            <a:endParaRPr lang="en-US" altLang="zh-CN" sz="2000" dirty="0">
              <a:latin typeface="微软雅黑" panose="020B0503020204020204" pitchFamily="34" charset="-122"/>
              <a:ea typeface="微软雅黑" panose="020B0503020204020204" pitchFamily="34" charset="-122"/>
            </a:endParaRPr>
          </a:p>
          <a:p>
            <a:pPr marL="0" indent="0">
              <a:lnSpc>
                <a:spcPct val="100000"/>
              </a:lnSpc>
              <a:buNone/>
            </a:pPr>
            <a:endParaRPr lang="zh-CN" altLang="en-US" sz="2000" dirty="0">
              <a:latin typeface="微软雅黑" panose="020B0503020204020204" pitchFamily="34" charset="-122"/>
              <a:ea typeface="微软雅黑" panose="020B0503020204020204" pitchFamily="34" charset="-122"/>
            </a:endParaRPr>
          </a:p>
          <a:p>
            <a:pPr>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项目创新，申请至少</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项以上的国家技术</a:t>
            </a:r>
            <a:r>
              <a:rPr lang="zh-CN" altLang="en-US" sz="2000" b="1" dirty="0">
                <a:latin typeface="微软雅黑" panose="020B0503020204020204" pitchFamily="34" charset="-122"/>
                <a:ea typeface="微软雅黑" panose="020B0503020204020204" pitchFamily="34" charset="-122"/>
              </a:rPr>
              <a:t>专利</a:t>
            </a:r>
            <a:endParaRPr lang="en-US" altLang="zh-CN" sz="2000" b="1" dirty="0">
              <a:latin typeface="微软雅黑" panose="020B0503020204020204" pitchFamily="34" charset="-122"/>
              <a:ea typeface="微软雅黑" panose="020B0503020204020204" pitchFamily="34" charset="-122"/>
            </a:endParaRPr>
          </a:p>
          <a:p>
            <a:pPr>
              <a:lnSpc>
                <a:spcPct val="100000"/>
              </a:lnSpc>
              <a:buFont typeface="Wingdings" panose="05000000000000000000" pitchFamily="2" charset="2"/>
              <a:buChar char="p"/>
            </a:pPr>
            <a:endParaRPr lang="zh-CN" altLang="en-US" sz="2000" b="1" dirty="0">
              <a:latin typeface="微软雅黑" panose="020B0503020204020204" pitchFamily="34" charset="-122"/>
              <a:ea typeface="微软雅黑" panose="020B0503020204020204" pitchFamily="34" charset="-122"/>
            </a:endParaRPr>
          </a:p>
          <a:p>
            <a:pPr>
              <a:lnSpc>
                <a:spcPct val="10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至少撰写</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篇以上高水平</a:t>
            </a:r>
            <a:r>
              <a:rPr lang="en-US" altLang="zh-CN" sz="2000" dirty="0">
                <a:latin typeface="微软雅黑" panose="020B0503020204020204" pitchFamily="34" charset="-122"/>
                <a:ea typeface="微软雅黑" panose="020B0503020204020204" pitchFamily="34" charset="-122"/>
              </a:rPr>
              <a:t>EI</a:t>
            </a:r>
            <a:r>
              <a:rPr lang="zh-CN" altLang="en-US" sz="2000" dirty="0">
                <a:latin typeface="微软雅黑" panose="020B0503020204020204" pitchFamily="34" charset="-122"/>
                <a:ea typeface="微软雅黑" panose="020B0503020204020204" pitchFamily="34" charset="-122"/>
              </a:rPr>
              <a:t>及以上</a:t>
            </a:r>
            <a:r>
              <a:rPr lang="zh-CN" altLang="en-US" sz="2000" b="1" dirty="0">
                <a:latin typeface="微软雅黑" panose="020B0503020204020204" pitchFamily="34" charset="-122"/>
                <a:ea typeface="微软雅黑" panose="020B0503020204020204" pitchFamily="34" charset="-122"/>
              </a:rPr>
              <a:t>论文</a:t>
            </a:r>
          </a:p>
        </p:txBody>
      </p:sp>
      <p:sp>
        <p:nvSpPr>
          <p:cNvPr id="3" name="灯片编号占位符 2">
            <a:extLst>
              <a:ext uri="{FF2B5EF4-FFF2-40B4-BE49-F238E27FC236}">
                <a16:creationId xmlns:a16="http://schemas.microsoft.com/office/drawing/2014/main" id="{2C3CE885-F182-46E4-8D58-05C6BB7E2B59}"/>
              </a:ext>
            </a:extLst>
          </p:cNvPr>
          <p:cNvSpPr>
            <a:spLocks noGrp="1"/>
          </p:cNvSpPr>
          <p:nvPr>
            <p:ph type="sldNum" sz="quarter" idx="12"/>
          </p:nvPr>
        </p:nvSpPr>
        <p:spPr/>
        <p:txBody>
          <a:bodyPr/>
          <a:lstStyle/>
          <a:p>
            <a:fld id="{212B57F6-3D5A-40C7-A181-A97170C1B2E9}" type="slidenum">
              <a:rPr lang="zh-CN" altLang="en-US" smtClean="0"/>
              <a:pPr/>
              <a:t>13</a:t>
            </a:fld>
            <a:endParaRPr lang="zh-CN" altLang="en-US"/>
          </a:p>
        </p:txBody>
      </p:sp>
    </p:spTree>
    <p:extLst>
      <p:ext uri="{BB962C8B-B14F-4D97-AF65-F5344CB8AC3E}">
        <p14:creationId xmlns:p14="http://schemas.microsoft.com/office/powerpoint/2010/main" val="335043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E4E220C-8BC6-4842-BA3E-E12C76E61BF5}"/>
              </a:ext>
            </a:extLst>
          </p:cNvPr>
          <p:cNvSpPr/>
          <p:nvPr/>
        </p:nvSpPr>
        <p:spPr>
          <a:xfrm>
            <a:off x="0" y="2309340"/>
            <a:ext cx="9144000" cy="25552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marL="342900" indent="-342900" algn="l">
              <a:lnSpc>
                <a:spcPct val="150000"/>
              </a:lnSpc>
              <a:buFont typeface="+mj-ea"/>
              <a:buAutoNum type="circleNumDbPlain" startAt="3"/>
            </a:pP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1152778-A45F-4876-AA25-8F9D0D8E5258}"/>
              </a:ext>
            </a:extLst>
          </p:cNvPr>
          <p:cNvSpPr/>
          <p:nvPr/>
        </p:nvSpPr>
        <p:spPr>
          <a:xfrm>
            <a:off x="244136" y="3332041"/>
            <a:ext cx="8655727" cy="646331"/>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mj-cs"/>
              </a:rPr>
              <a:t>谢谢</a:t>
            </a:r>
            <a:endParaRPr lang="zh-CN" altLang="en-US" sz="3600" dirty="0">
              <a:solidFill>
                <a:schemeClr val="bg1"/>
              </a:solidFill>
            </a:endParaRPr>
          </a:p>
        </p:txBody>
      </p:sp>
    </p:spTree>
    <p:extLst>
      <p:ext uri="{BB962C8B-B14F-4D97-AF65-F5344CB8AC3E}">
        <p14:creationId xmlns:p14="http://schemas.microsoft.com/office/powerpoint/2010/main" val="355663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696BB0-6C29-4695-A0AB-AFAAAA0A72E6}"/>
              </a:ext>
            </a:extLst>
          </p:cNvPr>
          <p:cNvSpPr>
            <a:spLocks noGrp="1"/>
          </p:cNvSpPr>
          <p:nvPr>
            <p:ph idx="4294967295"/>
          </p:nvPr>
        </p:nvSpPr>
        <p:spPr>
          <a:xfrm>
            <a:off x="628650" y="1287463"/>
            <a:ext cx="7886700" cy="4297362"/>
          </a:xfrm>
        </p:spPr>
        <p:txBody>
          <a:bodyPr>
            <a:normAutofit fontScale="92500"/>
          </a:bodyPr>
          <a:lstStyle/>
          <a:p>
            <a:pPr marL="0" indent="0">
              <a:lnSpc>
                <a:spcPct val="150000"/>
              </a:lnSpc>
              <a:buNone/>
            </a:pP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项目背景</a:t>
            </a:r>
            <a:endParaRPr lang="en-US" altLang="zh-CN" sz="3600" b="1"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研究现状</a:t>
            </a:r>
            <a:endParaRPr lang="en-US" altLang="zh-CN" sz="3600" b="1"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项目工作</a:t>
            </a:r>
            <a:endParaRPr lang="en-US" altLang="zh-CN" sz="3600" b="1"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项目规划</a:t>
            </a:r>
            <a:endParaRPr lang="en-US" altLang="zh-CN" sz="3600" b="1"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5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预期目标</a:t>
            </a:r>
            <a:endParaRPr lang="en-US" altLang="zh-CN" sz="36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83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7886700" cy="720000"/>
          </a:xfrm>
        </p:spPr>
        <p:txBody>
          <a:bodyPr>
            <a:normAutofit/>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项目背景</a:t>
            </a: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综述</a:t>
            </a:r>
          </a:p>
        </p:txBody>
      </p:sp>
      <p:sp>
        <p:nvSpPr>
          <p:cNvPr id="3" name="内容占位符 2">
            <a:extLst>
              <a:ext uri="{FF2B5EF4-FFF2-40B4-BE49-F238E27FC236}">
                <a16:creationId xmlns:a16="http://schemas.microsoft.com/office/drawing/2014/main" id="{1A8FD6A7-2FF3-452E-B8EC-301CBDB16F45}"/>
              </a:ext>
            </a:extLst>
          </p:cNvPr>
          <p:cNvSpPr>
            <a:spLocks noGrp="1"/>
          </p:cNvSpPr>
          <p:nvPr>
            <p:ph idx="4294967295"/>
          </p:nvPr>
        </p:nvSpPr>
        <p:spPr>
          <a:xfrm>
            <a:off x="359999" y="1259523"/>
            <a:ext cx="8544849" cy="2852151"/>
          </a:xfrm>
        </p:spPr>
        <p:txBody>
          <a:bodyPr>
            <a:noAutofit/>
          </a:bodyPr>
          <a:lstStyle/>
          <a:p>
            <a:pPr marL="0" indent="0">
              <a:lnSpc>
                <a:spcPct val="100000"/>
              </a:lnSpc>
              <a:buNone/>
            </a:pPr>
            <a:r>
              <a:rPr lang="zh-CN" altLang="en-US" sz="2000" b="1" dirty="0">
                <a:latin typeface="微软雅黑" panose="020B0503020204020204" pitchFamily="34" charset="-122"/>
                <a:ea typeface="微软雅黑" panose="020B0503020204020204" pitchFamily="34" charset="-122"/>
              </a:rPr>
              <a:t>广度背景</a:t>
            </a:r>
            <a:endParaRPr lang="en-US" altLang="zh-CN" sz="2000" b="1" dirty="0">
              <a:latin typeface="微软雅黑" panose="020B0503020204020204" pitchFamily="34" charset="-122"/>
              <a:ea typeface="微软雅黑" panose="020B0503020204020204" pitchFamily="34" charset="-122"/>
            </a:endParaRPr>
          </a:p>
          <a:p>
            <a:pPr marL="457200" lvl="1" indent="0">
              <a:lnSpc>
                <a:spcPct val="150000"/>
              </a:lnSpc>
              <a:buNone/>
            </a:pPr>
            <a:r>
              <a:rPr lang="zh-CN" altLang="en-US" sz="1800" dirty="0">
                <a:latin typeface="微软雅黑" panose="020B0503020204020204" pitchFamily="34" charset="-122"/>
                <a:ea typeface="微软雅黑" panose="020B0503020204020204" pitchFamily="34" charset="-122"/>
              </a:rPr>
              <a:t>智能优化方法作为工具已经成为研究各类动态多目标优化问题的首选</a:t>
            </a:r>
            <a:endParaRPr lang="en-US" altLang="zh-CN" sz="1800" dirty="0">
              <a:latin typeface="微软雅黑" panose="020B0503020204020204" pitchFamily="34" charset="-122"/>
              <a:ea typeface="微软雅黑" panose="020B0503020204020204" pitchFamily="34" charset="-122"/>
            </a:endParaRPr>
          </a:p>
          <a:p>
            <a:pPr marL="0" indent="0">
              <a:lnSpc>
                <a:spcPct val="100000"/>
              </a:lnSpc>
              <a:buNone/>
            </a:pPr>
            <a:r>
              <a:rPr lang="zh-CN" altLang="en-US" sz="2000" b="1" dirty="0">
                <a:latin typeface="微软雅黑" panose="020B0503020204020204" pitchFamily="34" charset="-122"/>
                <a:ea typeface="微软雅黑" panose="020B0503020204020204" pitchFamily="34" charset="-122"/>
              </a:rPr>
              <a:t>细度背景</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动态多目标优化方法</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带回程的动态车辆路径规划问题</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分布式实时流数据处理问题</a:t>
            </a:r>
            <a:endParaRPr lang="en-US" altLang="zh-CN" sz="18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2D084DC-8F2F-4835-8C8A-C314C8A826FA}"/>
              </a:ext>
            </a:extLst>
          </p:cNvPr>
          <p:cNvSpPr txBox="1"/>
          <p:nvPr/>
        </p:nvSpPr>
        <p:spPr>
          <a:xfrm>
            <a:off x="1151956" y="6154355"/>
            <a:ext cx="2430281"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车辆路径规划问题示例</a:t>
            </a:r>
          </a:p>
        </p:txBody>
      </p:sp>
      <p:sp>
        <p:nvSpPr>
          <p:cNvPr id="12" name="文本框 11">
            <a:extLst>
              <a:ext uri="{FF2B5EF4-FFF2-40B4-BE49-F238E27FC236}">
                <a16:creationId xmlns:a16="http://schemas.microsoft.com/office/drawing/2014/main" id="{C91B8121-874C-4233-B22D-3693503CD557}"/>
              </a:ext>
            </a:extLst>
          </p:cNvPr>
          <p:cNvSpPr txBox="1"/>
          <p:nvPr/>
        </p:nvSpPr>
        <p:spPr>
          <a:xfrm>
            <a:off x="5437869" y="6154355"/>
            <a:ext cx="2710451" cy="307777"/>
          </a:xfrm>
          <a:prstGeom prst="rect">
            <a:avLst/>
          </a:prstGeom>
          <a:noFill/>
        </p:spPr>
        <p:txBody>
          <a:bodyPr wrap="square" rtlCol="0">
            <a:spAutoFit/>
          </a:bodyPr>
          <a:lstStyle>
            <a:defPPr>
              <a:defRPr lang="en-US"/>
            </a:defPPr>
            <a:lvl1pPr algn="ctr">
              <a:defRPr sz="1200">
                <a:latin typeface="微软雅黑" panose="020B0503020204020204" pitchFamily="34" charset="-122"/>
                <a:ea typeface="微软雅黑" panose="020B0503020204020204" pitchFamily="34" charset="-122"/>
              </a:defRPr>
            </a:lvl1pPr>
          </a:lstStyle>
          <a:p>
            <a:r>
              <a:rPr lang="zh-CN" altLang="en-US" sz="1400" dirty="0"/>
              <a:t>图</a:t>
            </a:r>
            <a:r>
              <a:rPr lang="en-US" altLang="zh-CN" sz="1400" dirty="0"/>
              <a:t>2   </a:t>
            </a:r>
            <a:r>
              <a:rPr lang="zh-CN" altLang="en-US" sz="1400" dirty="0"/>
              <a:t>实时流数据处理框架</a:t>
            </a:r>
            <a:r>
              <a:rPr lang="en-US" altLang="zh-CN" sz="1400" dirty="0"/>
              <a:t>Spark</a:t>
            </a:r>
            <a:endParaRPr lang="zh-CN" altLang="en-US" sz="1400" dirty="0"/>
          </a:p>
        </p:txBody>
      </p:sp>
      <p:sp>
        <p:nvSpPr>
          <p:cNvPr id="4" name="灯片编号占位符 3">
            <a:extLst>
              <a:ext uri="{FF2B5EF4-FFF2-40B4-BE49-F238E27FC236}">
                <a16:creationId xmlns:a16="http://schemas.microsoft.com/office/drawing/2014/main" id="{D10BAC0E-1005-406F-AE04-D97FF4AD955C}"/>
              </a:ext>
            </a:extLst>
          </p:cNvPr>
          <p:cNvSpPr>
            <a:spLocks noGrp="1"/>
          </p:cNvSpPr>
          <p:nvPr>
            <p:ph type="sldNum" sz="quarter" idx="12"/>
          </p:nvPr>
        </p:nvSpPr>
        <p:spPr/>
        <p:txBody>
          <a:bodyPr/>
          <a:lstStyle/>
          <a:p>
            <a:fld id="{212B57F6-3D5A-40C7-A181-A97170C1B2E9}" type="slidenum">
              <a:rPr lang="zh-CN" altLang="en-US" smtClean="0"/>
              <a:pPr/>
              <a:t>3</a:t>
            </a:fld>
            <a:endParaRPr lang="zh-CN" altLang="en-US"/>
          </a:p>
        </p:txBody>
      </p:sp>
      <p:pic>
        <p:nvPicPr>
          <p:cNvPr id="2" name="图片 1">
            <a:extLst>
              <a:ext uri="{FF2B5EF4-FFF2-40B4-BE49-F238E27FC236}">
                <a16:creationId xmlns:a16="http://schemas.microsoft.com/office/drawing/2014/main" id="{5688F98E-475D-3E43-B5E6-22DDC291B3D1}"/>
              </a:ext>
            </a:extLst>
          </p:cNvPr>
          <p:cNvPicPr>
            <a:picLocks noChangeAspect="1"/>
          </p:cNvPicPr>
          <p:nvPr/>
        </p:nvPicPr>
        <p:blipFill>
          <a:blip r:embed="rId2"/>
          <a:stretch>
            <a:fillRect/>
          </a:stretch>
        </p:blipFill>
        <p:spPr>
          <a:xfrm>
            <a:off x="4632423" y="4972629"/>
            <a:ext cx="3556093" cy="921950"/>
          </a:xfrm>
          <a:prstGeom prst="rect">
            <a:avLst/>
          </a:prstGeom>
        </p:spPr>
      </p:pic>
      <p:pic>
        <p:nvPicPr>
          <p:cNvPr id="6" name="图片 5">
            <a:extLst>
              <a:ext uri="{FF2B5EF4-FFF2-40B4-BE49-F238E27FC236}">
                <a16:creationId xmlns:a16="http://schemas.microsoft.com/office/drawing/2014/main" id="{69EE7661-A643-1247-B6A4-2D1DBECDC295}"/>
              </a:ext>
            </a:extLst>
          </p:cNvPr>
          <p:cNvPicPr>
            <a:picLocks noChangeAspect="1"/>
          </p:cNvPicPr>
          <p:nvPr/>
        </p:nvPicPr>
        <p:blipFill>
          <a:blip r:embed="rId3"/>
          <a:stretch>
            <a:fillRect/>
          </a:stretch>
        </p:blipFill>
        <p:spPr>
          <a:xfrm>
            <a:off x="1381940" y="4111674"/>
            <a:ext cx="1970314" cy="1995574"/>
          </a:xfrm>
          <a:prstGeom prst="rect">
            <a:avLst/>
          </a:prstGeom>
        </p:spPr>
      </p:pic>
    </p:spTree>
    <p:extLst>
      <p:ext uri="{BB962C8B-B14F-4D97-AF65-F5344CB8AC3E}">
        <p14:creationId xmlns:p14="http://schemas.microsoft.com/office/powerpoint/2010/main" val="24308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171972" y="345847"/>
            <a:ext cx="9115463" cy="720000"/>
          </a:xfrm>
        </p:spPr>
        <p:txBody>
          <a:bodyPr>
            <a:normAutofit fontScale="90000"/>
          </a:bodyPr>
          <a:lstStyle/>
          <a:p>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 项目背景</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带回程的动态车辆路径规划问题</a:t>
            </a:r>
          </a:p>
        </p:txBody>
      </p:sp>
      <p:sp>
        <p:nvSpPr>
          <p:cNvPr id="3" name="内容占位符 2">
            <a:extLst>
              <a:ext uri="{FF2B5EF4-FFF2-40B4-BE49-F238E27FC236}">
                <a16:creationId xmlns:a16="http://schemas.microsoft.com/office/drawing/2014/main" id="{1A8FD6A7-2FF3-452E-B8EC-301CBDB16F45}"/>
              </a:ext>
            </a:extLst>
          </p:cNvPr>
          <p:cNvSpPr>
            <a:spLocks noGrp="1"/>
          </p:cNvSpPr>
          <p:nvPr>
            <p:ph idx="4294967295"/>
          </p:nvPr>
        </p:nvSpPr>
        <p:spPr>
          <a:xfrm>
            <a:off x="359999" y="1259523"/>
            <a:ext cx="8355375" cy="4903152"/>
          </a:xfrm>
        </p:spPr>
        <p:txBody>
          <a:bodyPr>
            <a:noAutofit/>
          </a:bodyPr>
          <a:lstStyle/>
          <a:p>
            <a:pPr marL="0" indent="0">
              <a:lnSpc>
                <a:spcPct val="100000"/>
              </a:lnSpc>
              <a:buNone/>
            </a:pPr>
            <a:r>
              <a:rPr lang="zh-CN" altLang="en-US" sz="2400" b="1" dirty="0">
                <a:latin typeface="微软雅黑" panose="020B0503020204020204" pitchFamily="34" charset="-122"/>
                <a:ea typeface="微软雅黑" panose="020B0503020204020204" pitchFamily="34" charset="-122"/>
              </a:rPr>
              <a:t>车辆路径规划问题种类多样</a:t>
            </a:r>
            <a:endParaRPr lang="en-US" altLang="zh-CN" sz="24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有很多类型的车辆路径规划问题</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现实更加需要路径规划的实时性</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带回程要求车辆需返回起始点</a:t>
            </a: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zh-CN" altLang="en-US" sz="2400" b="1" dirty="0">
                <a:latin typeface="微软雅黑" panose="020B0503020204020204" pitchFamily="34" charset="-122"/>
                <a:ea typeface="微软雅黑" panose="020B0503020204020204" pitchFamily="34" charset="-122"/>
              </a:rPr>
              <a:t>需要一个提供实时路径规划的系统</a:t>
            </a:r>
            <a:endParaRPr lang="en-US" altLang="zh-CN" sz="2400" b="1"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E75E1BAD-F50A-411C-9E3D-FFF2961CF84C}"/>
              </a:ext>
            </a:extLst>
          </p:cNvPr>
          <p:cNvSpPr>
            <a:spLocks noGrp="1"/>
          </p:cNvSpPr>
          <p:nvPr>
            <p:ph type="sldNum" sz="quarter" idx="12"/>
          </p:nvPr>
        </p:nvSpPr>
        <p:spPr/>
        <p:txBody>
          <a:bodyPr/>
          <a:lstStyle/>
          <a:p>
            <a:fld id="{212B57F6-3D5A-40C7-A181-A97170C1B2E9}" type="slidenum">
              <a:rPr lang="zh-CN" altLang="en-US" smtClean="0"/>
              <a:pPr/>
              <a:t>4</a:t>
            </a:fld>
            <a:endParaRPr lang="zh-CN" altLang="en-US"/>
          </a:p>
        </p:txBody>
      </p:sp>
    </p:spTree>
    <p:extLst>
      <p:ext uri="{BB962C8B-B14F-4D97-AF65-F5344CB8AC3E}">
        <p14:creationId xmlns:p14="http://schemas.microsoft.com/office/powerpoint/2010/main" val="362234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8882380" cy="720000"/>
          </a:xfrm>
        </p:spPr>
        <p:txBody>
          <a:bodyPr>
            <a:normAutofit/>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项目背景</a:t>
            </a: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动态元启发式算法</a:t>
            </a:r>
          </a:p>
        </p:txBody>
      </p:sp>
      <p:sp>
        <p:nvSpPr>
          <p:cNvPr id="3" name="内容占位符 2">
            <a:extLst>
              <a:ext uri="{FF2B5EF4-FFF2-40B4-BE49-F238E27FC236}">
                <a16:creationId xmlns:a16="http://schemas.microsoft.com/office/drawing/2014/main" id="{1A8FD6A7-2FF3-452E-B8EC-301CBDB16F45}"/>
              </a:ext>
            </a:extLst>
          </p:cNvPr>
          <p:cNvSpPr>
            <a:spLocks noGrp="1"/>
          </p:cNvSpPr>
          <p:nvPr>
            <p:ph idx="4294967295"/>
          </p:nvPr>
        </p:nvSpPr>
        <p:spPr>
          <a:xfrm>
            <a:off x="359999" y="1259523"/>
            <a:ext cx="8412525" cy="5096828"/>
          </a:xfrm>
        </p:spPr>
        <p:txBody>
          <a:bodyPr>
            <a:noAutofit/>
          </a:bodyPr>
          <a:lstStyle/>
          <a:p>
            <a:pPr marL="0" indent="0">
              <a:lnSpc>
                <a:spcPct val="100000"/>
              </a:lnSpc>
              <a:buNone/>
            </a:pPr>
            <a:r>
              <a:rPr lang="zh-CN" altLang="en-US" sz="2400" b="1" dirty="0">
                <a:latin typeface="微软雅黑" panose="020B0503020204020204" pitchFamily="34" charset="-122"/>
                <a:ea typeface="微软雅黑" panose="020B0503020204020204" pitchFamily="34" charset="-122"/>
              </a:rPr>
              <a:t>静态优化方法</a:t>
            </a:r>
            <a:endParaRPr lang="en-US" altLang="zh-CN" sz="24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真实世界中在求解过程中，参数、目标等可能随时间而变化</a:t>
            </a:r>
          </a:p>
          <a:p>
            <a:pPr marL="0" indent="0">
              <a:lnSpc>
                <a:spcPct val="100000"/>
              </a:lnSpc>
              <a:buNone/>
            </a:pPr>
            <a:r>
              <a:rPr lang="zh-CN" altLang="en-US" sz="2400" b="1" dirty="0">
                <a:latin typeface="微软雅黑" panose="020B0503020204020204" pitchFamily="34" charset="-122"/>
                <a:ea typeface="微软雅黑" panose="020B0503020204020204" pitchFamily="34" charset="-122"/>
              </a:rPr>
              <a:t>动态优化方法</a:t>
            </a:r>
          </a:p>
          <a:p>
            <a:pPr lvl="1">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与新提出的进化计算方法相比，现有的多目标优化方法容易陷入局部收敛，优化解的质量不够好</a:t>
            </a:r>
            <a:endParaRPr lang="en-US" altLang="zh-CN" dirty="0">
              <a:latin typeface="微软雅黑" panose="020B0503020204020204" pitchFamily="34" charset="-122"/>
              <a:ea typeface="微软雅黑" panose="020B0503020204020204" pitchFamily="34" charset="-122"/>
            </a:endParaRPr>
          </a:p>
          <a:p>
            <a:pPr marL="0" lvl="1" indent="0">
              <a:lnSpc>
                <a:spcPct val="100000"/>
              </a:lnSpc>
              <a:spcBef>
                <a:spcPts val="1000"/>
              </a:spcBef>
              <a:buNone/>
            </a:pPr>
            <a:r>
              <a:rPr lang="zh-CN" altLang="en-US" b="1" dirty="0">
                <a:latin typeface="微软雅黑" panose="020B0503020204020204" pitchFamily="34" charset="-122"/>
                <a:ea typeface="微软雅黑" panose="020B0503020204020204" pitchFamily="34" charset="-122"/>
              </a:rPr>
              <a:t>新的场景需要新的动态元启发式算法</a:t>
            </a:r>
            <a:endParaRPr lang="en-US" altLang="zh-CN" b="1"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3D1B3F66-F0C5-413B-AD76-C6CBFCD317C1}"/>
              </a:ext>
            </a:extLst>
          </p:cNvPr>
          <p:cNvSpPr>
            <a:spLocks noGrp="1"/>
          </p:cNvSpPr>
          <p:nvPr>
            <p:ph type="sldNum" sz="quarter" idx="12"/>
          </p:nvPr>
        </p:nvSpPr>
        <p:spPr/>
        <p:txBody>
          <a:bodyPr/>
          <a:lstStyle/>
          <a:p>
            <a:fld id="{212B57F6-3D5A-40C7-A181-A97170C1B2E9}" type="slidenum">
              <a:rPr lang="zh-CN" altLang="en-US" smtClean="0"/>
              <a:pPr/>
              <a:t>5</a:t>
            </a:fld>
            <a:endParaRPr lang="zh-CN" altLang="en-US"/>
          </a:p>
        </p:txBody>
      </p:sp>
    </p:spTree>
    <p:extLst>
      <p:ext uri="{BB962C8B-B14F-4D97-AF65-F5344CB8AC3E}">
        <p14:creationId xmlns:p14="http://schemas.microsoft.com/office/powerpoint/2010/main" val="71480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171972" y="345847"/>
            <a:ext cx="9115463" cy="720000"/>
          </a:xfrm>
        </p:spPr>
        <p:txBody>
          <a:bodyPr>
            <a:normAutofit/>
          </a:bodyPr>
          <a:lstStyle/>
          <a:p>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 项目背景</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分布式实时分析处理流数据</a:t>
            </a:r>
          </a:p>
        </p:txBody>
      </p:sp>
      <p:sp>
        <p:nvSpPr>
          <p:cNvPr id="3" name="内容占位符 2">
            <a:extLst>
              <a:ext uri="{FF2B5EF4-FFF2-40B4-BE49-F238E27FC236}">
                <a16:creationId xmlns:a16="http://schemas.microsoft.com/office/drawing/2014/main" id="{1A8FD6A7-2FF3-452E-B8EC-301CBDB16F45}"/>
              </a:ext>
            </a:extLst>
          </p:cNvPr>
          <p:cNvSpPr>
            <a:spLocks noGrp="1"/>
          </p:cNvSpPr>
          <p:nvPr>
            <p:ph idx="4294967295"/>
          </p:nvPr>
        </p:nvSpPr>
        <p:spPr>
          <a:xfrm>
            <a:off x="359999" y="1259523"/>
            <a:ext cx="8355375" cy="4903152"/>
          </a:xfrm>
        </p:spPr>
        <p:txBody>
          <a:bodyPr>
            <a:noAutofit/>
          </a:bodyPr>
          <a:lstStyle/>
          <a:p>
            <a:pPr marL="0" indent="0">
              <a:lnSpc>
                <a:spcPct val="100000"/>
              </a:lnSpc>
              <a:buNone/>
            </a:pPr>
            <a:r>
              <a:rPr lang="zh-CN" altLang="en-US" sz="2400" b="1" dirty="0">
                <a:latin typeface="微软雅黑" panose="020B0503020204020204" pitchFamily="34" charset="-122"/>
                <a:ea typeface="微软雅黑" panose="020B0503020204020204" pitchFamily="34" charset="-122"/>
              </a:rPr>
              <a:t>交通数据源</a:t>
            </a:r>
            <a:endParaRPr lang="en-US" altLang="zh-CN" sz="24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数据来自多个数据源</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存在异构的数据</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属于大数据</a:t>
            </a: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zh-CN" altLang="en-US" sz="2400" b="1" dirty="0">
                <a:latin typeface="微软雅黑" panose="020B0503020204020204" pitchFamily="34" charset="-122"/>
                <a:ea typeface="微软雅黑" panose="020B0503020204020204" pitchFamily="34" charset="-122"/>
              </a:rPr>
              <a:t>交通数据需要被分布式地、实时地分析处理</a:t>
            </a:r>
          </a:p>
          <a:p>
            <a:pPr marL="0" indent="0">
              <a:lnSpc>
                <a:spcPct val="100000"/>
              </a:lnSpc>
              <a:buNone/>
            </a:pPr>
            <a:endParaRPr lang="en-US" altLang="zh-CN" sz="2400" b="1"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E75E1BAD-F50A-411C-9E3D-FFF2961CF84C}"/>
              </a:ext>
            </a:extLst>
          </p:cNvPr>
          <p:cNvSpPr>
            <a:spLocks noGrp="1"/>
          </p:cNvSpPr>
          <p:nvPr>
            <p:ph type="sldNum" sz="quarter" idx="12"/>
          </p:nvPr>
        </p:nvSpPr>
        <p:spPr/>
        <p:txBody>
          <a:bodyPr/>
          <a:lstStyle/>
          <a:p>
            <a:fld id="{212B57F6-3D5A-40C7-A181-A97170C1B2E9}" type="slidenum">
              <a:rPr lang="zh-CN" altLang="en-US" smtClean="0"/>
              <a:pPr/>
              <a:t>6</a:t>
            </a:fld>
            <a:endParaRPr lang="zh-CN" altLang="en-US"/>
          </a:p>
        </p:txBody>
      </p:sp>
    </p:spTree>
    <p:extLst>
      <p:ext uri="{BB962C8B-B14F-4D97-AF65-F5344CB8AC3E}">
        <p14:creationId xmlns:p14="http://schemas.microsoft.com/office/powerpoint/2010/main" val="145397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8649298" cy="720000"/>
          </a:xfrm>
        </p:spPr>
        <p:txBody>
          <a:bodyPr>
            <a:normAutofit fontScale="90000"/>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研究现状</a:t>
            </a: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带回程的动态车辆路径规划问题</a:t>
            </a:r>
          </a:p>
        </p:txBody>
      </p:sp>
      <p:sp>
        <p:nvSpPr>
          <p:cNvPr id="3" name="内容占位符 2">
            <a:extLst>
              <a:ext uri="{FF2B5EF4-FFF2-40B4-BE49-F238E27FC236}">
                <a16:creationId xmlns:a16="http://schemas.microsoft.com/office/drawing/2014/main" id="{1A8FD6A7-2FF3-452E-B8EC-301CBDB16F45}"/>
              </a:ext>
            </a:extLst>
          </p:cNvPr>
          <p:cNvSpPr>
            <a:spLocks noGrp="1"/>
          </p:cNvSpPr>
          <p:nvPr>
            <p:ph idx="4294967295"/>
          </p:nvPr>
        </p:nvSpPr>
        <p:spPr>
          <a:xfrm>
            <a:off x="360000" y="1259523"/>
            <a:ext cx="8349660" cy="4493577"/>
          </a:xfrm>
        </p:spPr>
        <p:txBody>
          <a:bodyPr>
            <a:noAutofit/>
          </a:bodyPr>
          <a:lstStyle/>
          <a:p>
            <a:pPr marL="0" indent="0">
              <a:lnSpc>
                <a:spcPct val="100000"/>
              </a:lnSpc>
              <a:buNone/>
            </a:pPr>
            <a:r>
              <a:rPr lang="zh-CN" altLang="en-US" sz="2000" b="1" dirty="0">
                <a:latin typeface="微软雅黑" panose="020B0503020204020204" pitchFamily="34" charset="-122"/>
                <a:ea typeface="微软雅黑" panose="020B0503020204020204" pitchFamily="34" charset="-122"/>
              </a:rPr>
              <a:t>基础问题</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车辆路径规划问题广泛应用于调度、货仓、共享单车等领域，而带回程的该问题更加值得关注</a:t>
            </a:r>
            <a:endParaRPr lang="en-US" altLang="zh-CN" sz="2000" dirty="0">
              <a:latin typeface="微软雅黑" panose="020B0503020204020204" pitchFamily="34" charset="-122"/>
              <a:ea typeface="微软雅黑" panose="020B0503020204020204" pitchFamily="34" charset="-122"/>
            </a:endParaRPr>
          </a:p>
          <a:p>
            <a:pPr marL="0" indent="0">
              <a:lnSpc>
                <a:spcPct val="100000"/>
              </a:lnSpc>
              <a:buNone/>
            </a:pPr>
            <a:r>
              <a:rPr lang="zh-CN" altLang="en-US" sz="2000" b="1" dirty="0">
                <a:latin typeface="微软雅黑" panose="020B0503020204020204" pitchFamily="34" charset="-122"/>
                <a:ea typeface="微软雅黑" panose="020B0503020204020204" pitchFamily="34" charset="-122"/>
              </a:rPr>
              <a:t>技术手段</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多采用元启发式算法的解决方案</a:t>
            </a:r>
            <a:endParaRPr lang="en-US" altLang="zh-CN" sz="2000" dirty="0">
              <a:latin typeface="微软雅黑" panose="020B0503020204020204" pitchFamily="34" charset="-122"/>
              <a:ea typeface="微软雅黑" panose="020B0503020204020204" pitchFamily="34" charset="-122"/>
            </a:endParaRPr>
          </a:p>
          <a:p>
            <a:pPr marL="0" indent="0">
              <a:lnSpc>
                <a:spcPct val="100000"/>
              </a:lnSpc>
              <a:buNone/>
            </a:pPr>
            <a:r>
              <a:rPr lang="zh-CN" altLang="en-US" sz="2000" b="1" dirty="0">
                <a:latin typeface="微软雅黑" panose="020B0503020204020204" pitchFamily="34" charset="-122"/>
                <a:ea typeface="微软雅黑" panose="020B0503020204020204" pitchFamily="34" charset="-122"/>
              </a:rPr>
              <a:t>现阶段需求</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倾向于实时动态地被解决</a:t>
            </a:r>
            <a:endParaRPr lang="en-US" altLang="zh-CN"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685792" lvl="1" indent="-342900">
              <a:lnSpc>
                <a:spcPct val="150000"/>
              </a:lnSpc>
              <a:buFont typeface="Wingdings" panose="05000000000000000000" pitchFamily="2" charset="2"/>
              <a:buChar char="p"/>
            </a:pPr>
            <a:endParaRPr lang="en-US" altLang="zh-CN" sz="20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886D9F0-B5F8-4E9A-B1DB-4ADD9B541254}"/>
              </a:ext>
            </a:extLst>
          </p:cNvPr>
          <p:cNvSpPr>
            <a:spLocks noGrp="1"/>
          </p:cNvSpPr>
          <p:nvPr>
            <p:ph type="sldNum" sz="quarter" idx="12"/>
          </p:nvPr>
        </p:nvSpPr>
        <p:spPr/>
        <p:txBody>
          <a:bodyPr/>
          <a:lstStyle/>
          <a:p>
            <a:fld id="{212B57F6-3D5A-40C7-A181-A97170C1B2E9}" type="slidenum">
              <a:rPr lang="zh-CN" altLang="en-US" smtClean="0"/>
              <a:pPr/>
              <a:t>7</a:t>
            </a:fld>
            <a:endParaRPr lang="zh-CN" altLang="en-US"/>
          </a:p>
        </p:txBody>
      </p:sp>
    </p:spTree>
    <p:extLst>
      <p:ext uri="{BB962C8B-B14F-4D97-AF65-F5344CB8AC3E}">
        <p14:creationId xmlns:p14="http://schemas.microsoft.com/office/powerpoint/2010/main" val="249641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7886700" cy="720000"/>
          </a:xfrm>
        </p:spPr>
        <p:txBody>
          <a:bodyPr>
            <a:normAutofit/>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研究现状</a:t>
            </a: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3600" b="1" dirty="0" err="1">
                <a:solidFill>
                  <a:schemeClr val="accent1">
                    <a:lumMod val="75000"/>
                  </a:schemeClr>
                </a:solidFill>
                <a:latin typeface="微软雅黑" panose="020B0503020204020204" pitchFamily="34" charset="-122"/>
                <a:ea typeface="微软雅黑" panose="020B0503020204020204" pitchFamily="34" charset="-122"/>
              </a:rPr>
              <a:t>jMetalSP</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大数据优化框架</a:t>
            </a:r>
          </a:p>
        </p:txBody>
      </p:sp>
      <p:sp>
        <p:nvSpPr>
          <p:cNvPr id="3" name="内容占位符 2">
            <a:extLst>
              <a:ext uri="{FF2B5EF4-FFF2-40B4-BE49-F238E27FC236}">
                <a16:creationId xmlns:a16="http://schemas.microsoft.com/office/drawing/2014/main" id="{1A8FD6A7-2FF3-452E-B8EC-301CBDB16F45}"/>
              </a:ext>
            </a:extLst>
          </p:cNvPr>
          <p:cNvSpPr>
            <a:spLocks noGrp="1"/>
          </p:cNvSpPr>
          <p:nvPr>
            <p:ph idx="4294967295"/>
          </p:nvPr>
        </p:nvSpPr>
        <p:spPr>
          <a:xfrm>
            <a:off x="360000" y="1259523"/>
            <a:ext cx="8349660" cy="5230924"/>
          </a:xfrm>
        </p:spPr>
        <p:txBody>
          <a:bodyPr>
            <a:noAutofit/>
          </a:bodyPr>
          <a:lstStyle/>
          <a:p>
            <a:pPr marL="0" indent="0">
              <a:lnSpc>
                <a:spcPct val="100000"/>
              </a:lnSpc>
              <a:buNone/>
            </a:pPr>
            <a:r>
              <a:rPr lang="en-US" altLang="zh-CN" sz="2000" b="1" dirty="0" err="1">
                <a:latin typeface="微软雅黑" panose="020B0503020204020204" pitchFamily="34" charset="-122"/>
                <a:ea typeface="微软雅黑" panose="020B0503020204020204" pitchFamily="34" charset="-122"/>
              </a:rPr>
              <a:t>jMetalSP</a:t>
            </a:r>
            <a:r>
              <a:rPr lang="zh-CN" altLang="en-US" sz="2000" b="1" dirty="0">
                <a:latin typeface="微软雅黑" panose="020B0503020204020204" pitchFamily="34" charset="-122"/>
                <a:ea typeface="微软雅黑" panose="020B0503020204020204" pitchFamily="34" charset="-122"/>
              </a:rPr>
              <a:t>将多个优化算法的动态版本集成以解决动态多目标优化问题</a:t>
            </a:r>
            <a:endParaRPr lang="en-US" altLang="zh-CN" sz="2000" b="1" dirty="0">
              <a:latin typeface="微软雅黑" panose="020B0503020204020204" pitchFamily="34" charset="-122"/>
              <a:ea typeface="微软雅黑" panose="020B0503020204020204" pitchFamily="34" charset="-122"/>
            </a:endParaRPr>
          </a:p>
          <a:p>
            <a:pPr marL="0" indent="0">
              <a:buNone/>
            </a:pPr>
            <a:endParaRPr lang="en-US" altLang="zh-CN" sz="2000" b="1" dirty="0">
              <a:latin typeface="微软雅黑" panose="020B0503020204020204" pitchFamily="34" charset="-122"/>
              <a:ea typeface="微软雅黑" panose="020B0503020204020204" pitchFamily="34" charset="-122"/>
            </a:endParaRPr>
          </a:p>
          <a:p>
            <a:pPr marL="0" indent="0">
              <a:buNone/>
            </a:pPr>
            <a:endParaRPr lang="en-US" altLang="zh-CN" sz="2400" b="1" dirty="0">
              <a:latin typeface="微软雅黑" panose="020B0503020204020204" pitchFamily="34" charset="-122"/>
              <a:ea typeface="微软雅黑" panose="020B0503020204020204" pitchFamily="34" charset="-122"/>
            </a:endParaRPr>
          </a:p>
          <a:p>
            <a:pPr marL="0" indent="0">
              <a:buNone/>
            </a:pPr>
            <a:endParaRPr lang="en-US" altLang="zh-CN" sz="2400" b="1" dirty="0">
              <a:latin typeface="微软雅黑" panose="020B0503020204020204" pitchFamily="34" charset="-122"/>
              <a:ea typeface="微软雅黑" panose="020B0503020204020204" pitchFamily="34" charset="-122"/>
            </a:endParaRPr>
          </a:p>
          <a:p>
            <a:pPr marL="0" indent="0">
              <a:buNone/>
            </a:pPr>
            <a:endParaRPr lang="en-US" altLang="zh-CN" sz="2400" b="1"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1CEF4538-3470-408E-9C4D-8D77B7662E3F}"/>
              </a:ext>
            </a:extLst>
          </p:cNvPr>
          <p:cNvSpPr>
            <a:spLocks noGrp="1"/>
          </p:cNvSpPr>
          <p:nvPr>
            <p:ph type="sldNum" sz="quarter" idx="12"/>
          </p:nvPr>
        </p:nvSpPr>
        <p:spPr/>
        <p:txBody>
          <a:bodyPr/>
          <a:lstStyle/>
          <a:p>
            <a:fld id="{212B57F6-3D5A-40C7-A181-A97170C1B2E9}" type="slidenum">
              <a:rPr lang="zh-CN" altLang="en-US" smtClean="0"/>
              <a:pPr/>
              <a:t>8</a:t>
            </a:fld>
            <a:endParaRPr lang="zh-CN" altLang="en-US"/>
          </a:p>
        </p:txBody>
      </p:sp>
      <p:pic>
        <p:nvPicPr>
          <p:cNvPr id="2" name="图片 1">
            <a:extLst>
              <a:ext uri="{FF2B5EF4-FFF2-40B4-BE49-F238E27FC236}">
                <a16:creationId xmlns:a16="http://schemas.microsoft.com/office/drawing/2014/main" id="{3715B70B-BEEE-4A49-8670-CA3B6CE00D6D}"/>
              </a:ext>
            </a:extLst>
          </p:cNvPr>
          <p:cNvPicPr>
            <a:picLocks noChangeAspect="1"/>
          </p:cNvPicPr>
          <p:nvPr/>
        </p:nvPicPr>
        <p:blipFill>
          <a:blip r:embed="rId2"/>
          <a:stretch>
            <a:fillRect/>
          </a:stretch>
        </p:blipFill>
        <p:spPr>
          <a:xfrm>
            <a:off x="360000" y="1820954"/>
            <a:ext cx="8252810" cy="3844739"/>
          </a:xfrm>
          <a:prstGeom prst="rect">
            <a:avLst/>
          </a:prstGeom>
        </p:spPr>
      </p:pic>
      <p:sp>
        <p:nvSpPr>
          <p:cNvPr id="5" name="矩形 4">
            <a:extLst>
              <a:ext uri="{FF2B5EF4-FFF2-40B4-BE49-F238E27FC236}">
                <a16:creationId xmlns:a16="http://schemas.microsoft.com/office/drawing/2014/main" id="{B6A6EBFE-7D65-1846-85DE-3039D3EC6D14}"/>
              </a:ext>
            </a:extLst>
          </p:cNvPr>
          <p:cNvSpPr/>
          <p:nvPr/>
        </p:nvSpPr>
        <p:spPr>
          <a:xfrm>
            <a:off x="3600120" y="5857792"/>
            <a:ext cx="1869423"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3  </a:t>
            </a:r>
            <a:r>
              <a:rPr lang="en-US" altLang="zh-CN" sz="1400" dirty="0" err="1">
                <a:latin typeface="微软雅黑" panose="020B0503020204020204" pitchFamily="34" charset="-122"/>
                <a:ea typeface="微软雅黑" panose="020B0503020204020204" pitchFamily="34" charset="-122"/>
              </a:rPr>
              <a:t>jMetalSP</a:t>
            </a:r>
            <a:r>
              <a:rPr lang="zh-CN" altLang="en-US" sz="1400" dirty="0">
                <a:latin typeface="微软雅黑" panose="020B0503020204020204" pitchFamily="34" charset="-122"/>
                <a:ea typeface="微软雅黑" panose="020B0503020204020204" pitchFamily="34" charset="-122"/>
              </a:rPr>
              <a:t>架构图</a:t>
            </a:r>
          </a:p>
        </p:txBody>
      </p:sp>
    </p:spTree>
    <p:extLst>
      <p:ext uri="{BB962C8B-B14F-4D97-AF65-F5344CB8AC3E}">
        <p14:creationId xmlns:p14="http://schemas.microsoft.com/office/powerpoint/2010/main" val="261238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C0899EE6-C528-4D1F-B5E4-C27E0C974B90}"/>
              </a:ext>
            </a:extLst>
          </p:cNvPr>
          <p:cNvSpPr>
            <a:spLocks noGrp="1"/>
          </p:cNvSpPr>
          <p:nvPr>
            <p:ph type="title" idx="4294967295"/>
          </p:nvPr>
        </p:nvSpPr>
        <p:spPr>
          <a:xfrm>
            <a:off x="261620" y="360000"/>
            <a:ext cx="7886700" cy="720000"/>
          </a:xfrm>
        </p:spPr>
        <p:txBody>
          <a:bodyPr>
            <a:normAutofit/>
          </a:bodyPr>
          <a:lstStyle/>
          <a:p>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研究现状</a:t>
            </a: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3600" b="1" dirty="0">
                <a:solidFill>
                  <a:schemeClr val="accent1">
                    <a:lumMod val="75000"/>
                  </a:schemeClr>
                </a:solidFill>
                <a:latin typeface="微软雅黑" panose="020B0503020204020204" pitchFamily="34" charset="-122"/>
                <a:ea typeface="微软雅黑" panose="020B0503020204020204" pitchFamily="34" charset="-122"/>
              </a:rPr>
              <a:t>元启发式算法</a:t>
            </a:r>
          </a:p>
        </p:txBody>
      </p:sp>
      <p:sp>
        <p:nvSpPr>
          <p:cNvPr id="3" name="内容占位符 2">
            <a:extLst>
              <a:ext uri="{FF2B5EF4-FFF2-40B4-BE49-F238E27FC236}">
                <a16:creationId xmlns:a16="http://schemas.microsoft.com/office/drawing/2014/main" id="{1A8FD6A7-2FF3-452E-B8EC-301CBDB16F45}"/>
              </a:ext>
            </a:extLst>
          </p:cNvPr>
          <p:cNvSpPr>
            <a:spLocks noGrp="1"/>
          </p:cNvSpPr>
          <p:nvPr>
            <p:ph idx="4294967295"/>
          </p:nvPr>
        </p:nvSpPr>
        <p:spPr>
          <a:xfrm>
            <a:off x="360000" y="1259524"/>
            <a:ext cx="8349660" cy="2487724"/>
          </a:xfrm>
        </p:spPr>
        <p:txBody>
          <a:bodyPr>
            <a:noAutofit/>
          </a:bodyPr>
          <a:lstStyle/>
          <a:p>
            <a:pPr marL="0" indent="0">
              <a:lnSpc>
                <a:spcPct val="100000"/>
              </a:lnSpc>
              <a:buNone/>
            </a:pPr>
            <a:r>
              <a:rPr lang="zh-CN" altLang="en-US" sz="2000" b="1" dirty="0">
                <a:latin typeface="微软雅黑" panose="020B0503020204020204" pitchFamily="34" charset="-122"/>
                <a:ea typeface="微软雅黑" panose="020B0503020204020204" pitchFamily="34" charset="-122"/>
              </a:rPr>
              <a:t>基础问题</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en-US" altLang="zh-CN" sz="2000" dirty="0" err="1">
                <a:latin typeface="微软雅黑" panose="020B0503020204020204" pitchFamily="34" charset="-122"/>
                <a:ea typeface="微软雅黑" panose="020B0503020204020204" pitchFamily="34" charset="-122"/>
              </a:rPr>
              <a:t>jMetalSP</a:t>
            </a:r>
            <a:r>
              <a:rPr lang="zh-CN" altLang="en-US" sz="2000" dirty="0">
                <a:latin typeface="微软雅黑" panose="020B0503020204020204" pitchFamily="34" charset="-122"/>
                <a:ea typeface="微软雅黑" panose="020B0503020204020204" pitchFamily="34" charset="-122"/>
              </a:rPr>
              <a:t>框架上集成了传统的元启发式算法，需结合一些新提出的算法的优势</a:t>
            </a:r>
            <a:endParaRPr lang="en-US" altLang="zh-CN" sz="2000" dirty="0">
              <a:latin typeface="微软雅黑" panose="020B0503020204020204" pitchFamily="34" charset="-122"/>
              <a:ea typeface="微软雅黑" panose="020B0503020204020204" pitchFamily="34" charset="-122"/>
            </a:endParaRPr>
          </a:p>
          <a:p>
            <a:pPr marL="0" indent="0">
              <a:lnSpc>
                <a:spcPct val="100000"/>
              </a:lnSpc>
              <a:buNone/>
            </a:pPr>
            <a:r>
              <a:rPr lang="zh-CN" altLang="en-US" sz="2000" b="1" dirty="0">
                <a:latin typeface="微软雅黑" panose="020B0503020204020204" pitchFamily="34" charset="-122"/>
                <a:ea typeface="微软雅黑" panose="020B0503020204020204" pitchFamily="34" charset="-122"/>
              </a:rPr>
              <a:t>技术手段</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松鼠优化算法、帝王蝶优化算法</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685792" lvl="1" indent="-342900">
              <a:lnSpc>
                <a:spcPct val="150000"/>
              </a:lnSpc>
              <a:buFont typeface="Wingdings" panose="05000000000000000000" pitchFamily="2" charset="2"/>
              <a:buChar char="p"/>
            </a:pPr>
            <a:endParaRPr lang="en-US" altLang="zh-CN" sz="20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886D9F0-B5F8-4E9A-B1DB-4ADD9B541254}"/>
              </a:ext>
            </a:extLst>
          </p:cNvPr>
          <p:cNvSpPr>
            <a:spLocks noGrp="1"/>
          </p:cNvSpPr>
          <p:nvPr>
            <p:ph type="sldNum" sz="quarter" idx="12"/>
          </p:nvPr>
        </p:nvSpPr>
        <p:spPr/>
        <p:txBody>
          <a:bodyPr/>
          <a:lstStyle/>
          <a:p>
            <a:fld id="{212B57F6-3D5A-40C7-A181-A97170C1B2E9}" type="slidenum">
              <a:rPr lang="zh-CN" altLang="en-US" smtClean="0"/>
              <a:pPr/>
              <a:t>9</a:t>
            </a:fld>
            <a:endParaRPr lang="zh-CN" altLang="en-US"/>
          </a:p>
        </p:txBody>
      </p:sp>
      <p:pic>
        <p:nvPicPr>
          <p:cNvPr id="2" name="图片 1">
            <a:extLst>
              <a:ext uri="{FF2B5EF4-FFF2-40B4-BE49-F238E27FC236}">
                <a16:creationId xmlns:a16="http://schemas.microsoft.com/office/drawing/2014/main" id="{F29A2145-A9E5-604E-B66B-A3D6CDF3031C}"/>
              </a:ext>
            </a:extLst>
          </p:cNvPr>
          <p:cNvPicPr>
            <a:picLocks noChangeAspect="1"/>
          </p:cNvPicPr>
          <p:nvPr/>
        </p:nvPicPr>
        <p:blipFill>
          <a:blip r:embed="rId2"/>
          <a:stretch>
            <a:fillRect/>
          </a:stretch>
        </p:blipFill>
        <p:spPr>
          <a:xfrm>
            <a:off x="360000" y="3926772"/>
            <a:ext cx="1828799" cy="1828799"/>
          </a:xfrm>
          <a:prstGeom prst="rect">
            <a:avLst/>
          </a:prstGeom>
        </p:spPr>
      </p:pic>
      <p:pic>
        <p:nvPicPr>
          <p:cNvPr id="5" name="图片 4">
            <a:extLst>
              <a:ext uri="{FF2B5EF4-FFF2-40B4-BE49-F238E27FC236}">
                <a16:creationId xmlns:a16="http://schemas.microsoft.com/office/drawing/2014/main" id="{590A06A9-F4E8-F84E-A094-346A74B859E9}"/>
              </a:ext>
            </a:extLst>
          </p:cNvPr>
          <p:cNvPicPr>
            <a:picLocks noChangeAspect="1"/>
          </p:cNvPicPr>
          <p:nvPr/>
        </p:nvPicPr>
        <p:blipFill>
          <a:blip r:embed="rId3"/>
          <a:stretch>
            <a:fillRect/>
          </a:stretch>
        </p:blipFill>
        <p:spPr>
          <a:xfrm>
            <a:off x="2383035" y="3926772"/>
            <a:ext cx="1890792" cy="1828799"/>
          </a:xfrm>
          <a:prstGeom prst="rect">
            <a:avLst/>
          </a:prstGeom>
        </p:spPr>
      </p:pic>
      <p:sp>
        <p:nvSpPr>
          <p:cNvPr id="6" name="矩形 5">
            <a:extLst>
              <a:ext uri="{FF2B5EF4-FFF2-40B4-BE49-F238E27FC236}">
                <a16:creationId xmlns:a16="http://schemas.microsoft.com/office/drawing/2014/main" id="{1335F1C6-71DE-6F47-8E86-02C3B2C5149E}"/>
              </a:ext>
            </a:extLst>
          </p:cNvPr>
          <p:cNvSpPr/>
          <p:nvPr/>
        </p:nvSpPr>
        <p:spPr>
          <a:xfrm>
            <a:off x="419888" y="5935095"/>
            <a:ext cx="3853939" cy="338554"/>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 松鼠觅食示意图（滑翔到一棵树上）</a:t>
            </a:r>
          </a:p>
        </p:txBody>
      </p:sp>
      <p:pic>
        <p:nvPicPr>
          <p:cNvPr id="7" name="图片 6">
            <a:extLst>
              <a:ext uri="{FF2B5EF4-FFF2-40B4-BE49-F238E27FC236}">
                <a16:creationId xmlns:a16="http://schemas.microsoft.com/office/drawing/2014/main" id="{05599007-7774-B343-A586-88F7E93D2A65}"/>
              </a:ext>
            </a:extLst>
          </p:cNvPr>
          <p:cNvPicPr>
            <a:picLocks noChangeAspect="1"/>
          </p:cNvPicPr>
          <p:nvPr/>
        </p:nvPicPr>
        <p:blipFill rotWithShape="1">
          <a:blip r:embed="rId4"/>
          <a:srcRect l="1404"/>
          <a:stretch/>
        </p:blipFill>
        <p:spPr>
          <a:xfrm>
            <a:off x="4273826" y="4225605"/>
            <a:ext cx="4835483" cy="1231131"/>
          </a:xfrm>
          <a:prstGeom prst="rect">
            <a:avLst/>
          </a:prstGeom>
        </p:spPr>
      </p:pic>
      <p:sp>
        <p:nvSpPr>
          <p:cNvPr id="9" name="矩形 8">
            <a:extLst>
              <a:ext uri="{FF2B5EF4-FFF2-40B4-BE49-F238E27FC236}">
                <a16:creationId xmlns:a16="http://schemas.microsoft.com/office/drawing/2014/main" id="{FB1C2DDA-30A2-4A40-AA62-FF1E2443D0BF}"/>
              </a:ext>
            </a:extLst>
          </p:cNvPr>
          <p:cNvSpPr/>
          <p:nvPr/>
        </p:nvSpPr>
        <p:spPr>
          <a:xfrm>
            <a:off x="5072372" y="5919554"/>
            <a:ext cx="3238386" cy="338554"/>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 帝王蝶算法中</a:t>
            </a:r>
            <a:r>
              <a:rPr lang="zh-CN" altLang="en-US" sz="1600">
                <a:latin typeface="微软雅黑" panose="020B0503020204020204" pitchFamily="34" charset="-122"/>
                <a:ea typeface="微软雅黑" panose="020B0503020204020204" pitchFamily="34" charset="-122"/>
              </a:rPr>
              <a:t>划分群体的概念</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083763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8824</TotalTime>
  <Words>683</Words>
  <Application>Microsoft Macintosh PowerPoint</Application>
  <PresentationFormat>全屏显示(4:3)</PresentationFormat>
  <Paragraphs>92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等线 Light</vt:lpstr>
      <vt:lpstr>微软雅黑</vt:lpstr>
      <vt:lpstr>Arial</vt:lpstr>
      <vt:lpstr>Calibri</vt:lpstr>
      <vt:lpstr>Calibri Light</vt:lpstr>
      <vt:lpstr>Wingdings</vt:lpstr>
      <vt:lpstr>Office 主题​​</vt:lpstr>
      <vt:lpstr>PowerPoint 演示文稿</vt:lpstr>
      <vt:lpstr>PowerPoint 演示文稿</vt:lpstr>
      <vt:lpstr>1 项目背景-综述</vt:lpstr>
      <vt:lpstr>1 项目背景-带回程的动态车辆路径规划问题</vt:lpstr>
      <vt:lpstr>1 项目背景-动态元启发式算法</vt:lpstr>
      <vt:lpstr>1 项目背景-分布式实时分析处理流数据</vt:lpstr>
      <vt:lpstr>2 研究现状-带回程的动态车辆路径规划问题</vt:lpstr>
      <vt:lpstr>2 研究现状-jMetalSP大数据优化框架</vt:lpstr>
      <vt:lpstr>2 研究现状-元启发式算法</vt:lpstr>
      <vt:lpstr>3 项目工作-技术路线</vt:lpstr>
      <vt:lpstr>3 项目工作-创新点</vt:lpstr>
      <vt:lpstr>4 项目规划</vt:lpstr>
      <vt:lpstr>5 预期目标</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分布式深度学习实验系统的设计与实现</dc:title>
  <dc:creator>威琦 郑</dc:creator>
  <cp:lastModifiedBy>刘卓然</cp:lastModifiedBy>
  <cp:revision>219</cp:revision>
  <dcterms:created xsi:type="dcterms:W3CDTF">2018-12-04T08:32:45Z</dcterms:created>
  <dcterms:modified xsi:type="dcterms:W3CDTF">2019-11-07T06:16:39Z</dcterms:modified>
</cp:coreProperties>
</file>