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3445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2A065CF-4DFD-4D02-8A50-5FA89EA98515}" type="datetime1">
              <a:rPr lang="ko-KR" altLang="en-US"/>
              <a:pPr lvl="0">
                <a:defRPr lang="ko-KR" altLang="en-US"/>
              </a:pPr>
              <a:t>2017-05-09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9ECBBA2-DE62-4D54-8DC2-0D4C28C39C7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9ECBBA2-DE62-4D54-8DC2-0D4C28C39C7F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203848" y="2708920"/>
            <a:ext cx="5112568" cy="551062"/>
          </a:xfrm>
        </p:spPr>
        <p:txBody>
          <a:bodyPr>
            <a:noAutofit/>
          </a:bodyPr>
          <a:lstStyle>
            <a:lvl1pPr algn="r">
              <a:defRPr sz="3200" b="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PRESENTATION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03848" y="3272792"/>
            <a:ext cx="5112568" cy="241026"/>
          </a:xfrm>
        </p:spPr>
        <p:txBody>
          <a:bodyPr>
            <a:noAutofit/>
          </a:bodyPr>
          <a:lstStyle>
            <a:lvl1pPr marL="0" indent="0" algn="r">
              <a:buNone/>
              <a:defRPr sz="120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PRESENTATION SUB-TITLE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971600" y="3645024"/>
            <a:ext cx="7344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3717156"/>
            <a:ext cx="7344296" cy="215900"/>
          </a:xfrm>
        </p:spPr>
        <p:txBody>
          <a:bodyPr>
            <a:noAutofit/>
          </a:bodyPr>
          <a:lstStyle>
            <a:lvl1pPr algn="ctr">
              <a:buNone/>
              <a:defRPr lang="ko-KR" altLang="en-US" sz="1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홍길동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성춘향</a:t>
            </a:r>
            <a:r>
              <a:rPr lang="en-US" altLang="ko-KR" dirty="0" smtClean="0"/>
              <a:t> | </a:t>
            </a:r>
            <a:r>
              <a:rPr lang="ko-KR" altLang="en-US" dirty="0" smtClean="0"/>
              <a:t>이몽룡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김흥부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김놀부</a:t>
            </a:r>
            <a:endParaRPr lang="ko-KR" altLang="en-US" dirty="0"/>
          </a:p>
        </p:txBody>
      </p:sp>
      <p:pic>
        <p:nvPicPr>
          <p:cNvPr id="1026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8168" y="2759504"/>
            <a:ext cx="690832" cy="690832"/>
          </a:xfrm>
          <a:prstGeom prst="rect">
            <a:avLst/>
          </a:prstGeom>
          <a:noFill/>
        </p:spPr>
      </p:pic>
      <p:pic>
        <p:nvPicPr>
          <p:cNvPr id="1027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340560" y="2759504"/>
            <a:ext cx="692696" cy="690832"/>
          </a:xfrm>
          <a:prstGeom prst="rect">
            <a:avLst/>
          </a:prstGeom>
          <a:noFill/>
        </p:spPr>
      </p:pic>
      <p:pic>
        <p:nvPicPr>
          <p:cNvPr id="1028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9364" y="2759504"/>
            <a:ext cx="690832" cy="69083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6952" y="2132856"/>
            <a:ext cx="2007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0" kern="0" spc="-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600" b="0" kern="0" spc="-2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97297" y="2500516"/>
            <a:ext cx="20665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50" b="0" kern="1200" spc="-150" baseline="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PRESENTATION</a:t>
            </a:r>
            <a:endParaRPr lang="ko-KR" altLang="en-US" sz="1850" b="0" kern="1200" spc="-150" baseline="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타원 9"/>
          <p:cNvSpPr/>
          <p:nvPr userDrawn="1"/>
        </p:nvSpPr>
        <p:spPr>
          <a:xfrm>
            <a:off x="172262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97594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22195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24227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6564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8596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30780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32812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19672" y="2942828"/>
            <a:ext cx="603498" cy="603498"/>
          </a:xfrm>
          <a:prstGeom prst="rect">
            <a:avLst/>
          </a:prstGeom>
          <a:noFill/>
        </p:spPr>
      </p:pic>
      <p:pic>
        <p:nvPicPr>
          <p:cNvPr id="22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843808" y="2942828"/>
            <a:ext cx="605126" cy="603498"/>
          </a:xfrm>
          <a:prstGeom prst="rect">
            <a:avLst/>
          </a:prstGeom>
          <a:noFill/>
        </p:spPr>
      </p:pic>
      <p:pic>
        <p:nvPicPr>
          <p:cNvPr id="23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31740" y="2942828"/>
            <a:ext cx="603498" cy="6034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2827408"/>
            <a:ext cx="5794920" cy="606276"/>
          </a:xfrm>
        </p:spPr>
        <p:txBody>
          <a:bodyPr anchor="ctr">
            <a:normAutofit/>
          </a:bodyPr>
          <a:lstStyle>
            <a:lvl1pPr algn="l">
              <a:defRPr lang="ko-KR" altLang="en-US" sz="2600" b="0" kern="1200" spc="-1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15616" y="2708920"/>
            <a:ext cx="1025994" cy="1025994"/>
          </a:xfrm>
          <a:prstGeom prst="rect">
            <a:avLst/>
          </a:prstGeom>
          <a:noFill/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71600" y="297224"/>
            <a:ext cx="7715200" cy="557212"/>
          </a:xfrm>
        </p:spPr>
        <p:txBody>
          <a:bodyPr>
            <a:normAutofit/>
          </a:bodyPr>
          <a:lstStyle>
            <a:lvl1pPr algn="l">
              <a:defRPr lang="ko-KR" altLang="en-US" sz="2000" b="0" kern="1200" spc="-15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8096" y="272840"/>
            <a:ext cx="648072" cy="64807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95736" y="3068960"/>
            <a:ext cx="4752528" cy="603498"/>
            <a:chOff x="2195736" y="3068960"/>
            <a:chExt cx="4752528" cy="60349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4067944" y="3068960"/>
              <a:ext cx="2880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0" kern="1200" spc="-15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THANK YOU!</a:t>
              </a:r>
              <a:endParaRPr lang="ko-KR" altLang="en-US" sz="32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16" name="Picture 2" descr="C:\Users\msk\Desktop\images8ZG7C10I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95736" y="3068960"/>
              <a:ext cx="603498" cy="603498"/>
            </a:xfrm>
            <a:prstGeom prst="rect">
              <a:avLst/>
            </a:prstGeom>
            <a:noFill/>
          </p:spPr>
        </p:pic>
        <p:pic>
          <p:nvPicPr>
            <p:cNvPr id="17" name="Picture 3" descr="C:\Users\msk\Desktop\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562" t="2576" r="2809" b="3050"/>
            <a:stretch>
              <a:fillRect/>
            </a:stretch>
          </p:blipFill>
          <p:spPr bwMode="auto">
            <a:xfrm>
              <a:off x="3419872" y="3068960"/>
              <a:ext cx="605126" cy="603498"/>
            </a:xfrm>
            <a:prstGeom prst="rect">
              <a:avLst/>
            </a:prstGeom>
            <a:noFill/>
          </p:spPr>
        </p:pic>
        <p:pic>
          <p:nvPicPr>
            <p:cNvPr id="18" name="Picture 4" descr="C:\Users\msk\Desktop\2.png"/>
            <p:cNvPicPr>
              <a:picLocks noChangeAspect="1" noChangeArrowheads="1"/>
            </p:cNvPicPr>
            <p:nvPr userDrawn="1"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807804" y="3068960"/>
              <a:ext cx="603498" cy="6034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6.pn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jpeg"  /><Relationship Id="rId3" Type="http://schemas.openxmlformats.org/officeDocument/2006/relationships/image" Target="../media/image11.jpe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War Of Mini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장난감들의 숨막히는 전투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u="sng" dirty="0" smtClean="0"/>
              <a:t>Team Big Soldiers</a:t>
            </a:r>
          </a:p>
          <a:p>
            <a:r>
              <a:rPr lang="en-US" altLang="ko-KR" u="sng" dirty="0"/>
              <a:t>2013180052 | 2011182017 | 2011182016</a:t>
            </a:r>
            <a:endParaRPr lang="en-US" altLang="ko-KR" u="sng" dirty="0" smtClean="0"/>
          </a:p>
          <a:p>
            <a:r>
              <a:rPr lang="ko-KR" altLang="en-US" u="sng" dirty="0" smtClean="0"/>
              <a:t>양형배 </a:t>
            </a:r>
            <a:r>
              <a:rPr lang="en-US" altLang="ko-KR" u="sng" dirty="0" smtClean="0"/>
              <a:t>| </a:t>
            </a:r>
            <a:r>
              <a:rPr lang="ko-KR" altLang="en-US" u="sng" dirty="0" smtClean="0"/>
              <a:t>박건희 </a:t>
            </a:r>
            <a:r>
              <a:rPr lang="en-US" altLang="ko-KR" u="sng" dirty="0" smtClean="0"/>
              <a:t>| </a:t>
            </a:r>
            <a:r>
              <a:rPr lang="ko-KR" altLang="en-US" u="sng" dirty="0" smtClean="0"/>
              <a:t>박건우</a:t>
            </a:r>
            <a:endParaRPr lang="ko-KR" altLang="en-US" u="sng" dirty="0"/>
          </a:p>
        </p:txBody>
      </p:sp>
      <p:sp>
        <p:nvSpPr>
          <p:cNvPr id="11" name="직사각형 10"/>
          <p:cNvSpPr/>
          <p:nvPr/>
        </p:nvSpPr>
        <p:spPr>
          <a:xfrm>
            <a:off x="683569" y="5732976"/>
            <a:ext cx="2232248" cy="648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5085184"/>
            <a:ext cx="2232248" cy="647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</a:rPr>
              <a:t>지도교수 서명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게임의 진행 및 흐름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11560" y="1124744"/>
            <a:ext cx="19442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b="1" dirty="0" smtClean="0">
                <a:solidFill>
                  <a:schemeClr val="tx2"/>
                </a:solidFill>
              </a:rPr>
              <a:t>Flow Chart</a:t>
            </a:r>
            <a:endParaRPr lang="ko-KR" altLang="en-US" sz="1500" dirty="0"/>
          </a:p>
          <a:p>
            <a:endParaRPr lang="ko-KR" altLang="en-US" sz="1500" dirty="0"/>
          </a:p>
        </p:txBody>
      </p:sp>
      <p:sp>
        <p:nvSpPr>
          <p:cNvPr id="5" name="순서도: 연결자 4"/>
          <p:cNvSpPr/>
          <p:nvPr/>
        </p:nvSpPr>
        <p:spPr>
          <a:xfrm>
            <a:off x="951062" y="2407171"/>
            <a:ext cx="1014933" cy="457200"/>
          </a:xfrm>
          <a:prstGeom prst="flowChartConnector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접속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960587" y="3343275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Lobby</a:t>
            </a:r>
            <a:endParaRPr lang="ko-KR" altLang="en-US" sz="1600" dirty="0"/>
          </a:p>
        </p:txBody>
      </p:sp>
      <p:sp>
        <p:nvSpPr>
          <p:cNvPr id="7" name="순서도: 판단 6"/>
          <p:cNvSpPr/>
          <p:nvPr/>
        </p:nvSpPr>
        <p:spPr>
          <a:xfrm>
            <a:off x="663134" y="4765421"/>
            <a:ext cx="1537935" cy="720080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All Ready?</a:t>
            </a:r>
            <a:endParaRPr lang="ko-KR" altLang="en-US" sz="1600" dirty="0"/>
          </a:p>
        </p:txBody>
      </p:sp>
      <p:sp>
        <p:nvSpPr>
          <p:cNvPr id="32" name="순서도: 처리 31"/>
          <p:cNvSpPr/>
          <p:nvPr/>
        </p:nvSpPr>
        <p:spPr>
          <a:xfrm>
            <a:off x="5796523" y="4913629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전투</a:t>
            </a:r>
            <a:endParaRPr lang="ko-KR" altLang="en-US" sz="1400" dirty="0"/>
          </a:p>
        </p:txBody>
      </p:sp>
      <p:sp>
        <p:nvSpPr>
          <p:cNvPr id="37" name="순서도: 판단 36"/>
          <p:cNvSpPr/>
          <p:nvPr/>
        </p:nvSpPr>
        <p:spPr>
          <a:xfrm>
            <a:off x="7155719" y="4776706"/>
            <a:ext cx="1559793" cy="720080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생존 중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2" name="순서도: 처리 41"/>
          <p:cNvSpPr/>
          <p:nvPr/>
        </p:nvSpPr>
        <p:spPr>
          <a:xfrm>
            <a:off x="5796136" y="1412776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리스폰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64718" y="4797152"/>
            <a:ext cx="576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No</a:t>
            </a:r>
            <a:endParaRPr lang="ko-KR" altLang="en-US" sz="1600" b="1" dirty="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4031320" y="3345082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전투종료</a:t>
            </a:r>
            <a:endParaRPr lang="ko-KR" altLang="en-US" sz="1400" dirty="0"/>
          </a:p>
        </p:txBody>
      </p:sp>
      <p:sp>
        <p:nvSpPr>
          <p:cNvPr id="92" name="순서도: 처리 91"/>
          <p:cNvSpPr/>
          <p:nvPr/>
        </p:nvSpPr>
        <p:spPr>
          <a:xfrm>
            <a:off x="2663168" y="3345082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결과출력</a:t>
            </a:r>
            <a:endParaRPr lang="ko-KR" altLang="en-US" sz="1400" dirty="0"/>
          </a:p>
        </p:txBody>
      </p:sp>
      <p:sp>
        <p:nvSpPr>
          <p:cNvPr id="67" name="순서도: 처리 66"/>
          <p:cNvSpPr/>
          <p:nvPr/>
        </p:nvSpPr>
        <p:spPr>
          <a:xfrm>
            <a:off x="7441948" y="3367989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대기</a:t>
            </a:r>
            <a:endParaRPr lang="ko-KR" altLang="en-US" sz="1400" dirty="0"/>
          </a:p>
        </p:txBody>
      </p:sp>
      <p:sp>
        <p:nvSpPr>
          <p:cNvPr id="68" name="순서도: 처리 67"/>
          <p:cNvSpPr/>
          <p:nvPr/>
        </p:nvSpPr>
        <p:spPr>
          <a:xfrm>
            <a:off x="7416316" y="1412776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리스폰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지역 설정</a:t>
            </a:r>
            <a:endParaRPr lang="ko-KR" altLang="en-US" sz="1400" dirty="0"/>
          </a:p>
        </p:txBody>
      </p:sp>
      <p:sp>
        <p:nvSpPr>
          <p:cNvPr id="73" name="순서도: 처리 72"/>
          <p:cNvSpPr/>
          <p:nvPr/>
        </p:nvSpPr>
        <p:spPr>
          <a:xfrm>
            <a:off x="2794087" y="4913629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Game</a:t>
            </a:r>
          </a:p>
          <a:p>
            <a:pPr algn="ctr"/>
            <a:r>
              <a:rPr lang="en-US" altLang="ko-KR" sz="1400" dirty="0" smtClean="0"/>
              <a:t>Start</a:t>
            </a:r>
            <a:endParaRPr lang="ko-KR" altLang="en-US" sz="1400" dirty="0"/>
          </a:p>
        </p:txBody>
      </p:sp>
      <p:cxnSp>
        <p:nvCxnSpPr>
          <p:cNvPr id="76" name="직선 화살표 연결선 75"/>
          <p:cNvCxnSpPr>
            <a:stCxn id="5" idx="4"/>
            <a:endCxn id="6" idx="0"/>
          </p:cNvCxnSpPr>
          <p:nvPr/>
        </p:nvCxnSpPr>
        <p:spPr>
          <a:xfrm flipH="1">
            <a:off x="1446641" y="2864371"/>
            <a:ext cx="11888" cy="47890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" idx="2"/>
            <a:endCxn id="7" idx="0"/>
          </p:cNvCxnSpPr>
          <p:nvPr/>
        </p:nvCxnSpPr>
        <p:spPr>
          <a:xfrm flipH="1">
            <a:off x="1432102" y="3775323"/>
            <a:ext cx="14539" cy="99009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" idx="3"/>
            <a:endCxn id="73" idx="1"/>
          </p:cNvCxnSpPr>
          <p:nvPr/>
        </p:nvCxnSpPr>
        <p:spPr>
          <a:xfrm>
            <a:off x="2201069" y="5125461"/>
            <a:ext cx="593018" cy="419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3"/>
            <a:endCxn id="32" idx="1"/>
          </p:cNvCxnSpPr>
          <p:nvPr/>
        </p:nvCxnSpPr>
        <p:spPr>
          <a:xfrm>
            <a:off x="3766195" y="5129653"/>
            <a:ext cx="203032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32" idx="3"/>
            <a:endCxn id="37" idx="1"/>
          </p:cNvCxnSpPr>
          <p:nvPr/>
        </p:nvCxnSpPr>
        <p:spPr>
          <a:xfrm>
            <a:off x="6768631" y="5129653"/>
            <a:ext cx="387088" cy="709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85" idx="1"/>
            <a:endCxn id="92" idx="3"/>
          </p:cNvCxnSpPr>
          <p:nvPr/>
        </p:nvCxnSpPr>
        <p:spPr>
          <a:xfrm flipH="1">
            <a:off x="3635276" y="3561106"/>
            <a:ext cx="396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7" idx="1"/>
            <a:endCxn id="6" idx="1"/>
          </p:cNvCxnSpPr>
          <p:nvPr/>
        </p:nvCxnSpPr>
        <p:spPr>
          <a:xfrm rot="10800000" flipH="1">
            <a:off x="663133" y="3559299"/>
            <a:ext cx="297453" cy="1566162"/>
          </a:xfrm>
          <a:prstGeom prst="bentConnector3">
            <a:avLst>
              <a:gd name="adj1" fmla="val -76852"/>
            </a:avLst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37" idx="2"/>
          </p:cNvCxnSpPr>
          <p:nvPr/>
        </p:nvCxnSpPr>
        <p:spPr>
          <a:xfrm rot="5400000" flipH="1">
            <a:off x="7239989" y="4801160"/>
            <a:ext cx="206499" cy="1184754"/>
          </a:xfrm>
          <a:prstGeom prst="bentConnector4">
            <a:avLst>
              <a:gd name="adj1" fmla="val -110703"/>
              <a:gd name="adj2" fmla="val 82914"/>
            </a:avLst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956376" y="4509120"/>
            <a:ext cx="576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No</a:t>
            </a:r>
            <a:endParaRPr lang="ko-KR" altLang="en-US" sz="1600" b="1" dirty="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898710" y="5459566"/>
            <a:ext cx="576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HY엽서L" pitchFamily="18" charset="-127"/>
                <a:ea typeface="HY엽서L" pitchFamily="18" charset="-127"/>
              </a:rPr>
              <a:t>Yes</a:t>
            </a:r>
            <a:endParaRPr lang="ko-KR" altLang="en-US" sz="1600" b="1" dirty="0" smtClean="0">
              <a:solidFill>
                <a:srgbClr val="002060"/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36" name="직선 화살표 연결선 135"/>
          <p:cNvCxnSpPr>
            <a:stCxn id="37" idx="0"/>
            <a:endCxn id="67" idx="2"/>
          </p:cNvCxnSpPr>
          <p:nvPr/>
        </p:nvCxnSpPr>
        <p:spPr>
          <a:xfrm flipH="1" flipV="1">
            <a:off x="7928002" y="3800037"/>
            <a:ext cx="7614" cy="97666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4990004" y="3192828"/>
            <a:ext cx="2172150" cy="1070842"/>
            <a:chOff x="2843808" y="2348880"/>
            <a:chExt cx="2172150" cy="1070842"/>
          </a:xfrm>
        </p:grpSpPr>
        <p:sp>
          <p:nvSpPr>
            <p:cNvPr id="48" name="TextBox 47"/>
            <p:cNvSpPr txBox="1"/>
            <p:nvPr/>
          </p:nvSpPr>
          <p:spPr>
            <a:xfrm>
              <a:off x="2843808" y="2348880"/>
              <a:ext cx="576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  <a:latin typeface="HY엽서L" pitchFamily="18" charset="-127"/>
                  <a:ea typeface="HY엽서L" pitchFamily="18" charset="-127"/>
                </a:rPr>
                <a:t>Yes</a:t>
              </a:r>
              <a:endParaRPr lang="ko-KR" altLang="en-US" sz="1600" b="1" dirty="0" smtClean="0">
                <a:solidFill>
                  <a:srgbClr val="002060"/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04" name="순서도: 판단 103"/>
            <p:cNvSpPr/>
            <p:nvPr/>
          </p:nvSpPr>
          <p:spPr>
            <a:xfrm>
              <a:off x="3287766" y="2361088"/>
              <a:ext cx="1728192" cy="720080"/>
            </a:xfrm>
            <a:prstGeom prst="flowChartDecision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제한 시간 초과</a:t>
              </a:r>
              <a:r>
                <a:rPr lang="en-US" altLang="ko-KR" sz="1200" dirty="0" smtClean="0"/>
                <a:t>?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211961" y="3081168"/>
              <a:ext cx="576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  <a:latin typeface="HY엽서L" pitchFamily="18" charset="-127"/>
                  <a:ea typeface="HY엽서L" pitchFamily="18" charset="-127"/>
                </a:rPr>
                <a:t>No</a:t>
              </a:r>
              <a:endParaRPr lang="ko-KR" altLang="en-US" sz="1600" b="1" dirty="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</p:grpSp>
      <p:cxnSp>
        <p:nvCxnSpPr>
          <p:cNvPr id="12" name="직선 화살표 연결선 11"/>
          <p:cNvCxnSpPr>
            <a:stCxn id="67" idx="0"/>
            <a:endCxn id="68" idx="2"/>
          </p:cNvCxnSpPr>
          <p:nvPr/>
        </p:nvCxnSpPr>
        <p:spPr>
          <a:xfrm flipH="1" flipV="1">
            <a:off x="7902370" y="1844824"/>
            <a:ext cx="25632" cy="15231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23728" y="4827970"/>
            <a:ext cx="576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HY엽서L" pitchFamily="18" charset="-127"/>
                <a:ea typeface="HY엽서L" pitchFamily="18" charset="-127"/>
              </a:rPr>
              <a:t>Yes</a:t>
            </a:r>
            <a:endParaRPr lang="ko-KR" altLang="en-US" sz="1600" b="1" dirty="0" smtClean="0">
              <a:solidFill>
                <a:srgbClr val="002060"/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74" name="직선 화살표 연결선 73"/>
          <p:cNvCxnSpPr>
            <a:stCxn id="42" idx="2"/>
            <a:endCxn id="104" idx="0"/>
          </p:cNvCxnSpPr>
          <p:nvPr/>
        </p:nvCxnSpPr>
        <p:spPr>
          <a:xfrm>
            <a:off x="6282190" y="1844824"/>
            <a:ext cx="15868" cy="136021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04" idx="1"/>
            <a:endCxn id="85" idx="3"/>
          </p:cNvCxnSpPr>
          <p:nvPr/>
        </p:nvCxnSpPr>
        <p:spPr>
          <a:xfrm flipH="1" flipV="1">
            <a:off x="5003428" y="3561106"/>
            <a:ext cx="430534" cy="397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04" idx="2"/>
            <a:endCxn id="32" idx="0"/>
          </p:cNvCxnSpPr>
          <p:nvPr/>
        </p:nvCxnSpPr>
        <p:spPr>
          <a:xfrm flipH="1">
            <a:off x="6282577" y="3925116"/>
            <a:ext cx="15481" cy="98851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68" idx="1"/>
            <a:endCxn id="42" idx="3"/>
          </p:cNvCxnSpPr>
          <p:nvPr/>
        </p:nvCxnSpPr>
        <p:spPr>
          <a:xfrm flipH="1">
            <a:off x="6768244" y="1628800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2" idx="1"/>
            <a:endCxn id="6" idx="3"/>
          </p:cNvCxnSpPr>
          <p:nvPr/>
        </p:nvCxnSpPr>
        <p:spPr>
          <a:xfrm flipH="1" flipV="1">
            <a:off x="1932695" y="3559299"/>
            <a:ext cx="730473" cy="180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00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게임의 진행 및 흐름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97442"/>
            <a:ext cx="489654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95736" y="443734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예시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47158" y="4998834"/>
            <a:ext cx="6401600" cy="2308324"/>
            <a:chOff x="1742110" y="4889202"/>
            <a:chExt cx="5768225" cy="2308324"/>
          </a:xfrm>
        </p:grpSpPr>
        <p:sp>
          <p:nvSpPr>
            <p:cNvPr id="9" name="TextBox 8"/>
            <p:cNvSpPr txBox="1"/>
            <p:nvPr/>
          </p:nvSpPr>
          <p:spPr>
            <a:xfrm>
              <a:off x="1749695" y="4889202"/>
              <a:ext cx="576064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UcPeriod"/>
              </a:pPr>
              <a:r>
                <a:rPr lang="ko-KR" altLang="en-US" dirty="0" smtClean="0"/>
                <a:t>대기인원들을 뽑아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10:10 </a:t>
              </a:r>
              <a:r>
                <a:rPr lang="ko-KR" alt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매칭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lphaUcPeriod"/>
              </a:pP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lphaUcPeriod"/>
              </a:pP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lphaUcPeriod"/>
              </a:pPr>
              <a:r>
                <a:rPr lang="en-US" altLang="ko-KR" dirty="0" smtClean="0">
                  <a:solidFill>
                    <a:srgbClr val="FF0000"/>
                  </a:solidFill>
                </a:rPr>
                <a:t>Red Team 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</a:rPr>
                <a:t>Blue Team</a:t>
              </a:r>
              <a:r>
                <a:rPr lang="ko-KR" altLang="en-US" dirty="0" smtClean="0"/>
                <a:t>으로 나뉘어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전투 준비 및 </a:t>
              </a:r>
              <a:r>
                <a:rPr lang="ko-KR" alt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맵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 선택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lphaUcPeriod"/>
              </a:pP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342900" indent="-342900"/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lphaUcPeriod"/>
              </a:pP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lphaUcPeriod"/>
              </a:pP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742110" y="4920722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49695" y="5739262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1685" y="1600225"/>
            <a:ext cx="198072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오른쪽 화살표 17"/>
          <p:cNvSpPr/>
          <p:nvPr/>
        </p:nvSpPr>
        <p:spPr>
          <a:xfrm>
            <a:off x="7389837" y="3481958"/>
            <a:ext cx="648072" cy="36004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flipH="1">
            <a:off x="6012160" y="3472433"/>
            <a:ext cx="648072" cy="36004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err="1">
                <a:solidFill>
                  <a:schemeClr val="tx2"/>
                </a:solidFill>
              </a:rPr>
              <a:t>매칭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>
                <a:solidFill>
                  <a:schemeClr val="tx2"/>
                </a:solidFill>
              </a:rPr>
              <a:t>뷰</a:t>
            </a:r>
            <a:endParaRPr lang="ko-KR" altLang="en-US" sz="1500" dirty="0"/>
          </a:p>
          <a:p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게임의 진행 및 흐름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4749" y="4856584"/>
            <a:ext cx="561662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TPS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 형식의 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</a:rPr>
              <a:t>뷰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>
              <a:solidFill>
                <a:srgbClr val="FF0000"/>
              </a:solidFill>
            </a:endParaRPr>
          </a:p>
          <a:p>
            <a:endParaRPr lang="en-US" altLang="ko-KR" sz="500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빨강색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잔여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점령지점 상태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chemeClr val="tx2"/>
                </a:solidFill>
              </a:rPr>
              <a:t>파랑색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남은 총알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총 표시</a:t>
            </a:r>
            <a:endParaRPr lang="en-US" altLang="ko-KR" dirty="0" smtClean="0"/>
          </a:p>
          <a:p>
            <a:endParaRPr lang="en-US" altLang="ko-KR" sz="500" dirty="0" smtClean="0"/>
          </a:p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</a:rPr>
              <a:t>초록색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MP(</a:t>
            </a:r>
            <a:r>
              <a:rPr lang="ko-KR" altLang="en-US" dirty="0" smtClean="0"/>
              <a:t>변신 후 </a:t>
            </a:r>
            <a:r>
              <a:rPr lang="ko-KR" altLang="en-US" dirty="0" err="1" smtClean="0"/>
              <a:t>부스트</a:t>
            </a:r>
            <a:r>
              <a:rPr lang="ko-KR" altLang="en-US" dirty="0" smtClean="0"/>
              <a:t> 게이지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7030A0"/>
                </a:solidFill>
              </a:rPr>
              <a:t>보라색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조준 점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97442"/>
            <a:ext cx="6909349" cy="293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덧셈 기호 9"/>
          <p:cNvSpPr/>
          <p:nvPr/>
        </p:nvSpPr>
        <p:spPr>
          <a:xfrm>
            <a:off x="4572000" y="2924944"/>
            <a:ext cx="432048" cy="360040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플레이 </a:t>
            </a:r>
            <a:r>
              <a:rPr lang="ko-KR" altLang="en-US" sz="2000" b="1" dirty="0" err="1">
                <a:solidFill>
                  <a:schemeClr val="tx2"/>
                </a:solidFill>
              </a:rPr>
              <a:t>뷰</a:t>
            </a:r>
            <a:endParaRPr lang="ko-KR" altLang="en-US" sz="1500" dirty="0"/>
          </a:p>
          <a:p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3114700" y="447544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예시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5805" y="4906784"/>
            <a:ext cx="309610" cy="29596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8808" y="5465391"/>
            <a:ext cx="309610" cy="29596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3475" y="6005954"/>
            <a:ext cx="309610" cy="29596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조작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4" y="1556792"/>
            <a:ext cx="756166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691680" y="2492896"/>
            <a:ext cx="32870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75656" y="2852936"/>
            <a:ext cx="976781" cy="328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691680" y="2852938"/>
            <a:ext cx="337417" cy="3473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99593" y="3212977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3573016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436096" y="4149080"/>
            <a:ext cx="3240360" cy="2592288"/>
            <a:chOff x="2339752" y="1196752"/>
            <a:chExt cx="4176464" cy="4680520"/>
          </a:xfrm>
        </p:grpSpPr>
        <p:sp>
          <p:nvSpPr>
            <p:cNvPr id="49" name="TextBox 48"/>
            <p:cNvSpPr txBox="1"/>
            <p:nvPr/>
          </p:nvSpPr>
          <p:spPr>
            <a:xfrm>
              <a:off x="3707904" y="3573017"/>
              <a:ext cx="1656184" cy="108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accent1">
                      <a:lumMod val="50000"/>
                    </a:schemeClr>
                  </a:solidFill>
                </a:rPr>
                <a:t>커서 이동</a:t>
              </a:r>
              <a:r>
                <a:rPr lang="en-US" altLang="ko-KR" sz="1100" b="1" dirty="0" smtClean="0">
                  <a:solidFill>
                    <a:schemeClr val="accent1">
                      <a:lumMod val="50000"/>
                    </a:schemeClr>
                  </a:solidFill>
                </a:rPr>
                <a:t/>
              </a:r>
              <a:br>
                <a:rPr lang="en-US" altLang="ko-KR" sz="1100" b="1" dirty="0" smtClean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ko-KR" altLang="en-US" sz="1100" b="1" dirty="0" smtClean="0">
                  <a:solidFill>
                    <a:schemeClr val="accent1">
                      <a:lumMod val="50000"/>
                    </a:schemeClr>
                  </a:solidFill>
                </a:rPr>
                <a:t>카메라 및 캐릭터 시선</a:t>
              </a:r>
              <a:endParaRPr lang="ko-KR" altLang="en-US" sz="11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0" name="그룹 23"/>
            <p:cNvGrpSpPr/>
            <p:nvPr/>
          </p:nvGrpSpPr>
          <p:grpSpPr>
            <a:xfrm>
              <a:off x="2339752" y="1196752"/>
              <a:ext cx="4176464" cy="4680520"/>
              <a:chOff x="2339752" y="1196752"/>
              <a:chExt cx="4176464" cy="4680520"/>
            </a:xfrm>
          </p:grpSpPr>
          <p:sp>
            <p:nvSpPr>
              <p:cNvPr id="51" name="오른쪽 화살표 50"/>
              <p:cNvSpPr/>
              <p:nvPr/>
            </p:nvSpPr>
            <p:spPr>
              <a:xfrm rot="10800000">
                <a:off x="2339752" y="3356992"/>
                <a:ext cx="864096" cy="432048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오른쪽 화살표 51"/>
              <p:cNvSpPr/>
              <p:nvPr/>
            </p:nvSpPr>
            <p:spPr>
              <a:xfrm rot="5400000">
                <a:off x="3995936" y="5229200"/>
                <a:ext cx="864096" cy="432048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" name="그룹 22"/>
              <p:cNvGrpSpPr/>
              <p:nvPr/>
            </p:nvGrpSpPr>
            <p:grpSpPr>
              <a:xfrm>
                <a:off x="2339752" y="1196752"/>
                <a:ext cx="4176464" cy="3600400"/>
                <a:chOff x="2339752" y="1196752"/>
                <a:chExt cx="4176464" cy="3600400"/>
              </a:xfrm>
            </p:grpSpPr>
            <p:grpSp>
              <p:nvGrpSpPr>
                <p:cNvPr id="54" name="그룹 41"/>
                <p:cNvGrpSpPr/>
                <p:nvPr/>
              </p:nvGrpSpPr>
              <p:grpSpPr>
                <a:xfrm>
                  <a:off x="3491880" y="2276872"/>
                  <a:ext cx="1872208" cy="2520280"/>
                  <a:chOff x="3491880" y="4221088"/>
                  <a:chExt cx="1872208" cy="2520280"/>
                </a:xfrm>
              </p:grpSpPr>
              <p:sp>
                <p:nvSpPr>
                  <p:cNvPr id="58" name="타원 57"/>
                  <p:cNvSpPr/>
                  <p:nvPr/>
                </p:nvSpPr>
                <p:spPr>
                  <a:xfrm>
                    <a:off x="3491880" y="4221088"/>
                    <a:ext cx="1872208" cy="252028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직선 연결선 58"/>
                  <p:cNvCxnSpPr/>
                  <p:nvPr/>
                </p:nvCxnSpPr>
                <p:spPr>
                  <a:xfrm>
                    <a:off x="4427984" y="4509120"/>
                    <a:ext cx="0" cy="72008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 59"/>
                  <p:cNvCxnSpPr>
                    <a:stCxn id="58" idx="2"/>
                    <a:endCxn id="58" idx="6"/>
                  </p:cNvCxnSpPr>
                  <p:nvPr/>
                </p:nvCxnSpPr>
                <p:spPr>
                  <a:xfrm>
                    <a:off x="3491880" y="5481228"/>
                    <a:ext cx="187220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오른쪽 화살표 54"/>
                <p:cNvSpPr/>
                <p:nvPr/>
              </p:nvSpPr>
              <p:spPr>
                <a:xfrm>
                  <a:off x="5652120" y="3356992"/>
                  <a:ext cx="864096" cy="432048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오른쪽 화살표 55"/>
                <p:cNvSpPr/>
                <p:nvPr/>
              </p:nvSpPr>
              <p:spPr>
                <a:xfrm rot="16200000">
                  <a:off x="3995936" y="1412776"/>
                  <a:ext cx="864096" cy="432048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339752" y="2204864"/>
                  <a:ext cx="1296144" cy="777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왼쪽 버튼</a:t>
                  </a:r>
                  <a:r>
                    <a:rPr lang="en-US" altLang="ko-KR" sz="11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/>
                  </a:r>
                  <a:br>
                    <a:rPr lang="en-US" altLang="ko-KR" sz="11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</a:br>
                  <a:r>
                    <a:rPr lang="ko-KR" altLang="en-US" sz="11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기본 공격</a:t>
                  </a:r>
                  <a:endParaRPr lang="ko-KR" altLang="en-US" sz="11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75" name="TextBox 74"/>
          <p:cNvSpPr txBox="1"/>
          <p:nvPr/>
        </p:nvSpPr>
        <p:spPr>
          <a:xfrm>
            <a:off x="690042" y="4581128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W,S,A,D : </a:t>
            </a:r>
            <a:r>
              <a:rPr lang="ko-KR" altLang="en-US" dirty="0" smtClean="0"/>
              <a:t>캐릭터 이동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Shift : </a:t>
            </a:r>
            <a:r>
              <a:rPr lang="ko-KR" altLang="en-US" dirty="0" smtClean="0"/>
              <a:t>달리기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Ctrl : </a:t>
            </a:r>
            <a:r>
              <a:rPr lang="ko-KR" altLang="en-US" dirty="0" smtClean="0"/>
              <a:t>포복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Space Bar : </a:t>
            </a:r>
            <a:r>
              <a:rPr lang="ko-KR" altLang="en-US" dirty="0" smtClean="0"/>
              <a:t>점프 및 </a:t>
            </a:r>
            <a:r>
              <a:rPr lang="ko-KR" altLang="en-US" dirty="0" err="1" smtClean="0"/>
              <a:t>부스트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R : </a:t>
            </a:r>
            <a:r>
              <a:rPr lang="ko-KR" altLang="en-US" dirty="0" smtClean="0"/>
              <a:t>변신</a:t>
            </a:r>
            <a:endParaRPr lang="en-US" altLang="ko-KR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2368731" y="3573016"/>
            <a:ext cx="169921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>
                <a:solidFill>
                  <a:schemeClr val="tx2"/>
                </a:solidFill>
              </a:rPr>
              <a:t>게임의 조작 법</a:t>
            </a:r>
            <a:endParaRPr lang="ko-KR" altLang="en-US" sz="1500" dirty="0"/>
          </a:p>
          <a:p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2339752" y="2492896"/>
            <a:ext cx="360040" cy="336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환경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547664" y="1005483"/>
            <a:ext cx="5719349" cy="5231829"/>
            <a:chOff x="1547664" y="1412776"/>
            <a:chExt cx="5719349" cy="523182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7704" y="1412776"/>
              <a:ext cx="981913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275856" y="1484784"/>
              <a:ext cx="34302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/>
                <a:t>Visual Studio 2015</a:t>
              </a:r>
              <a:endParaRPr lang="ko-KR" altLang="en-US" sz="3000" dirty="0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1720" y="2276872"/>
              <a:ext cx="7239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275856" y="2442954"/>
              <a:ext cx="36535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/>
                <a:t>Auto Desk 3Ds Max</a:t>
              </a:r>
              <a:endParaRPr lang="ko-KR" altLang="en-US" sz="3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02006" y="3356992"/>
              <a:ext cx="34302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/>
                <a:t>Adobe Photoshop</a:t>
              </a:r>
              <a:endParaRPr lang="ko-KR" altLang="en-US" sz="3000" dirty="0"/>
            </a:p>
          </p:txBody>
        </p: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05608" y="3176389"/>
              <a:ext cx="838200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4990" y="4221088"/>
              <a:ext cx="14668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07704" y="5025355"/>
              <a:ext cx="923925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3302006" y="4315162"/>
              <a:ext cx="199381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/>
                <a:t>DirectX 11</a:t>
              </a:r>
              <a:endParaRPr lang="ko-KR" altLang="en-US" sz="3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02006" y="5251266"/>
              <a:ext cx="15488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 smtClean="0"/>
                <a:t>Git</a:t>
              </a:r>
              <a:r>
                <a:rPr lang="en-US" altLang="ko-KR" sz="3000" dirty="0" smtClean="0"/>
                <a:t> Hub</a:t>
              </a:r>
              <a:endParaRPr lang="ko-KR" altLang="en-US" sz="3000" dirty="0"/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47664" y="5949280"/>
              <a:ext cx="1584176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75856" y="6018599"/>
              <a:ext cx="399115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 smtClean="0"/>
                <a:t>MicroSoft</a:t>
              </a:r>
              <a:r>
                <a:rPr lang="en-US" altLang="ko-KR" sz="3000" dirty="0" smtClean="0"/>
                <a:t> Window 10</a:t>
              </a:r>
              <a:endParaRPr lang="ko-KR" altLang="en-US" sz="3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기술적 요소 및 중점 연구 분야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100392" y="6068318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95219" y="1556792"/>
            <a:ext cx="4276781" cy="925075"/>
            <a:chOff x="2018859" y="2260171"/>
            <a:chExt cx="5014022" cy="1084541"/>
          </a:xfrm>
        </p:grpSpPr>
        <p:grpSp>
          <p:nvGrpSpPr>
            <p:cNvPr id="5" name="그룹 112"/>
            <p:cNvGrpSpPr/>
            <p:nvPr/>
          </p:nvGrpSpPr>
          <p:grpSpPr>
            <a:xfrm>
              <a:off x="2018859" y="2260171"/>
              <a:ext cx="477517" cy="552645"/>
              <a:chOff x="1111726" y="2355531"/>
              <a:chExt cx="321011" cy="37151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161889" y="251180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355531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2474152" y="2262217"/>
              <a:ext cx="4389154" cy="1082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Multi Render Target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기법을 이용한 </a:t>
              </a:r>
              <a:r>
                <a:rPr lang="en-US" altLang="ko-KR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Deferred </a:t>
              </a:r>
              <a:r>
                <a:rPr lang="en-US" altLang="ko-KR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Shader</a:t>
              </a:r>
              <a:r>
                <a:rPr lang="en-US" altLang="ko-KR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구현</a:t>
              </a:r>
            </a:p>
            <a:p>
              <a:pPr algn="ctr" fontAlgn="base"/>
              <a:endPara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064327" y="3019963"/>
              <a:ext cx="496855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334003" y="1052736"/>
            <a:ext cx="4237997" cy="360040"/>
            <a:chOff x="2411760" y="1196752"/>
            <a:chExt cx="4237997" cy="36004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2411760" y="1556791"/>
              <a:ext cx="4237997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549520" y="1196752"/>
              <a:ext cx="40322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6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60" panose="02000503000000000000" pitchFamily="2" charset="-127"/>
                  <a:ea typeface="한컴 윤고딕 760" panose="02000503000000000000" pitchFamily="2" charset="-127"/>
                </a:rPr>
                <a:t>클라이언트</a:t>
              </a:r>
              <a:endPara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 panose="02000503000000000000" pitchFamily="2" charset="-127"/>
                <a:ea typeface="한컴 윤고딕 760" panose="02000503000000000000" pitchFamily="2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74380" y="5157192"/>
            <a:ext cx="4276781" cy="646332"/>
            <a:chOff x="2018859" y="2143163"/>
            <a:chExt cx="5014023" cy="757749"/>
          </a:xfrm>
        </p:grpSpPr>
        <p:grpSp>
          <p:nvGrpSpPr>
            <p:cNvPr id="14" name="그룹 148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2698456" y="2143163"/>
              <a:ext cx="4136623" cy="757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네비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</a:t>
              </a:r>
              <a:r>
                <a:rPr lang="ko-KR" altLang="en-US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메쉬를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통한 불필요한 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연산 최소화</a:t>
              </a:r>
              <a:endPara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064330" y="2900912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749283" y="1052736"/>
            <a:ext cx="4237997" cy="360040"/>
            <a:chOff x="2411760" y="1196752"/>
            <a:chExt cx="4237997" cy="36004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11760" y="1556791"/>
              <a:ext cx="4237997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2549520" y="1196752"/>
              <a:ext cx="40322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6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60" panose="02000503000000000000" pitchFamily="2" charset="-127"/>
                  <a:ea typeface="한컴 윤고딕 760" panose="02000503000000000000" pitchFamily="2" charset="-127"/>
                </a:rPr>
                <a:t>서버</a:t>
              </a:r>
              <a:endPara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 panose="02000503000000000000" pitchFamily="2" charset="-127"/>
                <a:ea typeface="한컴 윤고딕 760" panose="02000503000000000000" pitchFamily="2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81386" y="2348880"/>
            <a:ext cx="4276781" cy="648075"/>
            <a:chOff x="2018859" y="2260171"/>
            <a:chExt cx="5014022" cy="759792"/>
          </a:xfrm>
        </p:grpSpPr>
        <p:grpSp>
          <p:nvGrpSpPr>
            <p:cNvPr id="29" name="그룹 87"/>
            <p:cNvGrpSpPr/>
            <p:nvPr/>
          </p:nvGrpSpPr>
          <p:grpSpPr>
            <a:xfrm>
              <a:off x="2018859" y="2260171"/>
              <a:ext cx="477517" cy="552645"/>
              <a:chOff x="1111726" y="2355531"/>
              <a:chExt cx="321011" cy="371516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1161889" y="251180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355531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30" name="직사각형 29"/>
            <p:cNvSpPr/>
            <p:nvPr/>
          </p:nvSpPr>
          <p:spPr>
            <a:xfrm>
              <a:off x="2659212" y="2465146"/>
              <a:ext cx="3722688" cy="432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다양한 </a:t>
              </a:r>
              <a:r>
                <a:rPr lang="ko-KR" altLang="en-US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이펙트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구현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064327" y="3019963"/>
              <a:ext cx="496855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4636388" y="5157192"/>
            <a:ext cx="4276781" cy="646332"/>
            <a:chOff x="2018859" y="2143163"/>
            <a:chExt cx="5014023" cy="757749"/>
          </a:xfrm>
        </p:grpSpPr>
        <p:grpSp>
          <p:nvGrpSpPr>
            <p:cNvPr id="35" name="그룹 99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36" name="직사각형 35"/>
            <p:cNvSpPr/>
            <p:nvPr/>
          </p:nvSpPr>
          <p:spPr>
            <a:xfrm>
              <a:off x="2698456" y="2143163"/>
              <a:ext cx="4136623" cy="757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맵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분할을 통해 연산부하가 적은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효율적인 충돌 처리</a:t>
              </a:r>
              <a:endPara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064330" y="2900912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716016" y="3068960"/>
            <a:ext cx="4276781" cy="673715"/>
            <a:chOff x="2018859" y="2143163"/>
            <a:chExt cx="5014023" cy="789852"/>
          </a:xfrm>
        </p:grpSpPr>
        <p:grpSp>
          <p:nvGrpSpPr>
            <p:cNvPr id="47" name="그룹 183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48" name="직사각형 47"/>
            <p:cNvSpPr/>
            <p:nvPr/>
          </p:nvSpPr>
          <p:spPr>
            <a:xfrm>
              <a:off x="2698456" y="2175268"/>
              <a:ext cx="4136623" cy="757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패킷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최소화 통한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자연스러운 움직임</a:t>
              </a:r>
              <a:endPara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064330" y="2900912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295219" y="3068960"/>
            <a:ext cx="4276781" cy="646332"/>
            <a:chOff x="2018859" y="2143163"/>
            <a:chExt cx="5014023" cy="757749"/>
          </a:xfrm>
        </p:grpSpPr>
        <p:grpSp>
          <p:nvGrpSpPr>
            <p:cNvPr id="53" name="그룹 189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54" name="직사각형 53"/>
            <p:cNvSpPr/>
            <p:nvPr/>
          </p:nvSpPr>
          <p:spPr>
            <a:xfrm>
              <a:off x="2698456" y="2143163"/>
              <a:ext cx="4136623" cy="757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Frustum Culling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을 통한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  <a:p>
              <a:pPr algn="ctr" fontAlgn="base"/>
              <a:r>
                <a:rPr lang="en-US" altLang="ko-KR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Draw call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최소화</a:t>
              </a:r>
              <a:endPara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2064330" y="2900912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246352" y="4754681"/>
            <a:ext cx="8646128" cy="338555"/>
            <a:chOff x="158701" y="1196752"/>
            <a:chExt cx="8646128" cy="338555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158701" y="1535306"/>
              <a:ext cx="8646128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2549520" y="1196752"/>
              <a:ext cx="40322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6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60" panose="02000503000000000000" pitchFamily="2" charset="-127"/>
                  <a:ea typeface="한컴 윤고딕 760" panose="02000503000000000000" pitchFamily="2" charset="-127"/>
                </a:rPr>
                <a:t>공통</a:t>
              </a:r>
              <a:endPara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 panose="02000503000000000000" pitchFamily="2" charset="-127"/>
                <a:ea typeface="한컴 윤고딕 760" panose="02000503000000000000" pitchFamily="2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716016" y="1556792"/>
            <a:ext cx="4276781" cy="646332"/>
            <a:chOff x="2018859" y="2143163"/>
            <a:chExt cx="5014023" cy="757749"/>
          </a:xfrm>
        </p:grpSpPr>
        <p:grpSp>
          <p:nvGrpSpPr>
            <p:cNvPr id="74" name="그룹 195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75" name="직사각형 74"/>
            <p:cNvSpPr/>
            <p:nvPr/>
          </p:nvSpPr>
          <p:spPr>
            <a:xfrm>
              <a:off x="2698456" y="2143163"/>
              <a:ext cx="4136623" cy="75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IOCP 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소켓 모델을 사용하여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원활한 다중 접속 서버 구축</a:t>
              </a:r>
              <a:endPara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064330" y="2900912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4716016" y="2358405"/>
            <a:ext cx="4276781" cy="646332"/>
            <a:chOff x="2018859" y="2143163"/>
            <a:chExt cx="5014023" cy="757749"/>
          </a:xfrm>
        </p:grpSpPr>
        <p:grpSp>
          <p:nvGrpSpPr>
            <p:cNvPr id="80" name="그룹 204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81" name="직사각형 80"/>
            <p:cNvSpPr/>
            <p:nvPr/>
          </p:nvSpPr>
          <p:spPr>
            <a:xfrm>
              <a:off x="2698456" y="2143163"/>
              <a:ext cx="4136623" cy="757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로비서버와 게임서버와의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분할 운영으로 </a:t>
              </a:r>
              <a:r>
                <a:rPr lang="ko-KR" altLang="en-US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트래픽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안정화</a:t>
              </a:r>
              <a:endPara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2064330" y="2900912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4716016" y="3653262"/>
            <a:ext cx="4276781" cy="710966"/>
            <a:chOff x="2018859" y="2143163"/>
            <a:chExt cx="5014023" cy="757749"/>
          </a:xfrm>
        </p:grpSpPr>
        <p:grpSp>
          <p:nvGrpSpPr>
            <p:cNvPr id="68" name="그룹 183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2698456" y="2367468"/>
              <a:ext cx="4136623" cy="325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지원군 </a:t>
              </a:r>
              <a:r>
                <a:rPr lang="en-US" altLang="ko-KR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AI 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구축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2064330" y="2900912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 게임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775251" y="1881696"/>
            <a:ext cx="5593498" cy="554581"/>
            <a:chOff x="2018859" y="2143163"/>
            <a:chExt cx="5052532" cy="650182"/>
          </a:xfrm>
        </p:grpSpPr>
        <p:grpSp>
          <p:nvGrpSpPr>
            <p:cNvPr id="5" name="그룹 10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/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2344078" y="2252096"/>
              <a:ext cx="4727313" cy="541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24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지원군을 활용한 전략적인 전투</a:t>
              </a:r>
              <a:endParaRPr lang="ko-KR" altLang="en-US" sz="2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064328" y="2708920"/>
              <a:ext cx="496855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1763688" y="2817800"/>
            <a:ext cx="5593498" cy="554581"/>
            <a:chOff x="2018859" y="2143163"/>
            <a:chExt cx="5052532" cy="650182"/>
          </a:xfrm>
        </p:grpSpPr>
        <p:grpSp>
          <p:nvGrpSpPr>
            <p:cNvPr id="11" name="그룹 18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12" name="직사각형 11"/>
            <p:cNvSpPr/>
            <p:nvPr/>
          </p:nvSpPr>
          <p:spPr>
            <a:xfrm>
              <a:off x="2344078" y="2252096"/>
              <a:ext cx="4727313" cy="541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24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멀티 </a:t>
              </a:r>
              <a:r>
                <a:rPr lang="ko-KR" altLang="en-US" sz="2400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리스폰</a:t>
              </a:r>
              <a:r>
                <a:rPr lang="ko-KR" altLang="en-US" sz="24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방식의 빠른 난입</a:t>
              </a:r>
              <a:endParaRPr lang="ko-KR" altLang="en-US" sz="2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064328" y="2708920"/>
              <a:ext cx="496855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1767540" y="3753904"/>
            <a:ext cx="5593498" cy="539192"/>
            <a:chOff x="2018859" y="2143163"/>
            <a:chExt cx="5052532" cy="632140"/>
          </a:xfrm>
        </p:grpSpPr>
        <p:grpSp>
          <p:nvGrpSpPr>
            <p:cNvPr id="17" name="그룹 28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/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2344078" y="2252096"/>
              <a:ext cx="4727313" cy="523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23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친숙한 환경에서의 전투</a:t>
              </a:r>
              <a:endParaRPr lang="ko-KR" altLang="en-US" sz="2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064328" y="2708920"/>
              <a:ext cx="496855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763688" y="4690008"/>
            <a:ext cx="5593498" cy="539192"/>
            <a:chOff x="2018859" y="2143163"/>
            <a:chExt cx="5052532" cy="632140"/>
          </a:xfrm>
        </p:grpSpPr>
        <p:grpSp>
          <p:nvGrpSpPr>
            <p:cNvPr id="23" name="그룹 35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/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24" name="직사각형 23"/>
            <p:cNvSpPr/>
            <p:nvPr/>
          </p:nvSpPr>
          <p:spPr>
            <a:xfrm>
              <a:off x="2344078" y="2252096"/>
              <a:ext cx="4727313" cy="523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23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게임 속 다양한 지형지물 이용가능</a:t>
              </a:r>
              <a:endParaRPr lang="ko-KR" altLang="en-US" sz="2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064328" y="2708920"/>
              <a:ext cx="496855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범위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3406338"/>
              </p:ext>
            </p:extLst>
          </p:nvPr>
        </p:nvGraphicFramePr>
        <p:xfrm>
          <a:off x="179512" y="1182710"/>
          <a:ext cx="8712969" cy="4852290"/>
        </p:xfrm>
        <a:graphic>
          <a:graphicData uri="http://schemas.openxmlformats.org/drawingml/2006/table">
            <a:tbl>
              <a:tblPr firstRow="1" bandRow="1">
                <a:effectLst>
                  <a:outerShdw sx="1000" sy="1000" algn="ctr" rotWithShape="0">
                    <a:srgbClr val="000000"/>
                  </a:outerShdw>
                </a:effectLst>
                <a:tableStyleId>{5C22544A-7EE6-4342-B048-85BDC9FD1C3A}</a:tableStyleId>
              </a:tblPr>
              <a:tblGrid>
                <a:gridCol w="1872208"/>
                <a:gridCol w="3936438"/>
                <a:gridCol w="2904323"/>
              </a:tblGrid>
              <a:tr h="72008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클라이언트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박건희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박건우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Frame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Work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쉐이더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그림자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Motions Blur,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충돌 체크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기본 물리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FBX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파일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임포트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게임 오브젝트의 애니메이션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UI,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MFC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툴 제작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을 이용한 쉐이더와 그림자 효과 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충돌과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OBB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충돌 사용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기본적인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중력가속도 물리 구현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을 이용한 프레임워크 구현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파이프라인을 이용하여 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인칭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</a:rPr>
                        <a:t>쿼터니언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카메라 구현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5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DX 11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에서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의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FBX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파일과 게임 애니메이션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메쉬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불러오기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99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서 </a:t>
                      </a:r>
                      <a:r>
                        <a:rPr lang="ko-KR" altLang="en-US" b="1" dirty="0" err="1" smtClean="0"/>
                        <a:t>버</a:t>
                      </a:r>
                      <a:endParaRPr lang="en-US" altLang="ko-KR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양형배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b="1" dirty="0" smtClean="0"/>
                        <a:t> IOCP,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b="1" dirty="0" smtClean="0"/>
                        <a:t> Server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en-US" altLang="ko-KR" b="1" dirty="0" err="1" smtClean="0"/>
                        <a:t>Frame</a:t>
                      </a:r>
                      <a:r>
                        <a:rPr lang="en-US" altLang="ko-KR" b="1" baseline="0" dirty="0" err="1" smtClean="0"/>
                        <a:t>Work</a:t>
                      </a:r>
                      <a:r>
                        <a:rPr lang="en-US" altLang="ko-KR" b="1" baseline="0" dirty="0" smtClean="0"/>
                        <a:t>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b="1" baseline="0" dirty="0" smtClean="0"/>
                        <a:t> 충돌 체크</a:t>
                      </a:r>
                      <a:r>
                        <a:rPr lang="en-US" altLang="ko-KR" b="1" baseline="0" dirty="0" smtClean="0"/>
                        <a:t>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지원군 </a:t>
                      </a:r>
                      <a:r>
                        <a:rPr lang="en-US" altLang="ko-KR" b="1" baseline="0" dirty="0" smtClean="0"/>
                        <a:t>AI </a:t>
                      </a:r>
                      <a:r>
                        <a:rPr lang="ko-KR" altLang="en-US" b="1" baseline="0" dirty="0" smtClean="0"/>
                        <a:t>구현</a:t>
                      </a:r>
                      <a:r>
                        <a:rPr lang="en-US" altLang="ko-KR" b="1" baseline="0" dirty="0" smtClean="0"/>
                        <a:t>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b="1" dirty="0" smtClean="0"/>
                        <a:t> 클라이언트 서버 동기화</a:t>
                      </a:r>
                      <a:endParaRPr lang="en-US" altLang="ko-KR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IOCP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다중 접속 구현하여 총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명의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플레이어가 접속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IOCP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를 이용한 프레임 워크 제작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서버에서 충돌을 체크하여 클라이언트에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패킷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전송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5:5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대전이 원활 할 수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있도록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수신 받은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패킷을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통하여</a:t>
                      </a:r>
                      <a:r>
                        <a:rPr lang="en-US" altLang="ko-KR" sz="11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자신의 캐릭터와 다른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플레이어들의 캐릭터의 이동을 통해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동기화 되도록 처리한다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팀의 역할 분담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5314876"/>
              </p:ext>
            </p:extLst>
          </p:nvPr>
        </p:nvGraphicFramePr>
        <p:xfrm>
          <a:off x="899592" y="1851294"/>
          <a:ext cx="7128792" cy="3703320"/>
        </p:xfrm>
        <a:graphic>
          <a:graphicData uri="http://schemas.openxmlformats.org/drawingml/2006/table">
            <a:tbl>
              <a:tblPr firstRow="1" bandRow="1">
                <a:effectLst>
                  <a:outerShdw sx="1000" sy="1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3564396"/>
                <a:gridCol w="3564396"/>
              </a:tblGrid>
              <a:tr h="11310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클라이언트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박건희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쉐이더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조명</a:t>
                      </a:r>
                      <a:endParaRPr lang="en-US" altLang="ko-KR" sz="1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DX 11 </a:t>
                      </a:r>
                      <a:r>
                        <a:rPr lang="en-US" altLang="ko-KR" sz="1500" b="0" baseline="0" dirty="0" err="1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제작</a:t>
                      </a:r>
                      <a:endParaRPr lang="en-US" altLang="ko-KR" sz="1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애니메이션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MFC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툴 제작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애니메이션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0736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클라이언트</a:t>
                      </a:r>
                      <a:endParaRPr lang="en-US" altLang="ko-KR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박건우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기본적인 물리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충돌체크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 UI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제작</a:t>
                      </a:r>
                      <a:endParaRPr lang="en-US" altLang="ko-KR" sz="1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err="1" smtClean="0">
                          <a:solidFill>
                            <a:schemeClr val="tx1"/>
                          </a:solidFill>
                        </a:rPr>
                        <a:t>이펙트</a:t>
                      </a:r>
                      <a:endParaRPr lang="en-US" altLang="ko-KR" sz="1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MFC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툴 제작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0" baseline="0" dirty="0" err="1" smtClean="0">
                          <a:solidFill>
                            <a:schemeClr val="tx1"/>
                          </a:solidFill>
                        </a:rPr>
                        <a:t>이펙트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b="0" baseline="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서 </a:t>
                      </a:r>
                      <a:r>
                        <a:rPr lang="ko-KR" altLang="en-US" b="1" dirty="0" err="1" smtClean="0"/>
                        <a:t>버</a:t>
                      </a:r>
                      <a:endParaRPr lang="en-US" altLang="ko-KR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양형배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dirty="0" smtClean="0"/>
                        <a:t> IOCP</a:t>
                      </a:r>
                      <a:r>
                        <a:rPr lang="en-US" altLang="ko-KR" sz="1500" b="0" baseline="0" dirty="0" smtClean="0"/>
                        <a:t> </a:t>
                      </a:r>
                      <a:r>
                        <a:rPr lang="ko-KR" altLang="en-US" sz="1500" b="0" baseline="0" dirty="0" smtClean="0"/>
                        <a:t>기반 </a:t>
                      </a:r>
                      <a:r>
                        <a:rPr lang="en-US" altLang="ko-KR" sz="1500" b="0" baseline="0" dirty="0" err="1" smtClean="0"/>
                        <a:t>FrameWork</a:t>
                      </a:r>
                      <a:r>
                        <a:rPr lang="en-US" altLang="ko-KR" sz="1500" b="0" baseline="0" dirty="0" smtClean="0"/>
                        <a:t> </a:t>
                      </a:r>
                      <a:r>
                        <a:rPr lang="ko-KR" altLang="en-US" sz="1500" b="0" baseline="0" dirty="0" smtClean="0"/>
                        <a:t>제작</a:t>
                      </a:r>
                      <a:endParaRPr lang="en-US" altLang="ko-KR" sz="1500" b="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baseline="0" dirty="0" smtClean="0"/>
                        <a:t>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지원군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AI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baseline="0" dirty="0" smtClean="0"/>
                        <a:t> 기획 및 총괄</a:t>
                      </a:r>
                      <a:endParaRPr lang="en-US" altLang="ko-KR" sz="1500" b="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baseline="0" dirty="0" smtClean="0"/>
                        <a:t> 서버 에서의 충돌 및 동기화</a:t>
                      </a:r>
                      <a:endParaRPr lang="en-US" altLang="ko-KR" sz="1500" b="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dirty="0" smtClean="0"/>
                        <a:t> </a:t>
                      </a:r>
                      <a:r>
                        <a:rPr lang="ko-KR" altLang="en-US" sz="1500" b="0" dirty="0" smtClean="0"/>
                        <a:t>전투 밸런스 조정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1130555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2"/>
                </a:solidFill>
              </a:rPr>
              <a:t> 팀의 역할 분담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2050" name="Picture 2" descr="C:\Users\User\Desktop\aaaaa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20103"/>
            <a:ext cx="8244408" cy="451315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483768" y="126876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박건희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41265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프레임워크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제작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6"/>
          <p:cNvSpPr/>
          <p:nvPr/>
        </p:nvSpPr>
        <p:spPr>
          <a:xfrm>
            <a:off x="1222793" y="2492058"/>
            <a:ext cx="1350220" cy="107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5014337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게임 시스템 제작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28992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애니메이션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툴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</a:rPr>
              <a:t>제작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6"/>
          <p:cNvSpPr/>
          <p:nvPr/>
        </p:nvSpPr>
        <p:spPr>
          <a:xfrm>
            <a:off x="2134753" y="2996952"/>
            <a:ext cx="921485" cy="125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3528" y="34290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애니메이션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제작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398894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지원군 </a:t>
            </a:r>
            <a:r>
              <a:rPr lang="en-US" altLang="ko-KR" sz="900" dirty="0" smtClean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제작</a:t>
            </a:r>
            <a:r>
              <a:rPr lang="en-US" altLang="ko-KR" sz="900" dirty="0" smtClean="0">
                <a:solidFill>
                  <a:schemeClr val="bg1"/>
                </a:solidFill>
              </a:rPr>
              <a:t> 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929" y="456548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</a:rPr>
              <a:t>쉐이더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6"/>
          <p:cNvSpPr/>
          <p:nvPr/>
        </p:nvSpPr>
        <p:spPr>
          <a:xfrm>
            <a:off x="3051593" y="3549419"/>
            <a:ext cx="1833445" cy="10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6"/>
          <p:cNvSpPr/>
          <p:nvPr/>
        </p:nvSpPr>
        <p:spPr>
          <a:xfrm>
            <a:off x="6732239" y="5161777"/>
            <a:ext cx="1851587" cy="11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6"/>
          <p:cNvSpPr/>
          <p:nvPr/>
        </p:nvSpPr>
        <p:spPr>
          <a:xfrm>
            <a:off x="4427984" y="4088108"/>
            <a:ext cx="1379692" cy="121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6"/>
          <p:cNvSpPr/>
          <p:nvPr/>
        </p:nvSpPr>
        <p:spPr>
          <a:xfrm>
            <a:off x="5368437" y="4609532"/>
            <a:ext cx="2268039" cy="11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3968" y="2348881"/>
            <a:ext cx="3109596" cy="2736303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게임소개</a:t>
            </a:r>
            <a:endParaRPr lang="ko-KR" altLang="en-US" sz="17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조작방법</a:t>
            </a:r>
            <a:endParaRPr lang="ko-KR" altLang="en-US" sz="17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중점연구분야</a:t>
            </a:r>
            <a:endParaRPr lang="ko-KR" altLang="en-US" sz="17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개발내용</a:t>
            </a:r>
            <a:endParaRPr lang="ko-KR" altLang="en-US" sz="17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일정</a:t>
            </a:r>
            <a:endParaRPr lang="ko-KR" altLang="en-US" sz="17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데모시연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endParaRPr lang="en-US" altLang="ko-KR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7843E12-E023-498A-BDA7-94FBEE24E8A4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99992" y="1700808"/>
            <a:ext cx="1944216" cy="497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defRPr lang="ko-KR" altLang="en-US"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목       차</a:t>
            </a: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aaaaa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20103"/>
            <a:ext cx="8244408" cy="45131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83768" y="126876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박건우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3528" y="287310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맵</a:t>
            </a:r>
            <a:r>
              <a:rPr lang="ko-KR" altLang="en-US" sz="800" dirty="0" smtClean="0">
                <a:solidFill>
                  <a:schemeClr val="bg1"/>
                </a:solidFill>
              </a:rPr>
              <a:t> 제작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ko-KR" altLang="en-US" sz="800" dirty="0" smtClean="0">
                <a:solidFill>
                  <a:schemeClr val="bg1"/>
                </a:solidFill>
              </a:rPr>
              <a:t>오브젝트 배치</a:t>
            </a:r>
            <a:r>
              <a:rPr lang="en-US" altLang="ko-KR" sz="800" dirty="0" smtClean="0">
                <a:solidFill>
                  <a:schemeClr val="bg1"/>
                </a:solidFill>
              </a:rPr>
              <a:t>, &amp;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네비메시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</a:rPr>
              <a:t>설치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09675" y="2507435"/>
            <a:ext cx="923925" cy="10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1841" y="23653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툴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</a:rPr>
              <a:t>제작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이펙트</a:t>
            </a:r>
            <a:r>
              <a:rPr lang="en-US" altLang="ko-KR" sz="900" dirty="0" smtClean="0">
                <a:solidFill>
                  <a:schemeClr val="bg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맵</a:t>
            </a:r>
            <a:r>
              <a:rPr lang="en-US" altLang="ko-KR" sz="9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5779" y="3021666"/>
            <a:ext cx="490329" cy="116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1841" y="348003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물리 구현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98719" y="3564377"/>
            <a:ext cx="1841476" cy="117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8" y="403148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충돌 구현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70637" y="4088674"/>
            <a:ext cx="939113" cy="11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4610" y="4572815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이펙트</a:t>
            </a:r>
            <a:r>
              <a:rPr lang="ko-KR" altLang="en-US" sz="1100" dirty="0" smtClean="0">
                <a:solidFill>
                  <a:schemeClr val="bg1"/>
                </a:solidFill>
              </a:rPr>
              <a:t> 구현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85038" y="4653136"/>
            <a:ext cx="1855515" cy="133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507481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UI </a:t>
            </a:r>
            <a:r>
              <a:rPr lang="ko-KR" altLang="en-US" sz="1100" dirty="0" smtClean="0">
                <a:solidFill>
                  <a:schemeClr val="bg1"/>
                </a:solidFill>
              </a:rPr>
              <a:t>구현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22077" y="5165123"/>
            <a:ext cx="1845860" cy="1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2050" name="Picture 2" descr="C:\Users\User\Desktop\aaaaa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20103"/>
            <a:ext cx="8244408" cy="451315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483768" y="126876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양형배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09675" y="2492896"/>
            <a:ext cx="932163" cy="110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2252772"/>
            <a:ext cx="1008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서버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프레임워크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설계 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2797404"/>
            <a:ext cx="1008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서버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프레임워크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제작 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1766" y="3429000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충돌체크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</a:rPr>
              <a:t>서버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5645" y="3981562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지원군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AI </a:t>
            </a:r>
            <a:r>
              <a:rPr lang="ko-KR" altLang="en-US" sz="1100" dirty="0" smtClean="0">
                <a:solidFill>
                  <a:schemeClr val="bg1"/>
                </a:solidFill>
              </a:rPr>
              <a:t>제작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234" y="4582289"/>
            <a:ext cx="1104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동기화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23728" y="3020602"/>
            <a:ext cx="1440160" cy="120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08173" y="3583459"/>
            <a:ext cx="1285104" cy="140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85038" y="4101786"/>
            <a:ext cx="1847202" cy="12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63888" y="4628422"/>
            <a:ext cx="273630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7644" y="5125401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최적화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746788" y="5154448"/>
            <a:ext cx="1821147" cy="134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목적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51521" y="3964849"/>
            <a:ext cx="4467037" cy="482570"/>
            <a:chOff x="2018859" y="2143163"/>
            <a:chExt cx="5237075" cy="565757"/>
          </a:xfrm>
        </p:grpSpPr>
        <p:grpSp>
          <p:nvGrpSpPr>
            <p:cNvPr id="5" name="그룹 11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한컴 윤고딕 720" panose="02000503000000000000" pitchFamily="2" charset="-127"/>
                  <a:ea typeface="한컴 윤고딕 720" panose="02000503000000000000" pitchFamily="2" charset="-127"/>
                </a:endParaRPr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2364966" y="2359913"/>
              <a:ext cx="4890968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DirectX11</a:t>
              </a:r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의 </a:t>
              </a:r>
              <a:r>
                <a:rPr lang="en-US" altLang="ko-KR" sz="12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MRT</a:t>
              </a:r>
              <a:r>
                <a:rPr lang="ko-KR" altLang="en-US" sz="12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를 통하여</a:t>
              </a:r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다양한 </a:t>
              </a:r>
              <a:r>
                <a:rPr lang="en-US" altLang="ko-KR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Shading</a:t>
              </a:r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기법 사용</a:t>
              </a:r>
              <a:endParaRPr lang="ko-KR" altLang="en-US" sz="12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064328" y="2708920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251521" y="4674622"/>
            <a:ext cx="4327446" cy="482570"/>
            <a:chOff x="2018859" y="2143163"/>
            <a:chExt cx="5073421" cy="565757"/>
          </a:xfrm>
        </p:grpSpPr>
        <p:grpSp>
          <p:nvGrpSpPr>
            <p:cNvPr id="17" name="그룹 38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한컴 윤고딕 720" panose="02000503000000000000" pitchFamily="2" charset="-127"/>
                  <a:ea typeface="한컴 윤고딕 720" panose="02000503000000000000" pitchFamily="2" charset="-127"/>
                </a:endParaRPr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2364967" y="2359913"/>
              <a:ext cx="4727313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충돌체크 기법</a:t>
              </a:r>
              <a:r>
                <a:rPr lang="en-US" altLang="ko-KR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AABB, OBB </a:t>
              </a:r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사용 연구</a:t>
              </a:r>
              <a:endParaRPr lang="ko-KR" altLang="en-US" sz="12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064328" y="2708920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>
            <a:off x="279849" y="3854067"/>
            <a:ext cx="4237997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7609" y="3494028"/>
            <a:ext cx="4032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 panose="02000503000000000000" pitchFamily="2" charset="-127"/>
                <a:ea typeface="한컴 윤고딕 760" panose="02000503000000000000" pitchFamily="2" charset="-127"/>
              </a:rPr>
              <a:t>클라이언</a:t>
            </a:r>
            <a:r>
              <a: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 panose="02000503000000000000" pitchFamily="2" charset="-127"/>
                <a:ea typeface="한컴 윤고딕 760" panose="02000503000000000000" pitchFamily="2" charset="-127"/>
              </a:rPr>
              <a:t>트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388390" y="2730406"/>
            <a:ext cx="4327446" cy="482570"/>
            <a:chOff x="2018859" y="2143163"/>
            <a:chExt cx="5073421" cy="565757"/>
          </a:xfrm>
        </p:grpSpPr>
        <p:grpSp>
          <p:nvGrpSpPr>
            <p:cNvPr id="25" name="그룹 58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26" name="직사각형 25"/>
            <p:cNvSpPr/>
            <p:nvPr/>
          </p:nvSpPr>
          <p:spPr>
            <a:xfrm>
              <a:off x="2364967" y="2359913"/>
              <a:ext cx="4727313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실무에 투입할 수 있는 역량 </a:t>
              </a:r>
              <a:r>
                <a:rPr lang="ko-KR" altLang="en-US" sz="12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개</a:t>
              </a:r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발</a:t>
              </a:r>
              <a:endParaRPr lang="ko-KR" altLang="en-US" sz="12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064328" y="2708920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718558" y="4149080"/>
            <a:ext cx="4276780" cy="1018418"/>
            <a:chOff x="2018859" y="1514944"/>
            <a:chExt cx="5014021" cy="1193976"/>
          </a:xfrm>
        </p:grpSpPr>
        <p:grpSp>
          <p:nvGrpSpPr>
            <p:cNvPr id="31" name="그룹 64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한컴 윤고딕 720" panose="02000503000000000000" pitchFamily="2" charset="-127"/>
                  <a:ea typeface="한컴 윤고딕 720" panose="02000503000000000000" pitchFamily="2" charset="-127"/>
                </a:endParaRPr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32" name="직사각형 31"/>
            <p:cNvSpPr/>
            <p:nvPr/>
          </p:nvSpPr>
          <p:spPr>
            <a:xfrm>
              <a:off x="2269142" y="1514944"/>
              <a:ext cx="4727313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IOCP </a:t>
              </a:r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소켓 모델을 이용한 다중 접속 서버 구현</a:t>
              </a:r>
              <a:endParaRPr lang="ko-KR" altLang="en-US" sz="12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2064328" y="2708920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4718558" y="4869161"/>
            <a:ext cx="4317718" cy="993898"/>
            <a:chOff x="2018859" y="1543691"/>
            <a:chExt cx="5062016" cy="1165229"/>
          </a:xfrm>
        </p:grpSpPr>
        <p:grpSp>
          <p:nvGrpSpPr>
            <p:cNvPr id="37" name="그룹 70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한컴 윤고딕 720" panose="02000503000000000000" pitchFamily="2" charset="-127"/>
                  <a:ea typeface="한컴 윤고딕 720" panose="02000503000000000000" pitchFamily="2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38" name="직사각형 37"/>
            <p:cNvSpPr/>
            <p:nvPr/>
          </p:nvSpPr>
          <p:spPr>
            <a:xfrm>
              <a:off x="2353562" y="1543691"/>
              <a:ext cx="4727313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클라이언트에 따른 서버에서 담당하는 연산 최적화 연구</a:t>
              </a:r>
              <a:endParaRPr lang="ko-KR" altLang="en-US" sz="12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2064328" y="2708920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4746886" y="3854066"/>
            <a:ext cx="4237997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884646" y="3494027"/>
            <a:ext cx="4032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 panose="02000503000000000000" pitchFamily="2" charset="-127"/>
                <a:ea typeface="한컴 윤고딕 760" panose="02000503000000000000" pitchFamily="2" charset="-127"/>
              </a:rPr>
              <a:t>서버</a:t>
            </a:r>
            <a:endParaRPr lang="ko-KR" altLang="en-US" sz="16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760" panose="02000503000000000000" pitchFamily="2" charset="-127"/>
              <a:ea typeface="한컴 윤고딕 760" panose="02000503000000000000" pitchFamily="2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411760" y="1196752"/>
            <a:ext cx="4237997" cy="360040"/>
            <a:chOff x="2411760" y="1196752"/>
            <a:chExt cx="4237997" cy="36004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2411760" y="1556791"/>
              <a:ext cx="4237997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2549520" y="1196752"/>
              <a:ext cx="40322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6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60" panose="02000503000000000000" pitchFamily="2" charset="-127"/>
                  <a:ea typeface="한컴 윤고딕 760" panose="02000503000000000000" pitchFamily="2" charset="-127"/>
                </a:rPr>
                <a:t>공통</a:t>
              </a:r>
              <a:endPara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 panose="02000503000000000000" pitchFamily="2" charset="-127"/>
                <a:ea typeface="한컴 윤고딕 760" panose="02000503000000000000" pitchFamily="2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388390" y="2204864"/>
            <a:ext cx="4327446" cy="482570"/>
            <a:chOff x="2018859" y="2143163"/>
            <a:chExt cx="5073421" cy="565757"/>
          </a:xfrm>
        </p:grpSpPr>
        <p:grpSp>
          <p:nvGrpSpPr>
            <p:cNvPr id="48" name="그룹 86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49" name="직사각형 48"/>
            <p:cNvSpPr/>
            <p:nvPr/>
          </p:nvSpPr>
          <p:spPr>
            <a:xfrm>
              <a:off x="2364967" y="2359913"/>
              <a:ext cx="4727313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서버와 클라이언트간 동기화 처리</a:t>
              </a:r>
              <a:endParaRPr lang="ko-KR" altLang="en-US" sz="12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064328" y="2708920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2388390" y="1628800"/>
            <a:ext cx="4327446" cy="482570"/>
            <a:chOff x="2018859" y="2143163"/>
            <a:chExt cx="5073421" cy="565757"/>
          </a:xfrm>
        </p:grpSpPr>
        <p:grpSp>
          <p:nvGrpSpPr>
            <p:cNvPr id="54" name="그룹 92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55" name="직사각형 54"/>
            <p:cNvSpPr/>
            <p:nvPr/>
          </p:nvSpPr>
          <p:spPr>
            <a:xfrm>
              <a:off x="2364967" y="2359913"/>
              <a:ext cx="4727313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2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졸업 작품을 통한 프로젝트 관리와 팀 단위 작업 경험</a:t>
              </a: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2064328" y="2708920"/>
              <a:ext cx="496855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4731743" y="3959257"/>
            <a:ext cx="4327446" cy="482570"/>
            <a:chOff x="2018859" y="2143163"/>
            <a:chExt cx="5073421" cy="565757"/>
          </a:xfrm>
        </p:grpSpPr>
        <p:grpSp>
          <p:nvGrpSpPr>
            <p:cNvPr id="60" name="그룹 98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한컴 윤고딕 720" panose="02000503000000000000" pitchFamily="2" charset="-127"/>
                  <a:ea typeface="한컴 윤고딕 720" panose="02000503000000000000" pitchFamily="2" charset="-127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61" name="직사각형 60"/>
            <p:cNvSpPr/>
            <p:nvPr/>
          </p:nvSpPr>
          <p:spPr>
            <a:xfrm>
              <a:off x="2364967" y="2359912"/>
              <a:ext cx="4727313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endParaRPr lang="ko-KR" altLang="en-US" sz="12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2064328" y="2708920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/>
          <p:cNvSpPr/>
          <p:nvPr/>
        </p:nvSpPr>
        <p:spPr>
          <a:xfrm>
            <a:off x="5004268" y="5589240"/>
            <a:ext cx="40322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프로젝트 개발을 통한 각종 오류와 예외 처리 경험 습득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게임 소개 및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1680" y="4869160"/>
            <a:ext cx="6264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1268760"/>
            <a:ext cx="626469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3000" dirty="0" smtClean="0"/>
              <a:t>장르</a:t>
            </a:r>
            <a:endParaRPr lang="en-US" altLang="ko-KR" sz="3000" dirty="0" smtClean="0"/>
          </a:p>
          <a:p>
            <a:r>
              <a:rPr lang="en-US" altLang="ko-KR" sz="3000" dirty="0" smtClean="0"/>
              <a:t> </a:t>
            </a:r>
            <a:r>
              <a:rPr lang="en-US" altLang="ko-KR" sz="1500" dirty="0" smtClean="0"/>
              <a:t>- </a:t>
            </a:r>
            <a:r>
              <a:rPr lang="ko-KR" altLang="en-US" sz="1500" dirty="0" smtClean="0"/>
              <a:t>캐주얼 액션 </a:t>
            </a:r>
            <a:r>
              <a:rPr lang="en-US" altLang="ko-KR" sz="1500" dirty="0" smtClean="0"/>
              <a:t>TPS</a:t>
            </a:r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3000" dirty="0" smtClean="0"/>
              <a:t>내용</a:t>
            </a:r>
            <a:endParaRPr lang="en-US" altLang="ko-KR" sz="3000" dirty="0" smtClean="0"/>
          </a:p>
          <a:p>
            <a:r>
              <a:rPr lang="en-US" altLang="ko-KR" sz="3000" dirty="0" smtClean="0"/>
              <a:t> </a:t>
            </a:r>
            <a:r>
              <a:rPr lang="en-US" altLang="ko-KR" sz="1500" dirty="0" smtClean="0"/>
              <a:t>- 10:10 </a:t>
            </a:r>
            <a:r>
              <a:rPr lang="ko-KR" altLang="en-US" sz="1500" dirty="0" smtClean="0"/>
              <a:t>대전하는 </a:t>
            </a:r>
            <a:r>
              <a:rPr lang="en-US" altLang="ko-KR" sz="1500" dirty="0" smtClean="0"/>
              <a:t>PVP </a:t>
            </a:r>
            <a:r>
              <a:rPr lang="ko-KR" altLang="en-US" sz="1500" dirty="0" smtClean="0"/>
              <a:t>캐주얼 </a:t>
            </a:r>
            <a:r>
              <a:rPr lang="en-US" altLang="ko-KR" sz="1500" dirty="0" smtClean="0"/>
              <a:t>TPS </a:t>
            </a:r>
            <a:r>
              <a:rPr lang="ko-KR" altLang="en-US" sz="1500" dirty="0" smtClean="0"/>
              <a:t>게임에 </a:t>
            </a:r>
            <a:r>
              <a:rPr lang="ko-KR" altLang="en-US" sz="1500" dirty="0" err="1" smtClean="0"/>
              <a:t>점령전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컨셉을</a:t>
            </a:r>
            <a:r>
              <a:rPr lang="ko-KR" altLang="en-US" sz="1500" dirty="0" smtClean="0"/>
              <a:t> 추가</a:t>
            </a:r>
            <a:endParaRPr lang="en-US" altLang="ko-KR" sz="1500" dirty="0" smtClean="0"/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점령을 위한 팀원들과의 협동 및 다양한 전략유발</a:t>
            </a:r>
            <a:endParaRPr lang="en-US" altLang="ko-KR" sz="1500" dirty="0" smtClean="0"/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멀티 </a:t>
            </a:r>
            <a:r>
              <a:rPr lang="ko-KR" altLang="en-US" sz="1500" dirty="0" err="1" smtClean="0"/>
              <a:t>리스폰</a:t>
            </a:r>
            <a:r>
              <a:rPr lang="ko-KR" altLang="en-US" sz="1500" dirty="0" smtClean="0"/>
              <a:t> 방식을 통한 빠른 전투 난입가능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3000" dirty="0" smtClean="0"/>
              <a:t>기획 의도</a:t>
            </a:r>
            <a:endParaRPr lang="en-US" altLang="ko-KR" sz="3000" dirty="0" smtClean="0"/>
          </a:p>
          <a:p>
            <a:r>
              <a:rPr lang="en-US" altLang="ko-KR" sz="1500" dirty="0" smtClean="0"/>
              <a:t>  </a:t>
            </a:r>
          </a:p>
          <a:p>
            <a:r>
              <a:rPr lang="en-US" altLang="ko-KR" sz="1500" dirty="0" smtClean="0"/>
              <a:t> - </a:t>
            </a:r>
            <a:r>
              <a:rPr lang="ko-KR" altLang="en-US" sz="1500" dirty="0" smtClean="0"/>
              <a:t>일상 공간을 배경으로 한 장난감들의 전쟁</a:t>
            </a:r>
          </a:p>
          <a:p>
            <a:endParaRPr lang="en-US" altLang="ko-KR" sz="3200" dirty="0" smtClean="0"/>
          </a:p>
          <a:p>
            <a:endParaRPr lang="en-US" altLang="ko-KR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소개 및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921290" y="6140326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플레이어 캐릭터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ko-KR" altLang="en-US" sz="15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3816834" y="2796350"/>
            <a:ext cx="4879126" cy="369332"/>
            <a:chOff x="3923928" y="2771636"/>
            <a:chExt cx="4879126" cy="36933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923928" y="2809649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10566" y="2771636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속도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2 km/h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포복 후 속도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1.5 km/h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826359" y="3427946"/>
            <a:ext cx="4896544" cy="369332"/>
            <a:chOff x="3933453" y="3419708"/>
            <a:chExt cx="4896544" cy="36933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933453" y="3457808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4</a:t>
              </a:r>
              <a:endParaRPr lang="ko-KR" alt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37509" y="3419708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점프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4cm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808596" y="2195670"/>
            <a:ext cx="4896544" cy="369332"/>
            <a:chOff x="3923928" y="2170956"/>
            <a:chExt cx="4896544" cy="36933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923928" y="2198376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27984" y="2170956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크기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15cm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827646" y="4084256"/>
            <a:ext cx="4896544" cy="369332"/>
            <a:chOff x="3942978" y="4067780"/>
            <a:chExt cx="4896544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4447034" y="4067780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구르기 이동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20cm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942978" y="4093548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5</a:t>
              </a:r>
              <a:endParaRPr lang="ko-KR" altLang="en-US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808450" y="1565860"/>
            <a:ext cx="4887510" cy="369332"/>
            <a:chOff x="3915544" y="1582336"/>
            <a:chExt cx="4887510" cy="36933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915544" y="1628800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10566" y="1582336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점프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포복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구르기</a:t>
              </a:r>
              <a:endParaRPr lang="en-US" altLang="ko-KR" dirty="0" smtClean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835884" y="4778335"/>
            <a:ext cx="4896544" cy="369332"/>
            <a:chOff x="3942978" y="4778335"/>
            <a:chExt cx="4896544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4447034" y="4778335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기본공격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라이플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기본 소총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942978" y="4779695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6</a:t>
              </a:r>
              <a:endParaRPr lang="ko-KR" altLang="en-US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80467" y="1628800"/>
            <a:ext cx="2595389" cy="4795962"/>
            <a:chOff x="680467" y="1628800"/>
            <a:chExt cx="2898701" cy="4795962"/>
          </a:xfrm>
        </p:grpSpPr>
        <p:pic>
          <p:nvPicPr>
            <p:cNvPr id="2150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628800"/>
              <a:ext cx="2895600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5" descr="FutureSoldier_screen_0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3568" y="3789041"/>
              <a:ext cx="2880320" cy="1296144"/>
            </a:xfrm>
            <a:prstGeom prst="rect">
              <a:avLst/>
            </a:prstGeom>
            <a:noFill/>
          </p:spPr>
        </p:pic>
        <p:pic>
          <p:nvPicPr>
            <p:cNvPr id="26" name="Picture 7" descr="FutureSoldier_screen_0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0467" y="5063356"/>
              <a:ext cx="2883421" cy="1361406"/>
            </a:xfrm>
            <a:prstGeom prst="rect">
              <a:avLst/>
            </a:prstGeom>
            <a:noFill/>
          </p:spPr>
        </p:pic>
      </p:grpSp>
      <p:grpSp>
        <p:nvGrpSpPr>
          <p:cNvPr id="38" name="그룹 37"/>
          <p:cNvGrpSpPr/>
          <p:nvPr/>
        </p:nvGrpSpPr>
        <p:grpSpPr>
          <a:xfrm>
            <a:off x="3835884" y="5412457"/>
            <a:ext cx="4896544" cy="419100"/>
            <a:chOff x="3995936" y="5877272"/>
            <a:chExt cx="4896544" cy="41910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995936" y="5886564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7</a:t>
              </a:r>
              <a:endParaRPr lang="ko-KR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99992" y="5877272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변신 캐릭터는 </a:t>
              </a:r>
              <a:r>
                <a:rPr lang="ko-KR" alt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부스트</a:t>
              </a:r>
              <a:r>
                <a:rPr lang="ko-KR" altLang="en-US" dirty="0" smtClean="0"/>
                <a:t> 가능</a:t>
              </a:r>
              <a:endParaRPr lang="en-US" altLang="ko-KR" dirty="0" smtClean="0"/>
            </a:p>
          </p:txBody>
        </p:sp>
        <p:pic>
          <p:nvPicPr>
            <p:cNvPr id="34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29922" y="5877272"/>
              <a:ext cx="43815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오른쪽 화살표 34"/>
            <p:cNvSpPr/>
            <p:nvPr/>
          </p:nvSpPr>
          <p:spPr>
            <a:xfrm>
              <a:off x="7587952" y="6021288"/>
              <a:ext cx="360040" cy="144016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841548" y="6025665"/>
            <a:ext cx="4896544" cy="576064"/>
            <a:chOff x="3923928" y="6669360"/>
            <a:chExt cx="4896544" cy="57606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923928" y="6741368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8</a:t>
              </a:r>
              <a:endParaRPr lang="ko-KR" alt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27984" y="6741368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게임 중 원할 때 변신가능</a:t>
              </a:r>
              <a:endParaRPr lang="en-US" altLang="ko-KR" dirty="0" smtClean="0"/>
            </a:p>
          </p:txBody>
        </p:sp>
        <p:pic>
          <p:nvPicPr>
            <p:cNvPr id="36" name="Picture 15" descr="C:\Users\User\Desktop\gb...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092008" y="6669360"/>
              <a:ext cx="576064" cy="576064"/>
            </a:xfrm>
            <a:prstGeom prst="rect">
              <a:avLst/>
            </a:prstGeom>
            <a:noFill/>
          </p:spPr>
        </p:pic>
      </p:grpSp>
      <p:sp>
        <p:nvSpPr>
          <p:cNvPr id="40" name="오른쪽 화살표 39"/>
          <p:cNvSpPr/>
          <p:nvPr/>
        </p:nvSpPr>
        <p:spPr>
          <a:xfrm>
            <a:off x="7292268" y="6174829"/>
            <a:ext cx="360040" cy="14401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소개 및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3803627" y="3410627"/>
            <a:ext cx="4887835" cy="369332"/>
            <a:chOff x="4157861" y="3130535"/>
            <a:chExt cx="4887835" cy="36933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157861" y="3177257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3208" y="3130535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부스트</a:t>
              </a:r>
              <a:r>
                <a:rPr lang="ko-KR" altLang="en-US" dirty="0" smtClean="0"/>
                <a:t> 속도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5 km/h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803627" y="4303102"/>
            <a:ext cx="4913962" cy="369332"/>
            <a:chOff x="4157861" y="3940630"/>
            <a:chExt cx="4913962" cy="36933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157861" y="3979002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4</a:t>
              </a:r>
              <a:endParaRPr lang="ko-KR" alt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79335" y="3940630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기본 점프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4cm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803627" y="2527211"/>
            <a:ext cx="4896544" cy="369332"/>
            <a:chOff x="4157861" y="2370689"/>
            <a:chExt cx="4896544" cy="36933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157861" y="2410208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1917" y="2370689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크기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15cm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803627" y="5188761"/>
            <a:ext cx="4896544" cy="369332"/>
            <a:chOff x="4157861" y="4719195"/>
            <a:chExt cx="4896544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4661917" y="4719195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구르기 이동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20cm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157861" y="4751120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795243" y="1588359"/>
            <a:ext cx="4887510" cy="369332"/>
            <a:chOff x="4149477" y="1571883"/>
            <a:chExt cx="4887510" cy="36933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4149477" y="1618347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4499" y="1571883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기본 캐릭터 </a:t>
              </a:r>
              <a:r>
                <a:rPr lang="en-US" altLang="ko-KR" dirty="0" smtClean="0"/>
                <a:t>+ </a:t>
              </a:r>
              <a:r>
                <a:rPr lang="ko-KR" alt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부스트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803627" y="6014358"/>
            <a:ext cx="4896544" cy="369332"/>
            <a:chOff x="4157861" y="5503602"/>
            <a:chExt cx="4896544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4661917" y="5503602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기본공격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레이저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157861" y="5534824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6</a:t>
              </a:r>
              <a:endParaRPr lang="ko-KR" altLang="en-US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2143" y="1628800"/>
            <a:ext cx="2563713" cy="4824536"/>
            <a:chOff x="712143" y="1628800"/>
            <a:chExt cx="2923753" cy="4320479"/>
          </a:xfrm>
        </p:grpSpPr>
        <p:pic>
          <p:nvPicPr>
            <p:cNvPr id="23" name="Picture 5" descr="FutureSoldier_screen_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2143" y="1628800"/>
              <a:ext cx="2918467" cy="1486595"/>
            </a:xfrm>
            <a:prstGeom prst="rect">
              <a:avLst/>
            </a:prstGeom>
            <a:noFill/>
          </p:spPr>
        </p:pic>
        <p:pic>
          <p:nvPicPr>
            <p:cNvPr id="24" name="Picture 7" descr="FutureSoldier_screen_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7496" y="3068960"/>
              <a:ext cx="2918400" cy="1540521"/>
            </a:xfrm>
            <a:prstGeom prst="rect">
              <a:avLst/>
            </a:prstGeom>
            <a:noFill/>
          </p:spPr>
        </p:pic>
        <p:grpSp>
          <p:nvGrpSpPr>
            <p:cNvPr id="4" name="그룹 3"/>
            <p:cNvGrpSpPr/>
            <p:nvPr/>
          </p:nvGrpSpPr>
          <p:grpSpPr>
            <a:xfrm>
              <a:off x="712143" y="4581128"/>
              <a:ext cx="2923752" cy="1368151"/>
              <a:chOff x="251520" y="4797152"/>
              <a:chExt cx="2923752" cy="1368151"/>
            </a:xfrm>
          </p:grpSpPr>
          <p:pic>
            <p:nvPicPr>
              <p:cNvPr id="22530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1520" y="4797152"/>
                <a:ext cx="1440160" cy="13658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91679" y="4797152"/>
                <a:ext cx="1483593" cy="1368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0" name="TextBox 29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플레이어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변신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캐릭터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및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지원군 캐릭터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ko-KR" altLang="en-US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25144"/>
            <a:ext cx="2592288" cy="170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3568" y="1700808"/>
            <a:ext cx="2592288" cy="221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그룹 19"/>
          <p:cNvGrpSpPr/>
          <p:nvPr/>
        </p:nvGrpSpPr>
        <p:grpSpPr>
          <a:xfrm>
            <a:off x="3788296" y="3575387"/>
            <a:ext cx="4887835" cy="369332"/>
            <a:chOff x="3788296" y="3130535"/>
            <a:chExt cx="4887835" cy="36933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788296" y="3177257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83643" y="3130535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속도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2 km/h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788296" y="4662914"/>
            <a:ext cx="4913962" cy="369332"/>
            <a:chOff x="3788296" y="4737056"/>
            <a:chExt cx="4913962" cy="36933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788296" y="4783666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09770" y="4737056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크기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40cm X 60cm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788296" y="2612198"/>
            <a:ext cx="4896544" cy="369332"/>
            <a:chOff x="3788296" y="2370689"/>
            <a:chExt cx="4896544" cy="36933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788296" y="2410208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92352" y="2370689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기본 공격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 라이플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돌격 소총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788296" y="5408527"/>
            <a:ext cx="4896544" cy="369332"/>
            <a:chOff x="3788296" y="5515621"/>
            <a:chExt cx="489654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292352" y="5515621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최대 탑승 인원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8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명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플레이어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포함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788296" y="5555784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771674" y="1646025"/>
            <a:ext cx="4887510" cy="369332"/>
            <a:chOff x="3779912" y="1571883"/>
            <a:chExt cx="4887510" cy="3693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779912" y="1618347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74934" y="1571883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크기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13cm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788296" y="6118792"/>
            <a:ext cx="4896544" cy="369332"/>
            <a:chOff x="3788296" y="6300028"/>
            <a:chExt cx="489654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292352" y="6300028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속도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6 km/h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788296" y="6339488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11560" y="4149080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smtClean="0">
                <a:solidFill>
                  <a:schemeClr val="tx2"/>
                </a:solidFill>
              </a:rPr>
              <a:t>전차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탈것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</a:p>
          <a:p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게임 소개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302433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5" y="4221088"/>
            <a:ext cx="302433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그룹 18"/>
          <p:cNvGrpSpPr/>
          <p:nvPr/>
        </p:nvGrpSpPr>
        <p:grpSpPr>
          <a:xfrm>
            <a:off x="3961425" y="1552008"/>
            <a:ext cx="4887510" cy="923330"/>
            <a:chOff x="3961425" y="1552008"/>
            <a:chExt cx="4887510" cy="92333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961425" y="1617755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56447" y="1552008"/>
              <a:ext cx="43924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가정집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회사 사무실 등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친숙하고 </a:t>
              </a:r>
              <a:endParaRPr lang="en-US" altLang="ko-KR" dirty="0" smtClean="0"/>
            </a:p>
            <a:p>
              <a:r>
                <a:rPr lang="ko-KR" altLang="en-US" dirty="0" smtClean="0"/>
                <a:t>평온했던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일상공간을 스테이지로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사용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ko-KR" altLang="en-US" dirty="0" smtClean="0"/>
                <a:t>하여 게임의 신선함 유발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969809" y="2870354"/>
            <a:ext cx="4109128" cy="369332"/>
            <a:chOff x="3969809" y="2870354"/>
            <a:chExt cx="4109128" cy="36933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969809" y="2905190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78537" y="2870354"/>
              <a:ext cx="36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30m X 30m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ko-KR" altLang="en-US" dirty="0" smtClean="0"/>
                <a:t>정방형 공간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69809" y="4052674"/>
            <a:ext cx="4896544" cy="923330"/>
            <a:chOff x="3969809" y="4052674"/>
            <a:chExt cx="489654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473865" y="4052674"/>
              <a:ext cx="43924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플레이어가 </a:t>
              </a:r>
              <a:r>
                <a:rPr lang="ko-KR" altLang="en-US" dirty="0" err="1" smtClean="0"/>
                <a:t>맵</a:t>
              </a:r>
              <a:r>
                <a:rPr lang="ko-KR" altLang="en-US" dirty="0" smtClean="0"/>
                <a:t> 끝에서 끝까지 도달하는 데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평균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54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초</a:t>
              </a:r>
              <a:r>
                <a:rPr lang="ko-KR" altLang="en-US" dirty="0" smtClean="0"/>
                <a:t>가 걸리는 크기의 </a:t>
              </a:r>
              <a:endParaRPr lang="en-US" altLang="ko-KR" dirty="0" smtClean="0"/>
            </a:p>
            <a:p>
              <a:r>
                <a:rPr lang="ko-KR" altLang="en-US" dirty="0" err="1" smtClean="0"/>
                <a:t>맵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생성</a:t>
              </a:r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969809" y="4099968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989440" y="5414198"/>
            <a:ext cx="5263080" cy="646331"/>
            <a:chOff x="3989440" y="5414198"/>
            <a:chExt cx="526308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4499992" y="5414198"/>
              <a:ext cx="4752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여러 오브젝트들을 배치하여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은폐 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및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엄폐가 가능한 </a:t>
              </a:r>
              <a:r>
                <a:rPr lang="ko-KR" alt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맵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ko-KR" altLang="en-US" dirty="0" smtClean="0"/>
                <a:t>생성</a:t>
              </a:r>
              <a:endParaRPr lang="en-US" altLang="ko-KR" dirty="0" smtClean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989440" y="5464585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4</a:t>
              </a:r>
              <a:endParaRPr lang="ko-KR" altLang="en-US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err="1">
                <a:solidFill>
                  <a:schemeClr val="tx2"/>
                </a:solidFill>
              </a:rPr>
              <a:t>맵</a:t>
            </a:r>
            <a:r>
              <a:rPr lang="ko-KR" altLang="en-US" sz="2000" b="1" dirty="0">
                <a:solidFill>
                  <a:schemeClr val="tx2"/>
                </a:solidFill>
              </a:rPr>
              <a:t> 소개</a:t>
            </a:r>
            <a:endParaRPr lang="ko-KR" altLang="en-US" sz="1500" dirty="0"/>
          </a:p>
          <a:p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및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2"/>
                </a:solidFill>
              </a:rPr>
              <a:t>게임 시스템</a:t>
            </a:r>
            <a:endParaRPr lang="ko-KR" altLang="en-US" sz="1500" dirty="0" smtClean="0"/>
          </a:p>
          <a:p>
            <a:endParaRPr lang="ko-KR" altLang="en-US" sz="15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251" y="1691516"/>
            <a:ext cx="3817197" cy="290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155403" y="4643844"/>
            <a:ext cx="111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예시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71427" y="2915652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235523" y="3563724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79339" y="3491716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091507" y="2339588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795363" y="2555612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260554" y="1781054"/>
            <a:ext cx="4383454" cy="646331"/>
            <a:chOff x="260554" y="1781054"/>
            <a:chExt cx="4383454" cy="64633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60554" y="1838563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5576" y="1781054"/>
              <a:ext cx="3888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빨간색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 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파란색</a:t>
              </a:r>
              <a:r>
                <a:rPr lang="ko-KR" altLang="en-US" dirty="0" smtClean="0"/>
                <a:t> 지역은 각 팀의 처음 </a:t>
              </a:r>
              <a:r>
                <a:rPr lang="ko-KR" alt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리스폰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 지역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0554" y="3356992"/>
            <a:ext cx="4095422" cy="646331"/>
            <a:chOff x="260554" y="3212976"/>
            <a:chExt cx="4095422" cy="646331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260554" y="3278723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5576" y="3212976"/>
              <a:ext cx="36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각 팀은 점령을 통해 해당 지역과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지원군 확보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0554" y="5879013"/>
            <a:ext cx="4239438" cy="646331"/>
            <a:chOff x="260554" y="4677850"/>
            <a:chExt cx="4239438" cy="646331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60554" y="4718883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665</a:t>
              </a:r>
              <a:endParaRPr lang="ko-KR" alt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576" y="4677850"/>
              <a:ext cx="3744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제한시간 내에 많은 지역을 확보한 팀이 승리</a:t>
              </a:r>
              <a:endParaRPr lang="en-US" altLang="ko-KR" dirty="0" smtClean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60554" y="5014917"/>
            <a:ext cx="4167430" cy="646331"/>
            <a:chOff x="260554" y="3885762"/>
            <a:chExt cx="4167430" cy="646331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260554" y="3926795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455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5576" y="3885762"/>
              <a:ext cx="3672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플레이어는 사망 시 </a:t>
              </a:r>
              <a:r>
                <a:rPr lang="ko-KR" altLang="en-US" dirty="0" err="1" smtClean="0"/>
                <a:t>리스폰</a:t>
              </a:r>
              <a:r>
                <a:rPr lang="ko-KR" altLang="en-US" dirty="0" smtClean="0"/>
                <a:t> 지역을 선택가능</a:t>
              </a:r>
              <a:endParaRPr lang="en-US" altLang="ko-KR" dirty="0" smtClean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60554" y="2653388"/>
            <a:ext cx="3519358" cy="369332"/>
            <a:chOff x="260554" y="2653388"/>
            <a:chExt cx="3519358" cy="369332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60554" y="2702659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5576" y="2653388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흰색 지역은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점령가능 지역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60554" y="4150821"/>
            <a:ext cx="4095422" cy="646331"/>
            <a:chOff x="260554" y="3212976"/>
            <a:chExt cx="4095422" cy="64633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260554" y="3278723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4</a:t>
              </a:r>
              <a:endParaRPr lang="ko-KR" alt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5576" y="3212976"/>
              <a:ext cx="36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점령 후 </a:t>
              </a:r>
              <a:r>
                <a:rPr lang="ko-KR" altLang="en-US" dirty="0" smtClean="0">
                  <a:solidFill>
                    <a:schemeClr val="accent6"/>
                  </a:solidFill>
                </a:rPr>
                <a:t>지원군</a:t>
              </a:r>
              <a:r>
                <a:rPr lang="ko-KR" altLang="en-US" dirty="0" smtClean="0"/>
                <a:t>은 점령지역 </a:t>
              </a:r>
              <a:r>
                <a:rPr lang="ko-KR" altLang="en-US" dirty="0" smtClean="0">
                  <a:solidFill>
                    <a:schemeClr val="accent6"/>
                  </a:solidFill>
                </a:rPr>
                <a:t>방호</a:t>
              </a:r>
              <a:r>
                <a:rPr lang="en-US" altLang="ko-KR" dirty="0" smtClean="0"/>
                <a:t>,</a:t>
              </a:r>
            </a:p>
            <a:p>
              <a:r>
                <a:rPr lang="ko-KR" altLang="en-US" dirty="0" smtClean="0"/>
                <a:t>탈것을 이용한 빠른 주둔지 이동</a:t>
              </a:r>
              <a:endParaRPr lang="en-US" altLang="ko-K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chemeClr val="tx1"/>
          </a:solidFill>
          <a:tailEnd type="arrow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Font typeface="Arial"/>
          <a:buChar char="•"/>
          <a:defRPr sz="2000" b="1" dirty="0" smtClean="0">
            <a:solidFill>
              <a:schemeClr val="tx2"/>
            </a:solidFill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364</ep:Words>
  <ep:PresentationFormat>화면 슬라이드 쇼(4:3)</ep:PresentationFormat>
  <ep:Paragraphs>141</ep:Paragraphs>
  <ep:Slides>22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War Of Mini</vt:lpstr>
      <vt:lpstr>슬라이드 2</vt:lpstr>
      <vt:lpstr>연구 목적</vt:lpstr>
      <vt:lpstr>게임 소개 및 컨셉</vt:lpstr>
      <vt:lpstr>게임 소개 및 컨셉</vt:lpstr>
      <vt:lpstr>게임 소개 및 컨셉</vt:lpstr>
      <vt:lpstr>게임 소개 및 컨셉</vt:lpstr>
      <vt:lpstr>게임 소개 및 컨셉</vt:lpstr>
      <vt:lpstr>게임 소개 및 컨셉</vt:lpstr>
      <vt:lpstr>게임의 진행 및 흐름</vt:lpstr>
      <vt:lpstr>게임의 진행 및 흐름</vt:lpstr>
      <vt:lpstr>게임의 진행 및 흐름</vt:lpstr>
      <vt:lpstr>게임 조작</vt:lpstr>
      <vt:lpstr>개발 환경</vt:lpstr>
      <vt:lpstr>기술적 요소 및 중점 연구 분야</vt:lpstr>
      <vt:lpstr>타 게임 비교</vt:lpstr>
      <vt:lpstr>개발 범위</vt:lpstr>
      <vt:lpstr>팀의 역할 분담</vt:lpstr>
      <vt:lpstr>개발 일정</vt:lpstr>
      <vt:lpstr>개발 일정</vt:lpstr>
      <vt:lpstr>개발 일정</vt:lpstr>
      <vt:lpstr>슬라이드 22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2015-02-27T13:35:36.000</dcterms:created>
  <dc:creator>msk</dc:creator>
  <cp:lastModifiedBy>gunwo</cp:lastModifiedBy>
  <dcterms:modified xsi:type="dcterms:W3CDTF">2017-05-09T06:51:06.718</dcterms:modified>
  <cp:revision>203</cp:revision>
  <dc:title>슬라이드 1</dc:title>
</cp:coreProperties>
</file>