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3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3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02C9746-ABA1-4BE3-9112-E7C1C5EC82EF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3E38DA8-C7B6-4D70-B9DA-ED6A54D5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jessemostipak/hotel-booking-demand" TargetMode="External"/><Relationship Id="rId2" Type="http://schemas.openxmlformats.org/officeDocument/2006/relationships/hyperlink" Target="https://www.sciencedirect.com/science/article/pii/S23523409183151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6C27AA-01B5-4091-B8CE-5317C8992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F6C7233-5B3A-48E1-A21E-C9813A833317}"/>
              </a:ext>
            </a:extLst>
          </p:cNvPr>
          <p:cNvSpPr txBox="1"/>
          <p:nvPr/>
        </p:nvSpPr>
        <p:spPr>
          <a:xfrm>
            <a:off x="1651248" y="5409952"/>
            <a:ext cx="8549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ahnschrift Light SemiCondensed" panose="020B0502040204020203" pitchFamily="34" charset="0"/>
              </a:rPr>
              <a:t>Analysis data of Hotel &amp; Resort</a:t>
            </a:r>
          </a:p>
        </p:txBody>
      </p:sp>
      <p:pic>
        <p:nvPicPr>
          <p:cNvPr id="1026" name="Picture 2" descr="J Inspired Hotel Pattaya, Thailand - Booking.com">
            <a:extLst>
              <a:ext uri="{FF2B5EF4-FFF2-40B4-BE49-F238E27FC236}">
                <a16:creationId xmlns:a16="http://schemas.microsoft.com/office/drawing/2014/main" id="{42853F52-57D6-41F9-9948-B3F15CC55A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86"/>
          <a:stretch/>
        </p:blipFill>
        <p:spPr bwMode="auto">
          <a:xfrm>
            <a:off x="225799" y="246633"/>
            <a:ext cx="5447032" cy="4502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 Gallery - Hotel J Pattaya">
            <a:extLst>
              <a:ext uri="{FF2B5EF4-FFF2-40B4-BE49-F238E27FC236}">
                <a16:creationId xmlns:a16="http://schemas.microsoft.com/office/drawing/2014/main" id="{468684EA-1E46-45C2-B3B6-1E64EA214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507" y="246633"/>
            <a:ext cx="6124694" cy="45029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กราฟิก 7" descr="วิจัย">
            <a:extLst>
              <a:ext uri="{FF2B5EF4-FFF2-40B4-BE49-F238E27FC236}">
                <a16:creationId xmlns:a16="http://schemas.microsoft.com/office/drawing/2014/main" id="{2FEAEA33-FC08-4D01-BAF9-438F3B452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848" y="54948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8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3B3EB0-B94E-4719-8F30-D000FE36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กระบวนการได้มาซึ่งองค์ความรู้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CDF500-D0E8-4E76-A46F-6A0CA6EB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0" y="2412785"/>
            <a:ext cx="3744200" cy="363651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000" dirty="0"/>
              <a:t>1. </a:t>
            </a:r>
            <a:r>
              <a:rPr lang="th-TH" sz="2000" dirty="0"/>
              <a:t>จำนวนผู้เข้าพักแต่ละช่วงวัยส่งผลต่อการเลือกจองอาหารแต่ละประเภทมากแค่ไหน</a:t>
            </a:r>
            <a:endParaRPr lang="en-US" sz="2000" dirty="0"/>
          </a:p>
          <a:p>
            <a:pPr lvl="1"/>
            <a:r>
              <a:rPr lang="th-TH" sz="2000" dirty="0"/>
              <a:t>จัดกลุ่มของผู้ใหญ่ เด็ก และ ทารกที่มาเข้าพัก โดย </a:t>
            </a:r>
            <a:r>
              <a:rPr lang="en-US" sz="2000" dirty="0"/>
              <a:t>0 </a:t>
            </a:r>
            <a:r>
              <a:rPr lang="th-TH" sz="2000" dirty="0"/>
              <a:t>หมายถึงไม่มีเข้าพัก </a:t>
            </a:r>
            <a:r>
              <a:rPr lang="en-US" sz="2000" dirty="0"/>
              <a:t>1</a:t>
            </a:r>
            <a:r>
              <a:rPr lang="th-TH" sz="2000" dirty="0"/>
              <a:t> หมายถึงเข้าพัก </a:t>
            </a:r>
            <a:r>
              <a:rPr lang="en-US" sz="2000" dirty="0"/>
              <a:t> 1-5</a:t>
            </a:r>
            <a:r>
              <a:rPr lang="th-TH" sz="2000" dirty="0"/>
              <a:t> คน และ</a:t>
            </a:r>
            <a:r>
              <a:rPr lang="en-US" sz="2000" dirty="0"/>
              <a:t> 2 </a:t>
            </a:r>
            <a:r>
              <a:rPr lang="th-TH" sz="2000" dirty="0"/>
              <a:t>หมายถึงเข้าพักมากกว่า </a:t>
            </a:r>
            <a:r>
              <a:rPr lang="en-US" sz="2000" dirty="0"/>
              <a:t>5</a:t>
            </a:r>
            <a:r>
              <a:rPr lang="th-TH" sz="2000" dirty="0"/>
              <a:t> คน</a:t>
            </a:r>
            <a:endParaRPr lang="en-US" sz="2000" dirty="0"/>
          </a:p>
          <a:p>
            <a:pPr lvl="1"/>
            <a:r>
              <a:rPr lang="th-TH" sz="2000" dirty="0"/>
              <a:t>เช็คจำนวนว่าแต่ละกลุ่มจองอาหารแบบไหนเป็นจำนวนเท่าไหร่</a:t>
            </a:r>
            <a:endParaRPr lang="en-US" sz="2000" dirty="0"/>
          </a:p>
          <a:p>
            <a:pPr lvl="1"/>
            <a:r>
              <a:rPr lang="th-TH" sz="2000" dirty="0"/>
              <a:t>เอาไปหารจำนวนทั้งหมด และ แปลงเป็นร้อยละ</a:t>
            </a:r>
            <a:endParaRPr lang="en-US" sz="2000" dirty="0"/>
          </a:p>
          <a:p>
            <a:pPr lvl="1"/>
            <a:r>
              <a:rPr lang="th-TH" sz="2000" dirty="0"/>
              <a:t>พล็อตกราฟเปรียบเทียบ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ตัวแทนเนื้อหา 2">
            <a:extLst>
              <a:ext uri="{FF2B5EF4-FFF2-40B4-BE49-F238E27FC236}">
                <a16:creationId xmlns:a16="http://schemas.microsoft.com/office/drawing/2014/main" id="{FF928B9D-DD77-4A4F-97B7-829F7134ED16}"/>
              </a:ext>
            </a:extLst>
          </p:cNvPr>
          <p:cNvSpPr txBox="1">
            <a:spLocks/>
          </p:cNvSpPr>
          <p:nvPr/>
        </p:nvSpPr>
        <p:spPr>
          <a:xfrm>
            <a:off x="3771900" y="2412784"/>
            <a:ext cx="384810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2 . </a:t>
            </a:r>
            <a:r>
              <a:rPr lang="th-TH" sz="2000" dirty="0"/>
              <a:t>โอกาสในการยกเลิกการจองโรงแรมของการจองล่วงหน้ามากกว่า</a:t>
            </a:r>
            <a:r>
              <a:rPr lang="en-US" sz="2000" dirty="0"/>
              <a:t> 1</a:t>
            </a:r>
            <a:r>
              <a:rPr lang="th-TH" sz="2000" dirty="0"/>
              <a:t> ปี การจองแบบไม่มีเด็กและทารก การจองแบบคืนเงินได้ ในแต่ละเดือนของแต่ละปีมีมากเท่าไร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th-TH" sz="2000" dirty="0"/>
              <a:t>เช็คว่าในแต่ละปีมีเดือนไหนบ้างที่มีการจอง</a:t>
            </a:r>
            <a:endParaRPr lang="en-US" sz="2000" dirty="0"/>
          </a:p>
          <a:p>
            <a:pPr lvl="1"/>
            <a:r>
              <a:rPr lang="th-TH" sz="2000" dirty="0"/>
              <a:t>หาจำนวนการยกเลิกการจองที่เข้าเงื่อนไขที่กำหนด</a:t>
            </a:r>
            <a:endParaRPr lang="en-US" sz="2000" dirty="0"/>
          </a:p>
          <a:p>
            <a:pPr lvl="1"/>
            <a:r>
              <a:rPr lang="th-TH" sz="2000" dirty="0"/>
              <a:t>เอาไปหารจำนวนที่เข้าพักทั้งหมดในเดือนนั้น และ แปลงเป็นร้อยละ</a:t>
            </a:r>
            <a:endParaRPr lang="en-US" sz="2000" dirty="0"/>
          </a:p>
          <a:p>
            <a:pPr lvl="1"/>
            <a:r>
              <a:rPr lang="th-TH" sz="2000" dirty="0"/>
              <a:t>พล็อตกราฟเปรียบเทียบ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C9ACFE64-518D-4554-B0EF-83E0D51E555A}"/>
              </a:ext>
            </a:extLst>
          </p:cNvPr>
          <p:cNvSpPr txBox="1">
            <a:spLocks/>
          </p:cNvSpPr>
          <p:nvPr/>
        </p:nvSpPr>
        <p:spPr>
          <a:xfrm>
            <a:off x="7620000" y="2320493"/>
            <a:ext cx="4504450" cy="48782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4500" dirty="0"/>
              <a:t>3. </a:t>
            </a:r>
            <a:r>
              <a:rPr lang="th-TH" sz="5000" dirty="0"/>
              <a:t>ปัจจัยที่ส่งผลต่อการยกเลิกโรงแรม</a:t>
            </a:r>
            <a:endParaRPr lang="en-US" sz="4500" dirty="0"/>
          </a:p>
          <a:p>
            <a:pPr lvl="1"/>
            <a:r>
              <a:rPr lang="th-TH" sz="4500" dirty="0"/>
              <a:t> หาค่า </a:t>
            </a:r>
            <a:r>
              <a:rPr lang="en-US" sz="4500" dirty="0"/>
              <a:t>nan</a:t>
            </a:r>
          </a:p>
          <a:p>
            <a:pPr lvl="1"/>
            <a:r>
              <a:rPr lang="th-TH" sz="4500" dirty="0"/>
              <a:t>แทนค่า</a:t>
            </a:r>
            <a:r>
              <a:rPr lang="en-US" sz="4500" dirty="0"/>
              <a:t> nan</a:t>
            </a:r>
          </a:p>
          <a:p>
            <a:pPr lvl="1"/>
            <a:r>
              <a:rPr lang="th-TH" sz="4500" dirty="0"/>
              <a:t>เปลี่ยน </a:t>
            </a:r>
            <a:r>
              <a:rPr lang="en-US" sz="4500" dirty="0"/>
              <a:t>agent, company, </a:t>
            </a:r>
            <a:r>
              <a:rPr lang="en-US" sz="4500" dirty="0" err="1"/>
              <a:t>booking.previous_cancellations</a:t>
            </a:r>
            <a:r>
              <a:rPr lang="en-US" sz="4500" dirty="0"/>
              <a:t>, </a:t>
            </a:r>
            <a:r>
              <a:rPr lang="en-US" sz="4500" dirty="0" err="1"/>
              <a:t>previous_bookings_not_canceled</a:t>
            </a:r>
            <a:r>
              <a:rPr lang="en-US" sz="4500" dirty="0"/>
              <a:t>, </a:t>
            </a:r>
            <a:r>
              <a:rPr lang="en-US" sz="4500" dirty="0" err="1"/>
              <a:t>days_in_waiting_list</a:t>
            </a:r>
            <a:r>
              <a:rPr lang="en-US" sz="4500" dirty="0"/>
              <a:t> </a:t>
            </a:r>
            <a:r>
              <a:rPr lang="th-TH" sz="4500" dirty="0"/>
              <a:t>ให้เป็น </a:t>
            </a:r>
            <a:r>
              <a:rPr lang="en-US" sz="4500" dirty="0"/>
              <a:t>0,1</a:t>
            </a:r>
            <a:r>
              <a:rPr lang="th-TH" sz="4500" dirty="0"/>
              <a:t> โดย </a:t>
            </a:r>
            <a:r>
              <a:rPr lang="en-US" sz="4500" dirty="0"/>
              <a:t>0</a:t>
            </a:r>
            <a:r>
              <a:rPr lang="th-TH" sz="4500" dirty="0"/>
              <a:t> คือ ไม่มี และ</a:t>
            </a:r>
            <a:r>
              <a:rPr lang="en-US" sz="4500" dirty="0"/>
              <a:t> 1 </a:t>
            </a:r>
            <a:r>
              <a:rPr lang="th-TH" sz="4500" dirty="0"/>
              <a:t>คือ มี</a:t>
            </a:r>
            <a:endParaRPr lang="en-US" sz="4500" dirty="0"/>
          </a:p>
          <a:p>
            <a:pPr lvl="1"/>
            <a:r>
              <a:rPr lang="th-TH" sz="4500" dirty="0"/>
              <a:t>หาค่า </a:t>
            </a:r>
            <a:r>
              <a:rPr lang="en-US" sz="4500" dirty="0"/>
              <a:t>column </a:t>
            </a:r>
            <a:r>
              <a:rPr lang="th-TH" sz="4500" dirty="0"/>
              <a:t>ที่เป็น </a:t>
            </a:r>
            <a:r>
              <a:rPr lang="en-US" sz="4500" dirty="0" err="1"/>
              <a:t>continuousbooking</a:t>
            </a:r>
            <a:r>
              <a:rPr lang="en-US" sz="4500" dirty="0"/>
              <a:t> </a:t>
            </a:r>
            <a:r>
              <a:rPr lang="th-TH" sz="4500" dirty="0"/>
              <a:t>และ </a:t>
            </a:r>
            <a:r>
              <a:rPr lang="en-US" sz="4500" dirty="0" err="1"/>
              <a:t>qualitativebooking</a:t>
            </a:r>
            <a:endParaRPr lang="en-US" sz="4500" dirty="0"/>
          </a:p>
          <a:p>
            <a:pPr lvl="1"/>
            <a:r>
              <a:rPr lang="th-TH" sz="4500" dirty="0"/>
              <a:t>ตั้งค่าให้ค่าข้างต้นเป็น</a:t>
            </a:r>
            <a:r>
              <a:rPr lang="en-US" sz="4500" dirty="0"/>
              <a:t> list</a:t>
            </a:r>
          </a:p>
          <a:p>
            <a:pPr lvl="1"/>
            <a:r>
              <a:rPr lang="th-TH" sz="4500" dirty="0"/>
              <a:t>หาค่าที่หลุดเกินค่าเกาะกลุ่ม และ แปลงค่าให้เป็นค่าสูงสุดที่เกาะกลุ่ม</a:t>
            </a:r>
            <a:endParaRPr lang="en-US" sz="4500" dirty="0"/>
          </a:p>
          <a:p>
            <a:pPr lvl="1"/>
            <a:r>
              <a:rPr lang="th-TH" sz="4500" dirty="0"/>
              <a:t>พล็อตกราฟดูช่องที่สีเข้มที่สุดใน </a:t>
            </a:r>
            <a:r>
              <a:rPr lang="en-US" sz="4500" dirty="0"/>
              <a:t>column </a:t>
            </a:r>
            <a:r>
              <a:rPr lang="en-US" sz="4500" dirty="0" err="1"/>
              <a:t>is_canceled</a:t>
            </a:r>
            <a:endParaRPr lang="en-US" sz="4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1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9EE411-E6EB-41BC-B209-A74D04DA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ผลลัพธ์องค์ความรู้ที่ได้</a:t>
            </a:r>
            <a:endParaRPr lang="en-US" sz="5400" dirty="0"/>
          </a:p>
        </p:txBody>
      </p:sp>
      <p:pic>
        <p:nvPicPr>
          <p:cNvPr id="9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A5FBE-46D0-432A-AA3F-FC0042A691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70" y="3203733"/>
            <a:ext cx="3700780" cy="2867343"/>
          </a:xfrm>
          <a:prstGeom prst="rect">
            <a:avLst/>
          </a:prstGeom>
        </p:spPr>
      </p:pic>
      <p:pic>
        <p:nvPicPr>
          <p:cNvPr id="10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E47B05-76AC-4512-A071-5A6CD84BD6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07" y="3194208"/>
            <a:ext cx="3467418" cy="2867343"/>
          </a:xfrm>
          <a:prstGeom prst="rect">
            <a:avLst/>
          </a:prstGeom>
        </p:spPr>
      </p:pic>
      <p:pic>
        <p:nvPicPr>
          <p:cNvPr id="11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4FC550-082E-4331-A115-0531EA2D2DC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655" y="3175157"/>
            <a:ext cx="3467418" cy="2867343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F8DA8C4-5935-4AE9-ACCD-B36B4374FAF8}"/>
              </a:ext>
            </a:extLst>
          </p:cNvPr>
          <p:cNvSpPr txBox="1"/>
          <p:nvPr/>
        </p:nvSpPr>
        <p:spPr>
          <a:xfrm>
            <a:off x="810000" y="2390775"/>
            <a:ext cx="6972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r>
              <a:rPr lang="th-TH" sz="2400" dirty="0"/>
              <a:t>จำนวนผู้เข้าพักแต่ละช่วงวัยส่งผลต่อการเลือกจองอาหารแต่ละประเภทมากแค่ไหน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9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7C211D-5BFC-40E9-8379-0DDCC97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/>
              <a:t>ผลลัพธ์องค์ความรู้ที่ได้</a:t>
            </a:r>
            <a:endParaRPr lang="en-US" sz="54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8F52305-CFCD-4C11-8756-AEDDC886617B}"/>
              </a:ext>
            </a:extLst>
          </p:cNvPr>
          <p:cNvSpPr/>
          <p:nvPr/>
        </p:nvSpPr>
        <p:spPr>
          <a:xfrm>
            <a:off x="857944" y="2888852"/>
            <a:ext cx="4219575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	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ส่งผลไม่มากนัก เนื่องจากผู้เข้าพักทุกช่วงวัยส่วนมากแล้วมักจะเลือก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BB 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อยู่แล้ว ส่วนอาหารประเภทที่เหลือจะแตกต่างกันที่จำนวนนิดหน่อย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pic>
        <p:nvPicPr>
          <p:cNvPr id="5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DDDC42-2554-4E25-A54E-DD1F116B1F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832408"/>
            <a:ext cx="4829493" cy="266858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00ED617-D3FC-42F8-B8A8-F7D4D7C44D00}"/>
              </a:ext>
            </a:extLst>
          </p:cNvPr>
          <p:cNvSpPr txBox="1"/>
          <p:nvPr/>
        </p:nvSpPr>
        <p:spPr>
          <a:xfrm>
            <a:off x="6881969" y="5714206"/>
            <a:ext cx="32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เมื่อร่วมกันเป็นภาพรวมแล้วจะได้กราฟนี้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61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3349214B-69CA-4210-8B33-F57FC2A4BB99}"/>
              </a:ext>
            </a:extLst>
          </p:cNvPr>
          <p:cNvSpPr/>
          <p:nvPr/>
        </p:nvSpPr>
        <p:spPr>
          <a:xfrm>
            <a:off x="409575" y="2333996"/>
            <a:ext cx="11582399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2.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โอกาสในการยกเลิกการจองล่วงหน้าของ การจองล่วงหน้ามากกว่า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1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ปี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, 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การจองแบบไม่มีเด็กและทารก และ การจองแบบคืนเงินได้ ในแต่ละเดือนของปีมีมากเท่าไร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pic>
        <p:nvPicPr>
          <p:cNvPr id="5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34D579-DFB7-46D4-A6CB-AE6EB883700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6" y="2755650"/>
            <a:ext cx="2978469" cy="2534779"/>
          </a:xfrm>
          <a:prstGeom prst="rect">
            <a:avLst/>
          </a:prstGeom>
        </p:spPr>
      </p:pic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D691FEB0-3DC3-407F-B44D-34E84925252C}"/>
              </a:ext>
            </a:extLst>
          </p:cNvPr>
          <p:cNvSpPr txBox="1">
            <a:spLocks/>
          </p:cNvSpPr>
          <p:nvPr/>
        </p:nvSpPr>
        <p:spPr>
          <a:xfrm>
            <a:off x="810001" y="400600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5400" dirty="0"/>
              <a:t>ผลลัพธ์องค์ความรู้ที่ได้</a:t>
            </a:r>
            <a:endParaRPr lang="en-US" sz="5400" dirty="0"/>
          </a:p>
        </p:txBody>
      </p:sp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4A768-DC8D-4817-AA2D-03238D06F4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29" y="2755651"/>
            <a:ext cx="3338672" cy="2438944"/>
          </a:xfrm>
          <a:prstGeom prst="rect">
            <a:avLst/>
          </a:prstGeom>
        </p:spPr>
      </p:pic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76A865EF-AD93-4229-B517-060072EBA83A}"/>
              </a:ext>
            </a:extLst>
          </p:cNvPr>
          <p:cNvSpPr/>
          <p:nvPr/>
        </p:nvSpPr>
        <p:spPr>
          <a:xfrm>
            <a:off x="-882969" y="5450129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ปี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2015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6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25%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10 , 12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100%</a:t>
            </a:r>
            <a:endParaRPr lang="en-US" sz="12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CA82F35-87D3-4E92-B5AB-D428956B3998}"/>
              </a:ext>
            </a:extLst>
          </p:cNvPr>
          <p:cNvSpPr/>
          <p:nvPr/>
        </p:nvSpPr>
        <p:spPr>
          <a:xfrm>
            <a:off x="4643597" y="5194594"/>
            <a:ext cx="3071654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ปี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2016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 เดือน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2 , 6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0%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3 , 4 , 7 , 11 , 12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100%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เดือน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5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80%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8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90%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9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65 %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เดือน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10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50%</a:t>
            </a:r>
            <a:endParaRPr lang="en-US" sz="12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pic>
        <p:nvPicPr>
          <p:cNvPr id="10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118BF-9E3B-4364-BC22-B8BF9D64436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94" y="2760698"/>
            <a:ext cx="3469006" cy="2433896"/>
          </a:xfrm>
          <a:prstGeom prst="rect">
            <a:avLst/>
          </a:prstGeom>
        </p:spPr>
      </p:pic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6C742B56-11E2-46AB-8023-D7F1B5C884DA}"/>
              </a:ext>
            </a:extLst>
          </p:cNvPr>
          <p:cNvSpPr/>
          <p:nvPr/>
        </p:nvSpPr>
        <p:spPr>
          <a:xfrm>
            <a:off x="6761797" y="5378324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Angsana New" panose="02020603050405020304" pitchFamily="18" charset="-34"/>
              </a:rPr>
              <a:t>ปี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2017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1,2,3,4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มีโอกาส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100%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5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กว่า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70%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เดือน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6, 7, 8 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กว่า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30%</a:t>
            </a:r>
            <a:r>
              <a:rPr lang="th-TH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9738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B75DC9C-EC42-41ED-AF0C-A333302A80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71" y="2143124"/>
            <a:ext cx="6838950" cy="4429125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78B5016-4D6F-4AA4-8BD4-BC1B6172A908}"/>
              </a:ext>
            </a:extLst>
          </p:cNvPr>
          <p:cNvSpPr/>
          <p:nvPr/>
        </p:nvSpPr>
        <p:spPr>
          <a:xfrm>
            <a:off x="502469" y="2615527"/>
            <a:ext cx="3172663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3.</a:t>
            </a:r>
            <a:r>
              <a:rPr lang="th-TH" sz="24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Yu Mincho" panose="02020400000000000000" pitchFamily="18" charset="-128"/>
                <a:cs typeface="Cordia New" panose="020B0304020202020204" pitchFamily="34" charset="-34"/>
              </a:rPr>
              <a:t>ปัจจัยที่ส่งผลต่อการยกเลิกโรงแรม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893520DB-8708-426D-B519-D67575B0A947}"/>
              </a:ext>
            </a:extLst>
          </p:cNvPr>
          <p:cNvSpPr/>
          <p:nvPr/>
        </p:nvSpPr>
        <p:spPr>
          <a:xfrm>
            <a:off x="502469" y="3277391"/>
            <a:ext cx="3538487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ngsana New" panose="02020603050405020304" pitchFamily="18" charset="-34"/>
              </a:rPr>
              <a:t>ปัจจัยที่ส่งผลต่อการยกเลิกโรงแรม คือ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lead_time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,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previous_cancellations</a:t>
            </a:r>
            <a:r>
              <a:rPr lang="th-TH" sz="2000" dirty="0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 และ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Angsana New" panose="02020603050405020304" pitchFamily="18" charset="-34"/>
                <a:ea typeface="Times New Roman" panose="02020603050405020304" pitchFamily="18" charset="0"/>
                <a:cs typeface="Cordia New" panose="020B0304020202020204" pitchFamily="34" charset="-34"/>
              </a:rPr>
              <a:t>agent,days_in_waiting_list</a:t>
            </a:r>
            <a:endParaRPr lang="en-US" sz="14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ordia New" panose="020B0304020202020204" pitchFamily="34" charset="-34"/>
            </a:endParaRPr>
          </a:p>
        </p:txBody>
      </p:sp>
      <p:sp>
        <p:nvSpPr>
          <p:cNvPr id="7" name="ชื่อเรื่อง 1">
            <a:extLst>
              <a:ext uri="{FF2B5EF4-FFF2-40B4-BE49-F238E27FC236}">
                <a16:creationId xmlns:a16="http://schemas.microsoft.com/office/drawing/2014/main" id="{93F7EB6D-4FF7-45BA-ACDB-5E8BD08D494E}"/>
              </a:ext>
            </a:extLst>
          </p:cNvPr>
          <p:cNvSpPr txBox="1">
            <a:spLocks/>
          </p:cNvSpPr>
          <p:nvPr/>
        </p:nvSpPr>
        <p:spPr>
          <a:xfrm>
            <a:off x="810001" y="400600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sz="5400" dirty="0"/>
              <a:t>ผลลัพธ์องค์ความรู้ที่ได้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208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09BC74-83FE-43FA-ABB9-5DA68243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025466"/>
          </a:xfrm>
        </p:spPr>
        <p:txBody>
          <a:bodyPr/>
          <a:lstStyle/>
          <a:p>
            <a:r>
              <a:rPr lang="th-TH" sz="5400" dirty="0"/>
              <a:t>แหล่งที่มาของข้อมูล</a:t>
            </a:r>
            <a:endParaRPr lang="en-US" sz="5400" dirty="0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28847BC-6A9F-4C5B-820B-314686296958}"/>
              </a:ext>
            </a:extLst>
          </p:cNvPr>
          <p:cNvSpPr txBox="1"/>
          <p:nvPr/>
        </p:nvSpPr>
        <p:spPr>
          <a:xfrm>
            <a:off x="1136341" y="2707690"/>
            <a:ext cx="101294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	</a:t>
            </a:r>
            <a:r>
              <a:rPr lang="th-TH" sz="2800" dirty="0"/>
              <a:t>ข้อมูลเปรียบเทียบการเข้าพักและยกเลิกการจอง ระหว่าง โรงแรมในเมือง และ โรงแรมรีสอร์ท ในช่วง กรกฎาคม </a:t>
            </a:r>
            <a:r>
              <a:rPr lang="en-US" sz="2800" dirty="0"/>
              <a:t>2015 – </a:t>
            </a:r>
            <a:r>
              <a:rPr lang="th-TH" sz="2800" dirty="0"/>
              <a:t>สิงหาคม </a:t>
            </a:r>
            <a:r>
              <a:rPr lang="en-US" sz="2800" dirty="0"/>
              <a:t>2017</a:t>
            </a:r>
            <a:r>
              <a:rPr lang="th-TH" sz="2800" dirty="0"/>
              <a:t> อ้างอิงจาก บทความ </a:t>
            </a:r>
            <a:r>
              <a:rPr lang="en-US" sz="2800" dirty="0"/>
              <a:t> </a:t>
            </a:r>
            <a:r>
              <a:rPr lang="en-US" sz="2800" dirty="0">
                <a:hlinkClick r:id="rId2"/>
              </a:rPr>
              <a:t>Hotel Booking Demand Datasets</a:t>
            </a:r>
            <a:r>
              <a:rPr lang="th-TH" sz="2800" dirty="0"/>
              <a:t> ในหนังสือ </a:t>
            </a:r>
            <a:r>
              <a:rPr lang="en-US" sz="2800" dirty="0"/>
              <a:t>Data in Brief </a:t>
            </a:r>
            <a:r>
              <a:rPr lang="th-TH" sz="2800" dirty="0"/>
              <a:t>เล่มที่ </a:t>
            </a:r>
            <a:r>
              <a:rPr lang="en-US" sz="2800" dirty="0"/>
              <a:t>22, </a:t>
            </a:r>
            <a:r>
              <a:rPr lang="th-TH" sz="2800" dirty="0"/>
              <a:t>กุมภาพันธุ์ </a:t>
            </a:r>
            <a:r>
              <a:rPr lang="en-US" sz="2800" dirty="0"/>
              <a:t>2019</a:t>
            </a:r>
            <a:r>
              <a:rPr lang="th-TH" sz="2800" dirty="0"/>
              <a:t> เขียนโดย </a:t>
            </a:r>
            <a:r>
              <a:rPr lang="en-US" sz="2800" dirty="0"/>
              <a:t>Nuno Antonio, Ana Almeida, Luis Nunes</a:t>
            </a:r>
          </a:p>
          <a:p>
            <a:r>
              <a:rPr lang="en-US" sz="2800" u="sng" dirty="0">
                <a:hlinkClick r:id="rId3"/>
              </a:rPr>
              <a:t>https://www.kaggle.com/jessemostipak/hotel-booking-demand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09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D9570A-C3F5-4B21-94A2-F08F2773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27592"/>
            <a:ext cx="10571998" cy="970450"/>
          </a:xfrm>
        </p:spPr>
        <p:txBody>
          <a:bodyPr/>
          <a:lstStyle/>
          <a:p>
            <a:r>
              <a:rPr lang="th-TH" sz="5400" dirty="0">
                <a:solidFill>
                  <a:schemeClr val="tx1"/>
                </a:solidFill>
              </a:rPr>
              <a:t>ตัวอย่างข้อมูล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3F7C51A-7F29-4266-A51E-9CC26482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092" y="1210669"/>
            <a:ext cx="9132091" cy="4903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014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311011-878D-4B69-9AA0-E1C6A1F1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th-TH" sz="5400" dirty="0">
                <a:solidFill>
                  <a:schemeClr val="bg1"/>
                </a:solidFill>
              </a:rPr>
              <a:t>คำอธิบายข้อมูลตามคอลัมน์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4E2314B-0BBA-48B0-A437-138C5463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13" y="2641387"/>
            <a:ext cx="10554574" cy="353081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400" b="1" dirty="0"/>
              <a:t>Hotel</a:t>
            </a:r>
            <a:r>
              <a:rPr lang="en-US" sz="2400" dirty="0"/>
              <a:t> </a:t>
            </a:r>
            <a:r>
              <a:rPr lang="th-TH" sz="2400" dirty="0"/>
              <a:t>คือ ประเภทของโรงแรมแบ่งเป็น </a:t>
            </a:r>
            <a:r>
              <a:rPr lang="en-US" sz="2400" dirty="0"/>
              <a:t>Resort Hotel(</a:t>
            </a:r>
            <a:r>
              <a:rPr lang="th-TH" sz="2400" dirty="0"/>
              <a:t>โรงแรมรีสอร์ท</a:t>
            </a:r>
            <a:r>
              <a:rPr lang="en-US" sz="2400" dirty="0"/>
              <a:t>) </a:t>
            </a:r>
            <a:r>
              <a:rPr lang="th-TH" sz="2400" dirty="0"/>
              <a:t>และ </a:t>
            </a:r>
            <a:r>
              <a:rPr lang="en-US" sz="2400" dirty="0"/>
              <a:t>City Hotel(</a:t>
            </a:r>
            <a:r>
              <a:rPr lang="th-TH" sz="2400" dirty="0"/>
              <a:t>โรงแรมในเมือง</a:t>
            </a:r>
            <a:r>
              <a:rPr lang="en-US" sz="2400" dirty="0"/>
              <a:t>)</a:t>
            </a:r>
          </a:p>
          <a:p>
            <a:pPr lvl="0"/>
            <a:r>
              <a:rPr lang="en-US" sz="2400" b="1" dirty="0" err="1"/>
              <a:t>is_canceled</a:t>
            </a:r>
            <a:r>
              <a:rPr lang="en-US" sz="2400" dirty="0"/>
              <a:t> </a:t>
            </a:r>
            <a:r>
              <a:rPr lang="th-TH" sz="2400" dirty="0"/>
              <a:t>คือ การแสดงข้อมูลว่าการจองถูกยกเลิกหรือไม่โดยที่แบ่งเป็น </a:t>
            </a:r>
            <a:r>
              <a:rPr lang="en-US" sz="2400" dirty="0"/>
              <a:t>1(</a:t>
            </a:r>
            <a:r>
              <a:rPr lang="th-TH" sz="2400" dirty="0"/>
              <a:t>ถูกยกเลิก</a:t>
            </a:r>
            <a:r>
              <a:rPr lang="en-US" sz="2400" dirty="0"/>
              <a:t>) </a:t>
            </a:r>
            <a:r>
              <a:rPr lang="th-TH" sz="2400" dirty="0"/>
              <a:t>และ </a:t>
            </a:r>
            <a:r>
              <a:rPr lang="en-US" sz="2400" dirty="0"/>
              <a:t>0(</a:t>
            </a:r>
            <a:r>
              <a:rPr lang="th-TH" sz="2400" dirty="0"/>
              <a:t>ไม่ถูกยกเลิก</a:t>
            </a:r>
            <a:r>
              <a:rPr lang="en-US" sz="2400" dirty="0"/>
              <a:t>)</a:t>
            </a:r>
          </a:p>
          <a:p>
            <a:pPr lvl="0"/>
            <a:r>
              <a:rPr lang="en-US" sz="2400" b="1" dirty="0" err="1"/>
              <a:t>lead_time</a:t>
            </a:r>
            <a:r>
              <a:rPr lang="en-US" sz="2400" dirty="0"/>
              <a:t> </a:t>
            </a:r>
            <a:r>
              <a:rPr lang="th-TH" sz="2400" dirty="0"/>
              <a:t>คือ วันที่ผ่านไประหว่างวันที่มีการจองเข้าสู่ระบบ</a:t>
            </a:r>
            <a:r>
              <a:rPr lang="en-US" sz="2400" dirty="0"/>
              <a:t> PMS </a:t>
            </a:r>
            <a:r>
              <a:rPr lang="th-TH" sz="2400" dirty="0"/>
              <a:t>และ วันที่มาถึง</a:t>
            </a:r>
            <a:endParaRPr lang="en-US" sz="2400" dirty="0"/>
          </a:p>
          <a:p>
            <a:pPr lvl="0"/>
            <a:r>
              <a:rPr lang="en-US" sz="2400" b="1" dirty="0" err="1"/>
              <a:t>arrival_date_year</a:t>
            </a:r>
            <a:r>
              <a:rPr lang="th-TH" sz="2400" dirty="0"/>
              <a:t> คือ ปีที่มาเข้าพักที่โรงแรม</a:t>
            </a:r>
            <a:endParaRPr lang="en-US" sz="2400" dirty="0"/>
          </a:p>
          <a:p>
            <a:pPr lvl="0"/>
            <a:r>
              <a:rPr lang="en-US" sz="2400" b="1" dirty="0" err="1"/>
              <a:t>arrival_date_month</a:t>
            </a:r>
            <a:r>
              <a:rPr lang="th-TH" sz="2400" dirty="0"/>
              <a:t> คือ เดือนที่มาเข้าพักที่โรงแรม</a:t>
            </a:r>
            <a:endParaRPr lang="en-US" sz="2400" dirty="0"/>
          </a:p>
          <a:p>
            <a:pPr lvl="0"/>
            <a:r>
              <a:rPr lang="en-US" sz="2400" b="1" dirty="0" err="1"/>
              <a:t>arrival_date_week_number</a:t>
            </a:r>
            <a:r>
              <a:rPr lang="en-US" sz="2400" dirty="0"/>
              <a:t> </a:t>
            </a:r>
            <a:r>
              <a:rPr lang="th-TH" sz="2400" dirty="0"/>
              <a:t>คือ จำนวนสัปดาห์ในปีที่มาเข้าพักที่โรงแรม</a:t>
            </a:r>
            <a:endParaRPr lang="en-US" sz="2400" dirty="0"/>
          </a:p>
          <a:p>
            <a:pPr lvl="0"/>
            <a:r>
              <a:rPr lang="en-US" sz="2400" b="1" dirty="0" err="1"/>
              <a:t>arrival_date_day_of_month</a:t>
            </a:r>
            <a:r>
              <a:rPr lang="en-US" sz="2400" dirty="0"/>
              <a:t> </a:t>
            </a:r>
            <a:r>
              <a:rPr lang="th-TH" sz="2400" dirty="0"/>
              <a:t>คือ วันที่ที่มาเข้าพักที่โรงแรม</a:t>
            </a:r>
            <a:endParaRPr lang="en-US" sz="2400" dirty="0"/>
          </a:p>
          <a:p>
            <a:pPr lvl="0"/>
            <a:r>
              <a:rPr lang="en-US" sz="2400" b="1" dirty="0" err="1"/>
              <a:t>stays_in_weekend_nights</a:t>
            </a:r>
            <a:r>
              <a:rPr lang="en-US" sz="2400" dirty="0"/>
              <a:t> </a:t>
            </a:r>
            <a:r>
              <a:rPr lang="th-TH" sz="2400" dirty="0"/>
              <a:t>คือ จำนวนวันที่มีการจอง หรือ เข้าพัก ค้างคืนในโรงแรมช่วงวันสุดสัปดาห์</a:t>
            </a:r>
            <a:r>
              <a:rPr lang="en-US" sz="2400" dirty="0"/>
              <a:t>(</a:t>
            </a:r>
            <a:r>
              <a:rPr lang="th-TH" sz="2400" dirty="0"/>
              <a:t>วันเสาร์ และ วันอาทิตย์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32168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2A6748E-8150-4BC3-9025-BFAE13925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679487"/>
            <a:ext cx="10554574" cy="363651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b="1" dirty="0" err="1"/>
              <a:t>stays_in_week_nights</a:t>
            </a:r>
            <a:r>
              <a:rPr lang="en-US" sz="2000" dirty="0"/>
              <a:t> </a:t>
            </a:r>
            <a:r>
              <a:rPr lang="th-TH" sz="2000" dirty="0"/>
              <a:t>คือ จำนวนวันที่มีการจอง หรือ เข้าพัก ค้างคืนในโรงแรมช่วงวันธรรมดา</a:t>
            </a:r>
            <a:r>
              <a:rPr lang="en-US" sz="2000" dirty="0"/>
              <a:t>(</a:t>
            </a:r>
            <a:r>
              <a:rPr lang="th-TH" sz="2000" dirty="0"/>
              <a:t>วันจันทร์ถึงวันศุกร์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/>
              <a:t>adults</a:t>
            </a:r>
            <a:r>
              <a:rPr lang="en-US" sz="2000" dirty="0"/>
              <a:t> </a:t>
            </a:r>
            <a:r>
              <a:rPr lang="th-TH" sz="2000" dirty="0"/>
              <a:t>คือ จำนวนผู้ใหญ่ที่มาเข้าพัก</a:t>
            </a:r>
            <a:endParaRPr lang="en-US" sz="2000" dirty="0"/>
          </a:p>
          <a:p>
            <a:pPr lvl="0"/>
            <a:r>
              <a:rPr lang="en-US" sz="2000" b="1" dirty="0"/>
              <a:t>children </a:t>
            </a:r>
            <a:r>
              <a:rPr lang="th-TH" sz="2000" dirty="0"/>
              <a:t>คือ จำนวนเด็กที่มาเข้าพัก</a:t>
            </a:r>
            <a:endParaRPr lang="en-US" sz="2000" dirty="0"/>
          </a:p>
          <a:p>
            <a:pPr lvl="0"/>
            <a:r>
              <a:rPr lang="en-US" sz="2000" b="1" dirty="0"/>
              <a:t>babies</a:t>
            </a:r>
            <a:r>
              <a:rPr lang="en-US" sz="2000" dirty="0"/>
              <a:t> </a:t>
            </a:r>
            <a:r>
              <a:rPr lang="th-TH" sz="2000" dirty="0"/>
              <a:t>คือ จำนวนทารกที่มาเข้าพัก</a:t>
            </a:r>
            <a:endParaRPr lang="en-US" sz="2000" dirty="0"/>
          </a:p>
          <a:p>
            <a:pPr lvl="0" fontAlgn="base"/>
            <a:r>
              <a:rPr lang="en-US" sz="2000" b="1" dirty="0"/>
              <a:t>meal</a:t>
            </a:r>
            <a:r>
              <a:rPr lang="en-US" sz="2000" dirty="0"/>
              <a:t> </a:t>
            </a:r>
            <a:r>
              <a:rPr lang="th-TH" sz="2000" dirty="0"/>
              <a:t>คือ ประเภทอาหารที่มีการจองไว้ แบ่งเป็น </a:t>
            </a:r>
            <a:r>
              <a:rPr lang="en-US" sz="2000" dirty="0"/>
              <a:t>SC(</a:t>
            </a:r>
            <a:r>
              <a:rPr lang="th-TH" sz="2000" dirty="0"/>
              <a:t>ไม่มีอาหาร</a:t>
            </a:r>
            <a:r>
              <a:rPr lang="en-US" sz="2000" dirty="0"/>
              <a:t>), BB(</a:t>
            </a:r>
            <a:r>
              <a:rPr lang="th-TH" sz="2000" dirty="0"/>
              <a:t>อาหารเช้า</a:t>
            </a:r>
            <a:r>
              <a:rPr lang="en-US" sz="2000" dirty="0"/>
              <a:t>), HB(</a:t>
            </a:r>
            <a:r>
              <a:rPr lang="th-TH" sz="2000" dirty="0"/>
              <a:t>อาหารเช้าและอีกมื้อ</a:t>
            </a:r>
            <a:r>
              <a:rPr lang="en-US" sz="2000" dirty="0"/>
              <a:t>), FB(</a:t>
            </a:r>
            <a:r>
              <a:rPr lang="th-TH" sz="2000" dirty="0"/>
              <a:t>อาหารเช้า</a:t>
            </a:r>
            <a:r>
              <a:rPr lang="en-US" sz="2000" dirty="0"/>
              <a:t>,</a:t>
            </a:r>
            <a:r>
              <a:rPr lang="th-TH" sz="2000" dirty="0"/>
              <a:t> อาหารกลางวัน</a:t>
            </a:r>
            <a:r>
              <a:rPr lang="en-US" sz="2000" dirty="0"/>
              <a:t>,</a:t>
            </a:r>
            <a:r>
              <a:rPr lang="th-TH" sz="2000" dirty="0"/>
              <a:t> อาหารเย็น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/>
              <a:t>country</a:t>
            </a:r>
            <a:r>
              <a:rPr lang="en-US" sz="2000" dirty="0"/>
              <a:t> </a:t>
            </a:r>
            <a:r>
              <a:rPr lang="th-TH" sz="2000" dirty="0"/>
              <a:t>คือ ประเทศที่มา</a:t>
            </a:r>
            <a:endParaRPr lang="en-US" sz="2000" dirty="0"/>
          </a:p>
          <a:p>
            <a:pPr lvl="0"/>
            <a:r>
              <a:rPr lang="en-US" sz="2000" b="1" dirty="0" err="1"/>
              <a:t>market_segment</a:t>
            </a:r>
            <a:r>
              <a:rPr lang="en-US" sz="2000" dirty="0"/>
              <a:t> </a:t>
            </a:r>
            <a:r>
              <a:rPr lang="th-TH" sz="2000" dirty="0"/>
              <a:t>คือ การแบ่งส่วนตลาด โดยที่ </a:t>
            </a:r>
            <a:r>
              <a:rPr lang="en-US" sz="2000" dirty="0"/>
              <a:t>TA </a:t>
            </a:r>
            <a:r>
              <a:rPr lang="th-TH" sz="2000" dirty="0"/>
              <a:t>หมายถึง</a:t>
            </a:r>
            <a:r>
              <a:rPr lang="en-US" sz="2000" dirty="0"/>
              <a:t> Travel Agents </a:t>
            </a:r>
            <a:r>
              <a:rPr lang="th-TH" sz="2000" dirty="0"/>
              <a:t>และ</a:t>
            </a:r>
            <a:r>
              <a:rPr lang="en-US" sz="2000" dirty="0"/>
              <a:t> TO </a:t>
            </a:r>
            <a:r>
              <a:rPr lang="th-TH" sz="2000" dirty="0"/>
              <a:t>หมายถึง</a:t>
            </a:r>
            <a:r>
              <a:rPr lang="en-US" sz="2000" dirty="0"/>
              <a:t> Tour Operators</a:t>
            </a:r>
          </a:p>
          <a:p>
            <a:pPr lvl="0"/>
            <a:r>
              <a:rPr lang="en-US" sz="2000" b="1" dirty="0" err="1"/>
              <a:t>distribution_channel</a:t>
            </a:r>
            <a:r>
              <a:rPr lang="en-US" sz="2000" dirty="0"/>
              <a:t> </a:t>
            </a:r>
            <a:r>
              <a:rPr lang="th-TH" sz="2000" dirty="0"/>
              <a:t>คือ ช่องทางการซื้อ โดยที่ </a:t>
            </a:r>
            <a:r>
              <a:rPr lang="en-US" sz="2000" dirty="0"/>
              <a:t>TA </a:t>
            </a:r>
            <a:r>
              <a:rPr lang="th-TH" sz="2000" dirty="0"/>
              <a:t>หมายถึง</a:t>
            </a:r>
            <a:r>
              <a:rPr lang="en-US" sz="2000" dirty="0"/>
              <a:t> Travel Agents </a:t>
            </a:r>
            <a:r>
              <a:rPr lang="th-TH" sz="2000" dirty="0"/>
              <a:t>และ</a:t>
            </a:r>
            <a:r>
              <a:rPr lang="en-US" sz="2000" dirty="0"/>
              <a:t> TO </a:t>
            </a:r>
            <a:r>
              <a:rPr lang="th-TH" sz="2000" dirty="0"/>
              <a:t>หมายถึง</a:t>
            </a:r>
            <a:r>
              <a:rPr lang="en-US" sz="2000" dirty="0"/>
              <a:t> Tour Operators</a:t>
            </a:r>
          </a:p>
          <a:p>
            <a:endParaRPr lang="en-US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BC3C6B6C-3839-43D8-81D1-F47CAE13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h-TH" sz="5400" dirty="0">
                <a:solidFill>
                  <a:schemeClr val="bg1"/>
                </a:solidFill>
              </a:rPr>
              <a:t>คำอธิบายข้อมูลตามคอลัมน์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93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3C46566-D597-410A-AEEE-F162EB8AF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641387"/>
            <a:ext cx="10554574" cy="363651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b="1" dirty="0" err="1"/>
              <a:t>is_repeated_guest</a:t>
            </a:r>
            <a:r>
              <a:rPr lang="en-US" sz="2000" dirty="0"/>
              <a:t> </a:t>
            </a:r>
            <a:r>
              <a:rPr lang="th-TH" sz="2000" dirty="0"/>
              <a:t>คือ การแสดงข้อมูลว่าลูกค้าที่มาพักเคยมาพักหรือไม่โดยที่แบ่งเป็น </a:t>
            </a:r>
            <a:r>
              <a:rPr lang="en-US" sz="2000" dirty="0"/>
              <a:t>1</a:t>
            </a:r>
            <a:r>
              <a:rPr lang="th-TH" sz="2000" dirty="0"/>
              <a:t> </a:t>
            </a:r>
            <a:r>
              <a:rPr lang="en-US" sz="2000" dirty="0"/>
              <a:t>(</a:t>
            </a:r>
            <a:r>
              <a:rPr lang="th-TH" sz="2000" dirty="0"/>
              <a:t>เคยมาพัก</a:t>
            </a:r>
            <a:r>
              <a:rPr lang="en-US" sz="2000" dirty="0"/>
              <a:t>) </a:t>
            </a:r>
            <a:r>
              <a:rPr lang="th-TH" sz="2000" dirty="0"/>
              <a:t>และ </a:t>
            </a:r>
            <a:r>
              <a:rPr lang="en-US" sz="2000" dirty="0"/>
              <a:t>0(</a:t>
            </a:r>
            <a:r>
              <a:rPr lang="th-TH" sz="2000" dirty="0"/>
              <a:t>ไม่เคยมาพัก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 err="1"/>
              <a:t>previous_cancellations</a:t>
            </a:r>
            <a:r>
              <a:rPr lang="en-US" sz="2000" dirty="0"/>
              <a:t> </a:t>
            </a:r>
            <a:r>
              <a:rPr lang="th-TH" sz="2000" dirty="0"/>
              <a:t>คือ จำนวนครั้งที่ถูกยกเลิกการจองก่อนหน้าการจองรอบปัจจุบัน</a:t>
            </a:r>
            <a:endParaRPr lang="en-US" sz="2000" dirty="0"/>
          </a:p>
          <a:p>
            <a:pPr lvl="0"/>
            <a:r>
              <a:rPr lang="en-US" sz="2000" b="1" dirty="0" err="1"/>
              <a:t>previous_bookings_not_canceled</a:t>
            </a:r>
            <a:r>
              <a:rPr lang="en-US" sz="2000" dirty="0"/>
              <a:t>  </a:t>
            </a:r>
            <a:r>
              <a:rPr lang="th-TH" sz="2000" dirty="0"/>
              <a:t> คือ จำนวนครั้งที่ไม่ถูกยกเลิกการจองก่อนหน้าการจองรอบปัจจุบัน</a:t>
            </a:r>
            <a:endParaRPr lang="en-US" sz="2000" dirty="0"/>
          </a:p>
          <a:p>
            <a:pPr lvl="0"/>
            <a:r>
              <a:rPr lang="en-US" sz="2000" b="1" dirty="0" err="1"/>
              <a:t>reserved_room_type</a:t>
            </a:r>
            <a:r>
              <a:rPr lang="en-US" sz="2000" dirty="0"/>
              <a:t> </a:t>
            </a:r>
            <a:r>
              <a:rPr lang="th-TH" sz="2000" dirty="0"/>
              <a:t>คือ ประเภทห้องที่มีการจองไว้</a:t>
            </a:r>
            <a:endParaRPr lang="en-US" sz="2000" dirty="0"/>
          </a:p>
          <a:p>
            <a:pPr lvl="0"/>
            <a:r>
              <a:rPr lang="en-US" sz="2000" b="1" dirty="0" err="1"/>
              <a:t>assigned_room_type</a:t>
            </a:r>
            <a:r>
              <a:rPr lang="en-US" sz="2000" dirty="0"/>
              <a:t> </a:t>
            </a:r>
            <a:r>
              <a:rPr lang="th-TH" sz="2000" dirty="0"/>
              <a:t>คือ ประเภทห้องที่เข้าพัก</a:t>
            </a:r>
            <a:endParaRPr lang="en-US" sz="2000" dirty="0"/>
          </a:p>
          <a:p>
            <a:pPr lvl="0"/>
            <a:r>
              <a:rPr lang="en-US" sz="2000" b="1" dirty="0" err="1"/>
              <a:t>booking_changes</a:t>
            </a:r>
            <a:r>
              <a:rPr lang="en-US" sz="2000" dirty="0"/>
              <a:t> </a:t>
            </a:r>
            <a:r>
              <a:rPr lang="th-TH" sz="2000" dirty="0"/>
              <a:t>คือ จำนวนรอบที่มีการแก้ไขการจองตั้งแต่วันที่มีการจองเข้าสู่ระบบ</a:t>
            </a:r>
            <a:r>
              <a:rPr lang="en-US" sz="2000" dirty="0"/>
              <a:t> PMS</a:t>
            </a:r>
            <a:r>
              <a:rPr lang="th-TH" sz="2000" dirty="0"/>
              <a:t> จนถึงวันที่มาเข้าพัก หรือ วันที่ยกเลิก</a:t>
            </a:r>
            <a:endParaRPr lang="en-US" sz="2000" dirty="0"/>
          </a:p>
          <a:p>
            <a:pPr lvl="0"/>
            <a:r>
              <a:rPr lang="en-US" sz="2000" b="1" dirty="0" err="1"/>
              <a:t>deposit_type</a:t>
            </a:r>
            <a:r>
              <a:rPr lang="en-US" sz="2000" dirty="0"/>
              <a:t> </a:t>
            </a:r>
            <a:r>
              <a:rPr lang="th-TH" sz="2000" dirty="0"/>
              <a:t>คือ ประเภทของเงินค้ำประกันการจอง โดยแบ่งเป็น </a:t>
            </a:r>
            <a:r>
              <a:rPr lang="en-US" sz="2000" dirty="0"/>
              <a:t>No Deposit(</a:t>
            </a:r>
            <a:r>
              <a:rPr lang="th-TH" sz="2000" dirty="0"/>
              <a:t>ไม่มีเงินค้ำประกัน</a:t>
            </a:r>
            <a:r>
              <a:rPr lang="en-US" sz="2000" dirty="0"/>
              <a:t>),</a:t>
            </a:r>
            <a:r>
              <a:rPr lang="en-US" sz="2000" dirty="0" err="1"/>
              <a:t>NonRefund</a:t>
            </a:r>
            <a:r>
              <a:rPr lang="en-US" sz="2000" dirty="0"/>
              <a:t>(</a:t>
            </a:r>
            <a:r>
              <a:rPr lang="th-TH" sz="2000" dirty="0"/>
              <a:t>ขอเงินคืนไม่ได้</a:t>
            </a:r>
            <a:r>
              <a:rPr lang="en-US" sz="2000" dirty="0"/>
              <a:t>),Refundable(</a:t>
            </a:r>
            <a:r>
              <a:rPr lang="th-TH" sz="2000" dirty="0"/>
              <a:t>ขอเงินคืนได้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/>
              <a:t>agent</a:t>
            </a:r>
            <a:r>
              <a:rPr lang="en-US" sz="2000" dirty="0"/>
              <a:t> </a:t>
            </a:r>
            <a:r>
              <a:rPr lang="th-TH" sz="2000" dirty="0"/>
              <a:t>คือ รหัสของ </a:t>
            </a:r>
            <a:r>
              <a:rPr lang="en-US" sz="2000" dirty="0"/>
              <a:t> Travel Agents</a:t>
            </a:r>
            <a:r>
              <a:rPr lang="th-TH" sz="2000" dirty="0"/>
              <a:t> ที่ทำการจอง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1589B89A-7369-41D6-9033-1E4FCF8C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h-TH" sz="5400" dirty="0">
                <a:solidFill>
                  <a:schemeClr val="bg1"/>
                </a:solidFill>
              </a:rPr>
              <a:t>คำอธิบายข้อมูลตามคอลัมน์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D401BA-9704-44E5-BCF6-CF051D35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7" y="2422312"/>
            <a:ext cx="10554574" cy="3636511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b="1" dirty="0"/>
              <a:t>company </a:t>
            </a:r>
            <a:r>
              <a:rPr lang="th-TH" sz="2000" dirty="0"/>
              <a:t>คือ รหัสของบริษัทที่ทำการจอง</a:t>
            </a:r>
            <a:endParaRPr lang="en-US" sz="2000" dirty="0"/>
          </a:p>
          <a:p>
            <a:pPr lvl="0"/>
            <a:r>
              <a:rPr lang="en-US" sz="2000" b="1" dirty="0" err="1"/>
              <a:t>days_in_waiting_list</a:t>
            </a:r>
            <a:r>
              <a:rPr lang="th-TH" sz="2000" dirty="0"/>
              <a:t> คือ วันที่รอการยืนยันการจองจากทางโรงแรม</a:t>
            </a:r>
            <a:endParaRPr lang="en-US" sz="2000" dirty="0"/>
          </a:p>
          <a:p>
            <a:pPr lvl="0"/>
            <a:r>
              <a:rPr lang="en-US" sz="2000" b="1" dirty="0" err="1"/>
              <a:t>customer_type</a:t>
            </a:r>
            <a:r>
              <a:rPr lang="en-US" sz="2000" dirty="0"/>
              <a:t> </a:t>
            </a:r>
            <a:r>
              <a:rPr lang="th-TH" sz="2000" dirty="0"/>
              <a:t>คือ ประเภทการจอง แบ่งเป็น </a:t>
            </a:r>
            <a:r>
              <a:rPr lang="en-US" sz="2000" dirty="0"/>
              <a:t>Contract, Group, Transient, Transient-party</a:t>
            </a:r>
          </a:p>
          <a:p>
            <a:pPr lvl="0"/>
            <a:r>
              <a:rPr lang="en-US" sz="2000" b="1" dirty="0" err="1"/>
              <a:t>adr</a:t>
            </a:r>
            <a:r>
              <a:rPr lang="en-US" sz="2000" b="1" dirty="0"/>
              <a:t> </a:t>
            </a:r>
            <a:r>
              <a:rPr lang="th-TH" sz="2000" dirty="0"/>
              <a:t>คือ รายได้เฉลี่ยต่อวันโดยหามาจาก เงินที่ได้</a:t>
            </a:r>
            <a:r>
              <a:rPr lang="en-US" sz="2000" dirty="0"/>
              <a:t>/</a:t>
            </a:r>
            <a:r>
              <a:rPr lang="th-TH" sz="2000" dirty="0"/>
              <a:t>จำนวนวันที่ค้างคืน</a:t>
            </a:r>
            <a:endParaRPr lang="en-US" sz="2000" dirty="0"/>
          </a:p>
          <a:p>
            <a:pPr lvl="0"/>
            <a:r>
              <a:rPr lang="en-US" sz="2000" b="1" dirty="0" err="1"/>
              <a:t>required_car_parking_spaces</a:t>
            </a:r>
            <a:r>
              <a:rPr lang="en-US" sz="2000" dirty="0"/>
              <a:t> </a:t>
            </a:r>
            <a:r>
              <a:rPr lang="th-TH" sz="2000" dirty="0"/>
              <a:t>คือ จำนวนที่จอดรถที่ลูกค้าต้องการ</a:t>
            </a:r>
            <a:endParaRPr lang="en-US" sz="2000" dirty="0"/>
          </a:p>
          <a:p>
            <a:pPr lvl="0"/>
            <a:r>
              <a:rPr lang="en-US" sz="2000" b="1" dirty="0" err="1"/>
              <a:t>total_of_special_requests</a:t>
            </a:r>
            <a:r>
              <a:rPr lang="th-TH" sz="2000" dirty="0"/>
              <a:t> คือ จำนวนคำขอพิเศษจากลูกค้าเช่น เตียงคู่ หรือ ขอชั้นสูง</a:t>
            </a:r>
            <a:endParaRPr lang="en-US" sz="2000" dirty="0"/>
          </a:p>
          <a:p>
            <a:pPr lvl="0"/>
            <a:r>
              <a:rPr lang="en-US" sz="2000" b="1" dirty="0" err="1"/>
              <a:t>reservation_status</a:t>
            </a:r>
            <a:r>
              <a:rPr lang="en-US" sz="2000" dirty="0"/>
              <a:t> </a:t>
            </a:r>
            <a:r>
              <a:rPr lang="th-TH" sz="2000" dirty="0"/>
              <a:t>คือ สถานการณ์จองบ่งเป็น </a:t>
            </a:r>
            <a:r>
              <a:rPr lang="en-US" sz="2000" dirty="0"/>
              <a:t>Canceled(</a:t>
            </a:r>
            <a:r>
              <a:rPr lang="th-TH" sz="2000" dirty="0"/>
              <a:t>ยกเลิกการจอง</a:t>
            </a:r>
            <a:r>
              <a:rPr lang="en-US" sz="2000" dirty="0"/>
              <a:t>), Check-Out(</a:t>
            </a:r>
            <a:r>
              <a:rPr lang="th-TH" sz="2000" dirty="0"/>
              <a:t>เข้าพักและออกไปแล้ว</a:t>
            </a:r>
            <a:r>
              <a:rPr lang="en-US" sz="2000" dirty="0"/>
              <a:t>), No-Show(</a:t>
            </a:r>
            <a:r>
              <a:rPr lang="th-TH" sz="2000" dirty="0"/>
              <a:t>ไม่ได้เข้าพักและไม่มีการติดต่อโรงแรม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 err="1"/>
              <a:t>reservation_status_date</a:t>
            </a:r>
            <a:r>
              <a:rPr lang="en-US" sz="2000" dirty="0"/>
              <a:t> </a:t>
            </a:r>
            <a:r>
              <a:rPr lang="th-TH" sz="2000" dirty="0"/>
              <a:t>คือ วันที่สถานการณ์การจองครั้งล่าสุดบันทึกไว้</a:t>
            </a:r>
            <a:endParaRPr lang="en-US" sz="2000" dirty="0"/>
          </a:p>
        </p:txBody>
      </p:sp>
      <p:sp>
        <p:nvSpPr>
          <p:cNvPr id="5" name="ชื่อเรื่อง 1">
            <a:extLst>
              <a:ext uri="{FF2B5EF4-FFF2-40B4-BE49-F238E27FC236}">
                <a16:creationId xmlns:a16="http://schemas.microsoft.com/office/drawing/2014/main" id="{22DAB1E9-C563-4DED-A048-CCDDFA63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h-TH" sz="5400" dirty="0">
                <a:solidFill>
                  <a:schemeClr val="bg1"/>
                </a:solidFill>
              </a:rPr>
              <a:t>คำอธิบายข้อมูลตามคอลัมน์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4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455C68C-1B94-4701-A2C2-EB3BC24535E3}"/>
              </a:ext>
            </a:extLst>
          </p:cNvPr>
          <p:cNvSpPr txBox="1"/>
          <p:nvPr/>
        </p:nvSpPr>
        <p:spPr>
          <a:xfrm>
            <a:off x="7258050" y="987563"/>
            <a:ext cx="4152900" cy="35086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/>
              <a:t>สาเหตุที่มาของการเลือกข้อมูลชุดนี้</a:t>
            </a:r>
            <a:endParaRPr lang="en-US" sz="3200" b="1" dirty="0"/>
          </a:p>
          <a:p>
            <a:r>
              <a:rPr lang="th-TH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th-T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มีการเก็บข้อมูลในระยะเวลานานเพียงพอที่จะสามารถวิเคราะห์ข้อมูลที่แม่นยำได้ และมีข้อมูลจำนวนมากทำให้สามารถวิเคราะห์ได้หลายเรื่อง เช่น ช่วงเวลาที่ควรไปเข้าพักที่สุด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</a:t>
            </a:r>
            <a:r>
              <a:rPr lang="th-TH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โรงแรมที่สามารถยอมรับคำขอพิเศษได้ดีที่สุด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C760A0A-C923-47AD-A781-4CD00329FEAC}"/>
              </a:ext>
            </a:extLst>
          </p:cNvPr>
          <p:cNvSpPr txBox="1"/>
          <p:nvPr/>
        </p:nvSpPr>
        <p:spPr>
          <a:xfrm>
            <a:off x="1138235" y="4830960"/>
            <a:ext cx="5495927" cy="17235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/>
              <a:t>สิ่งที่น่าสนใจจากการวิเคราะห์ข้อมูลเบื้องต้น</a:t>
            </a:r>
            <a:endParaRPr lang="en-US" sz="3200" b="1" dirty="0"/>
          </a:p>
          <a:p>
            <a:r>
              <a:rPr lang="th-TH" sz="2800" dirty="0"/>
              <a:t>	คอลัมน์ </a:t>
            </a:r>
            <a:r>
              <a:rPr lang="en-US" sz="2800" b="1" dirty="0" err="1"/>
              <a:t>adr</a:t>
            </a:r>
            <a:r>
              <a:rPr lang="th-TH" sz="2800" dirty="0"/>
              <a:t> หากไม่มีการเข้าพักค้างคืนจะทำให้รายรับกลายเป็น </a:t>
            </a:r>
            <a:r>
              <a:rPr lang="en-US" sz="2800" dirty="0"/>
              <a:t>0</a:t>
            </a:r>
          </a:p>
          <a:p>
            <a:endParaRPr lang="en-US" dirty="0"/>
          </a:p>
        </p:txBody>
      </p:sp>
      <p:pic>
        <p:nvPicPr>
          <p:cNvPr id="2050" name="Picture 2" descr="Home - Hotel Windsor Suites &amp; Convention OFFICIAL WEBSITE ...">
            <a:extLst>
              <a:ext uri="{FF2B5EF4-FFF2-40B4-BE49-F238E27FC236}">
                <a16:creationId xmlns:a16="http://schemas.microsoft.com/office/drawing/2014/main" id="{D49884B6-D222-4D3C-9C78-1D96F1CA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987563"/>
            <a:ext cx="4876800" cy="3209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2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C87DDA-96C2-49F3-A3D6-15CB5005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418613"/>
            <a:ext cx="4419225" cy="970450"/>
          </a:xfrm>
        </p:spPr>
        <p:txBody>
          <a:bodyPr/>
          <a:lstStyle/>
          <a:p>
            <a:r>
              <a:rPr lang="th-TH" sz="5400" dirty="0"/>
              <a:t>คำถามองค์ความรู้เชิงลึก</a:t>
            </a:r>
            <a:endParaRPr lang="en-US" sz="5400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ADA0A6C-5CED-4076-A8B5-03878C8E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74" y="2127037"/>
            <a:ext cx="4725651" cy="41689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1. </a:t>
            </a:r>
            <a:r>
              <a:rPr lang="th-TH" sz="2800" dirty="0"/>
              <a:t>จำนวนผู้เข้าพักแต่ละช่วงวัยส่งผลต่อการเลือกจองอาหารแต่ละประเภทมากแค่ไหน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2. </a:t>
            </a:r>
            <a:r>
              <a:rPr lang="th-TH" sz="2800" dirty="0"/>
              <a:t>โอกาสในการยกเลิกการจองโรงแรมของการจองล่วงหน้ามากกว่า</a:t>
            </a:r>
            <a:r>
              <a:rPr lang="en-US" sz="2800" dirty="0"/>
              <a:t> 1</a:t>
            </a:r>
            <a:r>
              <a:rPr lang="th-TH" sz="2800" dirty="0"/>
              <a:t> ปี การจองแบบไม่มีเด็กและทารก การจองแบบคืนเงินได้ ในแต่ละเดือนของแต่ละปีมีมากเท่าไร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3. </a:t>
            </a:r>
            <a:r>
              <a:rPr lang="th-TH" sz="2800" dirty="0"/>
              <a:t>ปัจจัยที่ส่งผลในการยกเลิกโรงแรม</a:t>
            </a:r>
            <a:endParaRPr lang="en-US" sz="2800" dirty="0"/>
          </a:p>
        </p:txBody>
      </p:sp>
      <p:cxnSp>
        <p:nvCxnSpPr>
          <p:cNvPr id="5" name="ตัวเชื่อมต่อตรง 4">
            <a:extLst>
              <a:ext uri="{FF2B5EF4-FFF2-40B4-BE49-F238E27FC236}">
                <a16:creationId xmlns:a16="http://schemas.microsoft.com/office/drawing/2014/main" id="{B04E1615-4714-4507-AB43-CC9A93EF087A}"/>
              </a:ext>
            </a:extLst>
          </p:cNvPr>
          <p:cNvCxnSpPr/>
          <p:nvPr/>
        </p:nvCxnSpPr>
        <p:spPr>
          <a:xfrm>
            <a:off x="6172200" y="0"/>
            <a:ext cx="0" cy="685800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ED733027-9E45-461D-B1A8-3BAA5612E597}"/>
              </a:ext>
            </a:extLst>
          </p:cNvPr>
          <p:cNvSpPr txBox="1">
            <a:spLocks/>
          </p:cNvSpPr>
          <p:nvPr/>
        </p:nvSpPr>
        <p:spPr>
          <a:xfrm>
            <a:off x="6724650" y="2127037"/>
            <a:ext cx="5048246" cy="453093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dirty="0"/>
              <a:t>1. </a:t>
            </a:r>
            <a:r>
              <a:rPr lang="th-TH" sz="2800" dirty="0"/>
              <a:t>จำนวนผู้เข้าพักแต่ละช่วงวัยส่งผลต่อการเลือกจองอาหารแต่ละประเภทมากแค่ไหน</a:t>
            </a:r>
            <a:r>
              <a:rPr lang="th-TH" sz="2800" b="1" dirty="0"/>
              <a:t> </a:t>
            </a:r>
            <a:r>
              <a:rPr lang="th-TH" sz="2800" dirty="0"/>
              <a:t>เพื่อเป็นการวิเคราะห์จำนวนการจัดเตรียมอาหารสำหรับแขกที่เข้าพักโดยดูจากจำนวนและวัยของผู้เข้าพักในโรงแรม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2. </a:t>
            </a:r>
            <a:r>
              <a:rPr lang="th-TH" sz="2800" dirty="0"/>
              <a:t>โอกาสในการยกเลิกการจองโรงแรมของการจองล่วงหน้ามากกว่า</a:t>
            </a:r>
            <a:r>
              <a:rPr lang="en-US" sz="2800" dirty="0"/>
              <a:t> 1</a:t>
            </a:r>
            <a:r>
              <a:rPr lang="th-TH" sz="2800" dirty="0"/>
              <a:t> ปี การจองแบบไม่มีเด็กและทารก การจองแบบคืนเงินได้ ในแต่ละเดือนของแต่ละปีมีมากเท่าไร ดูความเสี่ยงในการโดนยกเลิกโรงแรมโดยเริ่มวิเคราะห์จากกลุ่มตัวอย่างข้างต้น</a:t>
            </a: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3. </a:t>
            </a:r>
            <a:r>
              <a:rPr lang="th-TH" sz="2800" dirty="0"/>
              <a:t>ปัจจัยที่ส่งผลในการยกเลิกโรงแรม เพื่อวิเคราะห์หาสาเหตุที่ส่งผลมากที่สุดสำหรับการโดนยกเลิกการจอง</a:t>
            </a:r>
            <a:endParaRPr lang="en-US" sz="2800" dirty="0"/>
          </a:p>
        </p:txBody>
      </p:sp>
      <p:sp>
        <p:nvSpPr>
          <p:cNvPr id="8" name="ชื่อเรื่อง 1">
            <a:extLst>
              <a:ext uri="{FF2B5EF4-FFF2-40B4-BE49-F238E27FC236}">
                <a16:creationId xmlns:a16="http://schemas.microsoft.com/office/drawing/2014/main" id="{028F5230-CF58-44CB-B409-F8DAF6D235A5}"/>
              </a:ext>
            </a:extLst>
          </p:cNvPr>
          <p:cNvSpPr txBox="1">
            <a:spLocks/>
          </p:cNvSpPr>
          <p:nvPr/>
        </p:nvSpPr>
        <p:spPr>
          <a:xfrm>
            <a:off x="6391281" y="322263"/>
            <a:ext cx="587689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h-TH" dirty="0"/>
              <a:t>สาเหตุที่น่าสนใจของคำถามองค์ความรู้เชิงลึก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91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้างอิง">
  <a:themeElements>
    <a:clrScheme name="อ้างอิง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อ้างอิง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อ้างอิง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TM03457503[[fn=อ้างอิง]]</Template>
  <TotalTime>130</TotalTime>
  <Words>1478</Words>
  <Application>Microsoft Office PowerPoint</Application>
  <PresentationFormat>แบบจอกว้าง</PresentationFormat>
  <Paragraphs>91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1" baseType="lpstr">
      <vt:lpstr>Angsana New</vt:lpstr>
      <vt:lpstr>Arial</vt:lpstr>
      <vt:lpstr>Bahnschrift Light SemiCondensed</vt:lpstr>
      <vt:lpstr>Calibri</vt:lpstr>
      <vt:lpstr>Century Gothic</vt:lpstr>
      <vt:lpstr>Wingdings 2</vt:lpstr>
      <vt:lpstr>อ้างอิง</vt:lpstr>
      <vt:lpstr> </vt:lpstr>
      <vt:lpstr>แหล่งที่มาของข้อมูล</vt:lpstr>
      <vt:lpstr>ตัวอย่างข้อมูล</vt:lpstr>
      <vt:lpstr>คำอธิบายข้อมูลตามคอลัมน์</vt:lpstr>
      <vt:lpstr>คำอธิบายข้อมูลตามคอลัมน์</vt:lpstr>
      <vt:lpstr>คำอธิบายข้อมูลตามคอลัมน์</vt:lpstr>
      <vt:lpstr>คำอธิบายข้อมูลตามคอลัมน์</vt:lpstr>
      <vt:lpstr>งานนำเสนอ PowerPoint</vt:lpstr>
      <vt:lpstr>คำถามองค์ความรู้เชิงลึก</vt:lpstr>
      <vt:lpstr>กระบวนการได้มาซึ่งองค์ความรู้</vt:lpstr>
      <vt:lpstr>ผลลัพธ์องค์ความรู้ที่ได้</vt:lpstr>
      <vt:lpstr>ผลลัพธ์องค์ความรู้ที่ได้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Bell Weerin</dc:creator>
  <cp:lastModifiedBy>Bell Weerin</cp:lastModifiedBy>
  <cp:revision>15</cp:revision>
  <dcterms:created xsi:type="dcterms:W3CDTF">2020-04-09T12:04:56Z</dcterms:created>
  <dcterms:modified xsi:type="dcterms:W3CDTF">2020-04-09T14:15:48Z</dcterms:modified>
</cp:coreProperties>
</file>