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8" r:id="rId3"/>
    <p:sldId id="266" r:id="rId4"/>
    <p:sldId id="269" r:id="rId5"/>
    <p:sldId id="267" r:id="rId6"/>
    <p:sldId id="262" r:id="rId7"/>
    <p:sldId id="265" r:id="rId8"/>
    <p:sldId id="257" r:id="rId9"/>
    <p:sldId id="263" r:id="rId10"/>
    <p:sldId id="264" r:id="rId11"/>
    <p:sldId id="256" r:id="rId12"/>
    <p:sldId id="25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04" autoAdjust="0"/>
  </p:normalViewPr>
  <p:slideViewPr>
    <p:cSldViewPr snapToGrid="0" showGuides="1">
      <p:cViewPr>
        <p:scale>
          <a:sx n="66" d="100"/>
          <a:sy n="66" d="100"/>
        </p:scale>
        <p:origin x="15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3A1B-0ECB-4AB6-98B5-834ECE59B161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DCE7-E420-4F3E-9CB2-C6F4BF1B6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81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3A1B-0ECB-4AB6-98B5-834ECE59B161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DCE7-E420-4F3E-9CB2-C6F4BF1B6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17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3A1B-0ECB-4AB6-98B5-834ECE59B161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DCE7-E420-4F3E-9CB2-C6F4BF1B6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49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3A1B-0ECB-4AB6-98B5-834ECE59B161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DCE7-E420-4F3E-9CB2-C6F4BF1B6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07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3A1B-0ECB-4AB6-98B5-834ECE59B161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DCE7-E420-4F3E-9CB2-C6F4BF1B6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62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3A1B-0ECB-4AB6-98B5-834ECE59B161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DCE7-E420-4F3E-9CB2-C6F4BF1B6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06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3A1B-0ECB-4AB6-98B5-834ECE59B161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DCE7-E420-4F3E-9CB2-C6F4BF1B6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96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3A1B-0ECB-4AB6-98B5-834ECE59B161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DCE7-E420-4F3E-9CB2-C6F4BF1B6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86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3A1B-0ECB-4AB6-98B5-834ECE59B161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DCE7-E420-4F3E-9CB2-C6F4BF1B6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71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3A1B-0ECB-4AB6-98B5-834ECE59B161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DCE7-E420-4F3E-9CB2-C6F4BF1B6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10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3A1B-0ECB-4AB6-98B5-834ECE59B161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DCE7-E420-4F3E-9CB2-C6F4BF1B6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24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73A1B-0ECB-4AB6-98B5-834ECE59B161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6DCE7-E420-4F3E-9CB2-C6F4BF1B6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07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769758" y="625801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cxnSp>
        <p:nvCxnSpPr>
          <p:cNvPr id="6" name="Gerader Verbinder 5"/>
          <p:cNvCxnSpPr>
            <a:stCxn id="4" idx="2"/>
            <a:endCxn id="7" idx="0"/>
          </p:cNvCxnSpPr>
          <p:nvPr/>
        </p:nvCxnSpPr>
        <p:spPr>
          <a:xfrm>
            <a:off x="7229179" y="995133"/>
            <a:ext cx="2841" cy="361066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6868234" y="1356199"/>
            <a:ext cx="72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Entity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8448256" y="2920706"/>
            <a:ext cx="1342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Relationship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5427467" y="2920700"/>
            <a:ext cx="10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DE" dirty="0">
                <a:solidFill>
                  <a:schemeClr val="accent2"/>
                </a:solidFill>
              </a:rPr>
              <a:t>Property</a:t>
            </a:r>
          </a:p>
        </p:txBody>
      </p:sp>
      <p:cxnSp>
        <p:nvCxnSpPr>
          <p:cNvPr id="20" name="Gewinkelter Verbinder 19"/>
          <p:cNvCxnSpPr>
            <a:stCxn id="7" idx="2"/>
            <a:endCxn id="10" idx="0"/>
          </p:cNvCxnSpPr>
          <p:nvPr/>
        </p:nvCxnSpPr>
        <p:spPr>
          <a:xfrm rot="16200000" flipH="1">
            <a:off x="7578124" y="1379427"/>
            <a:ext cx="1195175" cy="18873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r Verbinder 20"/>
          <p:cNvCxnSpPr>
            <a:stCxn id="7" idx="2"/>
            <a:endCxn id="15" idx="0"/>
          </p:cNvCxnSpPr>
          <p:nvPr/>
        </p:nvCxnSpPr>
        <p:spPr>
          <a:xfrm rot="5400000">
            <a:off x="5982180" y="1670859"/>
            <a:ext cx="1195169" cy="13045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6206335" y="4485204"/>
            <a:ext cx="147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BasicProperty</a:t>
            </a:r>
            <a:endParaRPr lang="de-DE" dirty="0"/>
          </a:p>
        </p:txBody>
      </p:sp>
      <p:cxnSp>
        <p:nvCxnSpPr>
          <p:cNvPr id="28" name="Gewinkelter Verbinder 27"/>
          <p:cNvCxnSpPr>
            <a:stCxn id="15" idx="2"/>
            <a:endCxn id="27" idx="1"/>
          </p:cNvCxnSpPr>
          <p:nvPr/>
        </p:nvCxnSpPr>
        <p:spPr>
          <a:xfrm rot="16200000" flipH="1">
            <a:off x="5377002" y="3840537"/>
            <a:ext cx="1379838" cy="278827"/>
          </a:xfrm>
          <a:prstGeom prst="bentConnector2">
            <a:avLst/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6218058" y="5356542"/>
            <a:ext cx="1397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Enumeration</a:t>
            </a:r>
            <a:endParaRPr lang="de-DE" dirty="0"/>
          </a:p>
        </p:txBody>
      </p:sp>
      <p:cxnSp>
        <p:nvCxnSpPr>
          <p:cNvPr id="35" name="Gewinkelter Verbinder 34"/>
          <p:cNvCxnSpPr>
            <a:stCxn id="15" idx="2"/>
            <a:endCxn id="34" idx="1"/>
          </p:cNvCxnSpPr>
          <p:nvPr/>
        </p:nvCxnSpPr>
        <p:spPr>
          <a:xfrm rot="16200000" flipH="1">
            <a:off x="4947195" y="4270345"/>
            <a:ext cx="2251176" cy="290550"/>
          </a:xfrm>
          <a:prstGeom prst="bentConnector2">
            <a:avLst/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winkelter Verbinder 39"/>
          <p:cNvCxnSpPr>
            <a:stCxn id="7" idx="3"/>
            <a:endCxn id="10" idx="3"/>
          </p:cNvCxnSpPr>
          <p:nvPr/>
        </p:nvCxnSpPr>
        <p:spPr>
          <a:xfrm>
            <a:off x="7595805" y="1540865"/>
            <a:ext cx="2194742" cy="1564507"/>
          </a:xfrm>
          <a:prstGeom prst="bentConnector3">
            <a:avLst>
              <a:gd name="adj1" fmla="val 110416"/>
            </a:avLst>
          </a:prstGeom>
          <a:ln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winkelter Verbinder 42"/>
          <p:cNvCxnSpPr>
            <a:stCxn id="46" idx="0"/>
            <a:endCxn id="7" idx="1"/>
          </p:cNvCxnSpPr>
          <p:nvPr/>
        </p:nvCxnSpPr>
        <p:spPr>
          <a:xfrm rot="16200000" flipH="1" flipV="1">
            <a:off x="6863711" y="1374790"/>
            <a:ext cx="170598" cy="161551"/>
          </a:xfrm>
          <a:prstGeom prst="bentConnector4">
            <a:avLst>
              <a:gd name="adj1" fmla="val -142246"/>
              <a:gd name="adj2" fmla="val 241503"/>
            </a:avLst>
          </a:prstGeom>
          <a:ln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6886664" y="1370267"/>
            <a:ext cx="286242" cy="36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5967981" y="1187408"/>
            <a:ext cx="665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Parent</a:t>
            </a:r>
          </a:p>
        </p:txBody>
      </p:sp>
      <p:cxnSp>
        <p:nvCxnSpPr>
          <p:cNvPr id="52" name="Gerader Verbinder 51"/>
          <p:cNvCxnSpPr>
            <a:stCxn id="34" idx="3"/>
            <a:endCxn id="55" idx="1"/>
          </p:cNvCxnSpPr>
          <p:nvPr/>
        </p:nvCxnSpPr>
        <p:spPr>
          <a:xfrm flipV="1">
            <a:off x="7615748" y="5538863"/>
            <a:ext cx="551328" cy="2345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/>
          <p:cNvSpPr txBox="1"/>
          <p:nvPr/>
        </p:nvSpPr>
        <p:spPr>
          <a:xfrm>
            <a:off x="8167076" y="5354197"/>
            <a:ext cx="76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Literal</a:t>
            </a:r>
            <a:endParaRPr lang="de-DE" dirty="0"/>
          </a:p>
        </p:txBody>
      </p:sp>
      <p:sp>
        <p:nvSpPr>
          <p:cNvPr id="59" name="Textfeld 58"/>
          <p:cNvSpPr txBox="1"/>
          <p:nvPr/>
        </p:nvSpPr>
        <p:spPr>
          <a:xfrm>
            <a:off x="1897698" y="220026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PageView</a:t>
            </a:r>
            <a:endParaRPr lang="de-DE" dirty="0"/>
          </a:p>
        </p:txBody>
      </p:sp>
      <p:cxnSp>
        <p:nvCxnSpPr>
          <p:cNvPr id="60" name="Gewinkelter Verbinder 59"/>
          <p:cNvCxnSpPr>
            <a:stCxn id="7" idx="2"/>
            <a:endCxn id="82" idx="3"/>
          </p:cNvCxnSpPr>
          <p:nvPr/>
        </p:nvCxnSpPr>
        <p:spPr>
          <a:xfrm rot="5400000">
            <a:off x="6119110" y="800965"/>
            <a:ext cx="188344" cy="2037476"/>
          </a:xfrm>
          <a:prstGeom prst="bentConnector2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winkelter Verbinder 72"/>
          <p:cNvCxnSpPr>
            <a:stCxn id="27" idx="2"/>
            <a:endCxn id="104" idx="3"/>
          </p:cNvCxnSpPr>
          <p:nvPr/>
        </p:nvCxnSpPr>
        <p:spPr>
          <a:xfrm rot="5400000">
            <a:off x="5134450" y="3310008"/>
            <a:ext cx="265445" cy="3354501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1091832" y="2656831"/>
            <a:ext cx="69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Panel</a:t>
            </a:r>
            <a:endParaRPr lang="de-DE" dirty="0"/>
          </a:p>
        </p:txBody>
      </p:sp>
      <p:cxnSp>
        <p:nvCxnSpPr>
          <p:cNvPr id="91" name="Gewinkelter Verbinder 90"/>
          <p:cNvCxnSpPr>
            <a:stCxn id="59" idx="1"/>
            <a:endCxn id="85" idx="0"/>
          </p:cNvCxnSpPr>
          <p:nvPr/>
        </p:nvCxnSpPr>
        <p:spPr>
          <a:xfrm rot="10800000" flipV="1">
            <a:off x="1441384" y="2384931"/>
            <a:ext cx="456315" cy="271899"/>
          </a:xfrm>
          <a:prstGeom prst="bentConnector2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winkelter Verbinder 96"/>
          <p:cNvCxnSpPr>
            <a:stCxn id="53" idx="2"/>
            <a:endCxn id="104" idx="1"/>
          </p:cNvCxnSpPr>
          <p:nvPr/>
        </p:nvCxnSpPr>
        <p:spPr>
          <a:xfrm rot="16200000" flipH="1">
            <a:off x="187126" y="4139708"/>
            <a:ext cx="1671493" cy="289052"/>
          </a:xfrm>
          <a:prstGeom prst="bentConnector2">
            <a:avLst/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1167398" y="4935315"/>
            <a:ext cx="242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BasicPropertyPanelItem</a:t>
            </a:r>
            <a:endParaRPr lang="de-DE" dirty="0"/>
          </a:p>
        </p:txBody>
      </p:sp>
      <p:sp>
        <p:nvSpPr>
          <p:cNvPr id="53" name="Textfeld 52"/>
          <p:cNvSpPr txBox="1"/>
          <p:nvPr/>
        </p:nvSpPr>
        <p:spPr>
          <a:xfrm>
            <a:off x="312838" y="3079156"/>
            <a:ext cx="113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DE" dirty="0" err="1" smtClean="0">
                <a:solidFill>
                  <a:schemeClr val="accent2"/>
                </a:solidFill>
              </a:rPr>
              <a:t>PanelItem</a:t>
            </a:r>
            <a:endParaRPr lang="de-DE" dirty="0">
              <a:solidFill>
                <a:schemeClr val="accent2"/>
              </a:solidFill>
            </a:endParaRPr>
          </a:p>
        </p:txBody>
      </p:sp>
      <p:cxnSp>
        <p:nvCxnSpPr>
          <p:cNvPr id="54" name="Gewinkelter Verbinder 53"/>
          <p:cNvCxnSpPr>
            <a:stCxn id="85" idx="1"/>
            <a:endCxn id="53" idx="0"/>
          </p:cNvCxnSpPr>
          <p:nvPr/>
        </p:nvCxnSpPr>
        <p:spPr>
          <a:xfrm rot="10800000" flipV="1">
            <a:off x="878346" y="2841496"/>
            <a:ext cx="213486" cy="237659"/>
          </a:xfrm>
          <a:prstGeom prst="bentConnector2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67398" y="5927927"/>
            <a:ext cx="167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EnumPanelItem</a:t>
            </a:r>
            <a:endParaRPr lang="de-DE" dirty="0"/>
          </a:p>
        </p:txBody>
      </p:sp>
      <p:cxnSp>
        <p:nvCxnSpPr>
          <p:cNvPr id="61" name="Gewinkelter Verbinder 60"/>
          <p:cNvCxnSpPr>
            <a:stCxn id="53" idx="2"/>
            <a:endCxn id="58" idx="1"/>
          </p:cNvCxnSpPr>
          <p:nvPr/>
        </p:nvCxnSpPr>
        <p:spPr>
          <a:xfrm rot="16200000" flipH="1">
            <a:off x="-309180" y="4636014"/>
            <a:ext cx="2664105" cy="289052"/>
          </a:xfrm>
          <a:prstGeom prst="bentConnector2">
            <a:avLst/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r Verbinder 61"/>
          <p:cNvCxnSpPr>
            <a:stCxn id="34" idx="2"/>
            <a:endCxn id="58" idx="3"/>
          </p:cNvCxnSpPr>
          <p:nvPr/>
        </p:nvCxnSpPr>
        <p:spPr>
          <a:xfrm rot="5400000">
            <a:off x="4684405" y="3880094"/>
            <a:ext cx="386719" cy="4078278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1167398" y="4131748"/>
            <a:ext cx="228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RelationshipPanelItem</a:t>
            </a:r>
            <a:endParaRPr lang="de-DE" dirty="0"/>
          </a:p>
        </p:txBody>
      </p:sp>
      <p:cxnSp>
        <p:nvCxnSpPr>
          <p:cNvPr id="71" name="Gewinkelter Verbinder 70"/>
          <p:cNvCxnSpPr>
            <a:stCxn id="53" idx="2"/>
            <a:endCxn id="70" idx="1"/>
          </p:cNvCxnSpPr>
          <p:nvPr/>
        </p:nvCxnSpPr>
        <p:spPr>
          <a:xfrm rot="16200000" flipH="1">
            <a:off x="588909" y="3737925"/>
            <a:ext cx="867926" cy="289052"/>
          </a:xfrm>
          <a:prstGeom prst="bentConnector2">
            <a:avLst/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r Verbinder 73"/>
          <p:cNvCxnSpPr>
            <a:stCxn id="10" idx="2"/>
            <a:endCxn id="70" idx="3"/>
          </p:cNvCxnSpPr>
          <p:nvPr/>
        </p:nvCxnSpPr>
        <p:spPr>
          <a:xfrm rot="5400000">
            <a:off x="5774532" y="971544"/>
            <a:ext cx="1026376" cy="5663364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1211203" y="3583030"/>
            <a:ext cx="20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SeparatorPanelItem</a:t>
            </a:r>
            <a:endParaRPr lang="de-DE" dirty="0"/>
          </a:p>
        </p:txBody>
      </p:sp>
      <p:cxnSp>
        <p:nvCxnSpPr>
          <p:cNvPr id="76" name="Gewinkelter Verbinder 75"/>
          <p:cNvCxnSpPr>
            <a:stCxn id="53" idx="2"/>
            <a:endCxn id="75" idx="1"/>
          </p:cNvCxnSpPr>
          <p:nvPr/>
        </p:nvCxnSpPr>
        <p:spPr>
          <a:xfrm rot="16200000" flipH="1">
            <a:off x="885170" y="3441663"/>
            <a:ext cx="319208" cy="332857"/>
          </a:xfrm>
          <a:prstGeom prst="bentConnector2">
            <a:avLst/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4546161" y="1729209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2"/>
                </a:solidFill>
              </a:rPr>
              <a:t>View</a:t>
            </a:r>
            <a:endParaRPr lang="de-DE" dirty="0">
              <a:solidFill>
                <a:schemeClr val="accent2"/>
              </a:solidFill>
            </a:endParaRPr>
          </a:p>
        </p:txBody>
      </p:sp>
      <p:cxnSp>
        <p:nvCxnSpPr>
          <p:cNvPr id="84" name="Gewinkelter Verbinder 83"/>
          <p:cNvCxnSpPr>
            <a:stCxn id="82" idx="1"/>
            <a:endCxn id="59" idx="0"/>
          </p:cNvCxnSpPr>
          <p:nvPr/>
        </p:nvCxnSpPr>
        <p:spPr>
          <a:xfrm rot="10800000" flipV="1">
            <a:off x="2445285" y="1913874"/>
            <a:ext cx="2100877" cy="286391"/>
          </a:xfrm>
          <a:prstGeom prst="bentConnector2">
            <a:avLst/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>
            <a:off x="3213403" y="2200266"/>
            <a:ext cx="114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TableView</a:t>
            </a:r>
            <a:endParaRPr lang="de-DE" dirty="0"/>
          </a:p>
        </p:txBody>
      </p:sp>
      <p:cxnSp>
        <p:nvCxnSpPr>
          <p:cNvPr id="88" name="Gewinkelter Verbinder 87"/>
          <p:cNvCxnSpPr>
            <a:stCxn id="82" idx="1"/>
            <a:endCxn id="87" idx="0"/>
          </p:cNvCxnSpPr>
          <p:nvPr/>
        </p:nvCxnSpPr>
        <p:spPr>
          <a:xfrm rot="10800000" flipV="1">
            <a:off x="3785067" y="1913874"/>
            <a:ext cx="761095" cy="286391"/>
          </a:xfrm>
          <a:prstGeom prst="bentConnector2">
            <a:avLst/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3517549" y="2921688"/>
            <a:ext cx="111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TableItem</a:t>
            </a:r>
            <a:endParaRPr lang="de-DE" dirty="0"/>
          </a:p>
        </p:txBody>
      </p:sp>
      <p:cxnSp>
        <p:nvCxnSpPr>
          <p:cNvPr id="93" name="Gewinkelter Verbinder 92"/>
          <p:cNvCxnSpPr>
            <a:stCxn id="87" idx="2"/>
            <a:endCxn id="92" idx="0"/>
          </p:cNvCxnSpPr>
          <p:nvPr/>
        </p:nvCxnSpPr>
        <p:spPr>
          <a:xfrm rot="16200000" flipH="1">
            <a:off x="3753143" y="2601520"/>
            <a:ext cx="352090" cy="2882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r Verbinder 94"/>
          <p:cNvCxnSpPr>
            <a:stCxn id="15" idx="1"/>
            <a:endCxn id="92" idx="3"/>
          </p:cNvCxnSpPr>
          <p:nvPr/>
        </p:nvCxnSpPr>
        <p:spPr>
          <a:xfrm rot="10800000" flipV="1">
            <a:off x="4629073" y="3105366"/>
            <a:ext cx="798395" cy="9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winkelter Verbinder 97"/>
          <p:cNvCxnSpPr>
            <a:stCxn id="82" idx="2"/>
            <a:endCxn id="70" idx="3"/>
          </p:cNvCxnSpPr>
          <p:nvPr/>
        </p:nvCxnSpPr>
        <p:spPr>
          <a:xfrm rot="5400000">
            <a:off x="3054260" y="2500320"/>
            <a:ext cx="2217873" cy="1414315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/>
          <p:cNvSpPr txBox="1"/>
          <p:nvPr/>
        </p:nvSpPr>
        <p:spPr>
          <a:xfrm>
            <a:off x="6667954" y="421104"/>
            <a:ext cx="1123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&lt;</a:t>
            </a:r>
            <a:r>
              <a:rPr lang="de-DE" sz="1400" i="1" dirty="0" err="1" smtClean="0"/>
              <a:t>RootEntity</a:t>
            </a:r>
            <a:r>
              <a:rPr lang="de-DE" sz="1400" i="1" dirty="0" smtClean="0"/>
              <a:t>&gt;</a:t>
            </a:r>
          </a:p>
        </p:txBody>
      </p:sp>
      <p:sp>
        <p:nvSpPr>
          <p:cNvPr id="3" name="Rechteck 2"/>
          <p:cNvSpPr/>
          <p:nvPr/>
        </p:nvSpPr>
        <p:spPr>
          <a:xfrm>
            <a:off x="312838" y="360218"/>
            <a:ext cx="5114629" cy="63315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5427466" y="360218"/>
            <a:ext cx="4881707" cy="63315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/>
          <p:cNvSpPr txBox="1"/>
          <p:nvPr/>
        </p:nvSpPr>
        <p:spPr>
          <a:xfrm>
            <a:off x="2413936" y="200895"/>
            <a:ext cx="6628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b="1" dirty="0" smtClean="0"/>
              <a:t>View</a:t>
            </a:r>
            <a:endParaRPr lang="de-DE" b="1" dirty="0"/>
          </a:p>
        </p:txBody>
      </p:sp>
      <p:sp>
        <p:nvSpPr>
          <p:cNvPr id="56" name="Textfeld 55"/>
          <p:cNvSpPr txBox="1"/>
          <p:nvPr/>
        </p:nvSpPr>
        <p:spPr>
          <a:xfrm>
            <a:off x="7567823" y="187037"/>
            <a:ext cx="8050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b="1" dirty="0" smtClean="0"/>
              <a:t>Model</a:t>
            </a:r>
            <a:endParaRPr lang="de-DE" b="1" dirty="0"/>
          </a:p>
        </p:txBody>
      </p:sp>
      <p:cxnSp>
        <p:nvCxnSpPr>
          <p:cNvPr id="50" name="Gewinkelter Verbinder 49"/>
          <p:cNvCxnSpPr>
            <a:stCxn id="70" idx="2"/>
            <a:endCxn id="57" idx="1"/>
          </p:cNvCxnSpPr>
          <p:nvPr/>
        </p:nvCxnSpPr>
        <p:spPr>
          <a:xfrm rot="16200000" flipH="1">
            <a:off x="2302313" y="4510484"/>
            <a:ext cx="242648" cy="223839"/>
          </a:xfrm>
          <a:prstGeom prst="bentConnector2">
            <a:avLst/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2535557" y="4589839"/>
            <a:ext cx="2832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[</a:t>
            </a:r>
            <a:r>
              <a:rPr lang="de-DE" sz="1400" dirty="0" err="1" smtClean="0"/>
              <a:t>Association|Aggregation</a:t>
            </a:r>
            <a:r>
              <a:rPr lang="de-DE" sz="1400" dirty="0" smtClean="0"/>
              <a:t>]</a:t>
            </a:r>
            <a:r>
              <a:rPr lang="de-DE" sz="1400" dirty="0" err="1" smtClean="0"/>
              <a:t>PanelItem</a:t>
            </a:r>
            <a:endParaRPr lang="de-DE" sz="1400" dirty="0"/>
          </a:p>
        </p:txBody>
      </p:sp>
      <p:cxnSp>
        <p:nvCxnSpPr>
          <p:cNvPr id="63" name="Gewinkelter Verbinder 62"/>
          <p:cNvCxnSpPr>
            <a:stCxn id="85" idx="1"/>
            <a:endCxn id="64" idx="2"/>
          </p:cNvCxnSpPr>
          <p:nvPr/>
        </p:nvCxnSpPr>
        <p:spPr>
          <a:xfrm rot="10800000">
            <a:off x="888872" y="2529857"/>
            <a:ext cx="202960" cy="311641"/>
          </a:xfrm>
          <a:prstGeom prst="bentConnector2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>
            <a:off x="494372" y="216052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660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991652" y="4061203"/>
            <a:ext cx="770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TypeD</a:t>
            </a:r>
            <a:endParaRPr lang="de-DE" dirty="0" smtClean="0"/>
          </a:p>
          <a:p>
            <a:pPr algn="ctr"/>
            <a:r>
              <a:rPr lang="de-DE" dirty="0" smtClean="0"/>
              <a:t>(25)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752649" y="3334203"/>
            <a:ext cx="7609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TypeA</a:t>
            </a:r>
            <a:endParaRPr lang="de-DE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3029551" y="4524420"/>
            <a:ext cx="75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TypeB</a:t>
            </a:r>
            <a:endParaRPr lang="de-DE" dirty="0" smtClean="0"/>
          </a:p>
        </p:txBody>
      </p:sp>
      <p:cxnSp>
        <p:nvCxnSpPr>
          <p:cNvPr id="9" name="Gewinkelter Verbinder 8"/>
          <p:cNvCxnSpPr>
            <a:stCxn id="5" idx="3"/>
            <a:endCxn id="7" idx="1"/>
          </p:cNvCxnSpPr>
          <p:nvPr/>
        </p:nvCxnSpPr>
        <p:spPr>
          <a:xfrm>
            <a:off x="1762184" y="4384369"/>
            <a:ext cx="1267367" cy="324717"/>
          </a:xfrm>
          <a:prstGeom prst="bentConnector3">
            <a:avLst>
              <a:gd name="adj1" fmla="val 50000"/>
            </a:avLst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07818" y="285182"/>
            <a:ext cx="5124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TBD: </a:t>
            </a:r>
            <a:r>
              <a:rPr lang="de-DE" dirty="0" err="1" smtClean="0"/>
              <a:t>Quantity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/ Entity Graph &amp; </a:t>
            </a:r>
            <a:r>
              <a:rPr lang="de-DE" dirty="0" err="1" smtClean="0"/>
              <a:t>Inheritance</a:t>
            </a:r>
            <a:endParaRPr lang="de-DE" dirty="0"/>
          </a:p>
        </p:txBody>
      </p:sp>
      <p:cxnSp>
        <p:nvCxnSpPr>
          <p:cNvPr id="13" name="Gewinkelter Verbinder 12"/>
          <p:cNvCxnSpPr>
            <a:stCxn id="6" idx="2"/>
            <a:endCxn id="7" idx="0"/>
          </p:cNvCxnSpPr>
          <p:nvPr/>
        </p:nvCxnSpPr>
        <p:spPr>
          <a:xfrm rot="5400000">
            <a:off x="3358711" y="3750024"/>
            <a:ext cx="820885" cy="727907"/>
          </a:xfrm>
          <a:prstGeom prst="bentConnector3">
            <a:avLst>
              <a:gd name="adj1" fmla="val 50000"/>
            </a:avLst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4581258" y="4538274"/>
            <a:ext cx="75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TypeC</a:t>
            </a:r>
            <a:endParaRPr lang="de-DE" dirty="0" smtClean="0"/>
          </a:p>
        </p:txBody>
      </p:sp>
      <p:cxnSp>
        <p:nvCxnSpPr>
          <p:cNvPr id="21" name="Gewinkelter Verbinder 20"/>
          <p:cNvCxnSpPr>
            <a:stCxn id="6" idx="2"/>
            <a:endCxn id="20" idx="0"/>
          </p:cNvCxnSpPr>
          <p:nvPr/>
        </p:nvCxnSpPr>
        <p:spPr>
          <a:xfrm rot="16200000" flipH="1">
            <a:off x="4127637" y="3709004"/>
            <a:ext cx="834739" cy="823800"/>
          </a:xfrm>
          <a:prstGeom prst="bentConnector3">
            <a:avLst>
              <a:gd name="adj1" fmla="val 50000"/>
            </a:avLst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168835" y="3977163"/>
            <a:ext cx="5838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20%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4665001" y="4011801"/>
            <a:ext cx="5838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30%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2175383" y="4155088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6885518" y="2094410"/>
            <a:ext cx="4811958" cy="230832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100*2=200 </a:t>
            </a:r>
            <a:r>
              <a:rPr lang="de-DE" dirty="0" err="1" smtClean="0"/>
              <a:t>instances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Type A + </a:t>
            </a:r>
            <a:r>
              <a:rPr lang="de-DE" dirty="0" err="1" smtClean="0"/>
              <a:t>children</a:t>
            </a:r>
            <a:endParaRPr lang="de-DE" dirty="0" smtClean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de-DE" dirty="0" err="1" smtClean="0"/>
              <a:t>TypeA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100%-(20%+30%)=50%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instances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type A-C, i.e. 100 </a:t>
            </a:r>
            <a:r>
              <a:rPr lang="de-DE" dirty="0" err="1" smtClean="0"/>
              <a:t>of</a:t>
            </a:r>
            <a:r>
              <a:rPr lang="de-DE" dirty="0" smtClean="0"/>
              <a:t> 200 </a:t>
            </a:r>
            <a:r>
              <a:rPr lang="de-DE" dirty="0" err="1" smtClean="0"/>
              <a:t>instances</a:t>
            </a:r>
            <a:endParaRPr lang="de-DE" dirty="0" smtClean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de-DE" dirty="0" err="1" smtClean="0"/>
              <a:t>TypeB</a:t>
            </a:r>
            <a:r>
              <a:rPr lang="de-DE" dirty="0" smtClean="0"/>
              <a:t> </a:t>
            </a:r>
            <a:r>
              <a:rPr lang="de-DE" dirty="0" err="1" smtClean="0"/>
              <a:t>gets</a:t>
            </a:r>
            <a:r>
              <a:rPr lang="de-DE" dirty="0" smtClean="0"/>
              <a:t> 20% = 40 </a:t>
            </a:r>
            <a:r>
              <a:rPr lang="de-DE" dirty="0" err="1" smtClean="0"/>
              <a:t>instances</a:t>
            </a:r>
            <a:r>
              <a:rPr lang="de-DE" dirty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TypeA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plus 25*4 = 100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de-DE" dirty="0" err="1" smtClean="0"/>
              <a:t>TypeB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140 </a:t>
            </a:r>
            <a:r>
              <a:rPr lang="de-DE" dirty="0" err="1" smtClean="0"/>
              <a:t>instances</a:t>
            </a:r>
            <a:endParaRPr lang="de-DE" dirty="0" smtClean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3461702" y="2194205"/>
            <a:ext cx="76091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TypeX</a:t>
            </a:r>
            <a:endParaRPr lang="de-DE" dirty="0" smtClean="0"/>
          </a:p>
          <a:p>
            <a:pPr algn="ctr"/>
            <a:r>
              <a:rPr lang="de-DE" dirty="0" smtClean="0"/>
              <a:t>(100)</a:t>
            </a:r>
          </a:p>
        </p:txBody>
      </p:sp>
      <p:cxnSp>
        <p:nvCxnSpPr>
          <p:cNvPr id="32" name="Gewinkelter Verbinder 31"/>
          <p:cNvCxnSpPr>
            <a:stCxn id="31" idx="2"/>
            <a:endCxn id="6" idx="0"/>
          </p:cNvCxnSpPr>
          <p:nvPr/>
        </p:nvCxnSpPr>
        <p:spPr>
          <a:xfrm rot="16200000" flipH="1">
            <a:off x="3740799" y="2941895"/>
            <a:ext cx="493667" cy="290947"/>
          </a:xfrm>
          <a:prstGeom prst="bentConnector3">
            <a:avLst>
              <a:gd name="adj1" fmla="val 50000"/>
            </a:avLst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4007327" y="2875909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6419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769758" y="625801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cxnSp>
        <p:nvCxnSpPr>
          <p:cNvPr id="6" name="Gerader Verbinder 5"/>
          <p:cNvCxnSpPr>
            <a:stCxn id="4" idx="2"/>
            <a:endCxn id="7" idx="0"/>
          </p:cNvCxnSpPr>
          <p:nvPr/>
        </p:nvCxnSpPr>
        <p:spPr>
          <a:xfrm>
            <a:off x="7229179" y="995133"/>
            <a:ext cx="2841" cy="361066"/>
          </a:xfrm>
          <a:prstGeom prst="line">
            <a:avLst/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6868234" y="1356199"/>
            <a:ext cx="72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Entity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8448256" y="2920706"/>
            <a:ext cx="1342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Relationship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5427467" y="2920700"/>
            <a:ext cx="10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DE" dirty="0">
                <a:solidFill>
                  <a:schemeClr val="accent2"/>
                </a:solidFill>
              </a:rPr>
              <a:t>Property</a:t>
            </a:r>
          </a:p>
        </p:txBody>
      </p:sp>
      <p:cxnSp>
        <p:nvCxnSpPr>
          <p:cNvPr id="20" name="Gewinkelter Verbinder 19"/>
          <p:cNvCxnSpPr>
            <a:stCxn id="7" idx="2"/>
            <a:endCxn id="10" idx="0"/>
          </p:cNvCxnSpPr>
          <p:nvPr/>
        </p:nvCxnSpPr>
        <p:spPr>
          <a:xfrm rot="16200000" flipH="1">
            <a:off x="7578124" y="1379427"/>
            <a:ext cx="1195175" cy="1887382"/>
          </a:xfrm>
          <a:prstGeom prst="bentConnector3">
            <a:avLst>
              <a:gd name="adj1" fmla="val 50000"/>
            </a:avLst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r Verbinder 20"/>
          <p:cNvCxnSpPr>
            <a:stCxn id="7" idx="2"/>
            <a:endCxn id="15" idx="0"/>
          </p:cNvCxnSpPr>
          <p:nvPr/>
        </p:nvCxnSpPr>
        <p:spPr>
          <a:xfrm rot="5400000">
            <a:off x="5982180" y="1670859"/>
            <a:ext cx="1195169" cy="1304512"/>
          </a:xfrm>
          <a:prstGeom prst="bentConnector3">
            <a:avLst>
              <a:gd name="adj1" fmla="val 50000"/>
            </a:avLst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6206335" y="4485204"/>
            <a:ext cx="147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BasicProperty</a:t>
            </a:r>
            <a:endParaRPr lang="de-DE" dirty="0"/>
          </a:p>
        </p:txBody>
      </p:sp>
      <p:cxnSp>
        <p:nvCxnSpPr>
          <p:cNvPr id="28" name="Gewinkelter Verbinder 27"/>
          <p:cNvCxnSpPr>
            <a:stCxn id="15" idx="2"/>
            <a:endCxn id="27" idx="1"/>
          </p:cNvCxnSpPr>
          <p:nvPr/>
        </p:nvCxnSpPr>
        <p:spPr>
          <a:xfrm rot="16200000" flipH="1">
            <a:off x="5377002" y="3840537"/>
            <a:ext cx="1379838" cy="278827"/>
          </a:xfrm>
          <a:prstGeom prst="bentConnector2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6218058" y="5356542"/>
            <a:ext cx="1397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Enumeration</a:t>
            </a:r>
            <a:endParaRPr lang="de-DE" dirty="0"/>
          </a:p>
        </p:txBody>
      </p:sp>
      <p:cxnSp>
        <p:nvCxnSpPr>
          <p:cNvPr id="35" name="Gewinkelter Verbinder 34"/>
          <p:cNvCxnSpPr>
            <a:stCxn id="15" idx="2"/>
            <a:endCxn id="34" idx="1"/>
          </p:cNvCxnSpPr>
          <p:nvPr/>
        </p:nvCxnSpPr>
        <p:spPr>
          <a:xfrm rot="16200000" flipH="1">
            <a:off x="4947195" y="4270345"/>
            <a:ext cx="2251176" cy="290550"/>
          </a:xfrm>
          <a:prstGeom prst="bentConnector2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winkelter Verbinder 39"/>
          <p:cNvCxnSpPr>
            <a:stCxn id="7" idx="3"/>
            <a:endCxn id="10" idx="3"/>
          </p:cNvCxnSpPr>
          <p:nvPr/>
        </p:nvCxnSpPr>
        <p:spPr>
          <a:xfrm>
            <a:off x="7595805" y="1540865"/>
            <a:ext cx="2194742" cy="1564507"/>
          </a:xfrm>
          <a:prstGeom prst="bentConnector3">
            <a:avLst>
              <a:gd name="adj1" fmla="val 110416"/>
            </a:avLst>
          </a:prstGeom>
          <a:ln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winkelter Verbinder 42"/>
          <p:cNvCxnSpPr>
            <a:stCxn id="46" idx="0"/>
            <a:endCxn id="7" idx="1"/>
          </p:cNvCxnSpPr>
          <p:nvPr/>
        </p:nvCxnSpPr>
        <p:spPr>
          <a:xfrm rot="16200000" flipH="1" flipV="1">
            <a:off x="6863711" y="1374790"/>
            <a:ext cx="170598" cy="161551"/>
          </a:xfrm>
          <a:prstGeom prst="bentConnector4">
            <a:avLst>
              <a:gd name="adj1" fmla="val -142246"/>
              <a:gd name="adj2" fmla="val 241503"/>
            </a:avLst>
          </a:prstGeom>
          <a:ln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6886664" y="1370267"/>
            <a:ext cx="286242" cy="36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5605867" y="1134967"/>
            <a:ext cx="1006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 smtClean="0"/>
              <a:t>Inheritance</a:t>
            </a:r>
            <a:endParaRPr lang="de-DE" sz="1400" i="1" dirty="0" smtClean="0"/>
          </a:p>
        </p:txBody>
      </p:sp>
      <p:sp>
        <p:nvSpPr>
          <p:cNvPr id="50" name="Textfeld 49"/>
          <p:cNvSpPr txBox="1"/>
          <p:nvPr/>
        </p:nvSpPr>
        <p:spPr>
          <a:xfrm>
            <a:off x="10623042" y="200895"/>
            <a:ext cx="1361848" cy="710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Entity</a:t>
            </a:r>
          </a:p>
          <a:p>
            <a:r>
              <a:rPr lang="de-DE" sz="1200" dirty="0" smtClean="0"/>
              <a:t>- </a:t>
            </a:r>
            <a:r>
              <a:rPr lang="de-DE" sz="1200" dirty="0" err="1" smtClean="0"/>
              <a:t>IsAbstract</a:t>
            </a:r>
            <a:endParaRPr lang="de-DE" sz="1200" dirty="0" smtClean="0"/>
          </a:p>
          <a:p>
            <a:endParaRPr lang="de-DE" sz="1200" dirty="0" smtClean="0"/>
          </a:p>
          <a:p>
            <a:r>
              <a:rPr lang="de-DE" sz="1200" dirty="0" err="1" smtClean="0"/>
              <a:t>Relationship</a:t>
            </a:r>
            <a:endParaRPr lang="de-DE" sz="1200" dirty="0" smtClean="0"/>
          </a:p>
          <a:p>
            <a:pPr marL="285750" indent="-285750">
              <a:buFontTx/>
              <a:buChar char="-"/>
            </a:pPr>
            <a:r>
              <a:rPr lang="de-DE" sz="1200" dirty="0" err="1" smtClean="0"/>
              <a:t>IsAggregation</a:t>
            </a:r>
            <a:endParaRPr lang="de-DE" sz="1200" dirty="0" smtClean="0"/>
          </a:p>
          <a:p>
            <a:pPr marL="285750" indent="-285750">
              <a:buFontTx/>
              <a:buChar char="-"/>
            </a:pPr>
            <a:r>
              <a:rPr lang="de-DE" sz="1200" dirty="0" err="1" smtClean="0"/>
              <a:t>SourceRole</a:t>
            </a:r>
            <a:endParaRPr lang="de-DE" sz="1200" dirty="0" smtClean="0"/>
          </a:p>
          <a:p>
            <a:pPr marL="285750" indent="-285750">
              <a:buFontTx/>
              <a:buChar char="-"/>
            </a:pPr>
            <a:r>
              <a:rPr lang="de-DE" sz="1200" dirty="0" err="1" smtClean="0"/>
              <a:t>TargetRole</a:t>
            </a:r>
            <a:endParaRPr lang="de-DE" sz="1200" dirty="0" smtClean="0"/>
          </a:p>
          <a:p>
            <a:pPr marL="285750" indent="-285750">
              <a:buFontTx/>
              <a:buChar char="-"/>
            </a:pPr>
            <a:r>
              <a:rPr lang="de-DE" sz="1200" dirty="0" err="1" smtClean="0"/>
              <a:t>TargetMin</a:t>
            </a:r>
            <a:endParaRPr lang="de-DE" sz="1200" dirty="0" smtClean="0"/>
          </a:p>
          <a:p>
            <a:pPr marL="285750" indent="-285750">
              <a:buFontTx/>
              <a:buChar char="-"/>
            </a:pPr>
            <a:r>
              <a:rPr lang="de-DE" sz="1200" dirty="0" err="1" smtClean="0"/>
              <a:t>TargetMax</a:t>
            </a:r>
            <a:endParaRPr lang="de-DE" sz="1200" dirty="0" smtClean="0"/>
          </a:p>
          <a:p>
            <a:pPr marL="285750" indent="-285750">
              <a:buFontTx/>
              <a:buChar char="-"/>
            </a:pPr>
            <a:r>
              <a:rPr lang="de-DE" sz="1200" dirty="0" err="1" smtClean="0"/>
              <a:t>TargetAverage</a:t>
            </a:r>
            <a:endParaRPr lang="de-DE" sz="1200" dirty="0" smtClean="0"/>
          </a:p>
          <a:p>
            <a:endParaRPr lang="de-DE" sz="1200" dirty="0" smtClean="0"/>
          </a:p>
          <a:p>
            <a:r>
              <a:rPr lang="de-DE" sz="1200" dirty="0" err="1" smtClean="0"/>
              <a:t>BasicProperty</a:t>
            </a:r>
            <a:endParaRPr lang="de-DE" sz="1200" dirty="0"/>
          </a:p>
          <a:p>
            <a:pPr marL="285750" indent="-285750">
              <a:buFontTx/>
              <a:buChar char="-"/>
            </a:pPr>
            <a:r>
              <a:rPr lang="de-DE" sz="1200" dirty="0" err="1" smtClean="0"/>
              <a:t>DefaultValue</a:t>
            </a:r>
            <a:endParaRPr lang="de-DE" sz="1200" dirty="0"/>
          </a:p>
          <a:p>
            <a:pPr marL="285750" indent="-285750">
              <a:buFontTx/>
              <a:buChar char="-"/>
            </a:pPr>
            <a:r>
              <a:rPr lang="de-DE" sz="1200" dirty="0" err="1"/>
              <a:t>Constraints</a:t>
            </a:r>
            <a:endParaRPr lang="de-DE" sz="1200" dirty="0"/>
          </a:p>
          <a:p>
            <a:pPr marL="285750" indent="-285750">
              <a:buFontTx/>
              <a:buChar char="-"/>
            </a:pPr>
            <a:r>
              <a:rPr lang="de-DE" sz="1200" dirty="0" err="1" smtClean="0"/>
              <a:t>Examples</a:t>
            </a:r>
            <a:endParaRPr lang="de-DE" sz="1200" dirty="0" smtClean="0"/>
          </a:p>
          <a:p>
            <a:pPr marL="285750" indent="-285750">
              <a:buFontTx/>
              <a:buChar char="-"/>
            </a:pPr>
            <a:endParaRPr lang="de-DE" sz="1200" dirty="0" smtClean="0"/>
          </a:p>
          <a:p>
            <a:r>
              <a:rPr lang="de-DE" sz="1200" dirty="0" err="1" smtClean="0"/>
              <a:t>Enum</a:t>
            </a:r>
            <a:endParaRPr lang="de-DE" sz="1200" dirty="0"/>
          </a:p>
          <a:p>
            <a:pPr marL="285750" indent="-285750">
              <a:buFontTx/>
              <a:buChar char="-"/>
            </a:pPr>
            <a:r>
              <a:rPr lang="de-DE" sz="1200" dirty="0" err="1" smtClean="0"/>
              <a:t>ValidSelection</a:t>
            </a:r>
            <a:endParaRPr lang="de-DE" sz="1200" dirty="0"/>
          </a:p>
          <a:p>
            <a:endParaRPr lang="de-DE" sz="1200" dirty="0" smtClean="0"/>
          </a:p>
          <a:p>
            <a:r>
              <a:rPr lang="de-DE" sz="1200" dirty="0" err="1" smtClean="0"/>
              <a:t>Literal</a:t>
            </a:r>
            <a:endParaRPr lang="de-DE" sz="1200" dirty="0" smtClean="0"/>
          </a:p>
          <a:p>
            <a:r>
              <a:rPr lang="de-DE" sz="1200" dirty="0"/>
              <a:t>- Position</a:t>
            </a:r>
          </a:p>
          <a:p>
            <a:r>
              <a:rPr lang="de-DE" sz="1200" dirty="0" smtClean="0"/>
              <a:t>- Icon</a:t>
            </a:r>
          </a:p>
          <a:p>
            <a:endParaRPr lang="de-DE" sz="1200" dirty="0" smtClean="0"/>
          </a:p>
          <a:p>
            <a:r>
              <a:rPr lang="de-DE" sz="1200" dirty="0" smtClean="0"/>
              <a:t>Panel</a:t>
            </a:r>
          </a:p>
          <a:p>
            <a:r>
              <a:rPr lang="de-DE" sz="1200" dirty="0" smtClean="0"/>
              <a:t>- Position</a:t>
            </a:r>
          </a:p>
          <a:p>
            <a:r>
              <a:rPr lang="de-DE" sz="1200" dirty="0" smtClean="0"/>
              <a:t>- Columns</a:t>
            </a:r>
          </a:p>
          <a:p>
            <a:r>
              <a:rPr lang="de-DE" sz="1200" dirty="0" smtClean="0"/>
              <a:t>- </a:t>
            </a:r>
            <a:r>
              <a:rPr lang="de-DE" sz="1200" dirty="0" err="1" smtClean="0"/>
              <a:t>AddToTabGroup</a:t>
            </a:r>
            <a:endParaRPr lang="de-DE" sz="1200" dirty="0" smtClean="0"/>
          </a:p>
          <a:p>
            <a:r>
              <a:rPr lang="de-DE" sz="1200" dirty="0" smtClean="0"/>
              <a:t>- </a:t>
            </a:r>
            <a:r>
              <a:rPr lang="de-DE" sz="1200" dirty="0" err="1" smtClean="0"/>
              <a:t>AlternatingColors</a:t>
            </a:r>
            <a:endParaRPr lang="de-DE" sz="1200" dirty="0" smtClean="0"/>
          </a:p>
          <a:p>
            <a:endParaRPr lang="de-DE" sz="1200" dirty="0" smtClean="0"/>
          </a:p>
          <a:p>
            <a:r>
              <a:rPr lang="de-DE" sz="1200" dirty="0" err="1" smtClean="0"/>
              <a:t>PanelItem</a:t>
            </a:r>
            <a:endParaRPr lang="de-DE" sz="1200" dirty="0" smtClean="0"/>
          </a:p>
          <a:p>
            <a:r>
              <a:rPr lang="de-DE" sz="1200" dirty="0" smtClean="0"/>
              <a:t>- Position</a:t>
            </a:r>
          </a:p>
          <a:p>
            <a:endParaRPr lang="de-DE" sz="1200" dirty="0" smtClean="0"/>
          </a:p>
          <a:p>
            <a:r>
              <a:rPr lang="de-DE" sz="1200" dirty="0" err="1" smtClean="0"/>
              <a:t>EnumIPaneltem</a:t>
            </a:r>
            <a:endParaRPr lang="de-DE" sz="1200" dirty="0" smtClean="0"/>
          </a:p>
          <a:p>
            <a:r>
              <a:rPr lang="de-DE" sz="1200" dirty="0" smtClean="0"/>
              <a:t>- Style</a:t>
            </a:r>
          </a:p>
          <a:p>
            <a:endParaRPr lang="de-DE" sz="1200" dirty="0" smtClean="0"/>
          </a:p>
          <a:p>
            <a:r>
              <a:rPr lang="de-DE" sz="1200" dirty="0" err="1" smtClean="0"/>
              <a:t>TableItem</a:t>
            </a:r>
            <a:endParaRPr lang="de-DE" sz="1200" dirty="0" smtClean="0"/>
          </a:p>
          <a:p>
            <a:r>
              <a:rPr lang="de-DE" sz="1200" dirty="0" smtClean="0"/>
              <a:t>- Position</a:t>
            </a:r>
          </a:p>
        </p:txBody>
      </p:sp>
      <p:cxnSp>
        <p:nvCxnSpPr>
          <p:cNvPr id="52" name="Gerader Verbinder 51"/>
          <p:cNvCxnSpPr>
            <a:stCxn id="34" idx="3"/>
            <a:endCxn id="55" idx="1"/>
          </p:cNvCxnSpPr>
          <p:nvPr/>
        </p:nvCxnSpPr>
        <p:spPr>
          <a:xfrm flipV="1">
            <a:off x="7615748" y="5538863"/>
            <a:ext cx="551328" cy="2345"/>
          </a:xfrm>
          <a:prstGeom prst="line">
            <a:avLst/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/>
          <p:cNvSpPr txBox="1"/>
          <p:nvPr/>
        </p:nvSpPr>
        <p:spPr>
          <a:xfrm>
            <a:off x="8167076" y="5354197"/>
            <a:ext cx="76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Literal</a:t>
            </a:r>
            <a:endParaRPr lang="de-DE" dirty="0"/>
          </a:p>
        </p:txBody>
      </p:sp>
      <p:sp>
        <p:nvSpPr>
          <p:cNvPr id="59" name="Textfeld 58"/>
          <p:cNvSpPr txBox="1"/>
          <p:nvPr/>
        </p:nvSpPr>
        <p:spPr>
          <a:xfrm>
            <a:off x="1705971" y="220026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PageView</a:t>
            </a:r>
            <a:endParaRPr lang="de-DE" dirty="0"/>
          </a:p>
        </p:txBody>
      </p:sp>
      <p:cxnSp>
        <p:nvCxnSpPr>
          <p:cNvPr id="60" name="Gewinkelter Verbinder 59"/>
          <p:cNvCxnSpPr>
            <a:stCxn id="7" idx="2"/>
            <a:endCxn id="82" idx="3"/>
          </p:cNvCxnSpPr>
          <p:nvPr/>
        </p:nvCxnSpPr>
        <p:spPr>
          <a:xfrm rot="5400000">
            <a:off x="6119110" y="800965"/>
            <a:ext cx="188344" cy="2037476"/>
          </a:xfrm>
          <a:prstGeom prst="bentConnector2">
            <a:avLst/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winkelter Verbinder 72"/>
          <p:cNvCxnSpPr>
            <a:stCxn id="27" idx="2"/>
            <a:endCxn id="104" idx="3"/>
          </p:cNvCxnSpPr>
          <p:nvPr/>
        </p:nvCxnSpPr>
        <p:spPr>
          <a:xfrm rot="5400000">
            <a:off x="5134450" y="3310008"/>
            <a:ext cx="265445" cy="3354501"/>
          </a:xfrm>
          <a:prstGeom prst="bentConnector2">
            <a:avLst/>
          </a:prstGeom>
          <a:ln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1091832" y="2656831"/>
            <a:ext cx="69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Panel</a:t>
            </a:r>
            <a:endParaRPr lang="de-DE" dirty="0"/>
          </a:p>
        </p:txBody>
      </p:sp>
      <p:cxnSp>
        <p:nvCxnSpPr>
          <p:cNvPr id="91" name="Gewinkelter Verbinder 90"/>
          <p:cNvCxnSpPr>
            <a:stCxn id="59" idx="1"/>
            <a:endCxn id="85" idx="0"/>
          </p:cNvCxnSpPr>
          <p:nvPr/>
        </p:nvCxnSpPr>
        <p:spPr>
          <a:xfrm rot="10800000" flipV="1">
            <a:off x="1441383" y="2384931"/>
            <a:ext cx="264588" cy="271899"/>
          </a:xfrm>
          <a:prstGeom prst="bentConnector2">
            <a:avLst/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winkelter Verbinder 96"/>
          <p:cNvCxnSpPr>
            <a:stCxn id="53" idx="2"/>
            <a:endCxn id="104" idx="1"/>
          </p:cNvCxnSpPr>
          <p:nvPr/>
        </p:nvCxnSpPr>
        <p:spPr>
          <a:xfrm rot="16200000" flipH="1">
            <a:off x="209568" y="4162150"/>
            <a:ext cx="1671493" cy="244168"/>
          </a:xfrm>
          <a:prstGeom prst="bentConnector2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1167398" y="4935315"/>
            <a:ext cx="242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BasicPropertyPanelItem</a:t>
            </a:r>
            <a:endParaRPr lang="de-DE" dirty="0"/>
          </a:p>
        </p:txBody>
      </p:sp>
      <p:sp>
        <p:nvSpPr>
          <p:cNvPr id="53" name="Textfeld 52"/>
          <p:cNvSpPr txBox="1"/>
          <p:nvPr/>
        </p:nvSpPr>
        <p:spPr>
          <a:xfrm>
            <a:off x="312838" y="3079156"/>
            <a:ext cx="1220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DE" dirty="0" err="1">
                <a:solidFill>
                  <a:schemeClr val="accent2"/>
                </a:solidFill>
              </a:rPr>
              <a:t>PanelItems</a:t>
            </a:r>
            <a:endParaRPr lang="de-DE" dirty="0">
              <a:solidFill>
                <a:schemeClr val="accent2"/>
              </a:solidFill>
            </a:endParaRPr>
          </a:p>
        </p:txBody>
      </p:sp>
      <p:cxnSp>
        <p:nvCxnSpPr>
          <p:cNvPr id="54" name="Gewinkelter Verbinder 53"/>
          <p:cNvCxnSpPr>
            <a:stCxn id="85" idx="1"/>
            <a:endCxn id="53" idx="0"/>
          </p:cNvCxnSpPr>
          <p:nvPr/>
        </p:nvCxnSpPr>
        <p:spPr>
          <a:xfrm rot="10800000" flipV="1">
            <a:off x="923230" y="2841496"/>
            <a:ext cx="168602" cy="237659"/>
          </a:xfrm>
          <a:prstGeom prst="bentConnector2">
            <a:avLst/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67398" y="5927927"/>
            <a:ext cx="167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EnumPanelItem</a:t>
            </a:r>
            <a:endParaRPr lang="de-DE" dirty="0"/>
          </a:p>
        </p:txBody>
      </p:sp>
      <p:cxnSp>
        <p:nvCxnSpPr>
          <p:cNvPr id="61" name="Gewinkelter Verbinder 60"/>
          <p:cNvCxnSpPr>
            <a:stCxn id="53" idx="2"/>
            <a:endCxn id="58" idx="1"/>
          </p:cNvCxnSpPr>
          <p:nvPr/>
        </p:nvCxnSpPr>
        <p:spPr>
          <a:xfrm rot="16200000" flipH="1">
            <a:off x="-286738" y="4658456"/>
            <a:ext cx="2664105" cy="244168"/>
          </a:xfrm>
          <a:prstGeom prst="bentConnector2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r Verbinder 61"/>
          <p:cNvCxnSpPr>
            <a:stCxn id="34" idx="2"/>
            <a:endCxn id="58" idx="3"/>
          </p:cNvCxnSpPr>
          <p:nvPr/>
        </p:nvCxnSpPr>
        <p:spPr>
          <a:xfrm rot="5400000">
            <a:off x="4684405" y="3880094"/>
            <a:ext cx="386719" cy="4078278"/>
          </a:xfrm>
          <a:prstGeom prst="bentConnector2">
            <a:avLst/>
          </a:prstGeom>
          <a:ln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1167398" y="4131748"/>
            <a:ext cx="228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RelationshipPanelItem</a:t>
            </a:r>
            <a:endParaRPr lang="de-DE" dirty="0"/>
          </a:p>
        </p:txBody>
      </p:sp>
      <p:cxnSp>
        <p:nvCxnSpPr>
          <p:cNvPr id="71" name="Gewinkelter Verbinder 70"/>
          <p:cNvCxnSpPr>
            <a:stCxn id="53" idx="2"/>
            <a:endCxn id="70" idx="1"/>
          </p:cNvCxnSpPr>
          <p:nvPr/>
        </p:nvCxnSpPr>
        <p:spPr>
          <a:xfrm rot="16200000" flipH="1">
            <a:off x="611351" y="3760367"/>
            <a:ext cx="867926" cy="244168"/>
          </a:xfrm>
          <a:prstGeom prst="bentConnector2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r Verbinder 73"/>
          <p:cNvCxnSpPr>
            <a:stCxn id="10" idx="2"/>
            <a:endCxn id="70" idx="3"/>
          </p:cNvCxnSpPr>
          <p:nvPr/>
        </p:nvCxnSpPr>
        <p:spPr>
          <a:xfrm rot="5400000">
            <a:off x="5774532" y="971544"/>
            <a:ext cx="1026376" cy="5663364"/>
          </a:xfrm>
          <a:prstGeom prst="bentConnector2">
            <a:avLst/>
          </a:prstGeom>
          <a:ln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1211203" y="3583030"/>
            <a:ext cx="20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SeparatorPanelItem</a:t>
            </a:r>
            <a:endParaRPr lang="de-DE" dirty="0"/>
          </a:p>
        </p:txBody>
      </p:sp>
      <p:cxnSp>
        <p:nvCxnSpPr>
          <p:cNvPr id="76" name="Gewinkelter Verbinder 75"/>
          <p:cNvCxnSpPr>
            <a:stCxn id="53" idx="2"/>
            <a:endCxn id="75" idx="1"/>
          </p:cNvCxnSpPr>
          <p:nvPr/>
        </p:nvCxnSpPr>
        <p:spPr>
          <a:xfrm rot="16200000" flipH="1">
            <a:off x="907612" y="3464105"/>
            <a:ext cx="319208" cy="287973"/>
          </a:xfrm>
          <a:prstGeom prst="bentConnector2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4546161" y="1729209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2"/>
                </a:solidFill>
              </a:rPr>
              <a:t>View</a:t>
            </a:r>
            <a:endParaRPr lang="de-DE" dirty="0">
              <a:solidFill>
                <a:schemeClr val="accent2"/>
              </a:solidFill>
            </a:endParaRPr>
          </a:p>
        </p:txBody>
      </p:sp>
      <p:cxnSp>
        <p:nvCxnSpPr>
          <p:cNvPr id="84" name="Gewinkelter Verbinder 83"/>
          <p:cNvCxnSpPr>
            <a:stCxn id="82" idx="1"/>
            <a:endCxn id="59" idx="0"/>
          </p:cNvCxnSpPr>
          <p:nvPr/>
        </p:nvCxnSpPr>
        <p:spPr>
          <a:xfrm rot="10800000" flipV="1">
            <a:off x="2253557" y="1913874"/>
            <a:ext cx="2292604" cy="286391"/>
          </a:xfrm>
          <a:prstGeom prst="bentConnector2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>
            <a:off x="3213403" y="2200266"/>
            <a:ext cx="114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TableView</a:t>
            </a:r>
            <a:endParaRPr lang="de-DE" dirty="0"/>
          </a:p>
        </p:txBody>
      </p:sp>
      <p:cxnSp>
        <p:nvCxnSpPr>
          <p:cNvPr id="88" name="Gewinkelter Verbinder 87"/>
          <p:cNvCxnSpPr>
            <a:stCxn id="82" idx="1"/>
            <a:endCxn id="87" idx="0"/>
          </p:cNvCxnSpPr>
          <p:nvPr/>
        </p:nvCxnSpPr>
        <p:spPr>
          <a:xfrm rot="10800000" flipV="1">
            <a:off x="3785067" y="1913874"/>
            <a:ext cx="761095" cy="286391"/>
          </a:xfrm>
          <a:prstGeom prst="bentConnector2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3517549" y="2921688"/>
            <a:ext cx="111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TableItem</a:t>
            </a:r>
            <a:endParaRPr lang="de-DE" dirty="0"/>
          </a:p>
        </p:txBody>
      </p:sp>
      <p:cxnSp>
        <p:nvCxnSpPr>
          <p:cNvPr id="93" name="Gewinkelter Verbinder 92"/>
          <p:cNvCxnSpPr>
            <a:stCxn id="87" idx="2"/>
            <a:endCxn id="92" idx="0"/>
          </p:cNvCxnSpPr>
          <p:nvPr/>
        </p:nvCxnSpPr>
        <p:spPr>
          <a:xfrm rot="16200000" flipH="1">
            <a:off x="3753143" y="2601520"/>
            <a:ext cx="352090" cy="288245"/>
          </a:xfrm>
          <a:prstGeom prst="bentConnector3">
            <a:avLst>
              <a:gd name="adj1" fmla="val 50000"/>
            </a:avLst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r Verbinder 94"/>
          <p:cNvCxnSpPr>
            <a:stCxn id="15" idx="1"/>
            <a:endCxn id="92" idx="3"/>
          </p:cNvCxnSpPr>
          <p:nvPr/>
        </p:nvCxnSpPr>
        <p:spPr>
          <a:xfrm rot="10800000" flipV="1">
            <a:off x="4629073" y="3105366"/>
            <a:ext cx="798395" cy="988"/>
          </a:xfrm>
          <a:prstGeom prst="bentConnector3">
            <a:avLst>
              <a:gd name="adj1" fmla="val 50000"/>
            </a:avLst>
          </a:prstGeom>
          <a:ln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winkelter Verbinder 97"/>
          <p:cNvCxnSpPr>
            <a:stCxn id="82" idx="2"/>
            <a:endCxn id="70" idx="3"/>
          </p:cNvCxnSpPr>
          <p:nvPr/>
        </p:nvCxnSpPr>
        <p:spPr>
          <a:xfrm rot="5400000">
            <a:off x="3054260" y="2500320"/>
            <a:ext cx="2217873" cy="1414315"/>
          </a:xfrm>
          <a:prstGeom prst="bentConnector2">
            <a:avLst/>
          </a:prstGeom>
          <a:ln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/>
          <p:cNvSpPr txBox="1"/>
          <p:nvPr/>
        </p:nvSpPr>
        <p:spPr>
          <a:xfrm>
            <a:off x="6667954" y="421104"/>
            <a:ext cx="1123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&lt;</a:t>
            </a:r>
            <a:r>
              <a:rPr lang="de-DE" sz="1400" i="1" dirty="0" err="1" smtClean="0"/>
              <a:t>RootEntity</a:t>
            </a:r>
            <a:r>
              <a:rPr lang="de-DE" sz="1400" i="1" dirty="0" smtClean="0"/>
              <a:t>&gt;</a:t>
            </a:r>
          </a:p>
        </p:txBody>
      </p:sp>
      <p:sp>
        <p:nvSpPr>
          <p:cNvPr id="3" name="Rechteck 2"/>
          <p:cNvSpPr/>
          <p:nvPr/>
        </p:nvSpPr>
        <p:spPr>
          <a:xfrm>
            <a:off x="312838" y="360218"/>
            <a:ext cx="5114629" cy="63315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5427466" y="360218"/>
            <a:ext cx="4881707" cy="63315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/>
          <p:cNvSpPr txBox="1"/>
          <p:nvPr/>
        </p:nvSpPr>
        <p:spPr>
          <a:xfrm>
            <a:off x="2413936" y="200895"/>
            <a:ext cx="6628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b="1" dirty="0" smtClean="0"/>
              <a:t>View</a:t>
            </a:r>
            <a:endParaRPr lang="de-DE" b="1" dirty="0"/>
          </a:p>
        </p:txBody>
      </p:sp>
      <p:sp>
        <p:nvSpPr>
          <p:cNvPr id="56" name="Textfeld 55"/>
          <p:cNvSpPr txBox="1"/>
          <p:nvPr/>
        </p:nvSpPr>
        <p:spPr>
          <a:xfrm>
            <a:off x="7567823" y="187037"/>
            <a:ext cx="8050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b="1" dirty="0" smtClean="0"/>
              <a:t>Model</a:t>
            </a:r>
            <a:endParaRPr lang="de-DE" b="1" dirty="0"/>
          </a:p>
        </p:txBody>
      </p:sp>
      <p:sp>
        <p:nvSpPr>
          <p:cNvPr id="57" name="Textfeld 56"/>
          <p:cNvSpPr txBox="1"/>
          <p:nvPr/>
        </p:nvSpPr>
        <p:spPr>
          <a:xfrm>
            <a:off x="6900321" y="2921174"/>
            <a:ext cx="93846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Method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63" name="Gewinkelter Verbinder 62"/>
          <p:cNvCxnSpPr>
            <a:stCxn id="7" idx="2"/>
            <a:endCxn id="57" idx="0"/>
          </p:cNvCxnSpPr>
          <p:nvPr/>
        </p:nvCxnSpPr>
        <p:spPr>
          <a:xfrm rot="16200000" flipH="1">
            <a:off x="6702965" y="2254586"/>
            <a:ext cx="1195643" cy="137532"/>
          </a:xfrm>
          <a:prstGeom prst="bentConnector3">
            <a:avLst>
              <a:gd name="adj1" fmla="val 50000"/>
            </a:avLst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efaltete Ecke 1"/>
          <p:cNvSpPr/>
          <p:nvPr/>
        </p:nvSpPr>
        <p:spPr>
          <a:xfrm>
            <a:off x="11984890" y="4502394"/>
            <a:ext cx="2511983" cy="295765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TBD:</a:t>
            </a:r>
          </a:p>
          <a:p>
            <a:r>
              <a:rPr lang="de-DE" dirty="0" smtClean="0"/>
              <a:t>- </a:t>
            </a:r>
            <a:r>
              <a:rPr lang="de-DE" dirty="0" err="1" smtClean="0"/>
              <a:t>Tooltips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Icon auch für Entity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Für alle: Name + Label!</a:t>
            </a:r>
            <a:endParaRPr lang="de-DE" dirty="0"/>
          </a:p>
        </p:txBody>
      </p:sp>
      <p:sp>
        <p:nvSpPr>
          <p:cNvPr id="64" name="Textfeld 63"/>
          <p:cNvSpPr txBox="1"/>
          <p:nvPr/>
        </p:nvSpPr>
        <p:spPr>
          <a:xfrm>
            <a:off x="3698047" y="1396699"/>
            <a:ext cx="78899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Action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5" name="Gefaltete Ecke 64"/>
          <p:cNvSpPr/>
          <p:nvPr/>
        </p:nvSpPr>
        <p:spPr>
          <a:xfrm>
            <a:off x="111503" y="147712"/>
            <a:ext cx="2511983" cy="12446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isRootInstance</a:t>
            </a:r>
            <a:r>
              <a:rPr lang="de-DE" dirty="0" smtClean="0"/>
              <a:t>?</a:t>
            </a:r>
          </a:p>
          <a:p>
            <a:endParaRPr lang="de-DE" dirty="0"/>
          </a:p>
          <a:p>
            <a:r>
              <a:rPr lang="de-DE" dirty="0" smtClean="0"/>
              <a:t>Label vs. 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618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(Not so) Basic </a:t>
            </a:r>
            <a:r>
              <a:rPr lang="de-DE" dirty="0" err="1" smtClean="0"/>
              <a:t>Types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File</a:t>
            </a:r>
          </a:p>
          <a:p>
            <a:r>
              <a:rPr lang="de-DE" dirty="0" smtClean="0"/>
              <a:t>List&lt;File&gt;</a:t>
            </a:r>
          </a:p>
          <a:p>
            <a:r>
              <a:rPr lang="de-DE" dirty="0" smtClean="0"/>
              <a:t>List&lt;</a:t>
            </a:r>
            <a:r>
              <a:rPr lang="de-DE" dirty="0" err="1" smtClean="0"/>
              <a:t>NVPair</a:t>
            </a:r>
            <a:r>
              <a:rPr lang="de-DE" dirty="0" smtClean="0"/>
              <a:t>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925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efaltete Ecke 79"/>
          <p:cNvSpPr/>
          <p:nvPr/>
        </p:nvSpPr>
        <p:spPr>
          <a:xfrm>
            <a:off x="10104818" y="2249124"/>
            <a:ext cx="1548581" cy="199103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efaltete Ecke 15"/>
          <p:cNvSpPr/>
          <p:nvPr/>
        </p:nvSpPr>
        <p:spPr>
          <a:xfrm>
            <a:off x="8377085" y="1179871"/>
            <a:ext cx="1548581" cy="199103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/>
          <p:cNvSpPr/>
          <p:nvPr/>
        </p:nvSpPr>
        <p:spPr>
          <a:xfrm>
            <a:off x="309716" y="383457"/>
            <a:ext cx="3623158" cy="45867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/>
          <p:cNvSpPr/>
          <p:nvPr/>
        </p:nvSpPr>
        <p:spPr>
          <a:xfrm>
            <a:off x="4250008" y="383457"/>
            <a:ext cx="3623158" cy="45867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/>
          <p:cNvSpPr/>
          <p:nvPr/>
        </p:nvSpPr>
        <p:spPr>
          <a:xfrm>
            <a:off x="8190300" y="383456"/>
            <a:ext cx="3623158" cy="45867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/>
          <p:cNvSpPr txBox="1"/>
          <p:nvPr/>
        </p:nvSpPr>
        <p:spPr>
          <a:xfrm>
            <a:off x="1769805" y="4970205"/>
            <a:ext cx="7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Graph</a:t>
            </a:r>
            <a:endParaRPr lang="en-US" dirty="0"/>
          </a:p>
        </p:txBody>
      </p:sp>
      <p:sp>
        <p:nvSpPr>
          <p:cNvPr id="29" name="Textfeld 28"/>
          <p:cNvSpPr txBox="1"/>
          <p:nvPr/>
        </p:nvSpPr>
        <p:spPr>
          <a:xfrm>
            <a:off x="4930875" y="4970205"/>
            <a:ext cx="2264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Aggregation </a:t>
            </a:r>
            <a:r>
              <a:rPr lang="de-DE" dirty="0" err="1" smtClean="0"/>
              <a:t>Hierarchy</a:t>
            </a:r>
            <a:endParaRPr lang="en-US" dirty="0"/>
          </a:p>
        </p:txBody>
      </p:sp>
      <p:sp>
        <p:nvSpPr>
          <p:cNvPr id="30" name="Textfeld 29"/>
          <p:cNvSpPr txBox="1"/>
          <p:nvPr/>
        </p:nvSpPr>
        <p:spPr>
          <a:xfrm>
            <a:off x="9080087" y="4970205"/>
            <a:ext cx="182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Document</a:t>
            </a:r>
            <a:r>
              <a:rPr lang="de-DE" dirty="0" smtClean="0"/>
              <a:t> Model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734947" y="1386347"/>
            <a:ext cx="914400" cy="412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734947" y="2470352"/>
            <a:ext cx="914400" cy="412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2459268" y="2470351"/>
            <a:ext cx="914400" cy="412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2459268" y="3513800"/>
            <a:ext cx="914400" cy="412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Gerader Verbinder 8"/>
          <p:cNvCxnSpPr>
            <a:stCxn id="33" idx="2"/>
            <a:endCxn id="34" idx="0"/>
          </p:cNvCxnSpPr>
          <p:nvPr/>
        </p:nvCxnSpPr>
        <p:spPr>
          <a:xfrm>
            <a:off x="2916468" y="2883306"/>
            <a:ext cx="0" cy="630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stCxn id="5" idx="2"/>
            <a:endCxn id="32" idx="0"/>
          </p:cNvCxnSpPr>
          <p:nvPr/>
        </p:nvCxnSpPr>
        <p:spPr>
          <a:xfrm>
            <a:off x="1192147" y="1799302"/>
            <a:ext cx="0" cy="671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r Verbinder 12"/>
          <p:cNvCxnSpPr>
            <a:stCxn id="5" idx="3"/>
            <a:endCxn id="33" idx="0"/>
          </p:cNvCxnSpPr>
          <p:nvPr/>
        </p:nvCxnSpPr>
        <p:spPr>
          <a:xfrm>
            <a:off x="1649347" y="1592825"/>
            <a:ext cx="1267121" cy="87752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winkelter Verbinder 43"/>
          <p:cNvCxnSpPr>
            <a:stCxn id="32" idx="2"/>
            <a:endCxn id="34" idx="1"/>
          </p:cNvCxnSpPr>
          <p:nvPr/>
        </p:nvCxnSpPr>
        <p:spPr>
          <a:xfrm rot="16200000" flipH="1">
            <a:off x="1407222" y="2668231"/>
            <a:ext cx="836971" cy="126712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4729306" y="1386347"/>
            <a:ext cx="914400" cy="412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4729306" y="2470352"/>
            <a:ext cx="914400" cy="412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6453627" y="2470351"/>
            <a:ext cx="914400" cy="412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6453627" y="3513800"/>
            <a:ext cx="914400" cy="412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Gerader Verbinder 52"/>
          <p:cNvCxnSpPr>
            <a:stCxn id="49" idx="2"/>
            <a:endCxn id="52" idx="0"/>
          </p:cNvCxnSpPr>
          <p:nvPr/>
        </p:nvCxnSpPr>
        <p:spPr>
          <a:xfrm>
            <a:off x="6910827" y="2883306"/>
            <a:ext cx="0" cy="630494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>
            <a:stCxn id="47" idx="2"/>
            <a:endCxn id="48" idx="0"/>
          </p:cNvCxnSpPr>
          <p:nvPr/>
        </p:nvCxnSpPr>
        <p:spPr>
          <a:xfrm>
            <a:off x="5186506" y="1799302"/>
            <a:ext cx="0" cy="671050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r Verbinder 54"/>
          <p:cNvCxnSpPr>
            <a:stCxn id="47" idx="3"/>
            <a:endCxn id="49" idx="0"/>
          </p:cNvCxnSpPr>
          <p:nvPr/>
        </p:nvCxnSpPr>
        <p:spPr>
          <a:xfrm>
            <a:off x="5643706" y="1592825"/>
            <a:ext cx="1267121" cy="877526"/>
          </a:xfrm>
          <a:prstGeom prst="bentConnector2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winkelter Verbinder 55"/>
          <p:cNvCxnSpPr>
            <a:stCxn id="48" idx="2"/>
            <a:endCxn id="52" idx="1"/>
          </p:cNvCxnSpPr>
          <p:nvPr/>
        </p:nvCxnSpPr>
        <p:spPr>
          <a:xfrm rot="16200000" flipH="1">
            <a:off x="5401581" y="2668231"/>
            <a:ext cx="836971" cy="1267121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/>
          <p:cNvSpPr/>
          <p:nvPr/>
        </p:nvSpPr>
        <p:spPr>
          <a:xfrm>
            <a:off x="8682841" y="1386346"/>
            <a:ext cx="914400" cy="412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8682841" y="2470351"/>
            <a:ext cx="914400" cy="412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10407162" y="2470350"/>
            <a:ext cx="914400" cy="412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10407162" y="3513799"/>
            <a:ext cx="914400" cy="412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" name="Gerader Verbinder 72"/>
          <p:cNvCxnSpPr>
            <a:stCxn id="69" idx="2"/>
            <a:endCxn id="72" idx="0"/>
          </p:cNvCxnSpPr>
          <p:nvPr/>
        </p:nvCxnSpPr>
        <p:spPr>
          <a:xfrm>
            <a:off x="10864362" y="2883305"/>
            <a:ext cx="0" cy="630494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/>
          <p:cNvCxnSpPr>
            <a:stCxn id="67" idx="2"/>
            <a:endCxn id="68" idx="0"/>
          </p:cNvCxnSpPr>
          <p:nvPr/>
        </p:nvCxnSpPr>
        <p:spPr>
          <a:xfrm>
            <a:off x="9140041" y="1799301"/>
            <a:ext cx="0" cy="671050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winkelter Verbinder 75"/>
          <p:cNvCxnSpPr>
            <a:stCxn id="67" idx="3"/>
            <a:endCxn id="69" idx="0"/>
          </p:cNvCxnSpPr>
          <p:nvPr/>
        </p:nvCxnSpPr>
        <p:spPr>
          <a:xfrm>
            <a:off x="9597241" y="1592824"/>
            <a:ext cx="1267121" cy="877526"/>
          </a:xfrm>
          <a:prstGeom prst="bentConnector2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winkelter Verbinder 77"/>
          <p:cNvCxnSpPr>
            <a:stCxn id="68" idx="2"/>
            <a:endCxn id="72" idx="1"/>
          </p:cNvCxnSpPr>
          <p:nvPr/>
        </p:nvCxnSpPr>
        <p:spPr>
          <a:xfrm rot="16200000" flipH="1">
            <a:off x="9355116" y="2668230"/>
            <a:ext cx="836971" cy="1267121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6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efaltete Ecke 56"/>
          <p:cNvSpPr/>
          <p:nvPr/>
        </p:nvSpPr>
        <p:spPr>
          <a:xfrm rot="10800000" flipH="1">
            <a:off x="1836111" y="3609182"/>
            <a:ext cx="1419244" cy="501865"/>
          </a:xfrm>
          <a:prstGeom prst="foldedCorner">
            <a:avLst>
              <a:gd name="adj" fmla="val 2942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Gefaltete Ecke 50"/>
          <p:cNvSpPr/>
          <p:nvPr/>
        </p:nvSpPr>
        <p:spPr>
          <a:xfrm rot="10800000" flipH="1">
            <a:off x="3100545" y="1686113"/>
            <a:ext cx="1419244" cy="501865"/>
          </a:xfrm>
          <a:prstGeom prst="foldedCorner">
            <a:avLst>
              <a:gd name="adj" fmla="val 2942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Gefaltete Ecke 47"/>
          <p:cNvSpPr/>
          <p:nvPr/>
        </p:nvSpPr>
        <p:spPr>
          <a:xfrm rot="10800000" flipH="1">
            <a:off x="8062386" y="1683676"/>
            <a:ext cx="1419244" cy="501865"/>
          </a:xfrm>
          <a:prstGeom prst="foldedCorner">
            <a:avLst>
              <a:gd name="adj" fmla="val 2942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Gefaltete Ecke 40"/>
          <p:cNvSpPr/>
          <p:nvPr/>
        </p:nvSpPr>
        <p:spPr>
          <a:xfrm rot="10800000" flipH="1">
            <a:off x="9882426" y="1686001"/>
            <a:ext cx="1419244" cy="501865"/>
          </a:xfrm>
          <a:prstGeom prst="foldedCorner">
            <a:avLst>
              <a:gd name="adj" fmla="val 2942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Gefaltete Ecke 1"/>
          <p:cNvSpPr/>
          <p:nvPr/>
        </p:nvSpPr>
        <p:spPr>
          <a:xfrm rot="10800000" flipH="1">
            <a:off x="6016181" y="507623"/>
            <a:ext cx="1885932" cy="501865"/>
          </a:xfrm>
          <a:prstGeom prst="foldedCorner">
            <a:avLst>
              <a:gd name="adj" fmla="val 2942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6413682" y="562145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#</a:t>
            </a:r>
            <a:r>
              <a:rPr lang="de-DE" dirty="0" err="1" smtClean="0"/>
              <a:t>MyShop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3238761" y="174499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Customer</a:t>
            </a:r>
            <a:endParaRPr lang="de-DE" dirty="0"/>
          </a:p>
        </p:txBody>
      </p:sp>
      <p:cxnSp>
        <p:nvCxnSpPr>
          <p:cNvPr id="63" name="Gewinkelter Verbinder 62"/>
          <p:cNvCxnSpPr>
            <a:stCxn id="2" idx="0"/>
            <a:endCxn id="51" idx="2"/>
          </p:cNvCxnSpPr>
          <p:nvPr/>
        </p:nvCxnSpPr>
        <p:spPr>
          <a:xfrm rot="5400000">
            <a:off x="5046345" y="-226690"/>
            <a:ext cx="676625" cy="31489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r Verbinder 63"/>
          <p:cNvCxnSpPr>
            <a:stCxn id="2" idx="0"/>
            <a:endCxn id="48" idx="2"/>
          </p:cNvCxnSpPr>
          <p:nvPr/>
        </p:nvCxnSpPr>
        <p:spPr>
          <a:xfrm rot="16200000" flipH="1">
            <a:off x="7528483" y="440151"/>
            <a:ext cx="674188" cy="18128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8279189" y="174499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Supplier</a:t>
            </a:r>
            <a:endParaRPr lang="de-DE" dirty="0"/>
          </a:p>
        </p:txBody>
      </p:sp>
      <p:sp>
        <p:nvSpPr>
          <p:cNvPr id="68" name="Textfeld 67"/>
          <p:cNvSpPr txBox="1"/>
          <p:nvPr/>
        </p:nvSpPr>
        <p:spPr>
          <a:xfrm>
            <a:off x="10088901" y="1730247"/>
            <a:ext cx="91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Product</a:t>
            </a:r>
            <a:endParaRPr lang="de-DE" dirty="0"/>
          </a:p>
        </p:txBody>
      </p:sp>
      <p:cxnSp>
        <p:nvCxnSpPr>
          <p:cNvPr id="69" name="Gewinkelter Verbinder 68"/>
          <p:cNvCxnSpPr>
            <a:stCxn id="2" idx="0"/>
            <a:endCxn id="41" idx="2"/>
          </p:cNvCxnSpPr>
          <p:nvPr/>
        </p:nvCxnSpPr>
        <p:spPr>
          <a:xfrm rot="16200000" flipH="1">
            <a:off x="8437341" y="-468707"/>
            <a:ext cx="676513" cy="36329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2171961" y="3681057"/>
            <a:ext cx="7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Order</a:t>
            </a:r>
            <a:endParaRPr lang="de-DE" dirty="0"/>
          </a:p>
        </p:txBody>
      </p:sp>
      <p:cxnSp>
        <p:nvCxnSpPr>
          <p:cNvPr id="71" name="Gewinkelter Verbinder 70"/>
          <p:cNvCxnSpPr>
            <a:stCxn id="51" idx="1"/>
            <a:endCxn id="57" idx="2"/>
          </p:cNvCxnSpPr>
          <p:nvPr/>
        </p:nvCxnSpPr>
        <p:spPr>
          <a:xfrm rot="10800000" flipV="1">
            <a:off x="2545733" y="1937044"/>
            <a:ext cx="554812" cy="1672137"/>
          </a:xfrm>
          <a:prstGeom prst="bentConnector2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/>
          <p:cNvSpPr txBox="1"/>
          <p:nvPr/>
        </p:nvSpPr>
        <p:spPr>
          <a:xfrm>
            <a:off x="4640365" y="3681057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Address</a:t>
            </a:r>
            <a:endParaRPr lang="de-DE" dirty="0"/>
          </a:p>
        </p:txBody>
      </p:sp>
      <p:cxnSp>
        <p:nvCxnSpPr>
          <p:cNvPr id="77" name="Gewinkelter Verbinder 76"/>
          <p:cNvCxnSpPr>
            <a:stCxn id="51" idx="0"/>
            <a:endCxn id="74" idx="0"/>
          </p:cNvCxnSpPr>
          <p:nvPr/>
        </p:nvCxnSpPr>
        <p:spPr>
          <a:xfrm rot="16200000" flipH="1">
            <a:off x="3712092" y="2286052"/>
            <a:ext cx="1493079" cy="12969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5497477" y="4803551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PhoneNumber</a:t>
            </a:r>
            <a:endParaRPr lang="de-DE" dirty="0"/>
          </a:p>
        </p:txBody>
      </p:sp>
      <p:cxnSp>
        <p:nvCxnSpPr>
          <p:cNvPr id="81" name="Gewinkelter Verbinder 80"/>
          <p:cNvCxnSpPr>
            <a:stCxn id="74" idx="2"/>
            <a:endCxn id="79" idx="0"/>
          </p:cNvCxnSpPr>
          <p:nvPr/>
        </p:nvCxnSpPr>
        <p:spPr>
          <a:xfrm rot="16200000" flipH="1">
            <a:off x="5328139" y="3829345"/>
            <a:ext cx="753162" cy="11952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winkelter Verbinder 82"/>
          <p:cNvCxnSpPr>
            <a:stCxn id="79" idx="3"/>
            <a:endCxn id="51" idx="3"/>
          </p:cNvCxnSpPr>
          <p:nvPr/>
        </p:nvCxnSpPr>
        <p:spPr>
          <a:xfrm flipH="1" flipV="1">
            <a:off x="4519789" y="1937045"/>
            <a:ext cx="2587424" cy="3051172"/>
          </a:xfrm>
          <a:prstGeom prst="bentConnector3">
            <a:avLst>
              <a:gd name="adj1" fmla="val -8835"/>
            </a:avLst>
          </a:prstGeom>
          <a:ln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7022939" y="4304324"/>
            <a:ext cx="62433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default</a:t>
            </a:r>
            <a:endParaRPr lang="de-DE" sz="1200" dirty="0"/>
          </a:p>
        </p:txBody>
      </p:sp>
      <p:cxnSp>
        <p:nvCxnSpPr>
          <p:cNvPr id="87" name="Gewinkelter Verbinder 86"/>
          <p:cNvCxnSpPr>
            <a:stCxn id="74" idx="1"/>
            <a:endCxn id="57" idx="0"/>
          </p:cNvCxnSpPr>
          <p:nvPr/>
        </p:nvCxnSpPr>
        <p:spPr>
          <a:xfrm rot="10800000" flipV="1">
            <a:off x="2545733" y="3865723"/>
            <a:ext cx="2094632" cy="245324"/>
          </a:xfrm>
          <a:prstGeom prst="bentConnector4">
            <a:avLst>
              <a:gd name="adj1" fmla="val 33061"/>
              <a:gd name="adj2" fmla="val 193183"/>
            </a:avLst>
          </a:prstGeom>
          <a:ln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winkelter Verbinder 91"/>
          <p:cNvCxnSpPr>
            <a:stCxn id="79" idx="1"/>
            <a:endCxn id="57" idx="0"/>
          </p:cNvCxnSpPr>
          <p:nvPr/>
        </p:nvCxnSpPr>
        <p:spPr>
          <a:xfrm rot="10800000">
            <a:off x="2545733" y="4111047"/>
            <a:ext cx="2951744" cy="877170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/>
          <p:cNvSpPr txBox="1"/>
          <p:nvPr/>
        </p:nvSpPr>
        <p:spPr>
          <a:xfrm>
            <a:off x="2622497" y="4392813"/>
            <a:ext cx="219246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invoiceAddress</a:t>
            </a:r>
            <a:r>
              <a:rPr lang="de-DE" sz="1200" dirty="0" smtClean="0"/>
              <a:t>, </a:t>
            </a:r>
            <a:r>
              <a:rPr lang="de-DE" sz="1200" dirty="0" err="1" smtClean="0"/>
              <a:t>deliveryAddress</a:t>
            </a:r>
            <a:endParaRPr lang="de-DE" sz="1200" dirty="0"/>
          </a:p>
        </p:txBody>
      </p:sp>
      <p:sp>
        <p:nvSpPr>
          <p:cNvPr id="98" name="Textfeld 97"/>
          <p:cNvSpPr txBox="1"/>
          <p:nvPr/>
        </p:nvSpPr>
        <p:spPr>
          <a:xfrm>
            <a:off x="2666742" y="5061062"/>
            <a:ext cx="96103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notifications</a:t>
            </a:r>
            <a:endParaRPr lang="de-DE" sz="1200" dirty="0"/>
          </a:p>
        </p:txBody>
      </p:sp>
      <p:sp>
        <p:nvSpPr>
          <p:cNvPr id="102" name="Textfeld 101"/>
          <p:cNvSpPr txBox="1"/>
          <p:nvPr/>
        </p:nvSpPr>
        <p:spPr>
          <a:xfrm>
            <a:off x="899318" y="5491445"/>
            <a:ext cx="116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OrderItem</a:t>
            </a:r>
            <a:endParaRPr lang="de-DE" dirty="0"/>
          </a:p>
        </p:txBody>
      </p:sp>
      <p:cxnSp>
        <p:nvCxnSpPr>
          <p:cNvPr id="104" name="Gewinkelter Verbinder 103"/>
          <p:cNvCxnSpPr>
            <a:stCxn id="57" idx="1"/>
            <a:endCxn id="102" idx="0"/>
          </p:cNvCxnSpPr>
          <p:nvPr/>
        </p:nvCxnSpPr>
        <p:spPr>
          <a:xfrm rot="10800000" flipV="1">
            <a:off x="1480953" y="3860113"/>
            <a:ext cx="355159" cy="1631331"/>
          </a:xfrm>
          <a:prstGeom prst="bentConnector2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winkelter Verbinder 106"/>
          <p:cNvCxnSpPr>
            <a:stCxn id="41" idx="0"/>
            <a:endCxn id="102" idx="3"/>
          </p:cNvCxnSpPr>
          <p:nvPr/>
        </p:nvCxnSpPr>
        <p:spPr>
          <a:xfrm rot="5400000">
            <a:off x="4583195" y="-332743"/>
            <a:ext cx="3488245" cy="8529463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winkelter Verbinder 109"/>
          <p:cNvCxnSpPr>
            <a:stCxn id="48" idx="0"/>
            <a:endCxn id="74" idx="3"/>
          </p:cNvCxnSpPr>
          <p:nvPr/>
        </p:nvCxnSpPr>
        <p:spPr>
          <a:xfrm rot="5400000">
            <a:off x="6332826" y="1426541"/>
            <a:ext cx="1680182" cy="3198182"/>
          </a:xfrm>
          <a:prstGeom prst="bentConnector2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feld 118"/>
          <p:cNvSpPr txBox="1"/>
          <p:nvPr/>
        </p:nvSpPr>
        <p:spPr>
          <a:xfrm>
            <a:off x="2262997" y="2452698"/>
            <a:ext cx="58548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orders</a:t>
            </a:r>
            <a:endParaRPr lang="de-DE" sz="1200" dirty="0"/>
          </a:p>
        </p:txBody>
      </p:sp>
      <p:sp>
        <p:nvSpPr>
          <p:cNvPr id="123" name="Textfeld 122"/>
          <p:cNvSpPr txBox="1"/>
          <p:nvPr/>
        </p:nvSpPr>
        <p:spPr>
          <a:xfrm>
            <a:off x="1042624" y="4519303"/>
            <a:ext cx="8765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orderItems</a:t>
            </a:r>
            <a:endParaRPr lang="de-DE" sz="1200" dirty="0"/>
          </a:p>
        </p:txBody>
      </p:sp>
      <p:sp>
        <p:nvSpPr>
          <p:cNvPr id="124" name="Textfeld 123"/>
          <p:cNvSpPr txBox="1"/>
          <p:nvPr/>
        </p:nvSpPr>
        <p:spPr>
          <a:xfrm>
            <a:off x="4669350" y="2683530"/>
            <a:ext cx="80618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addresses</a:t>
            </a:r>
            <a:endParaRPr lang="de-DE" sz="1200" dirty="0"/>
          </a:p>
        </p:txBody>
      </p:sp>
      <p:sp>
        <p:nvSpPr>
          <p:cNvPr id="125" name="Textfeld 124"/>
          <p:cNvSpPr txBox="1"/>
          <p:nvPr/>
        </p:nvSpPr>
        <p:spPr>
          <a:xfrm>
            <a:off x="8259285" y="3709450"/>
            <a:ext cx="80618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addresses</a:t>
            </a:r>
            <a:endParaRPr lang="de-DE" sz="1200" dirty="0"/>
          </a:p>
        </p:txBody>
      </p:sp>
      <p:sp>
        <p:nvSpPr>
          <p:cNvPr id="126" name="Textfeld 125"/>
          <p:cNvSpPr txBox="1"/>
          <p:nvPr/>
        </p:nvSpPr>
        <p:spPr>
          <a:xfrm>
            <a:off x="2942399" y="5499633"/>
            <a:ext cx="6742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product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86525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28965"/>
              </p:ext>
            </p:extLst>
          </p:nvPr>
        </p:nvGraphicFramePr>
        <p:xfrm>
          <a:off x="881623" y="1589820"/>
          <a:ext cx="10002684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7114">
                  <a:extLst>
                    <a:ext uri="{9D8B030D-6E8A-4147-A177-3AD203B41FA5}">
                      <a16:colId xmlns:a16="http://schemas.microsoft.com/office/drawing/2014/main" val="3786413784"/>
                    </a:ext>
                  </a:extLst>
                </a:gridCol>
                <a:gridCol w="1667114">
                  <a:extLst>
                    <a:ext uri="{9D8B030D-6E8A-4147-A177-3AD203B41FA5}">
                      <a16:colId xmlns:a16="http://schemas.microsoft.com/office/drawing/2014/main" val="4217854286"/>
                    </a:ext>
                  </a:extLst>
                </a:gridCol>
                <a:gridCol w="1667114">
                  <a:extLst>
                    <a:ext uri="{9D8B030D-6E8A-4147-A177-3AD203B41FA5}">
                      <a16:colId xmlns:a16="http://schemas.microsoft.com/office/drawing/2014/main" val="2060408380"/>
                    </a:ext>
                  </a:extLst>
                </a:gridCol>
                <a:gridCol w="1667114">
                  <a:extLst>
                    <a:ext uri="{9D8B030D-6E8A-4147-A177-3AD203B41FA5}">
                      <a16:colId xmlns:a16="http://schemas.microsoft.com/office/drawing/2014/main" val="3802153626"/>
                    </a:ext>
                  </a:extLst>
                </a:gridCol>
                <a:gridCol w="1667114">
                  <a:extLst>
                    <a:ext uri="{9D8B030D-6E8A-4147-A177-3AD203B41FA5}">
                      <a16:colId xmlns:a16="http://schemas.microsoft.com/office/drawing/2014/main" val="2626686014"/>
                    </a:ext>
                  </a:extLst>
                </a:gridCol>
                <a:gridCol w="1667114">
                  <a:extLst>
                    <a:ext uri="{9D8B030D-6E8A-4147-A177-3AD203B41FA5}">
                      <a16:colId xmlns:a16="http://schemas.microsoft.com/office/drawing/2014/main" val="196779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Embedded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Embedded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Valid?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5913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de-DE" dirty="0" smtClean="0"/>
                        <a:t>Aggregation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3764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FF0000"/>
                          </a:solidFill>
                        </a:rPr>
                        <a:t>No</a:t>
                      </a:r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0993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839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FF0000"/>
                          </a:solidFill>
                        </a:rPr>
                        <a:t>No</a:t>
                      </a:r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05778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de-DE" dirty="0" err="1" smtClean="0"/>
                        <a:t>Association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0640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8087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6505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865420"/>
                  </a:ext>
                </a:extLst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2536723" y="1227501"/>
            <a:ext cx="3346242" cy="350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Source</a:t>
            </a:r>
            <a:endParaRPr lang="en-US" b="1" dirty="0"/>
          </a:p>
        </p:txBody>
      </p:sp>
      <p:sp>
        <p:nvSpPr>
          <p:cNvPr id="6" name="Rechteck 5"/>
          <p:cNvSpPr/>
          <p:nvPr/>
        </p:nvSpPr>
        <p:spPr>
          <a:xfrm>
            <a:off x="5882965" y="1227501"/>
            <a:ext cx="3332753" cy="350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Target</a:t>
            </a:r>
            <a:endParaRPr lang="en-US" b="1" dirty="0"/>
          </a:p>
        </p:txBody>
      </p:sp>
      <p:cxnSp>
        <p:nvCxnSpPr>
          <p:cNvPr id="7" name="Gerader Verbinder 6"/>
          <p:cNvCxnSpPr/>
          <p:nvPr/>
        </p:nvCxnSpPr>
        <p:spPr>
          <a:xfrm>
            <a:off x="3414067" y="2149341"/>
            <a:ext cx="3291533" cy="0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3414067" y="2533970"/>
            <a:ext cx="4873590" cy="0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5104981" y="2882312"/>
            <a:ext cx="1600619" cy="0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5119495" y="3266941"/>
            <a:ext cx="3168162" cy="0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3473728" y="3637055"/>
            <a:ext cx="3291533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3473728" y="4021684"/>
            <a:ext cx="4873590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5164642" y="4370026"/>
            <a:ext cx="1600619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>
            <a:off x="5179156" y="4754655"/>
            <a:ext cx="3168162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80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efaltete Ecke 49"/>
          <p:cNvSpPr/>
          <p:nvPr/>
        </p:nvSpPr>
        <p:spPr>
          <a:xfrm rot="10800000" flipH="1">
            <a:off x="1818897" y="1931573"/>
            <a:ext cx="3726059" cy="4037581"/>
          </a:xfrm>
          <a:prstGeom prst="foldedCorner">
            <a:avLst>
              <a:gd name="adj" fmla="val 475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Gefaltete Ecke 39"/>
          <p:cNvSpPr/>
          <p:nvPr/>
        </p:nvSpPr>
        <p:spPr>
          <a:xfrm rot="10800000" flipH="1">
            <a:off x="6406083" y="1158894"/>
            <a:ext cx="3726059" cy="4037581"/>
          </a:xfrm>
          <a:prstGeom prst="foldedCorner">
            <a:avLst>
              <a:gd name="adj" fmla="val 475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Gefaltete Ecke 56"/>
          <p:cNvSpPr/>
          <p:nvPr/>
        </p:nvSpPr>
        <p:spPr>
          <a:xfrm rot="10800000" flipH="1">
            <a:off x="2972304" y="2235970"/>
            <a:ext cx="1419244" cy="501865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Gefaltete Ecke 50"/>
          <p:cNvSpPr/>
          <p:nvPr/>
        </p:nvSpPr>
        <p:spPr>
          <a:xfrm rot="10800000" flipH="1">
            <a:off x="7525065" y="1391145"/>
            <a:ext cx="1419244" cy="501865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feld 60"/>
          <p:cNvSpPr txBox="1"/>
          <p:nvPr/>
        </p:nvSpPr>
        <p:spPr>
          <a:xfrm>
            <a:off x="7678022" y="145002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Customer</a:t>
            </a:r>
            <a:endParaRPr lang="de-DE" dirty="0"/>
          </a:p>
        </p:txBody>
      </p:sp>
      <p:sp>
        <p:nvSpPr>
          <p:cNvPr id="70" name="Textfeld 69"/>
          <p:cNvSpPr txBox="1"/>
          <p:nvPr/>
        </p:nvSpPr>
        <p:spPr>
          <a:xfrm>
            <a:off x="3314421" y="2327940"/>
            <a:ext cx="7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Order</a:t>
            </a:r>
            <a:endParaRPr lang="de-DE" dirty="0"/>
          </a:p>
        </p:txBody>
      </p:sp>
      <p:cxnSp>
        <p:nvCxnSpPr>
          <p:cNvPr id="71" name="Gewinkelter Verbinder 70"/>
          <p:cNvCxnSpPr>
            <a:stCxn id="51" idx="1"/>
            <a:endCxn id="57" idx="2"/>
          </p:cNvCxnSpPr>
          <p:nvPr/>
        </p:nvCxnSpPr>
        <p:spPr>
          <a:xfrm rot="10800000" flipV="1">
            <a:off x="3681927" y="1642076"/>
            <a:ext cx="3843139" cy="593893"/>
          </a:xfrm>
          <a:prstGeom prst="bentConnector2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/>
          <p:cNvSpPr txBox="1"/>
          <p:nvPr/>
        </p:nvSpPr>
        <p:spPr>
          <a:xfrm>
            <a:off x="7767024" y="3386089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Address</a:t>
            </a:r>
            <a:endParaRPr lang="de-DE" dirty="0"/>
          </a:p>
        </p:txBody>
      </p:sp>
      <p:cxnSp>
        <p:nvCxnSpPr>
          <p:cNvPr id="77" name="Gewinkelter Verbinder 76"/>
          <p:cNvCxnSpPr>
            <a:stCxn id="51" idx="0"/>
            <a:endCxn id="74" idx="0"/>
          </p:cNvCxnSpPr>
          <p:nvPr/>
        </p:nvCxnSpPr>
        <p:spPr>
          <a:xfrm rot="5400000">
            <a:off x="7487682" y="2639083"/>
            <a:ext cx="1493079" cy="9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7429518" y="4508583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PhoneNumber</a:t>
            </a:r>
            <a:endParaRPr lang="de-DE" dirty="0"/>
          </a:p>
        </p:txBody>
      </p:sp>
      <p:cxnSp>
        <p:nvCxnSpPr>
          <p:cNvPr id="81" name="Gewinkelter Verbinder 80"/>
          <p:cNvCxnSpPr>
            <a:stCxn id="74" idx="2"/>
            <a:endCxn id="79" idx="0"/>
          </p:cNvCxnSpPr>
          <p:nvPr/>
        </p:nvCxnSpPr>
        <p:spPr>
          <a:xfrm rot="16200000" flipH="1">
            <a:off x="7857489" y="4131686"/>
            <a:ext cx="753162" cy="6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winkelter Verbinder 82"/>
          <p:cNvCxnSpPr>
            <a:stCxn id="79" idx="3"/>
            <a:endCxn id="51" idx="3"/>
          </p:cNvCxnSpPr>
          <p:nvPr/>
        </p:nvCxnSpPr>
        <p:spPr>
          <a:xfrm flipH="1" flipV="1">
            <a:off x="8944309" y="1642077"/>
            <a:ext cx="94945" cy="3051172"/>
          </a:xfrm>
          <a:prstGeom prst="bentConnector3">
            <a:avLst>
              <a:gd name="adj1" fmla="val -240771"/>
            </a:avLst>
          </a:prstGeom>
          <a:ln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9335989" y="1680859"/>
            <a:ext cx="624338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default</a:t>
            </a:r>
            <a:endParaRPr lang="de-DE" sz="1200" dirty="0"/>
          </a:p>
        </p:txBody>
      </p:sp>
      <p:cxnSp>
        <p:nvCxnSpPr>
          <p:cNvPr id="87" name="Gewinkelter Verbinder 86"/>
          <p:cNvCxnSpPr>
            <a:stCxn id="74" idx="1"/>
            <a:endCxn id="57" idx="0"/>
          </p:cNvCxnSpPr>
          <p:nvPr/>
        </p:nvCxnSpPr>
        <p:spPr>
          <a:xfrm rot="10800000">
            <a:off x="3681926" y="2737835"/>
            <a:ext cx="4085098" cy="832920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winkelter Verbinder 91"/>
          <p:cNvCxnSpPr>
            <a:stCxn id="79" idx="1"/>
            <a:endCxn id="57" idx="0"/>
          </p:cNvCxnSpPr>
          <p:nvPr/>
        </p:nvCxnSpPr>
        <p:spPr>
          <a:xfrm rot="10800000">
            <a:off x="3681926" y="2737835"/>
            <a:ext cx="3747592" cy="1955414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/>
          <p:cNvSpPr txBox="1"/>
          <p:nvPr/>
        </p:nvSpPr>
        <p:spPr>
          <a:xfrm>
            <a:off x="3725743" y="3625938"/>
            <a:ext cx="1198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invoiceAddress</a:t>
            </a:r>
            <a:r>
              <a:rPr lang="de-DE" sz="1200" dirty="0" smtClean="0"/>
              <a:t>, </a:t>
            </a:r>
            <a:endParaRPr lang="de-DE" sz="1200" dirty="0" smtClean="0"/>
          </a:p>
          <a:p>
            <a:r>
              <a:rPr lang="de-DE" sz="1200" dirty="0" err="1" smtClean="0"/>
              <a:t>deliveryAddress</a:t>
            </a:r>
            <a:endParaRPr lang="de-DE" sz="1200" dirty="0"/>
          </a:p>
        </p:txBody>
      </p:sp>
      <p:sp>
        <p:nvSpPr>
          <p:cNvPr id="98" name="Textfeld 97"/>
          <p:cNvSpPr txBox="1"/>
          <p:nvPr/>
        </p:nvSpPr>
        <p:spPr>
          <a:xfrm>
            <a:off x="3725743" y="4733811"/>
            <a:ext cx="961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notifications</a:t>
            </a:r>
            <a:endParaRPr lang="de-DE" sz="1200" dirty="0"/>
          </a:p>
        </p:txBody>
      </p:sp>
      <p:sp>
        <p:nvSpPr>
          <p:cNvPr id="102" name="Textfeld 101"/>
          <p:cNvSpPr txBox="1"/>
          <p:nvPr/>
        </p:nvSpPr>
        <p:spPr>
          <a:xfrm>
            <a:off x="1990702" y="5196477"/>
            <a:ext cx="116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OrderItem</a:t>
            </a:r>
            <a:endParaRPr lang="de-DE" dirty="0"/>
          </a:p>
        </p:txBody>
      </p:sp>
      <p:cxnSp>
        <p:nvCxnSpPr>
          <p:cNvPr id="104" name="Gewinkelter Verbinder 103"/>
          <p:cNvCxnSpPr>
            <a:stCxn id="57" idx="1"/>
            <a:endCxn id="102" idx="0"/>
          </p:cNvCxnSpPr>
          <p:nvPr/>
        </p:nvCxnSpPr>
        <p:spPr>
          <a:xfrm rot="10800000" flipV="1">
            <a:off x="2572336" y="2486901"/>
            <a:ext cx="399968" cy="2709575"/>
          </a:xfrm>
          <a:prstGeom prst="bentConnector2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feld 118"/>
          <p:cNvSpPr txBox="1"/>
          <p:nvPr/>
        </p:nvSpPr>
        <p:spPr>
          <a:xfrm>
            <a:off x="6654996" y="1724448"/>
            <a:ext cx="585481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err="1"/>
              <a:t>orders</a:t>
            </a:r>
            <a:endParaRPr lang="de-DE" dirty="0"/>
          </a:p>
        </p:txBody>
      </p:sp>
      <p:sp>
        <p:nvSpPr>
          <p:cNvPr id="123" name="Textfeld 122"/>
          <p:cNvSpPr txBox="1"/>
          <p:nvPr/>
        </p:nvSpPr>
        <p:spPr>
          <a:xfrm>
            <a:off x="2106591" y="2925758"/>
            <a:ext cx="876587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orderItems</a:t>
            </a:r>
            <a:endParaRPr lang="de-DE" sz="1200" dirty="0"/>
          </a:p>
        </p:txBody>
      </p:sp>
      <p:sp>
        <p:nvSpPr>
          <p:cNvPr id="124" name="Textfeld 123"/>
          <p:cNvSpPr txBox="1"/>
          <p:nvPr/>
        </p:nvSpPr>
        <p:spPr>
          <a:xfrm>
            <a:off x="7796009" y="2388562"/>
            <a:ext cx="806183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addresses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50008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feil nach links 138"/>
          <p:cNvSpPr/>
          <p:nvPr/>
        </p:nvSpPr>
        <p:spPr>
          <a:xfrm>
            <a:off x="9396971" y="1505157"/>
            <a:ext cx="258426" cy="418939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Pfeil nach links 139"/>
          <p:cNvSpPr/>
          <p:nvPr/>
        </p:nvSpPr>
        <p:spPr>
          <a:xfrm>
            <a:off x="6224302" y="1505157"/>
            <a:ext cx="258426" cy="418939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Pfeil nach links 140"/>
          <p:cNvSpPr/>
          <p:nvPr/>
        </p:nvSpPr>
        <p:spPr>
          <a:xfrm>
            <a:off x="3687801" y="1505157"/>
            <a:ext cx="258426" cy="418939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10767306" y="627932"/>
            <a:ext cx="76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Domain</a:t>
            </a:r>
            <a:endParaRPr lang="de-DE" sz="1400" dirty="0"/>
          </a:p>
        </p:txBody>
      </p:sp>
      <p:sp>
        <p:nvSpPr>
          <p:cNvPr id="23" name="Textfeld 22"/>
          <p:cNvSpPr txBox="1"/>
          <p:nvPr/>
        </p:nvSpPr>
        <p:spPr>
          <a:xfrm>
            <a:off x="10578969" y="1616320"/>
            <a:ext cx="622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Entity</a:t>
            </a:r>
            <a:endParaRPr lang="de-DE" sz="1400" dirty="0"/>
          </a:p>
        </p:txBody>
      </p:sp>
      <p:sp>
        <p:nvSpPr>
          <p:cNvPr id="25" name="Textfeld 24"/>
          <p:cNvSpPr txBox="1"/>
          <p:nvPr/>
        </p:nvSpPr>
        <p:spPr>
          <a:xfrm>
            <a:off x="10087873" y="2604708"/>
            <a:ext cx="1113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Relationship</a:t>
            </a:r>
            <a:endParaRPr lang="de-DE" sz="1400" dirty="0"/>
          </a:p>
        </p:txBody>
      </p:sp>
      <p:cxnSp>
        <p:nvCxnSpPr>
          <p:cNvPr id="26" name="Gewinkelter Verbinder 25"/>
          <p:cNvCxnSpPr>
            <a:stCxn id="22" idx="2"/>
            <a:endCxn id="23" idx="0"/>
          </p:cNvCxnSpPr>
          <p:nvPr/>
        </p:nvCxnSpPr>
        <p:spPr>
          <a:xfrm rot="5400000">
            <a:off x="10680829" y="1144960"/>
            <a:ext cx="680611" cy="262108"/>
          </a:xfrm>
          <a:prstGeom prst="bentConnector3">
            <a:avLst/>
          </a:prstGeom>
          <a:ln>
            <a:solidFill>
              <a:schemeClr val="tx1"/>
            </a:solidFill>
            <a:headEnd type="diamond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r Verbinder 27"/>
          <p:cNvCxnSpPr>
            <a:stCxn id="23" idx="2"/>
            <a:endCxn id="25" idx="0"/>
          </p:cNvCxnSpPr>
          <p:nvPr/>
        </p:nvCxnSpPr>
        <p:spPr>
          <a:xfrm rot="5400000">
            <a:off x="10427001" y="2141628"/>
            <a:ext cx="680611" cy="245548"/>
          </a:xfrm>
          <a:prstGeom prst="bentConnector3">
            <a:avLst/>
          </a:prstGeom>
          <a:ln>
            <a:solidFill>
              <a:schemeClr val="tx1"/>
            </a:solidFill>
            <a:headEnd type="diamond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1580803" y="627506"/>
            <a:ext cx="1212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#</a:t>
            </a:r>
            <a:r>
              <a:rPr lang="de-DE" sz="1400" dirty="0" err="1" smtClean="0"/>
              <a:t>DomainRoot</a:t>
            </a:r>
            <a:endParaRPr lang="de-DE" sz="1400" dirty="0"/>
          </a:p>
        </p:txBody>
      </p:sp>
      <p:cxnSp>
        <p:nvCxnSpPr>
          <p:cNvPr id="70" name="Gewinkelter Verbinder 69"/>
          <p:cNvCxnSpPr>
            <a:stCxn id="66" idx="2"/>
            <a:endCxn id="77" idx="0"/>
          </p:cNvCxnSpPr>
          <p:nvPr/>
        </p:nvCxnSpPr>
        <p:spPr>
          <a:xfrm rot="5400000">
            <a:off x="1285296" y="632782"/>
            <a:ext cx="599135" cy="12041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winkelter Verbinder 70"/>
          <p:cNvCxnSpPr>
            <a:stCxn id="66" idx="2"/>
            <a:endCxn id="79" idx="0"/>
          </p:cNvCxnSpPr>
          <p:nvPr/>
        </p:nvCxnSpPr>
        <p:spPr>
          <a:xfrm rot="5400000">
            <a:off x="1595226" y="940368"/>
            <a:ext cx="596790" cy="5866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/>
          <p:cNvSpPr txBox="1"/>
          <p:nvPr/>
        </p:nvSpPr>
        <p:spPr>
          <a:xfrm>
            <a:off x="716535" y="153441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John</a:t>
            </a:r>
            <a:endParaRPr lang="de-DE" sz="1400" dirty="0"/>
          </a:p>
        </p:txBody>
      </p:sp>
      <p:sp>
        <p:nvSpPr>
          <p:cNvPr id="79" name="Textfeld 78"/>
          <p:cNvSpPr txBox="1"/>
          <p:nvPr/>
        </p:nvSpPr>
        <p:spPr>
          <a:xfrm>
            <a:off x="1361302" y="1532073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Bob</a:t>
            </a:r>
            <a:endParaRPr lang="de-DE" sz="1400" dirty="0"/>
          </a:p>
        </p:txBody>
      </p:sp>
      <p:cxnSp>
        <p:nvCxnSpPr>
          <p:cNvPr id="81" name="Gewinkelter Verbinder 80"/>
          <p:cNvCxnSpPr>
            <a:stCxn id="66" idx="2"/>
            <a:endCxn id="83" idx="0"/>
          </p:cNvCxnSpPr>
          <p:nvPr/>
        </p:nvCxnSpPr>
        <p:spPr>
          <a:xfrm rot="16200000" flipH="1">
            <a:off x="1836822" y="1285391"/>
            <a:ext cx="1131362" cy="431145"/>
          </a:xfrm>
          <a:prstGeom prst="bentConnector3">
            <a:avLst>
              <a:gd name="adj1" fmla="val 26355"/>
            </a:avLst>
          </a:prstGeom>
          <a:ln>
            <a:solidFill>
              <a:schemeClr val="tx1"/>
            </a:solidFill>
            <a:headEnd type="diamond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winkelter Verbinder 81"/>
          <p:cNvCxnSpPr>
            <a:stCxn id="66" idx="2"/>
            <a:endCxn id="84" idx="0"/>
          </p:cNvCxnSpPr>
          <p:nvPr/>
        </p:nvCxnSpPr>
        <p:spPr>
          <a:xfrm rot="16200000" flipH="1">
            <a:off x="2177980" y="944234"/>
            <a:ext cx="1129017" cy="1111114"/>
          </a:xfrm>
          <a:prstGeom prst="bentConnector3">
            <a:avLst>
              <a:gd name="adj1" fmla="val 26306"/>
            </a:avLst>
          </a:prstGeom>
          <a:ln>
            <a:solidFill>
              <a:schemeClr val="tx1"/>
            </a:solidFill>
            <a:headEnd type="diamond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2402312" y="2066645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Car</a:t>
            </a:r>
            <a:endParaRPr lang="de-DE" sz="1400" dirty="0"/>
          </a:p>
        </p:txBody>
      </p:sp>
      <p:sp>
        <p:nvSpPr>
          <p:cNvPr id="84" name="Textfeld 83"/>
          <p:cNvSpPr txBox="1"/>
          <p:nvPr/>
        </p:nvSpPr>
        <p:spPr>
          <a:xfrm>
            <a:off x="3047079" y="2064300"/>
            <a:ext cx="501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Bike</a:t>
            </a:r>
            <a:endParaRPr lang="de-DE" sz="1400" dirty="0"/>
          </a:p>
        </p:txBody>
      </p:sp>
      <p:cxnSp>
        <p:nvCxnSpPr>
          <p:cNvPr id="89" name="Gewinkelter Verbinder 88"/>
          <p:cNvCxnSpPr>
            <a:stCxn id="79" idx="2"/>
            <a:endCxn id="91" idx="1"/>
          </p:cNvCxnSpPr>
          <p:nvPr/>
        </p:nvCxnSpPr>
        <p:spPr>
          <a:xfrm rot="16200000" flipH="1">
            <a:off x="1239681" y="2200479"/>
            <a:ext cx="916827" cy="195568"/>
          </a:xfrm>
          <a:prstGeom prst="bentConnector2">
            <a:avLst/>
          </a:prstGeom>
          <a:ln>
            <a:solidFill>
              <a:schemeClr val="tx1"/>
            </a:solidFill>
            <a:headEnd type="diamond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1795878" y="2602788"/>
            <a:ext cx="1065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Order_4711</a:t>
            </a:r>
            <a:endParaRPr lang="de-DE" sz="1400" dirty="0"/>
          </a:p>
        </p:txBody>
      </p:sp>
      <p:cxnSp>
        <p:nvCxnSpPr>
          <p:cNvPr id="94" name="Gewinkelter Verbinder 93"/>
          <p:cNvCxnSpPr>
            <a:stCxn id="91" idx="3"/>
            <a:endCxn id="84" idx="2"/>
          </p:cNvCxnSpPr>
          <p:nvPr/>
        </p:nvCxnSpPr>
        <p:spPr>
          <a:xfrm flipV="1">
            <a:off x="2861362" y="2372077"/>
            <a:ext cx="436683" cy="384600"/>
          </a:xfrm>
          <a:prstGeom prst="bentConnector2">
            <a:avLst/>
          </a:prstGeom>
          <a:ln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Gefaltete Ecke 98"/>
          <p:cNvSpPr/>
          <p:nvPr/>
        </p:nvSpPr>
        <p:spPr>
          <a:xfrm>
            <a:off x="5945253" y="3907474"/>
            <a:ext cx="760401" cy="647114"/>
          </a:xfrm>
          <a:prstGeom prst="foldedCorner">
            <a:avLst>
              <a:gd name="adj" fmla="val 23165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JSON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0" name="Gefaltete Ecke 99"/>
          <p:cNvSpPr/>
          <p:nvPr/>
        </p:nvSpPr>
        <p:spPr>
          <a:xfrm>
            <a:off x="9763122" y="4617371"/>
            <a:ext cx="760401" cy="647114"/>
          </a:xfrm>
          <a:prstGeom prst="foldedCorner">
            <a:avLst>
              <a:gd name="adj" fmla="val 23165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SMN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2" name="Zylinder 101"/>
          <p:cNvSpPr/>
          <p:nvPr/>
        </p:nvSpPr>
        <p:spPr>
          <a:xfrm>
            <a:off x="1356051" y="5756721"/>
            <a:ext cx="1084304" cy="70338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DBMS</a:t>
            </a:r>
          </a:p>
        </p:txBody>
      </p:sp>
      <p:sp>
        <p:nvSpPr>
          <p:cNvPr id="104" name="Flussdiagramm: Zentralspeicher 103"/>
          <p:cNvSpPr/>
          <p:nvPr/>
        </p:nvSpPr>
        <p:spPr>
          <a:xfrm>
            <a:off x="1356051" y="3546310"/>
            <a:ext cx="1081154" cy="604911"/>
          </a:xfrm>
          <a:prstGeom prst="flowChartInternalStorag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Web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5" name="Flussdiagramm: Vordefinierter Prozess 104"/>
          <p:cNvSpPr/>
          <p:nvPr/>
        </p:nvSpPr>
        <p:spPr>
          <a:xfrm>
            <a:off x="1356051" y="4600470"/>
            <a:ext cx="1096108" cy="674784"/>
          </a:xfrm>
          <a:prstGeom prst="flowChartPredefined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Server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6" name="Pfeil nach unten 105"/>
          <p:cNvSpPr/>
          <p:nvPr/>
        </p:nvSpPr>
        <p:spPr>
          <a:xfrm>
            <a:off x="1678797" y="4242713"/>
            <a:ext cx="431879" cy="26626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07" name="Pfeil nach unten 106"/>
          <p:cNvSpPr/>
          <p:nvPr/>
        </p:nvSpPr>
        <p:spPr>
          <a:xfrm>
            <a:off x="1690520" y="5407984"/>
            <a:ext cx="431879" cy="26626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cxnSp>
        <p:nvCxnSpPr>
          <p:cNvPr id="109" name="Gerader Verbinder 108"/>
          <p:cNvCxnSpPr>
            <a:stCxn id="101" idx="3"/>
            <a:endCxn id="106" idx="1"/>
          </p:cNvCxnSpPr>
          <p:nvPr/>
        </p:nvCxnSpPr>
        <p:spPr>
          <a:xfrm>
            <a:off x="938441" y="4193861"/>
            <a:ext cx="740356" cy="1819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/>
          <p:cNvCxnSpPr>
            <a:stCxn id="111" idx="3"/>
            <a:endCxn id="107" idx="1"/>
          </p:cNvCxnSpPr>
          <p:nvPr/>
        </p:nvCxnSpPr>
        <p:spPr>
          <a:xfrm flipV="1">
            <a:off x="938440" y="5541117"/>
            <a:ext cx="752080" cy="984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9662687" y="409883"/>
            <a:ext cx="2259668" cy="271506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Textfeld 115"/>
          <p:cNvSpPr txBox="1"/>
          <p:nvPr/>
        </p:nvSpPr>
        <p:spPr>
          <a:xfrm>
            <a:off x="10229745" y="254517"/>
            <a:ext cx="111787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Meta-Model</a:t>
            </a:r>
            <a:endParaRPr lang="de-DE" sz="1400" b="1" dirty="0"/>
          </a:p>
        </p:txBody>
      </p:sp>
      <p:sp>
        <p:nvSpPr>
          <p:cNvPr id="119" name="Rechteck 118"/>
          <p:cNvSpPr/>
          <p:nvPr/>
        </p:nvSpPr>
        <p:spPr>
          <a:xfrm>
            <a:off x="562441" y="409883"/>
            <a:ext cx="3103861" cy="621478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Textfeld 119"/>
          <p:cNvSpPr txBox="1"/>
          <p:nvPr/>
        </p:nvSpPr>
        <p:spPr>
          <a:xfrm>
            <a:off x="1440395" y="254517"/>
            <a:ext cx="140564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Model </a:t>
            </a:r>
            <a:r>
              <a:rPr lang="de-DE" sz="1400" b="1" dirty="0" err="1" smtClean="0"/>
              <a:t>Instances</a:t>
            </a:r>
            <a:endParaRPr lang="de-DE" sz="1400" b="1" dirty="0"/>
          </a:p>
        </p:txBody>
      </p:sp>
      <p:sp>
        <p:nvSpPr>
          <p:cNvPr id="124" name="Ellipse 123"/>
          <p:cNvSpPr/>
          <p:nvPr/>
        </p:nvSpPr>
        <p:spPr>
          <a:xfrm>
            <a:off x="7054174" y="4586201"/>
            <a:ext cx="1663404" cy="67828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Template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</a:rPr>
              <a:t>Engine</a:t>
            </a:r>
          </a:p>
        </p:txBody>
      </p:sp>
      <p:cxnSp>
        <p:nvCxnSpPr>
          <p:cNvPr id="128" name="Gerade Verbindung mit Pfeil 127"/>
          <p:cNvCxnSpPr>
            <a:stCxn id="124" idx="2"/>
            <a:endCxn id="104" idx="3"/>
          </p:cNvCxnSpPr>
          <p:nvPr/>
        </p:nvCxnSpPr>
        <p:spPr>
          <a:xfrm flipH="1" flipV="1">
            <a:off x="2437205" y="3848766"/>
            <a:ext cx="2317098" cy="1076577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/>
          <p:cNvCxnSpPr>
            <a:stCxn id="124" idx="2"/>
            <a:endCxn id="105" idx="3"/>
          </p:cNvCxnSpPr>
          <p:nvPr/>
        </p:nvCxnSpPr>
        <p:spPr>
          <a:xfrm flipH="1">
            <a:off x="2452159" y="4925343"/>
            <a:ext cx="2302144" cy="12519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Gefaltete Ecke 133"/>
          <p:cNvSpPr/>
          <p:nvPr/>
        </p:nvSpPr>
        <p:spPr>
          <a:xfrm>
            <a:off x="8416405" y="5712957"/>
            <a:ext cx="1144994" cy="803412"/>
          </a:xfrm>
          <a:prstGeom prst="foldedCorner">
            <a:avLst>
              <a:gd name="adj" fmla="val 23165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5" name="Gefaltete Ecke 134"/>
          <p:cNvSpPr/>
          <p:nvPr/>
        </p:nvSpPr>
        <p:spPr>
          <a:xfrm>
            <a:off x="8456264" y="5766890"/>
            <a:ext cx="1144994" cy="803412"/>
          </a:xfrm>
          <a:prstGeom prst="foldedCorner">
            <a:avLst>
              <a:gd name="adj" fmla="val 23165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6" name="Gefaltete Ecke 135"/>
          <p:cNvSpPr/>
          <p:nvPr/>
        </p:nvSpPr>
        <p:spPr>
          <a:xfrm>
            <a:off x="8510403" y="5821256"/>
            <a:ext cx="1144994" cy="803412"/>
          </a:xfrm>
          <a:prstGeom prst="foldedCorner">
            <a:avLst>
              <a:gd name="adj" fmla="val 23165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Template.hst</a:t>
            </a:r>
            <a:endParaRPr lang="de-DE" sz="1400" dirty="0" smtClean="0">
              <a:solidFill>
                <a:schemeClr val="tx1"/>
              </a:solidFill>
            </a:endParaRP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{{Domain}}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37" name="Gerade Verbindung mit Pfeil 136"/>
          <p:cNvCxnSpPr>
            <a:stCxn id="134" idx="0"/>
            <a:endCxn id="124" idx="5"/>
          </p:cNvCxnSpPr>
          <p:nvPr/>
        </p:nvCxnSpPr>
        <p:spPr>
          <a:xfrm flipH="1" flipV="1">
            <a:off x="8473978" y="5165153"/>
            <a:ext cx="514924" cy="547804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/>
          <p:cNvCxnSpPr>
            <a:endCxn id="124" idx="0"/>
          </p:cNvCxnSpPr>
          <p:nvPr/>
        </p:nvCxnSpPr>
        <p:spPr>
          <a:xfrm flipH="1">
            <a:off x="7885876" y="3127296"/>
            <a:ext cx="146175" cy="1458905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mit Pfeil 144"/>
          <p:cNvCxnSpPr>
            <a:stCxn id="124" idx="6"/>
            <a:endCxn id="100" idx="1"/>
          </p:cNvCxnSpPr>
          <p:nvPr/>
        </p:nvCxnSpPr>
        <p:spPr>
          <a:xfrm>
            <a:off x="8717578" y="4925343"/>
            <a:ext cx="1045544" cy="15585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/>
          <p:cNvCxnSpPr/>
          <p:nvPr/>
        </p:nvCxnSpPr>
        <p:spPr>
          <a:xfrm>
            <a:off x="8778487" y="3134750"/>
            <a:ext cx="1477375" cy="1468553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mit Pfeil 152"/>
          <p:cNvCxnSpPr/>
          <p:nvPr/>
        </p:nvCxnSpPr>
        <p:spPr>
          <a:xfrm flipH="1" flipV="1">
            <a:off x="8579608" y="3165297"/>
            <a:ext cx="1400952" cy="1420904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/>
          <p:cNvCxnSpPr/>
          <p:nvPr/>
        </p:nvCxnSpPr>
        <p:spPr>
          <a:xfrm flipV="1">
            <a:off x="6249966" y="3155126"/>
            <a:ext cx="804208" cy="740420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/>
          <p:cNvCxnSpPr/>
          <p:nvPr/>
        </p:nvCxnSpPr>
        <p:spPr>
          <a:xfrm flipH="1">
            <a:off x="6529053" y="3147113"/>
            <a:ext cx="805353" cy="748433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/>
          <p:cNvCxnSpPr>
            <a:stCxn id="124" idx="2"/>
            <a:endCxn id="102" idx="4"/>
          </p:cNvCxnSpPr>
          <p:nvPr/>
        </p:nvCxnSpPr>
        <p:spPr>
          <a:xfrm flipH="1">
            <a:off x="2440355" y="4925343"/>
            <a:ext cx="2313948" cy="1183071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feld 164"/>
          <p:cNvSpPr txBox="1"/>
          <p:nvPr/>
        </p:nvSpPr>
        <p:spPr>
          <a:xfrm>
            <a:off x="6867820" y="3378805"/>
            <a:ext cx="731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Base::</a:t>
            </a:r>
          </a:p>
          <a:p>
            <a:r>
              <a:rPr lang="de-DE" sz="1200" dirty="0" err="1" smtClean="0"/>
              <a:t>toJSON</a:t>
            </a:r>
            <a:r>
              <a:rPr lang="de-DE" sz="1200" dirty="0" smtClean="0"/>
              <a:t>()</a:t>
            </a:r>
            <a:endParaRPr lang="de-DE" sz="1200" dirty="0"/>
          </a:p>
        </p:txBody>
      </p:sp>
      <p:sp>
        <p:nvSpPr>
          <p:cNvPr id="166" name="Textfeld 165"/>
          <p:cNvSpPr txBox="1"/>
          <p:nvPr/>
        </p:nvSpPr>
        <p:spPr>
          <a:xfrm>
            <a:off x="9351760" y="3433881"/>
            <a:ext cx="771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Base::</a:t>
            </a:r>
          </a:p>
          <a:p>
            <a:r>
              <a:rPr lang="de-DE" sz="1200" dirty="0" err="1" smtClean="0"/>
              <a:t>toString</a:t>
            </a:r>
            <a:r>
              <a:rPr lang="de-DE" sz="1200" dirty="0" smtClean="0"/>
              <a:t>()</a:t>
            </a:r>
            <a:endParaRPr lang="de-DE" sz="1200" dirty="0"/>
          </a:p>
        </p:txBody>
      </p:sp>
      <p:sp>
        <p:nvSpPr>
          <p:cNvPr id="167" name="Textfeld 166"/>
          <p:cNvSpPr txBox="1"/>
          <p:nvPr/>
        </p:nvSpPr>
        <p:spPr>
          <a:xfrm>
            <a:off x="8714381" y="4659476"/>
            <a:ext cx="1034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BasicSMN.hst</a:t>
            </a:r>
            <a:endParaRPr lang="de-DE" sz="1200" dirty="0"/>
          </a:p>
        </p:txBody>
      </p:sp>
      <p:sp>
        <p:nvSpPr>
          <p:cNvPr id="173" name="Textfeld 172"/>
          <p:cNvSpPr txBox="1"/>
          <p:nvPr/>
        </p:nvSpPr>
        <p:spPr>
          <a:xfrm>
            <a:off x="8534891" y="3755069"/>
            <a:ext cx="137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HeadStart</a:t>
            </a:r>
            <a:r>
              <a:rPr lang="de-DE" sz="1200" dirty="0" smtClean="0"/>
              <a:t>::</a:t>
            </a:r>
          </a:p>
          <a:p>
            <a:r>
              <a:rPr lang="de-DE" sz="1200" dirty="0" err="1" smtClean="0"/>
              <a:t>createModel</a:t>
            </a:r>
            <a:r>
              <a:rPr lang="de-DE" sz="1200" dirty="0" smtClean="0"/>
              <a:t> ()</a:t>
            </a:r>
            <a:endParaRPr lang="de-DE" sz="1200" dirty="0"/>
          </a:p>
        </p:txBody>
      </p:sp>
      <p:sp>
        <p:nvSpPr>
          <p:cNvPr id="178" name="Textfeld 177"/>
          <p:cNvSpPr txBox="1"/>
          <p:nvPr/>
        </p:nvSpPr>
        <p:spPr>
          <a:xfrm>
            <a:off x="5203065" y="3184181"/>
            <a:ext cx="1392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HeadStart</a:t>
            </a:r>
            <a:r>
              <a:rPr lang="de-DE" sz="1200" dirty="0" smtClean="0"/>
              <a:t>::</a:t>
            </a:r>
          </a:p>
          <a:p>
            <a:r>
              <a:rPr lang="de-DE" sz="1200" dirty="0" err="1" smtClean="0"/>
              <a:t>createDomainFrom</a:t>
            </a:r>
            <a:endParaRPr lang="de-DE" sz="1200" dirty="0" smtClean="0"/>
          </a:p>
          <a:p>
            <a:r>
              <a:rPr lang="de-DE" sz="1200" dirty="0" err="1" smtClean="0"/>
              <a:t>JSONString</a:t>
            </a:r>
            <a:r>
              <a:rPr lang="de-DE" sz="1200" dirty="0" smtClean="0"/>
              <a:t>()</a:t>
            </a:r>
            <a:endParaRPr lang="de-DE" sz="1200" dirty="0"/>
          </a:p>
        </p:txBody>
      </p:sp>
      <p:sp>
        <p:nvSpPr>
          <p:cNvPr id="179" name="Textfeld 178"/>
          <p:cNvSpPr txBox="1"/>
          <p:nvPr/>
        </p:nvSpPr>
        <p:spPr>
          <a:xfrm>
            <a:off x="3656497" y="3978637"/>
            <a:ext cx="909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HeadStart</a:t>
            </a:r>
            <a:r>
              <a:rPr lang="de-DE" sz="1200" dirty="0" smtClean="0"/>
              <a:t>_</a:t>
            </a:r>
          </a:p>
          <a:p>
            <a:r>
              <a:rPr lang="de-DE" sz="1200" dirty="0" err="1" smtClean="0"/>
              <a:t>WebAPI.hst</a:t>
            </a:r>
            <a:endParaRPr lang="de-DE" sz="1200" dirty="0"/>
          </a:p>
        </p:txBody>
      </p:sp>
      <p:sp>
        <p:nvSpPr>
          <p:cNvPr id="101" name="Gefaltete Ecke 100"/>
          <p:cNvSpPr/>
          <p:nvPr/>
        </p:nvSpPr>
        <p:spPr>
          <a:xfrm>
            <a:off x="178040" y="3870304"/>
            <a:ext cx="760401" cy="647114"/>
          </a:xfrm>
          <a:prstGeom prst="foldedCorner">
            <a:avLst>
              <a:gd name="adj" fmla="val 23165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JSON</a:t>
            </a: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&amp; REST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1" name="Gefaltete Ecke 110"/>
          <p:cNvSpPr/>
          <p:nvPr/>
        </p:nvSpPr>
        <p:spPr>
          <a:xfrm>
            <a:off x="178039" y="5316035"/>
            <a:ext cx="760401" cy="647114"/>
          </a:xfrm>
          <a:prstGeom prst="foldedCorner">
            <a:avLst>
              <a:gd name="adj" fmla="val 23165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JSON </a:t>
            </a:r>
            <a:r>
              <a:rPr lang="de-DE" sz="1400" dirty="0" err="1" smtClean="0">
                <a:solidFill>
                  <a:schemeClr val="tx1"/>
                </a:solidFill>
              </a:rPr>
              <a:t>or</a:t>
            </a:r>
            <a:endParaRPr lang="de-DE" sz="1400" dirty="0" smtClean="0">
              <a:solidFill>
                <a:schemeClr val="tx1"/>
              </a:solidFill>
            </a:endParaRP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SQL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6814729" y="5185285"/>
            <a:ext cx="1410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Headstart::</a:t>
            </a:r>
          </a:p>
          <a:p>
            <a:r>
              <a:rPr lang="de-DE" sz="1200" dirty="0" err="1" smtClean="0"/>
              <a:t>applyTemplateFile</a:t>
            </a:r>
            <a:r>
              <a:rPr lang="de-DE" sz="1200" dirty="0" smtClean="0"/>
              <a:t>()</a:t>
            </a:r>
            <a:endParaRPr lang="de-DE" sz="1200" dirty="0"/>
          </a:p>
        </p:txBody>
      </p:sp>
      <p:sp>
        <p:nvSpPr>
          <p:cNvPr id="67" name="Textfeld 66"/>
          <p:cNvSpPr txBox="1"/>
          <p:nvPr/>
        </p:nvSpPr>
        <p:spPr>
          <a:xfrm>
            <a:off x="7378840" y="623665"/>
            <a:ext cx="15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#</a:t>
            </a:r>
            <a:r>
              <a:rPr lang="de-DE" sz="1400" dirty="0" err="1" smtClean="0"/>
              <a:t>CustomerDomain</a:t>
            </a:r>
            <a:endParaRPr lang="de-DE" sz="1400" dirty="0"/>
          </a:p>
        </p:txBody>
      </p:sp>
      <p:sp>
        <p:nvSpPr>
          <p:cNvPr id="68" name="Textfeld 67"/>
          <p:cNvSpPr txBox="1"/>
          <p:nvPr/>
        </p:nvSpPr>
        <p:spPr>
          <a:xfrm>
            <a:off x="7040310" y="1351269"/>
            <a:ext cx="902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Customer</a:t>
            </a:r>
            <a:endParaRPr lang="de-DE" sz="1400" dirty="0"/>
          </a:p>
        </p:txBody>
      </p:sp>
      <p:sp>
        <p:nvSpPr>
          <p:cNvPr id="69" name="Textfeld 68"/>
          <p:cNvSpPr txBox="1"/>
          <p:nvPr/>
        </p:nvSpPr>
        <p:spPr>
          <a:xfrm>
            <a:off x="7074679" y="1846282"/>
            <a:ext cx="61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Order</a:t>
            </a:r>
            <a:endParaRPr lang="de-DE" sz="1400" dirty="0"/>
          </a:p>
        </p:txBody>
      </p:sp>
      <p:sp>
        <p:nvSpPr>
          <p:cNvPr id="73" name="Textfeld 72"/>
          <p:cNvSpPr txBox="1"/>
          <p:nvPr/>
        </p:nvSpPr>
        <p:spPr>
          <a:xfrm>
            <a:off x="7040704" y="2423760"/>
            <a:ext cx="757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Product</a:t>
            </a:r>
            <a:endParaRPr lang="de-DE" sz="1400" dirty="0"/>
          </a:p>
        </p:txBody>
      </p:sp>
      <p:cxnSp>
        <p:nvCxnSpPr>
          <p:cNvPr id="74" name="Gewinkelter Verbinder 73"/>
          <p:cNvCxnSpPr>
            <a:stCxn id="67" idx="2"/>
            <a:endCxn id="68" idx="1"/>
          </p:cNvCxnSpPr>
          <p:nvPr/>
        </p:nvCxnSpPr>
        <p:spPr>
          <a:xfrm rot="5400000">
            <a:off x="7321016" y="650737"/>
            <a:ext cx="573716" cy="1135127"/>
          </a:xfrm>
          <a:prstGeom prst="bentConnector4">
            <a:avLst>
              <a:gd name="adj1" fmla="val 36588"/>
              <a:gd name="adj2" fmla="val 120139"/>
            </a:avLst>
          </a:prstGeom>
          <a:ln>
            <a:solidFill>
              <a:schemeClr val="tx1"/>
            </a:solidFill>
            <a:headEnd type="diamond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winkelter Verbinder 74"/>
          <p:cNvCxnSpPr>
            <a:stCxn id="68" idx="1"/>
            <a:endCxn id="69" idx="1"/>
          </p:cNvCxnSpPr>
          <p:nvPr/>
        </p:nvCxnSpPr>
        <p:spPr>
          <a:xfrm rot="10800000" flipH="1" flipV="1">
            <a:off x="7040309" y="1505157"/>
            <a:ext cx="34369" cy="495013"/>
          </a:xfrm>
          <a:prstGeom prst="bentConnector3">
            <a:avLst>
              <a:gd name="adj1" fmla="val -665134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6476294" y="409883"/>
            <a:ext cx="2920677" cy="271506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Textfeld 84"/>
          <p:cNvSpPr txBox="1"/>
          <p:nvPr/>
        </p:nvSpPr>
        <p:spPr>
          <a:xfrm>
            <a:off x="6878167" y="254517"/>
            <a:ext cx="210762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„Flat“ Design-Time Model</a:t>
            </a:r>
            <a:endParaRPr lang="de-DE" sz="1400" b="1" dirty="0"/>
          </a:p>
        </p:txBody>
      </p:sp>
      <p:cxnSp>
        <p:nvCxnSpPr>
          <p:cNvPr id="86" name="Gewinkelter Verbinder 85"/>
          <p:cNvCxnSpPr>
            <a:stCxn id="69" idx="1"/>
            <a:endCxn id="73" idx="1"/>
          </p:cNvCxnSpPr>
          <p:nvPr/>
        </p:nvCxnSpPr>
        <p:spPr>
          <a:xfrm rot="10800000" flipV="1">
            <a:off x="7040705" y="2000171"/>
            <a:ext cx="33975" cy="577478"/>
          </a:xfrm>
          <a:prstGeom prst="bentConnector3">
            <a:avLst>
              <a:gd name="adj1" fmla="val 772848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/>
          <p:cNvSpPr txBox="1"/>
          <p:nvPr/>
        </p:nvSpPr>
        <p:spPr>
          <a:xfrm>
            <a:off x="8356508" y="1572944"/>
            <a:ext cx="898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myOrders</a:t>
            </a:r>
            <a:endParaRPr lang="de-DE" sz="1400" dirty="0"/>
          </a:p>
        </p:txBody>
      </p:sp>
      <p:cxnSp>
        <p:nvCxnSpPr>
          <p:cNvPr id="92" name="Gewinkelter Verbinder 91"/>
          <p:cNvCxnSpPr>
            <a:stCxn id="68" idx="3"/>
            <a:endCxn id="90" idx="0"/>
          </p:cNvCxnSpPr>
          <p:nvPr/>
        </p:nvCxnSpPr>
        <p:spPr>
          <a:xfrm>
            <a:off x="7942608" y="1505158"/>
            <a:ext cx="863286" cy="67786"/>
          </a:xfrm>
          <a:prstGeom prst="bentConnector2">
            <a:avLst/>
          </a:prstGeom>
          <a:ln>
            <a:solidFill>
              <a:schemeClr val="tx1"/>
            </a:solidFill>
            <a:headEnd type="diamond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winkelter Verbinder 92"/>
          <p:cNvCxnSpPr>
            <a:stCxn id="90" idx="2"/>
            <a:endCxn id="69" idx="3"/>
          </p:cNvCxnSpPr>
          <p:nvPr/>
        </p:nvCxnSpPr>
        <p:spPr>
          <a:xfrm rot="5400000">
            <a:off x="8185678" y="1379955"/>
            <a:ext cx="119450" cy="1120983"/>
          </a:xfrm>
          <a:prstGeom prst="bentConnector2">
            <a:avLst/>
          </a:prstGeom>
          <a:ln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8384210" y="2127129"/>
            <a:ext cx="742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myItem</a:t>
            </a:r>
            <a:endParaRPr lang="de-DE" sz="1400" dirty="0"/>
          </a:p>
        </p:txBody>
      </p:sp>
      <p:cxnSp>
        <p:nvCxnSpPr>
          <p:cNvPr id="103" name="Gewinkelter Verbinder 102"/>
          <p:cNvCxnSpPr>
            <a:stCxn id="73" idx="3"/>
            <a:endCxn id="96" idx="2"/>
          </p:cNvCxnSpPr>
          <p:nvPr/>
        </p:nvCxnSpPr>
        <p:spPr>
          <a:xfrm flipV="1">
            <a:off x="7797963" y="2434906"/>
            <a:ext cx="957279" cy="142743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/>
          <p:cNvSpPr txBox="1"/>
          <p:nvPr/>
        </p:nvSpPr>
        <p:spPr>
          <a:xfrm>
            <a:off x="4383470" y="631610"/>
            <a:ext cx="1553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#</a:t>
            </a:r>
            <a:r>
              <a:rPr lang="de-DE" sz="1400" dirty="0" err="1"/>
              <a:t>CustomerDomain</a:t>
            </a:r>
            <a:endParaRPr lang="de-DE" sz="1400" dirty="0"/>
          </a:p>
        </p:txBody>
      </p:sp>
      <p:sp>
        <p:nvSpPr>
          <p:cNvPr id="113" name="Textfeld 112"/>
          <p:cNvSpPr txBox="1"/>
          <p:nvPr/>
        </p:nvSpPr>
        <p:spPr>
          <a:xfrm>
            <a:off x="4029306" y="1347151"/>
            <a:ext cx="902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Customer</a:t>
            </a:r>
            <a:endParaRPr lang="de-DE" sz="1400" dirty="0"/>
          </a:p>
        </p:txBody>
      </p:sp>
      <p:sp>
        <p:nvSpPr>
          <p:cNvPr id="114" name="Textfeld 113"/>
          <p:cNvSpPr txBox="1"/>
          <p:nvPr/>
        </p:nvSpPr>
        <p:spPr>
          <a:xfrm>
            <a:off x="5382753" y="1839523"/>
            <a:ext cx="769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Product</a:t>
            </a:r>
            <a:endParaRPr lang="de-DE" sz="1400" dirty="0"/>
          </a:p>
        </p:txBody>
      </p:sp>
      <p:sp>
        <p:nvSpPr>
          <p:cNvPr id="121" name="Textfeld 120"/>
          <p:cNvSpPr txBox="1"/>
          <p:nvPr/>
        </p:nvSpPr>
        <p:spPr>
          <a:xfrm>
            <a:off x="4764250" y="2555919"/>
            <a:ext cx="618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Order</a:t>
            </a:r>
            <a:endParaRPr lang="de-DE" sz="1400" dirty="0"/>
          </a:p>
        </p:txBody>
      </p:sp>
      <p:cxnSp>
        <p:nvCxnSpPr>
          <p:cNvPr id="122" name="Gewinkelter Verbinder 121"/>
          <p:cNvCxnSpPr>
            <a:stCxn id="110" idx="2"/>
            <a:endCxn id="113" idx="0"/>
          </p:cNvCxnSpPr>
          <p:nvPr/>
        </p:nvCxnSpPr>
        <p:spPr>
          <a:xfrm rot="5400000">
            <a:off x="4616360" y="803482"/>
            <a:ext cx="407764" cy="6795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winkelter Verbinder 122"/>
          <p:cNvCxnSpPr>
            <a:stCxn id="110" idx="2"/>
            <a:endCxn id="114" idx="0"/>
          </p:cNvCxnSpPr>
          <p:nvPr/>
        </p:nvCxnSpPr>
        <p:spPr>
          <a:xfrm rot="16200000" flipH="1">
            <a:off x="5013619" y="1085796"/>
            <a:ext cx="900136" cy="607317"/>
          </a:xfrm>
          <a:prstGeom prst="bentConnector3">
            <a:avLst>
              <a:gd name="adj1" fmla="val 22295"/>
            </a:avLst>
          </a:prstGeom>
          <a:ln>
            <a:solidFill>
              <a:schemeClr val="tx1"/>
            </a:solidFill>
            <a:headEnd type="diamond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winkelter Verbinder 125"/>
          <p:cNvCxnSpPr>
            <a:stCxn id="113" idx="2"/>
            <a:endCxn id="121" idx="1"/>
          </p:cNvCxnSpPr>
          <p:nvPr/>
        </p:nvCxnSpPr>
        <p:spPr>
          <a:xfrm rot="16200000" flipH="1">
            <a:off x="4094912" y="2040470"/>
            <a:ext cx="1054880" cy="283795"/>
          </a:xfrm>
          <a:prstGeom prst="bentConnector2">
            <a:avLst/>
          </a:prstGeom>
          <a:ln>
            <a:solidFill>
              <a:schemeClr val="tx1"/>
            </a:solidFill>
            <a:headEnd type="diamond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winkelter Verbinder 126"/>
          <p:cNvCxnSpPr>
            <a:stCxn id="121" idx="3"/>
            <a:endCxn id="114" idx="2"/>
          </p:cNvCxnSpPr>
          <p:nvPr/>
        </p:nvCxnSpPr>
        <p:spPr>
          <a:xfrm flipV="1">
            <a:off x="5382753" y="2147300"/>
            <a:ext cx="384593" cy="562508"/>
          </a:xfrm>
          <a:prstGeom prst="bentConnector2">
            <a:avLst/>
          </a:prstGeom>
          <a:ln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hteck 128"/>
          <p:cNvSpPr/>
          <p:nvPr/>
        </p:nvSpPr>
        <p:spPr>
          <a:xfrm>
            <a:off x="3951984" y="417828"/>
            <a:ext cx="2259668" cy="271506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Textfeld 129"/>
          <p:cNvSpPr txBox="1"/>
          <p:nvPr/>
        </p:nvSpPr>
        <p:spPr>
          <a:xfrm>
            <a:off x="4409272" y="262462"/>
            <a:ext cx="134357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b="1" dirty="0" err="1" smtClean="0"/>
              <a:t>Runtime</a:t>
            </a:r>
            <a:r>
              <a:rPr lang="de-DE" sz="1400" b="1" dirty="0" smtClean="0"/>
              <a:t> Model</a:t>
            </a:r>
            <a:endParaRPr lang="de-DE" sz="1400" b="1" dirty="0"/>
          </a:p>
        </p:txBody>
      </p:sp>
      <p:cxnSp>
        <p:nvCxnSpPr>
          <p:cNvPr id="132" name="Gerade Verbindung mit Pfeil 131"/>
          <p:cNvCxnSpPr>
            <a:stCxn id="124" idx="2"/>
          </p:cNvCxnSpPr>
          <p:nvPr/>
        </p:nvCxnSpPr>
        <p:spPr>
          <a:xfrm flipH="1">
            <a:off x="4754303" y="4925343"/>
            <a:ext cx="2299871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winkelter Verbinder 143"/>
          <p:cNvCxnSpPr>
            <a:stCxn id="69" idx="2"/>
            <a:endCxn id="96" idx="1"/>
          </p:cNvCxnSpPr>
          <p:nvPr/>
        </p:nvCxnSpPr>
        <p:spPr>
          <a:xfrm rot="16200000" flipH="1">
            <a:off x="7818523" y="1715330"/>
            <a:ext cx="126959" cy="1004415"/>
          </a:xfrm>
          <a:prstGeom prst="bentConnector2">
            <a:avLst/>
          </a:prstGeom>
          <a:ln>
            <a:solidFill>
              <a:schemeClr val="tx1"/>
            </a:solidFill>
            <a:headEnd type="diamond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8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524455" y="1415510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Project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579761" y="2630817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cxnSp>
        <p:nvCxnSpPr>
          <p:cNvPr id="8" name="Gewinkelter Verbinder 7"/>
          <p:cNvCxnSpPr>
            <a:stCxn id="4" idx="2"/>
            <a:endCxn id="6" idx="0"/>
          </p:cNvCxnSpPr>
          <p:nvPr/>
        </p:nvCxnSpPr>
        <p:spPr>
          <a:xfrm rot="5400000">
            <a:off x="6070380" y="1753644"/>
            <a:ext cx="845975" cy="908370"/>
          </a:xfrm>
          <a:prstGeom prst="bentConnector3">
            <a:avLst>
              <a:gd name="adj1" fmla="val 50000"/>
            </a:avLst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7353143" y="2630817"/>
            <a:ext cx="104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Template</a:t>
            </a:r>
            <a:endParaRPr lang="de-DE" dirty="0"/>
          </a:p>
        </p:txBody>
      </p:sp>
      <p:cxnSp>
        <p:nvCxnSpPr>
          <p:cNvPr id="13" name="Gewinkelter Verbinder 12"/>
          <p:cNvCxnSpPr>
            <a:stCxn id="4" idx="2"/>
            <a:endCxn id="12" idx="0"/>
          </p:cNvCxnSpPr>
          <p:nvPr/>
        </p:nvCxnSpPr>
        <p:spPr>
          <a:xfrm rot="16200000" flipH="1">
            <a:off x="6989660" y="1742734"/>
            <a:ext cx="845975" cy="930190"/>
          </a:xfrm>
          <a:prstGeom prst="bentConnector3">
            <a:avLst>
              <a:gd name="adj1" fmla="val 50000"/>
            </a:avLst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9116810" y="2686237"/>
            <a:ext cx="184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Model </a:t>
            </a:r>
            <a:r>
              <a:rPr lang="de-DE" dirty="0" err="1" smtClean="0"/>
              <a:t>Extensions</a:t>
            </a:r>
            <a:endParaRPr lang="de-DE" dirty="0"/>
          </a:p>
        </p:txBody>
      </p:sp>
      <p:cxnSp>
        <p:nvCxnSpPr>
          <p:cNvPr id="17" name="Gewinkelter Verbinder 16"/>
          <p:cNvCxnSpPr>
            <a:stCxn id="4" idx="2"/>
            <a:endCxn id="16" idx="0"/>
          </p:cNvCxnSpPr>
          <p:nvPr/>
        </p:nvCxnSpPr>
        <p:spPr>
          <a:xfrm rot="16200000" flipH="1">
            <a:off x="8043181" y="689213"/>
            <a:ext cx="901395" cy="3092652"/>
          </a:xfrm>
          <a:prstGeom prst="bentConnector3">
            <a:avLst>
              <a:gd name="adj1" fmla="val 46926"/>
            </a:avLst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r Verbinder 28"/>
          <p:cNvCxnSpPr>
            <a:stCxn id="12" idx="3"/>
            <a:endCxn id="16" idx="1"/>
          </p:cNvCxnSpPr>
          <p:nvPr/>
        </p:nvCxnSpPr>
        <p:spPr>
          <a:xfrm>
            <a:off x="8402341" y="2815483"/>
            <a:ext cx="714469" cy="55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5847750" y="3641718"/>
            <a:ext cx="188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 Extension</a:t>
            </a:r>
            <a:endParaRPr lang="de-DE" dirty="0"/>
          </a:p>
        </p:txBody>
      </p:sp>
      <p:cxnSp>
        <p:nvCxnSpPr>
          <p:cNvPr id="45" name="Gewinkelter Verbinder 44"/>
          <p:cNvCxnSpPr>
            <a:stCxn id="40" idx="3"/>
            <a:endCxn id="16" idx="2"/>
          </p:cNvCxnSpPr>
          <p:nvPr/>
        </p:nvCxnSpPr>
        <p:spPr>
          <a:xfrm flipV="1">
            <a:off x="7729804" y="3055569"/>
            <a:ext cx="2310400" cy="770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winkelter Verbinder 50"/>
          <p:cNvCxnSpPr>
            <a:stCxn id="6" idx="2"/>
            <a:endCxn id="40" idx="0"/>
          </p:cNvCxnSpPr>
          <p:nvPr/>
        </p:nvCxnSpPr>
        <p:spPr>
          <a:xfrm rot="16200000" flipH="1">
            <a:off x="6093195" y="2946135"/>
            <a:ext cx="641569" cy="749595"/>
          </a:xfrm>
          <a:prstGeom prst="bentConnector3">
            <a:avLst>
              <a:gd name="adj1" fmla="val 50000"/>
            </a:avLst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10040204" y="4565049"/>
            <a:ext cx="13692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 smtClean="0"/>
              <a:t>…?</a:t>
            </a:r>
            <a:endParaRPr lang="de-DE" sz="8000" dirty="0"/>
          </a:p>
        </p:txBody>
      </p:sp>
      <p:sp>
        <p:nvSpPr>
          <p:cNvPr id="62" name="Textfeld 61"/>
          <p:cNvSpPr txBox="1"/>
          <p:nvPr/>
        </p:nvSpPr>
        <p:spPr>
          <a:xfrm>
            <a:off x="3609387" y="2630815"/>
            <a:ext cx="1386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Code</a:t>
            </a:r>
          </a:p>
          <a:p>
            <a:pPr algn="ctr"/>
            <a:r>
              <a:rPr lang="de-DE" dirty="0" smtClean="0"/>
              <a:t>(Views, APIs)</a:t>
            </a:r>
            <a:endParaRPr lang="de-DE" dirty="0"/>
          </a:p>
        </p:txBody>
      </p:sp>
      <p:cxnSp>
        <p:nvCxnSpPr>
          <p:cNvPr id="63" name="Gewinkelter Verbinder 62"/>
          <p:cNvCxnSpPr>
            <a:stCxn id="4" idx="2"/>
            <a:endCxn id="62" idx="0"/>
          </p:cNvCxnSpPr>
          <p:nvPr/>
        </p:nvCxnSpPr>
        <p:spPr>
          <a:xfrm rot="5400000">
            <a:off x="5202213" y="885475"/>
            <a:ext cx="845973" cy="2644706"/>
          </a:xfrm>
          <a:prstGeom prst="bentConnector3">
            <a:avLst>
              <a:gd name="adj1" fmla="val 50000"/>
            </a:avLst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2330630" y="2630815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Test Data</a:t>
            </a:r>
            <a:endParaRPr lang="de-DE" dirty="0"/>
          </a:p>
        </p:txBody>
      </p:sp>
      <p:cxnSp>
        <p:nvCxnSpPr>
          <p:cNvPr id="68" name="Gewinkelter Verbinder 67"/>
          <p:cNvCxnSpPr>
            <a:stCxn id="4" idx="2"/>
            <a:endCxn id="67" idx="0"/>
          </p:cNvCxnSpPr>
          <p:nvPr/>
        </p:nvCxnSpPr>
        <p:spPr>
          <a:xfrm rot="5400000">
            <a:off x="4477283" y="160545"/>
            <a:ext cx="845973" cy="4094567"/>
          </a:xfrm>
          <a:prstGeom prst="bentConnector3">
            <a:avLst>
              <a:gd name="adj1" fmla="val 50000"/>
            </a:avLst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1022300" y="5242157"/>
            <a:ext cx="5174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Domain, Template </a:t>
            </a:r>
            <a:r>
              <a:rPr lang="de-DE" dirty="0" err="1" smtClean="0"/>
              <a:t>and</a:t>
            </a:r>
            <a:r>
              <a:rPr lang="de-DE" dirty="0" smtClean="0"/>
              <a:t> Model Extension </a:t>
            </a:r>
            <a:r>
              <a:rPr lang="de-DE" dirty="0" err="1" smtClean="0"/>
              <a:t>to</a:t>
            </a:r>
            <a:r>
              <a:rPr lang="de-DE" dirty="0" smtClean="0"/>
              <a:t> „Library“?</a:t>
            </a:r>
          </a:p>
          <a:p>
            <a:r>
              <a:rPr lang="de-DE" dirty="0" err="1" smtClean="0"/>
              <a:t>Or</a:t>
            </a:r>
            <a:r>
              <a:rPr lang="de-DE" dirty="0" smtClean="0"/>
              <a:t> „Library“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kind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„Project“?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574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02539" y="407962"/>
            <a:ext cx="5696880" cy="606317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169502" y="407963"/>
            <a:ext cx="5446666" cy="33621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2535596" y="110388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Customer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793298" y="2169146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Address</a:t>
            </a:r>
            <a:endParaRPr lang="de-DE" dirty="0" smtClean="0"/>
          </a:p>
        </p:txBody>
      </p:sp>
      <p:sp>
        <p:nvSpPr>
          <p:cNvPr id="9" name="Textfeld 8"/>
          <p:cNvSpPr txBox="1"/>
          <p:nvPr/>
        </p:nvSpPr>
        <p:spPr>
          <a:xfrm>
            <a:off x="2564797" y="201927"/>
            <a:ext cx="16977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#Customer Data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8254398" y="223296"/>
            <a:ext cx="13355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#Order Data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3150979" y="1361937"/>
            <a:ext cx="2186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- </a:t>
            </a:r>
            <a:r>
              <a:rPr lang="de-DE" dirty="0" err="1" smtClean="0"/>
              <a:t>Fname</a:t>
            </a:r>
            <a:r>
              <a:rPr lang="de-DE" dirty="0" smtClean="0"/>
              <a:t>, </a:t>
            </a:r>
            <a:r>
              <a:rPr lang="de-DE" dirty="0" err="1" smtClean="0"/>
              <a:t>Lname</a:t>
            </a:r>
            <a:r>
              <a:rPr lang="de-DE" dirty="0" smtClean="0"/>
              <a:t>, </a:t>
            </a:r>
            <a:r>
              <a:rPr lang="de-DE" dirty="0" err="1" smtClean="0"/>
              <a:t>DoB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778931" y="2495740"/>
            <a:ext cx="1268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- Street, ZIP</a:t>
            </a:r>
            <a:endParaRPr lang="de-DE" dirty="0"/>
          </a:p>
        </p:txBody>
      </p:sp>
      <p:cxnSp>
        <p:nvCxnSpPr>
          <p:cNvPr id="13" name="Gewinkelter Verbinder 12"/>
          <p:cNvCxnSpPr>
            <a:stCxn id="4" idx="2"/>
            <a:endCxn id="6" idx="0"/>
          </p:cNvCxnSpPr>
          <p:nvPr/>
        </p:nvCxnSpPr>
        <p:spPr>
          <a:xfrm rot="5400000">
            <a:off x="1823242" y="910007"/>
            <a:ext cx="695926" cy="1822352"/>
          </a:xfrm>
          <a:prstGeom prst="bentConnector3">
            <a:avLst>
              <a:gd name="adj1" fmla="val 50000"/>
            </a:avLst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winkelter Verbinder 17"/>
          <p:cNvCxnSpPr>
            <a:stCxn id="4" idx="2"/>
            <a:endCxn id="21" idx="0"/>
          </p:cNvCxnSpPr>
          <p:nvPr/>
        </p:nvCxnSpPr>
        <p:spPr>
          <a:xfrm rot="16200000" flipH="1">
            <a:off x="3020997" y="1534603"/>
            <a:ext cx="695926" cy="573159"/>
          </a:xfrm>
          <a:prstGeom prst="bentConnector3">
            <a:avLst>
              <a:gd name="adj1" fmla="val 50000"/>
            </a:avLst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776004" y="2169146"/>
            <a:ext cx="1759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PaymentMethod</a:t>
            </a:r>
            <a:endParaRPr lang="de-DE" dirty="0" smtClean="0"/>
          </a:p>
        </p:txBody>
      </p:sp>
      <p:sp>
        <p:nvSpPr>
          <p:cNvPr id="23" name="Rechteck 22"/>
          <p:cNvSpPr/>
          <p:nvPr/>
        </p:nvSpPr>
        <p:spPr>
          <a:xfrm>
            <a:off x="4031818" y="4927134"/>
            <a:ext cx="17886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- Name, </a:t>
            </a:r>
            <a:r>
              <a:rPr lang="de-DE" dirty="0" err="1" smtClean="0"/>
              <a:t>Number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err="1" smtClean="0"/>
              <a:t>ValidUntil</a:t>
            </a:r>
            <a:r>
              <a:rPr lang="de-DE" dirty="0" smtClean="0"/>
              <a:t>, </a:t>
            </a:r>
            <a:r>
              <a:rPr lang="de-DE" dirty="0" err="1" smtClean="0"/>
              <a:t>sCode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8073290" y="1191339"/>
            <a:ext cx="7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Order</a:t>
            </a:r>
          </a:p>
        </p:txBody>
      </p:sp>
      <p:cxnSp>
        <p:nvCxnSpPr>
          <p:cNvPr id="25" name="Gewinkelter Verbinder 24"/>
          <p:cNvCxnSpPr>
            <a:endCxn id="24" idx="1"/>
          </p:cNvCxnSpPr>
          <p:nvPr/>
        </p:nvCxnSpPr>
        <p:spPr>
          <a:xfrm>
            <a:off x="3628514" y="1302622"/>
            <a:ext cx="4444776" cy="73383"/>
          </a:xfrm>
          <a:prstGeom prst="bentConnector3">
            <a:avLst>
              <a:gd name="adj1" fmla="val 50000"/>
            </a:avLst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r Verbinder 27"/>
          <p:cNvCxnSpPr>
            <a:stCxn id="9" idx="2"/>
            <a:endCxn id="4" idx="0"/>
          </p:cNvCxnSpPr>
          <p:nvPr/>
        </p:nvCxnSpPr>
        <p:spPr>
          <a:xfrm rot="5400000">
            <a:off x="2981718" y="671922"/>
            <a:ext cx="532629" cy="331302"/>
          </a:xfrm>
          <a:prstGeom prst="bentConnector3">
            <a:avLst>
              <a:gd name="adj1" fmla="val 50000"/>
            </a:avLst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winkelter Verbinder 30"/>
          <p:cNvCxnSpPr>
            <a:stCxn id="21" idx="3"/>
            <a:endCxn id="24" idx="2"/>
          </p:cNvCxnSpPr>
          <p:nvPr/>
        </p:nvCxnSpPr>
        <p:spPr>
          <a:xfrm flipV="1">
            <a:off x="4535075" y="1560671"/>
            <a:ext cx="3903892" cy="793141"/>
          </a:xfrm>
          <a:prstGeom prst="bentConnector2">
            <a:avLst/>
          </a:prstGeom>
          <a:ln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winkelter Verbinder 33"/>
          <p:cNvCxnSpPr>
            <a:stCxn id="12" idx="2"/>
            <a:endCxn id="24" idx="2"/>
          </p:cNvCxnSpPr>
          <p:nvPr/>
        </p:nvCxnSpPr>
        <p:spPr>
          <a:xfrm rot="5400000" flipH="1" flipV="1">
            <a:off x="4273966" y="-1299928"/>
            <a:ext cx="1304401" cy="7025599"/>
          </a:xfrm>
          <a:prstGeom prst="bentConnector3">
            <a:avLst>
              <a:gd name="adj1" fmla="val -44487"/>
            </a:avLst>
          </a:prstGeom>
          <a:ln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winkelter Verbinder 38"/>
          <p:cNvCxnSpPr>
            <a:stCxn id="24" idx="3"/>
            <a:endCxn id="42" idx="0"/>
          </p:cNvCxnSpPr>
          <p:nvPr/>
        </p:nvCxnSpPr>
        <p:spPr>
          <a:xfrm>
            <a:off x="8804644" y="1376005"/>
            <a:ext cx="1643414" cy="260511"/>
          </a:xfrm>
          <a:prstGeom prst="bentConnector2">
            <a:avLst/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9866424" y="1636516"/>
            <a:ext cx="116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OrderItem</a:t>
            </a:r>
            <a:endParaRPr lang="de-DE" dirty="0" smtClean="0"/>
          </a:p>
        </p:txBody>
      </p:sp>
      <p:sp>
        <p:nvSpPr>
          <p:cNvPr id="44" name="Rechteck 43"/>
          <p:cNvSpPr/>
          <p:nvPr/>
        </p:nvSpPr>
        <p:spPr>
          <a:xfrm>
            <a:off x="9866423" y="1950250"/>
            <a:ext cx="13892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 smtClean="0"/>
              <a:t>ItemPrice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err="1" smtClean="0"/>
              <a:t>Quantity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err="1" smtClean="0"/>
              <a:t>TotalPrice</a:t>
            </a:r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8521615" y="1450663"/>
            <a:ext cx="749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- Date</a:t>
            </a:r>
            <a:endParaRPr lang="de-DE" dirty="0"/>
          </a:p>
        </p:txBody>
      </p:sp>
      <p:cxnSp>
        <p:nvCxnSpPr>
          <p:cNvPr id="46" name="Gewinkelter Verbinder 45"/>
          <p:cNvCxnSpPr>
            <a:stCxn id="24" idx="0"/>
            <a:endCxn id="49" idx="1"/>
          </p:cNvCxnSpPr>
          <p:nvPr/>
        </p:nvCxnSpPr>
        <p:spPr>
          <a:xfrm rot="5400000" flipH="1" flipV="1">
            <a:off x="8488084" y="842860"/>
            <a:ext cx="299363" cy="397596"/>
          </a:xfrm>
          <a:prstGeom prst="bentConnector2">
            <a:avLst/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8836563" y="568810"/>
            <a:ext cx="2815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Status: </a:t>
            </a:r>
            <a:r>
              <a:rPr lang="de-DE" dirty="0" err="1" smtClean="0"/>
              <a:t>Created|Confirmed</a:t>
            </a:r>
            <a:r>
              <a:rPr lang="de-DE" dirty="0" smtClean="0"/>
              <a:t>|</a:t>
            </a:r>
          </a:p>
          <a:p>
            <a:r>
              <a:rPr lang="de-DE" dirty="0" err="1" smtClean="0"/>
              <a:t>Shipped|Closed|Problem</a:t>
            </a:r>
            <a:endParaRPr lang="de-DE" dirty="0" smtClean="0"/>
          </a:p>
        </p:txBody>
      </p:sp>
      <p:sp>
        <p:nvSpPr>
          <p:cNvPr id="51" name="Rechteck 50"/>
          <p:cNvSpPr/>
          <p:nvPr/>
        </p:nvSpPr>
        <p:spPr>
          <a:xfrm>
            <a:off x="6171947" y="4029465"/>
            <a:ext cx="5446666" cy="244167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Textfeld 51"/>
          <p:cNvSpPr txBox="1"/>
          <p:nvPr/>
        </p:nvSpPr>
        <p:spPr>
          <a:xfrm>
            <a:off x="8252680" y="6286470"/>
            <a:ext cx="11222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Catalogue</a:t>
            </a:r>
            <a:endParaRPr lang="de-DE" dirty="0"/>
          </a:p>
        </p:txBody>
      </p:sp>
      <p:sp>
        <p:nvSpPr>
          <p:cNvPr id="53" name="Textfeld 52"/>
          <p:cNvSpPr txBox="1"/>
          <p:nvPr/>
        </p:nvSpPr>
        <p:spPr>
          <a:xfrm>
            <a:off x="8348810" y="4736684"/>
            <a:ext cx="9199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err="1" smtClean="0"/>
              <a:t>Product</a:t>
            </a:r>
            <a:endParaRPr lang="de-DE" dirty="0"/>
          </a:p>
        </p:txBody>
      </p:sp>
      <p:cxnSp>
        <p:nvCxnSpPr>
          <p:cNvPr id="54" name="Gewinkelter Verbinder 53"/>
          <p:cNvCxnSpPr>
            <a:stCxn id="52" idx="0"/>
            <a:endCxn id="53" idx="2"/>
          </p:cNvCxnSpPr>
          <p:nvPr/>
        </p:nvCxnSpPr>
        <p:spPr>
          <a:xfrm rot="16200000" flipV="1">
            <a:off x="8221075" y="5693717"/>
            <a:ext cx="1180454" cy="5052"/>
          </a:xfrm>
          <a:prstGeom prst="bentConnector3">
            <a:avLst>
              <a:gd name="adj1" fmla="val 50000"/>
            </a:avLst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9695508" y="5102448"/>
            <a:ext cx="1418465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Value</a:t>
            </a:r>
          </a:p>
          <a:p>
            <a:pPr marL="285750" indent="-285750">
              <a:buFontTx/>
              <a:buChar char="-"/>
            </a:pPr>
            <a:r>
              <a:rPr lang="de-DE" dirty="0" err="1" smtClean="0"/>
              <a:t>ValidFrom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err="1" smtClean="0"/>
              <a:t>ValidUntil</a:t>
            </a:r>
            <a:endParaRPr lang="de-DE" dirty="0"/>
          </a:p>
        </p:txBody>
      </p:sp>
      <p:cxnSp>
        <p:nvCxnSpPr>
          <p:cNvPr id="58" name="Gewinkelter Verbinder 57"/>
          <p:cNvCxnSpPr>
            <a:stCxn id="53" idx="3"/>
            <a:endCxn id="94" idx="1"/>
          </p:cNvCxnSpPr>
          <p:nvPr/>
        </p:nvCxnSpPr>
        <p:spPr>
          <a:xfrm>
            <a:off x="9268742" y="4921350"/>
            <a:ext cx="459965" cy="162202"/>
          </a:xfrm>
          <a:prstGeom prst="bentConnector3">
            <a:avLst>
              <a:gd name="adj1" fmla="val 50000"/>
            </a:avLst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r Verbinder 61"/>
          <p:cNvCxnSpPr>
            <a:stCxn id="53" idx="0"/>
            <a:endCxn id="44" idx="2"/>
          </p:cNvCxnSpPr>
          <p:nvPr/>
        </p:nvCxnSpPr>
        <p:spPr>
          <a:xfrm rot="5400000" flipH="1" flipV="1">
            <a:off x="8753354" y="2929002"/>
            <a:ext cx="1863104" cy="1752260"/>
          </a:xfrm>
          <a:prstGeom prst="bentConnector3">
            <a:avLst>
              <a:gd name="adj1" fmla="val 23573"/>
            </a:avLst>
          </a:prstGeom>
          <a:ln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902837" y="3872882"/>
            <a:ext cx="1913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Country: USA|UK|</a:t>
            </a:r>
          </a:p>
          <a:p>
            <a:r>
              <a:rPr lang="de-DE" dirty="0" err="1" smtClean="0"/>
              <a:t>Germany|Sweden</a:t>
            </a:r>
            <a:endParaRPr lang="de-DE" dirty="0" smtClean="0"/>
          </a:p>
        </p:txBody>
      </p:sp>
      <p:cxnSp>
        <p:nvCxnSpPr>
          <p:cNvPr id="67" name="Gewinkelter Verbinder 66"/>
          <p:cNvCxnSpPr>
            <a:stCxn id="6" idx="1"/>
            <a:endCxn id="66" idx="1"/>
          </p:cNvCxnSpPr>
          <p:nvPr/>
        </p:nvCxnSpPr>
        <p:spPr>
          <a:xfrm rot="10800000" flipH="1" flipV="1">
            <a:off x="793297" y="2353812"/>
            <a:ext cx="109539" cy="1842236"/>
          </a:xfrm>
          <a:prstGeom prst="bentConnector3">
            <a:avLst>
              <a:gd name="adj1" fmla="val -208693"/>
            </a:avLst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/>
          <p:cNvSpPr/>
          <p:nvPr/>
        </p:nvSpPr>
        <p:spPr>
          <a:xfrm>
            <a:off x="1424338" y="3049737"/>
            <a:ext cx="177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err="1" smtClean="0"/>
              <a:t>Shipping</a:t>
            </a:r>
            <a:r>
              <a:rPr lang="de-DE" i="1" dirty="0" smtClean="0"/>
              <a:t>, </a:t>
            </a:r>
            <a:r>
              <a:rPr lang="de-DE" i="1" dirty="0" err="1" smtClean="0"/>
              <a:t>Invoice</a:t>
            </a:r>
            <a:endParaRPr lang="de-DE" i="1" dirty="0"/>
          </a:p>
        </p:txBody>
      </p:sp>
      <p:cxnSp>
        <p:nvCxnSpPr>
          <p:cNvPr id="76" name="Gewinkelter Verbinder 75"/>
          <p:cNvCxnSpPr>
            <a:stCxn id="21" idx="2"/>
            <a:endCxn id="78" idx="1"/>
          </p:cNvCxnSpPr>
          <p:nvPr/>
        </p:nvCxnSpPr>
        <p:spPr>
          <a:xfrm rot="16200000" flipH="1">
            <a:off x="2673831" y="3520187"/>
            <a:ext cx="2304344" cy="340926"/>
          </a:xfrm>
          <a:prstGeom prst="bentConnector2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3996466" y="4658156"/>
            <a:ext cx="1185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/>
              <a:t>CreditCard</a:t>
            </a:r>
            <a:endParaRPr lang="de-DE" dirty="0"/>
          </a:p>
        </p:txBody>
      </p:sp>
      <p:cxnSp>
        <p:nvCxnSpPr>
          <p:cNvPr id="80" name="Gewinkelter Verbinder 79"/>
          <p:cNvCxnSpPr>
            <a:stCxn id="21" idx="2"/>
            <a:endCxn id="82" idx="1"/>
          </p:cNvCxnSpPr>
          <p:nvPr/>
        </p:nvCxnSpPr>
        <p:spPr>
          <a:xfrm rot="16200000" flipH="1">
            <a:off x="2167673" y="4026344"/>
            <a:ext cx="3393424" cy="417691"/>
          </a:xfrm>
          <a:prstGeom prst="bentConnector2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4073231" y="5747236"/>
            <a:ext cx="794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/>
              <a:t>Paypal</a:t>
            </a:r>
            <a:endParaRPr lang="de-DE" dirty="0"/>
          </a:p>
        </p:txBody>
      </p:sp>
      <p:sp>
        <p:nvSpPr>
          <p:cNvPr id="84" name="Rechteck 83"/>
          <p:cNvSpPr/>
          <p:nvPr/>
        </p:nvSpPr>
        <p:spPr>
          <a:xfrm>
            <a:off x="4095717" y="6049343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-</a:t>
            </a:r>
            <a:r>
              <a:rPr lang="de-DE" dirty="0" err="1" smtClean="0"/>
              <a:t>eMail</a:t>
            </a:r>
            <a:endParaRPr lang="de-DE" dirty="0"/>
          </a:p>
        </p:txBody>
      </p:sp>
      <p:cxnSp>
        <p:nvCxnSpPr>
          <p:cNvPr id="85" name="Gewinkelter Verbinder 84"/>
          <p:cNvCxnSpPr>
            <a:stCxn id="53" idx="1"/>
            <a:endCxn id="91" idx="3"/>
          </p:cNvCxnSpPr>
          <p:nvPr/>
        </p:nvCxnSpPr>
        <p:spPr>
          <a:xfrm rot="10800000" flipV="1">
            <a:off x="7116936" y="4921350"/>
            <a:ext cx="1231874" cy="513192"/>
          </a:xfrm>
          <a:prstGeom prst="bentConnector3">
            <a:avLst>
              <a:gd name="adj1" fmla="val 50000"/>
            </a:avLst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winkelter Verbinder 87"/>
          <p:cNvCxnSpPr>
            <a:stCxn id="53" idx="1"/>
            <a:endCxn id="96" idx="3"/>
          </p:cNvCxnSpPr>
          <p:nvPr/>
        </p:nvCxnSpPr>
        <p:spPr>
          <a:xfrm rot="10800000">
            <a:off x="7533668" y="4921350"/>
            <a:ext cx="815142" cy="12700"/>
          </a:xfrm>
          <a:prstGeom prst="bentConnector3">
            <a:avLst>
              <a:gd name="adj1" fmla="val 50000"/>
            </a:avLst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6459384" y="5249876"/>
            <a:ext cx="6575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Book</a:t>
            </a:r>
            <a:endParaRPr lang="de-DE" dirty="0"/>
          </a:p>
        </p:txBody>
      </p:sp>
      <p:sp>
        <p:nvSpPr>
          <p:cNvPr id="94" name="Rechteck 93"/>
          <p:cNvSpPr/>
          <p:nvPr/>
        </p:nvSpPr>
        <p:spPr>
          <a:xfrm>
            <a:off x="9728707" y="4898886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Price</a:t>
            </a:r>
            <a:endParaRPr lang="de-DE" dirty="0"/>
          </a:p>
        </p:txBody>
      </p:sp>
      <p:sp>
        <p:nvSpPr>
          <p:cNvPr id="96" name="Textfeld 95"/>
          <p:cNvSpPr txBox="1"/>
          <p:nvPr/>
        </p:nvSpPr>
        <p:spPr>
          <a:xfrm>
            <a:off x="6426185" y="4736684"/>
            <a:ext cx="11074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err="1" smtClean="0"/>
              <a:t>Garments</a:t>
            </a:r>
            <a:endParaRPr lang="de-DE" dirty="0" smtClean="0"/>
          </a:p>
        </p:txBody>
      </p:sp>
      <p:sp>
        <p:nvSpPr>
          <p:cNvPr id="99" name="Rechteck 98"/>
          <p:cNvSpPr/>
          <p:nvPr/>
        </p:nvSpPr>
        <p:spPr>
          <a:xfrm>
            <a:off x="6478085" y="5640139"/>
            <a:ext cx="17695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- Title, </a:t>
            </a:r>
            <a:r>
              <a:rPr lang="de-DE" dirty="0" err="1" smtClean="0"/>
              <a:t>Authors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ISBN</a:t>
            </a:r>
            <a:endParaRPr lang="de-DE" dirty="0"/>
          </a:p>
        </p:txBody>
      </p:sp>
      <p:cxnSp>
        <p:nvCxnSpPr>
          <p:cNvPr id="103" name="Gewinkelter Verbinder 102"/>
          <p:cNvCxnSpPr>
            <a:stCxn id="42" idx="1"/>
            <a:endCxn id="106" idx="0"/>
          </p:cNvCxnSpPr>
          <p:nvPr/>
        </p:nvCxnSpPr>
        <p:spPr>
          <a:xfrm rot="10800000" flipV="1">
            <a:off x="9236034" y="1821182"/>
            <a:ext cx="630391" cy="423742"/>
          </a:xfrm>
          <a:prstGeom prst="bentConnector2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8682291" y="2244924"/>
            <a:ext cx="110748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err="1" smtClean="0"/>
              <a:t>Garments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Order</a:t>
            </a:r>
          </a:p>
        </p:txBody>
      </p:sp>
      <p:cxnSp>
        <p:nvCxnSpPr>
          <p:cNvPr id="112" name="Gewinkelter Verbinder 111"/>
          <p:cNvCxnSpPr>
            <a:stCxn id="96" idx="0"/>
            <a:endCxn id="113" idx="1"/>
          </p:cNvCxnSpPr>
          <p:nvPr/>
        </p:nvCxnSpPr>
        <p:spPr>
          <a:xfrm rot="5400000" flipH="1" flipV="1">
            <a:off x="6889472" y="4470631"/>
            <a:ext cx="356509" cy="175598"/>
          </a:xfrm>
          <a:prstGeom prst="bentConnector2">
            <a:avLst/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/>
          <p:cNvSpPr txBox="1"/>
          <p:nvPr/>
        </p:nvSpPr>
        <p:spPr>
          <a:xfrm>
            <a:off x="7155525" y="4057009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Size: </a:t>
            </a:r>
          </a:p>
          <a:p>
            <a:r>
              <a:rPr lang="de-DE" dirty="0" smtClean="0"/>
              <a:t>S|L|XL|XXL</a:t>
            </a:r>
          </a:p>
        </p:txBody>
      </p:sp>
      <p:cxnSp>
        <p:nvCxnSpPr>
          <p:cNvPr id="115" name="Gewinkelter Verbinder 114"/>
          <p:cNvCxnSpPr>
            <a:stCxn id="106" idx="2"/>
            <a:endCxn id="113" idx="1"/>
          </p:cNvCxnSpPr>
          <p:nvPr/>
        </p:nvCxnSpPr>
        <p:spPr>
          <a:xfrm rot="5400000">
            <a:off x="7451319" y="2595461"/>
            <a:ext cx="1488920" cy="2080508"/>
          </a:xfrm>
          <a:prstGeom prst="bentConnector4">
            <a:avLst>
              <a:gd name="adj1" fmla="val 51431"/>
              <a:gd name="adj2" fmla="val 108959"/>
            </a:avLst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/>
          <p:cNvSpPr txBox="1"/>
          <p:nvPr/>
        </p:nvSpPr>
        <p:spPr>
          <a:xfrm>
            <a:off x="414255" y="525950"/>
            <a:ext cx="16521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CustomerType</a:t>
            </a:r>
            <a:r>
              <a:rPr lang="de-DE" dirty="0" smtClean="0"/>
              <a:t>: </a:t>
            </a:r>
          </a:p>
          <a:p>
            <a:r>
              <a:rPr lang="de-DE" dirty="0" smtClean="0"/>
              <a:t>Private | </a:t>
            </a:r>
          </a:p>
          <a:p>
            <a:r>
              <a:rPr lang="de-DE" dirty="0" smtClean="0"/>
              <a:t>Company</a:t>
            </a:r>
          </a:p>
        </p:txBody>
      </p:sp>
      <p:cxnSp>
        <p:nvCxnSpPr>
          <p:cNvPr id="56" name="Gewinkelter Verbinder 55"/>
          <p:cNvCxnSpPr>
            <a:stCxn id="4" idx="1"/>
            <a:endCxn id="55" idx="3"/>
          </p:cNvCxnSpPr>
          <p:nvPr/>
        </p:nvCxnSpPr>
        <p:spPr>
          <a:xfrm rot="10800000">
            <a:off x="2066440" y="987616"/>
            <a:ext cx="469157" cy="300939"/>
          </a:xfrm>
          <a:prstGeom prst="bentConnector3">
            <a:avLst>
              <a:gd name="adj1" fmla="val 50000"/>
            </a:avLst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9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253556" y="2437067"/>
            <a:ext cx="2939425" cy="252920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3810213" y="315436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Customer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839414" y="2252401"/>
            <a:ext cx="16977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#Customer Data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050621" y="4219620"/>
            <a:ext cx="1759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PaymentMethod</a:t>
            </a:r>
            <a:endParaRPr lang="de-DE" dirty="0" smtClean="0"/>
          </a:p>
        </p:txBody>
      </p:sp>
      <p:cxnSp>
        <p:nvCxnSpPr>
          <p:cNvPr id="8" name="Gewinkelter Verbinder 7"/>
          <p:cNvCxnSpPr>
            <a:stCxn id="6" idx="2"/>
            <a:endCxn id="5" idx="0"/>
          </p:cNvCxnSpPr>
          <p:nvPr/>
        </p:nvCxnSpPr>
        <p:spPr>
          <a:xfrm rot="5400000">
            <a:off x="4256335" y="2722396"/>
            <a:ext cx="532629" cy="331302"/>
          </a:xfrm>
          <a:prstGeom prst="bentConnector3">
            <a:avLst>
              <a:gd name="adj1" fmla="val 50000"/>
            </a:avLst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winkelter Verbinder 8"/>
          <p:cNvCxnSpPr>
            <a:stCxn id="5" idx="2"/>
            <a:endCxn id="7" idx="0"/>
          </p:cNvCxnSpPr>
          <p:nvPr/>
        </p:nvCxnSpPr>
        <p:spPr>
          <a:xfrm rot="16200000" flipH="1">
            <a:off x="4295614" y="3585077"/>
            <a:ext cx="695926" cy="573159"/>
          </a:xfrm>
          <a:prstGeom prst="bentConnector3">
            <a:avLst>
              <a:gd name="adj1" fmla="val 50000"/>
            </a:avLst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ige Legende 11"/>
          <p:cNvSpPr/>
          <p:nvPr/>
        </p:nvSpPr>
        <p:spPr>
          <a:xfrm>
            <a:off x="7933735" y="1554563"/>
            <a:ext cx="2651141" cy="612648"/>
          </a:xfrm>
          <a:prstGeom prst="wedgeRectCallout">
            <a:avLst>
              <a:gd name="adj1" fmla="val -133717"/>
              <a:gd name="adj2" fmla="val 7832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/>
                </a:solidFill>
              </a:rPr>
              <a:t>isRootInstance</a:t>
            </a:r>
            <a:r>
              <a:rPr lang="de-DE" dirty="0" smtClean="0">
                <a:solidFill>
                  <a:schemeClr val="tx1"/>
                </a:solidFill>
              </a:rPr>
              <a:t> = </a:t>
            </a:r>
            <a:r>
              <a:rPr lang="de-DE" dirty="0" err="1" smtClean="0">
                <a:solidFill>
                  <a:schemeClr val="tx1"/>
                </a:solidFill>
              </a:rPr>
              <a:t>true</a:t>
            </a:r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 err="1" smtClean="0">
                <a:solidFill>
                  <a:schemeClr val="tx1"/>
                </a:solidFill>
              </a:rPr>
              <a:t>isRootEntity</a:t>
            </a:r>
            <a:r>
              <a:rPr lang="de-DE" dirty="0" smtClean="0">
                <a:solidFill>
                  <a:schemeClr val="tx1"/>
                </a:solidFill>
              </a:rPr>
              <a:t> = </a:t>
            </a:r>
            <a:r>
              <a:rPr lang="de-DE" dirty="0" err="1" smtClean="0">
                <a:solidFill>
                  <a:schemeClr val="tx1"/>
                </a:solidFill>
              </a:rPr>
              <a:t>false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5" name="Rechteckige Legende 14"/>
          <p:cNvSpPr/>
          <p:nvPr/>
        </p:nvSpPr>
        <p:spPr>
          <a:xfrm>
            <a:off x="7933735" y="2535823"/>
            <a:ext cx="2651141" cy="612648"/>
          </a:xfrm>
          <a:prstGeom prst="wedgeRectCallout">
            <a:avLst>
              <a:gd name="adj1" fmla="val -158883"/>
              <a:gd name="adj2" fmla="val 7832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isRootInstance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= </a:t>
            </a:r>
            <a:r>
              <a:rPr lang="de-DE" dirty="0" err="1" smtClean="0">
                <a:solidFill>
                  <a:schemeClr val="tx1"/>
                </a:solidFill>
              </a:rPr>
              <a:t>false</a:t>
            </a:r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 err="1" smtClean="0">
                <a:solidFill>
                  <a:schemeClr val="tx1"/>
                </a:solidFill>
              </a:rPr>
              <a:t>isRootEntity</a:t>
            </a:r>
            <a:r>
              <a:rPr lang="de-DE" dirty="0" smtClean="0">
                <a:solidFill>
                  <a:schemeClr val="tx1"/>
                </a:solidFill>
              </a:rPr>
              <a:t> = </a:t>
            </a:r>
            <a:r>
              <a:rPr lang="de-DE" dirty="0" err="1" smtClean="0">
                <a:solidFill>
                  <a:schemeClr val="tx1"/>
                </a:solidFill>
              </a:rPr>
              <a:t>true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6" name="Rechteckige Legende 15"/>
          <p:cNvSpPr/>
          <p:nvPr/>
        </p:nvSpPr>
        <p:spPr>
          <a:xfrm>
            <a:off x="7933735" y="3623178"/>
            <a:ext cx="2651141" cy="612648"/>
          </a:xfrm>
          <a:prstGeom prst="wedgeRectCallout">
            <a:avLst>
              <a:gd name="adj1" fmla="val -116499"/>
              <a:gd name="adj2" fmla="val 7154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isRootInstance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= </a:t>
            </a:r>
            <a:r>
              <a:rPr lang="de-DE" dirty="0" err="1" smtClean="0">
                <a:solidFill>
                  <a:schemeClr val="tx1"/>
                </a:solidFill>
              </a:rPr>
              <a:t>false</a:t>
            </a:r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 err="1" smtClean="0">
                <a:solidFill>
                  <a:schemeClr val="tx1"/>
                </a:solidFill>
              </a:rPr>
              <a:t>isRootEntity</a:t>
            </a:r>
            <a:r>
              <a:rPr lang="de-DE" dirty="0" smtClean="0">
                <a:solidFill>
                  <a:schemeClr val="tx1"/>
                </a:solidFill>
              </a:rPr>
              <a:t> = </a:t>
            </a:r>
            <a:r>
              <a:rPr lang="de-DE" dirty="0" err="1" smtClean="0">
                <a:solidFill>
                  <a:schemeClr val="tx1"/>
                </a:solidFill>
              </a:rPr>
              <a:t>false</a:t>
            </a:r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053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</Words>
  <Application>Microsoft Office PowerPoint</Application>
  <PresentationFormat>Breitbild</PresentationFormat>
  <Paragraphs>278</Paragraphs>
  <Slides>12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(Not so) Basic Types</vt:lpstr>
    </vt:vector>
  </TitlesOfParts>
  <Company>Bosch Software Innovations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Slama Dirk (INST/BUD)</dc:creator>
  <cp:lastModifiedBy>Slama Dirk (INST/BUD)</cp:lastModifiedBy>
  <cp:revision>92</cp:revision>
  <dcterms:created xsi:type="dcterms:W3CDTF">2016-08-26T19:12:57Z</dcterms:created>
  <dcterms:modified xsi:type="dcterms:W3CDTF">2017-04-25T08:29:11Z</dcterms:modified>
</cp:coreProperties>
</file>