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82" r:id="rId4"/>
    <p:sldId id="263" r:id="rId5"/>
    <p:sldId id="258" r:id="rId6"/>
    <p:sldId id="273" r:id="rId7"/>
    <p:sldId id="283" r:id="rId8"/>
    <p:sldId id="257" r:id="rId9"/>
    <p:sldId id="267" r:id="rId10"/>
    <p:sldId id="275" r:id="rId11"/>
    <p:sldId id="274" r:id="rId12"/>
    <p:sldId id="287" r:id="rId13"/>
    <p:sldId id="277" r:id="rId14"/>
    <p:sldId id="268" r:id="rId15"/>
    <p:sldId id="284" r:id="rId16"/>
    <p:sldId id="276" r:id="rId17"/>
    <p:sldId id="278" r:id="rId18"/>
    <p:sldId id="288" r:id="rId19"/>
    <p:sldId id="259" r:id="rId20"/>
    <p:sldId id="260" r:id="rId21"/>
    <p:sldId id="269" r:id="rId22"/>
    <p:sldId id="280" r:id="rId23"/>
    <p:sldId id="270" r:id="rId24"/>
    <p:sldId id="281" r:id="rId25"/>
    <p:sldId id="271" r:id="rId26"/>
    <p:sldId id="265" r:id="rId27"/>
    <p:sldId id="279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E457-FE7A-4E9A-94EC-936F10C47A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4164-B652-4575-8526-F7A415984B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74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E457-FE7A-4E9A-94EC-936F10C47A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4164-B652-4575-8526-F7A41598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4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E457-FE7A-4E9A-94EC-936F10C47A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4164-B652-4575-8526-F7A41598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7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E457-FE7A-4E9A-94EC-936F10C47A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4164-B652-4575-8526-F7A41598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3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E457-FE7A-4E9A-94EC-936F10C47A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4164-B652-4575-8526-F7A415984B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70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E457-FE7A-4E9A-94EC-936F10C47A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4164-B652-4575-8526-F7A41598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E457-FE7A-4E9A-94EC-936F10C47A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4164-B652-4575-8526-F7A41598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0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E457-FE7A-4E9A-94EC-936F10C47A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4164-B652-4575-8526-F7A41598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E457-FE7A-4E9A-94EC-936F10C47A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4164-B652-4575-8526-F7A41598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D5E457-FE7A-4E9A-94EC-936F10C47A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2B4164-B652-4575-8526-F7A41598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7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E457-FE7A-4E9A-94EC-936F10C47A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4164-B652-4575-8526-F7A41598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5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D5E457-FE7A-4E9A-94EC-936F10C47AB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2B4164-B652-4575-8526-F7A415984B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6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D283-E534-B515-BB23-02776E8E2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605" y="1380068"/>
            <a:ext cx="10645418" cy="2616199"/>
          </a:xfrm>
        </p:spPr>
        <p:txBody>
          <a:bodyPr>
            <a:noAutofit/>
          </a:bodyPr>
          <a:lstStyle/>
          <a:p>
            <a:r>
              <a:rPr lang="en-US" sz="6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Augmenting System Tests with Component Tests for Reliability Assurance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A9EFE-B365-B5EB-3508-A15D0C5FE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Joint work with Jace Ritchie and </a:t>
            </a:r>
          </a:p>
          <a:p>
            <a:pPr algn="r"/>
            <a:r>
              <a:rPr lang="en-US" dirty="0"/>
              <a:t>Mike Hamada</a:t>
            </a:r>
          </a:p>
        </p:txBody>
      </p:sp>
    </p:spTree>
    <p:extLst>
      <p:ext uri="{BB962C8B-B14F-4D97-AF65-F5344CB8AC3E}">
        <p14:creationId xmlns:p14="http://schemas.microsoft.com/office/powerpoint/2010/main" val="236742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9072-E1CE-0193-6B66-2479AA54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D97CC-5A29-4696-CE69-F13E359E39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fails when every single component fails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independence assumptions, its reliability is easily calculated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PPR and PCR are hard to calculate for large systems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calculate PCR and PPR via Monte Carlo integration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93DCE992-661C-68C8-9A2E-346ED4F6C0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72"/>
          <a:stretch/>
        </p:blipFill>
        <p:spPr>
          <a:xfrm>
            <a:off x="10851343" y="3857414"/>
            <a:ext cx="272902" cy="1181650"/>
          </a:xfrm>
        </p:spPr>
      </p:pic>
      <p:pic>
        <p:nvPicPr>
          <p:cNvPr id="12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B56311-D47F-E11B-C339-F3844834E9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2"/>
          <a:stretch/>
        </p:blipFill>
        <p:spPr>
          <a:xfrm>
            <a:off x="6902227" y="3857414"/>
            <a:ext cx="3949116" cy="11816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FFBEB11-55E9-7984-8113-4D90AA0722D4}"/>
              </a:ext>
            </a:extLst>
          </p:cNvPr>
          <p:cNvGrpSpPr/>
          <p:nvPr/>
        </p:nvGrpSpPr>
        <p:grpSpPr>
          <a:xfrm>
            <a:off x="6820440" y="2789998"/>
            <a:ext cx="4423652" cy="399186"/>
            <a:chOff x="3660244" y="4898450"/>
            <a:chExt cx="7684906" cy="6934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C24E58-6D65-E0D3-E627-EB980A09D8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03"/>
            <a:stretch/>
          </p:blipFill>
          <p:spPr>
            <a:xfrm>
              <a:off x="3660244" y="4898450"/>
              <a:ext cx="1185294" cy="69348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ECED060-7FDD-0FE4-DC65-016467BF31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38"/>
            <a:stretch/>
          </p:blipFill>
          <p:spPr>
            <a:xfrm>
              <a:off x="4845538" y="4898450"/>
              <a:ext cx="6499612" cy="693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391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5257-4C0E-F2E5-09D9-568E8E76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CC69-D178-4585-ED5A-BD19B4C8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Hamada et al. (2008, 2014) consider consumer’s and producer’s risks based assurance tests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Hamada et al. (2008, 2014), Ten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(1998), and Guo et al. (2010) use beta distributions as prior distributions, but only consider PCR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Smith et al. (2010) considers zero-failure component assurance tests as well as maximizing posterior reliability under cost restraints</a:t>
            </a:r>
          </a:p>
        </p:txBody>
      </p:sp>
    </p:spTree>
    <p:extLst>
      <p:ext uri="{BB962C8B-B14F-4D97-AF65-F5344CB8AC3E}">
        <p14:creationId xmlns:p14="http://schemas.microsoft.com/office/powerpoint/2010/main" val="155979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5257-4C0E-F2E5-09D9-568E8E76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CC69-D178-4585-ED5A-BD19B4C8A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6232026" cy="43562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component tests to be used directly in assurance tests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an assurance test plan consists of an “n” and a “c” for the system and each component (including subsystems)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Finding an assurance test plan is no longer a trivial exercise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Could result in large savings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Strong assumptions could lead to problems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4004D-389E-6F69-D33C-74FDB3CF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20" y="2844015"/>
            <a:ext cx="4232940" cy="203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3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5D12-C5DB-B4C6-2C8A-F216BD61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CEC0-6619-1741-9CC7-225FD8FB3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must be represented as a reliability block diagram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fail independent of each other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should be testable and have prior probability of failure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cost of each component and system tests are known</a:t>
            </a:r>
          </a:p>
        </p:txBody>
      </p:sp>
    </p:spTree>
    <p:extLst>
      <p:ext uri="{BB962C8B-B14F-4D97-AF65-F5344CB8AC3E}">
        <p14:creationId xmlns:p14="http://schemas.microsoft.com/office/powerpoint/2010/main" val="10210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78E0-F482-5F9A-3115-194D54FB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Phantom 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9EE1A-5727-2B2B-BB9F-A8FEAE4A4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058" y="1845735"/>
            <a:ext cx="4937760" cy="4023360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happens when the series isn’t a perfect series? Or when the parallel assumption doesn’t work?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Graves et. al. (2010) proposed using one or more latent components to approximate a series or parallel 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relax the by adding a “phantom” (or latent) component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be tested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dependent on its prior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generally assume violations of the series, parallel, or independence assumptions result in a smaller π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2DB61785-9A08-D6F4-DCEE-E8F82FD91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8" y="4550273"/>
            <a:ext cx="4937125" cy="1181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2F23AA-645D-170C-136F-1F7A57EF3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8" y="2553212"/>
            <a:ext cx="5814564" cy="6782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C741D8-6F0A-C751-7F39-3AF52539A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18" y="1967513"/>
            <a:ext cx="1973751" cy="3048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68AAA7-8727-CC00-E9AA-1A3E6DE9F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7" y="3938929"/>
            <a:ext cx="4937125" cy="386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426CA3-52D3-1754-C6F0-C6EC6B5091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7" y="1972634"/>
            <a:ext cx="3192001" cy="35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5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1577-70FE-5A9D-30E0-1BB975A2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EA2B-5E60-CD4D-6425-A5567E7A0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10224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Guo et al. (2010) consider the system as depicted but assume independence and don’t test subsystems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54E556-99F8-05C7-4DEF-75D169D712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34065" y="3210599"/>
            <a:ext cx="7301273" cy="2100365"/>
          </a:xfrm>
        </p:spPr>
      </p:pic>
    </p:spTree>
    <p:extLst>
      <p:ext uri="{BB962C8B-B14F-4D97-AF65-F5344CB8AC3E}">
        <p14:creationId xmlns:p14="http://schemas.microsoft.com/office/powerpoint/2010/main" val="248641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1577-70FE-5A9D-30E0-1BB975A2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Almost-Series and Almost-Parallel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EA2B-5E60-CD4D-6425-A5567E7A05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Modified version of Guo et al. (2010) 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Subsystems can be testable and provide useful information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phantom component is added for the whole system and for each testable subsystem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754D4F79-1225-D331-6CED-C832F1E0B6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34" y="1846263"/>
            <a:ext cx="2746333" cy="4022725"/>
          </a:xfrm>
        </p:spPr>
      </p:pic>
    </p:spTree>
    <p:extLst>
      <p:ext uri="{BB962C8B-B14F-4D97-AF65-F5344CB8AC3E}">
        <p14:creationId xmlns:p14="http://schemas.microsoft.com/office/powerpoint/2010/main" val="414397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3014-F1F0-9D3A-A682-2EA3F3D1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Different Tests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3346F6-C440-F75B-C1B4-17138A311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26" y="3211852"/>
            <a:ext cx="5629874" cy="160032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773E7DF-48B3-7C3B-2898-B89AD8B7AD1A}"/>
              </a:ext>
            </a:extLst>
          </p:cNvPr>
          <p:cNvGrpSpPr/>
          <p:nvPr/>
        </p:nvGrpSpPr>
        <p:grpSpPr>
          <a:xfrm>
            <a:off x="972935" y="2121101"/>
            <a:ext cx="4483356" cy="4038414"/>
            <a:chOff x="2426895" y="1041990"/>
            <a:chExt cx="4483356" cy="403841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760D31-E1E8-6608-9D35-0493F6D159A9}"/>
                </a:ext>
              </a:extLst>
            </p:cNvPr>
            <p:cNvCxnSpPr/>
            <p:nvPr/>
          </p:nvCxnSpPr>
          <p:spPr>
            <a:xfrm>
              <a:off x="2859110" y="1056068"/>
              <a:ext cx="0" cy="358676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D9E4290-996F-8613-90F2-6D6EBBC56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9110" y="4659301"/>
              <a:ext cx="405114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5A0D8-2C82-9318-AA75-0147CF72230E}"/>
                </a:ext>
              </a:extLst>
            </p:cNvPr>
            <p:cNvSpPr txBox="1"/>
            <p:nvPr/>
          </p:nvSpPr>
          <p:spPr>
            <a:xfrm rot="16200000">
              <a:off x="2325183" y="1573600"/>
              <a:ext cx="692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PPR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918E3C-84C2-97EB-46DC-93E0381DBDFD}"/>
                </a:ext>
              </a:extLst>
            </p:cNvPr>
            <p:cNvSpPr txBox="1"/>
            <p:nvPr/>
          </p:nvSpPr>
          <p:spPr>
            <a:xfrm>
              <a:off x="5362303" y="4618739"/>
              <a:ext cx="692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PCR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20C425-EC5C-6470-A97E-32B7AC3CC657}"/>
                </a:ext>
              </a:extLst>
            </p:cNvPr>
            <p:cNvCxnSpPr>
              <a:cxnSpLocks/>
            </p:cNvCxnSpPr>
            <p:nvPr/>
          </p:nvCxnSpPr>
          <p:spPr>
            <a:xfrm>
              <a:off x="2859110" y="2849450"/>
              <a:ext cx="3933576" cy="892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01ADD1-409B-7C50-913D-789ECA974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1041990"/>
              <a:ext cx="0" cy="36008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C85DF5-8F7D-98CB-EA2F-6809CF6CFDCB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3566160"/>
              <a:ext cx="1404257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4C7D1E-2F93-618E-AF3F-6E72A88DF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2132741"/>
              <a:ext cx="1484290" cy="71017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AA5191E-EFBE-8E22-401A-957275D9B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3205" y="1476103"/>
              <a:ext cx="0" cy="138227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D502A60-04B0-A75B-430E-F1F4A2513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110" y="3933670"/>
              <a:ext cx="785427" cy="72563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4C08E6-AA4C-D439-67B6-EF38E524BBA3}"/>
                </a:ext>
              </a:extLst>
            </p:cNvPr>
            <p:cNvSpPr txBox="1"/>
            <p:nvPr/>
          </p:nvSpPr>
          <p:spPr>
            <a:xfrm rot="16200000">
              <a:off x="2469406" y="2611579"/>
              <a:ext cx="376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/>
                <a:t>α</a:t>
              </a:r>
              <a:endParaRPr 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1FC345-0A96-E6D0-D6D4-A8A749D6A35D}"/>
                </a:ext>
              </a:extLst>
            </p:cNvPr>
            <p:cNvSpPr txBox="1"/>
            <p:nvPr/>
          </p:nvSpPr>
          <p:spPr>
            <a:xfrm>
              <a:off x="4168140" y="4603646"/>
              <a:ext cx="376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/>
                <a:t>β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5408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3014-F1F0-9D3A-A682-2EA3F3D1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Algorithm to Find Test Plan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6E7242-9F59-2C9F-8F45-9EFCE1A2F2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an acceptable test plan using only system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one system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test to all components and repeat until we achieve an acceptable test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individual component tests (most expensive first) while still maintaining acceptable PCR and PPR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test is cheaper than the current iteration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start at step 2 until an acceptable and cheaper test can’t be found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0EF2C-5286-A139-351C-0FE781DD6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533" y="2469519"/>
            <a:ext cx="4115642" cy="263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8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3CDA-AD85-56D0-7E5D-4D83287C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Algorithm for System Tests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2A38BEA-107C-DF4F-3F68-E5E8971107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Hamada et al. (2008) provide the base for our algorithm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adjust it by saving the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every iteration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Doing so creates a framework for augmenting the system tests more efficiently</a:t>
            </a:r>
          </a:p>
        </p:txBody>
      </p:sp>
      <p:pic>
        <p:nvPicPr>
          <p:cNvPr id="16" name="Content Placeholder 15" descr="Diagram&#10;&#10;Description automatically generated">
            <a:extLst>
              <a:ext uri="{FF2B5EF4-FFF2-40B4-BE49-F238E27FC236}">
                <a16:creationId xmlns:a16="http://schemas.microsoft.com/office/drawing/2014/main" id="{0023824F-73FF-1BB9-1EAC-C5B0354547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387" y="2582863"/>
            <a:ext cx="3882827" cy="3378200"/>
          </a:xfr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9F3D072-8A23-B34A-661F-643873188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99" y="2052109"/>
            <a:ext cx="453628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6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F479-056E-E1E5-50FD-9DC1F0A8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6CD4-0E8A-BD31-A2C4-6996C51B6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3284"/>
            <a:ext cx="5886874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reliability of products is of great interest to both manufacturers and customers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can be expensive!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approach can reduce testing costs by replacing some system tests with component 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BB54D-F9BB-BD56-D272-34121050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083" y="2235196"/>
            <a:ext cx="5258436" cy="35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83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0598-9270-4CBD-8971-7760EFD4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Augment System Tests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25E87CD8-E91B-B6F3-E5CD-7BFA3FFAC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3" y="1906954"/>
            <a:ext cx="4598539" cy="3903296"/>
          </a:xfr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992BF51-6658-DA70-D051-8EEF83865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6954"/>
            <a:ext cx="4373458" cy="390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39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3CDA-AD85-56D0-7E5D-4D83287C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F70356-7EC7-C487-2028-610E710F3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17453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consider the four basic systems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numbered components have beta(8,4) priors. Phantom components have beta(11,1) priors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used these test conditions: α = β = 0.05,  π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0.95, and π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0.90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tests cost 4 units and component tests cost 1 unit</a:t>
            </a:r>
          </a:p>
        </p:txBody>
      </p:sp>
      <p:pic>
        <p:nvPicPr>
          <p:cNvPr id="8" name="Content Placeholder 7" descr="Diagram&#10;&#10;Description automatically generated with low confidence">
            <a:extLst>
              <a:ext uri="{FF2B5EF4-FFF2-40B4-BE49-F238E27FC236}">
                <a16:creationId xmlns:a16="http://schemas.microsoft.com/office/drawing/2014/main" id="{360E5578-966E-3BDA-3A61-D0B85D8FB2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3" y="2192242"/>
            <a:ext cx="5716009" cy="2928399"/>
          </a:xfrm>
        </p:spPr>
      </p:pic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C749329-F9CC-2245-0507-0D02ED234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158" y="2309158"/>
            <a:ext cx="5903814" cy="3096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641659-9344-7682-8A33-F769923CF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36" y="1813495"/>
            <a:ext cx="1105052" cy="6405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3E06C2-F621-9CF7-7A37-336964BA6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369" y="1821664"/>
            <a:ext cx="1105052" cy="63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38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18B4-AE33-54D1-8BAD-E617D802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</p:txBody>
      </p:sp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285EE8B1-15E3-8898-A6C3-6BF9DD635E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07" y="2355947"/>
            <a:ext cx="5902227" cy="3266523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255DC03-D016-AEE1-5D91-3850FCE696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20588" y="2375266"/>
            <a:ext cx="5515087" cy="3022340"/>
          </a:xfrm>
        </p:spPr>
      </p:pic>
    </p:spTree>
    <p:extLst>
      <p:ext uri="{BB962C8B-B14F-4D97-AF65-F5344CB8AC3E}">
        <p14:creationId xmlns:p14="http://schemas.microsoft.com/office/powerpoint/2010/main" val="231175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2EBB-A5B8-A4ED-8CC0-D21F5724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Setup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8B8EBF8-3F59-11A1-5BBA-E506030C7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94362"/>
            <a:ext cx="5599741" cy="1269275"/>
          </a:xfrm>
        </p:spPr>
      </p:pic>
      <p:pic>
        <p:nvPicPr>
          <p:cNvPr id="3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ECF68C84-CB65-5D77-FEEF-E3F52821B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26" y="1985010"/>
            <a:ext cx="2746333" cy="4022725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30E90C2-F5E5-7CE4-96FC-4990C1F20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51385"/>
            <a:ext cx="5724934" cy="11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28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9B5F-416D-08E6-12DD-899E925D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– Informative Priors no PPR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02293-1FA8-EFBA-4912-E4082A4C0E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compare our results with those from Hamada et. al. (2014) and don’t consider PPR (i.e., c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component had a beta(a,1) prior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β = 0.05, π</a:t>
            </a:r>
            <a:r>
              <a:rPr 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0.95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found a test with n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 and c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(assuming independence) (test cost is 1400)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started with a test with n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13 and c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(using phantom components) (test cost is 2600)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component test we get a test cost of 156 (cost reductions of 1244 and 2444 units respectively)</a:t>
            </a:r>
          </a:p>
        </p:txBody>
      </p:sp>
      <p:pic>
        <p:nvPicPr>
          <p:cNvPr id="7" name="Content Placeholder 6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3EA02A25-5E16-2D81-E870-40BB2420AA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19169"/>
            <a:ext cx="5975895" cy="1876489"/>
          </a:xfrm>
        </p:spPr>
      </p:pic>
      <p:pic>
        <p:nvPicPr>
          <p:cNvPr id="9" name="Picture 8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AC778F32-D003-31BB-71B8-254918C74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19168"/>
            <a:ext cx="6041975" cy="1876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433D34-309A-4C67-2789-4F7AEA5A0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819" y="5209868"/>
            <a:ext cx="1512413" cy="86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07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2376-1DD3-5E97-592F-F6790DAF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– Reference Priors &amp; PPR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C8423-0D08-658D-B8ED-E91BB4141E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Here, we consider PPR. A lower cost test is found by using Jeffrey’s priors for testable components than informative priors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started with a test with 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108 and 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where β = 0.05, π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0.95, π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0.96, α = 0.05 (test cost of 21600)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component tests we obtain a cost of 7902 (a cost reduction of 13698 units)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DC5E9DE-0FA4-24EB-ED46-3BFCE34615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36626"/>
            <a:ext cx="6069663" cy="1668724"/>
          </a:xfrm>
        </p:spPr>
      </p:pic>
      <p:pic>
        <p:nvPicPr>
          <p:cNvPr id="11" name="Picture 10" descr="Table, Excel&#10;&#10;Description automatically generated">
            <a:extLst>
              <a:ext uri="{FF2B5EF4-FFF2-40B4-BE49-F238E27FC236}">
                <a16:creationId xmlns:a16="http://schemas.microsoft.com/office/drawing/2014/main" id="{32B1DC49-A38C-D337-C3CF-FA3B53236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3036626"/>
            <a:ext cx="6121054" cy="16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85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CEBD-7563-E3B1-D90D-97346AD6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F222A-775A-0281-9858-1FE1E780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Replacing system tests with component tests is useful when controlling for PCR and PPR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Often, a cheaper test can be found that doesn’t fully rely on system tests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can include testing reliability of cost inhibitive systems or systems that cannot be tested but whose components can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work could include finding a more optimized algorithm for augmenting system tests as well as considering systems whose reliability is not measured as pass/fail</a:t>
            </a:r>
          </a:p>
        </p:txBody>
      </p:sp>
    </p:spTree>
    <p:extLst>
      <p:ext uri="{BB962C8B-B14F-4D97-AF65-F5344CB8AC3E}">
        <p14:creationId xmlns:p14="http://schemas.microsoft.com/office/powerpoint/2010/main" val="2829617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68DF-EF51-CD6E-9BCD-F44EFD7F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2A00C-6D2C-D5A9-E6C7-B93FF476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Graves, T. L., Anderson-Cook, C. M., and Hamada, M. S. (2010). Reliability models for almost-series and almost-parallel systems.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Technometrics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52(2):160–171.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Guo, H.,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T., and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Mettas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(2010). Designing reliability demonstration tests for one-shot systems under zero component failures.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Reliability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60(1):286–294.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Hamada, M. S., Wilson, A., Reese, C. S., and Martz, H. (2008).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Bayesian Reliability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Springer.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Hamada, M. S., Wilson, A. G., Weaver, B. P., Griffiths, R. W., and Martz, H. F. (2014). Bayesian binomial assurance tests for system reliability using component data.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Quality Technology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46(1):24–32.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Smith, C., Kelly, D., and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Dezfuli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H. (2010). Probability informed testing for reliability assurance through Bayesian hypothesis methods.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Reliability Engineering &amp; System Safety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95(4):361–368.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Ten, L. M. and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(1998). Bayes reliability demonstration test plan for series-systems with binomial subsystem data. In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 Reliability and Maintainability Symposium. 1998 Proceedings. International Symposium on Product Quality and Integrity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pages 241–246. IEEE.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04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6DC3F5-0BA5-98CC-4F7A-2E6C37549A93}"/>
              </a:ext>
            </a:extLst>
          </p:cNvPr>
          <p:cNvSpPr txBox="1">
            <a:spLocks/>
          </p:cNvSpPr>
          <p:nvPr/>
        </p:nvSpPr>
        <p:spPr>
          <a:xfrm>
            <a:off x="1097280" y="2504548"/>
            <a:ext cx="10058400" cy="132342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6930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F479-056E-E1E5-50FD-9DC1F0A8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6CD4-0E8A-BD31-A2C4-6996C51B6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3284"/>
            <a:ext cx="5354636" cy="400441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Definition of an assurance test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plans consist of the number of required tests (n) and the number of acceptable failures (c) to pass the test.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control for two possible errors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Consumer’s risk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Producer’s risk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acceptable and rejectable reliability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3F863-9EE0-F227-0618-93C245553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282" y="2345458"/>
            <a:ext cx="4267536" cy="283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8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2C755-458A-9608-76CE-5206792B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 Assurance 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F697E7-E32B-FC89-CC1F-543F6F392256}"/>
              </a:ext>
            </a:extLst>
          </p:cNvPr>
          <p:cNvSpPr txBox="1">
            <a:spLocks/>
          </p:cNvSpPr>
          <p:nvPr/>
        </p:nvSpPr>
        <p:spPr>
          <a:xfrm>
            <a:off x="4999578" y="1047244"/>
            <a:ext cx="6700052" cy="50298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Straightforward to incorporate prior knowledge through priors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 on two possible outcomes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is passed (TIP)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is failed (TIF)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Posterior risks are defined in terms of posterior probabilities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 posterior consumer’s risk (PCR) is defined to be: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 posterior producer’s risk (PPR) is defined to be: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0FD02F-A392-C8DB-5A59-F84770836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174" y="5393639"/>
            <a:ext cx="3324249" cy="495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F02D60-85DC-A55B-8665-E1B12294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580" y="4348805"/>
            <a:ext cx="3048022" cy="51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C108-A60D-BCF9-F12A-F9D05A24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Consumer’s and Producer’s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CB9D-EC05-2B06-7563-6728B61B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13" y="2034440"/>
            <a:ext cx="9066459" cy="37528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customers and manufacturers want the product to work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Consumers want the posterior probability that the reliability is no more than a specified rejectable reliability level (π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given the assurance test is passed to be low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Producers want the posterior probability that the reliability is at least a specified acceptable reliability level (π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given the assurance test is failed to be low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D5370D3C-8509-2579-A9D2-352E6B76C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76" y="4602307"/>
            <a:ext cx="6337934" cy="988363"/>
          </a:xfrm>
          <a:prstGeom prst="rect">
            <a:avLst/>
          </a:prstGeom>
        </p:spPr>
      </p:pic>
      <p:pic>
        <p:nvPicPr>
          <p:cNvPr id="15" name="Picture 14" descr="Diagram&#10;&#10;Description automatically generated with low confidence">
            <a:extLst>
              <a:ext uri="{FF2B5EF4-FFF2-40B4-BE49-F238E27FC236}">
                <a16:creationId xmlns:a16="http://schemas.microsoft.com/office/drawing/2014/main" id="{7898F030-624D-F60B-5B56-63E64DCB6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76" y="3065111"/>
            <a:ext cx="6486525" cy="95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7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1DE3-92F5-5654-7CE8-411FFEC4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 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66C2-F3A6-33BE-D9EC-BD38F657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test plan is composed of two elements: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assurance tests applied to the system or component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acceptable system failures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a product has high reliability: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PCR tends to be low when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low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high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PPR tends to be low when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high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low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acceptable test plan has PCR and PPR lower than some thresholds (β and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situations, the choice is made not to control PPR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7A36E-2EB5-CFFC-3BFE-25B42D711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552" y="2242734"/>
            <a:ext cx="2931237" cy="220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0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3CDA-AD85-56D0-7E5D-4D83287C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find a Bayesian assurance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2A38BEA-107C-DF4F-3F68-E5E8971107B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97280" y="1925251"/>
                <a:ext cx="4937760" cy="3625363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Hamada et al. (2008) provide a graphical algorithm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𝑎𝑟𝑙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𝑟𝑙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 with n=1 and c=0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Iterate until the test satisfies both the posterior consumer's risk and the posterior producer’s risk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resulting n and c define the test</a:t>
                </a:r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2A38BEA-107C-DF4F-3F68-E5E8971107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97280" y="1925251"/>
                <a:ext cx="4937760" cy="3625363"/>
              </a:xfrm>
              <a:blipFill>
                <a:blip r:embed="rId2"/>
                <a:stretch>
                  <a:fillRect l="-2963" t="-1849" r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63E9B43-682D-FD09-8106-C227E638F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136" y="1925251"/>
            <a:ext cx="4554424" cy="416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0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7AF5E-E7EE-D69B-84AB-6BFF7412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system?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83D8E-3A0E-F39D-278B-60AC3C6E6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 r="16563" b="-2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8AFE-2167-35A7-7978-35CE17F50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group of component parts and/or subsystems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arbitrarily large and complex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assume independence of components, the probability of a system failure can be modeled using basic statistical methods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work we only consider one-shot systems with either pass or fail a 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527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EEE4-17A3-D12C-0199-DA2227D1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732C4-30DE-67CE-9002-51C1FC20DA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fails when a single component fails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independence assumptions, its reliability is easily calculated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PPR and PCR are hard to calculate for large systems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calculate PCR and PPR via Monte Carlo integration</a:t>
            </a:r>
          </a:p>
        </p:txBody>
      </p:sp>
      <p:pic>
        <p:nvPicPr>
          <p:cNvPr id="7" name="Content Placeholder 6" descr="A picture containing text, clock, screenshot&#10;&#10;Description automatically generated">
            <a:extLst>
              <a:ext uri="{FF2B5EF4-FFF2-40B4-BE49-F238E27FC236}">
                <a16:creationId xmlns:a16="http://schemas.microsoft.com/office/drawing/2014/main" id="{75CC2DE5-4697-9FA4-9DC6-5191E01FCB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644" y="2633814"/>
            <a:ext cx="4937125" cy="1358272"/>
          </a:xfrm>
        </p:spPr>
      </p:pic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AF967BB-49A2-0CAE-8924-D4153A243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644" y="4621604"/>
            <a:ext cx="5048073" cy="1154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1596F-7FCF-01A6-9AE2-0082604D8B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99"/>
          <a:stretch/>
        </p:blipFill>
        <p:spPr>
          <a:xfrm>
            <a:off x="7729401" y="2659343"/>
            <a:ext cx="2500530" cy="28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829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2226</TotalTime>
  <Words>1613</Words>
  <Application>Microsoft Office PowerPoint</Application>
  <PresentationFormat>Widescreen</PresentationFormat>
  <Paragraphs>186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Retrospect</vt:lpstr>
      <vt:lpstr>Augmenting System Tests with Component Tests for Reliability Assurance</vt:lpstr>
      <vt:lpstr>Overview</vt:lpstr>
      <vt:lpstr>Background</vt:lpstr>
      <vt:lpstr>Bayesian Assurance Testing</vt:lpstr>
      <vt:lpstr>Consumer’s and Producer’s Risks</vt:lpstr>
      <vt:lpstr>Defining a Test Plan</vt:lpstr>
      <vt:lpstr>How to find a Bayesian assurance test</vt:lpstr>
      <vt:lpstr>What is a system?</vt:lpstr>
      <vt:lpstr>Series Systems</vt:lpstr>
      <vt:lpstr>Parallel Systems</vt:lpstr>
      <vt:lpstr>Previous Work</vt:lpstr>
      <vt:lpstr>Proposed Method</vt:lpstr>
      <vt:lpstr>Assumptions</vt:lpstr>
      <vt:lpstr>Phantom Components</vt:lpstr>
      <vt:lpstr>Complex Systems</vt:lpstr>
      <vt:lpstr>Complex Almost-Series and Almost-Parallel Systems</vt:lpstr>
      <vt:lpstr>Comparing Different Tests</vt:lpstr>
      <vt:lpstr>Overview of Algorithm to Find Test Plan</vt:lpstr>
      <vt:lpstr>Modified Algorithm for System Tests</vt:lpstr>
      <vt:lpstr>How to Augment System Tests</vt:lpstr>
      <vt:lpstr>Simulation Study</vt:lpstr>
      <vt:lpstr>Simulation Results</vt:lpstr>
      <vt:lpstr>Application Setup</vt:lpstr>
      <vt:lpstr>Application – Informative Priors no PPR</vt:lpstr>
      <vt:lpstr>Application – Reference Priors &amp; PPR</vt:lpstr>
      <vt:lpstr>Discussion</vt:lpstr>
      <vt:lpstr>Bibliography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Augmenting System Assurance with Component Assurance Tests</dc:title>
  <dc:creator>Jace Ritchie</dc:creator>
  <cp:lastModifiedBy>Richard Warr</cp:lastModifiedBy>
  <cp:revision>32</cp:revision>
  <dcterms:created xsi:type="dcterms:W3CDTF">2023-02-22T01:37:32Z</dcterms:created>
  <dcterms:modified xsi:type="dcterms:W3CDTF">2023-05-31T19:55:48Z</dcterms:modified>
</cp:coreProperties>
</file>