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62" r:id="rId4"/>
    <p:sldId id="263" r:id="rId5"/>
    <p:sldId id="279" r:id="rId6"/>
    <p:sldId id="264" r:id="rId7"/>
    <p:sldId id="265" r:id="rId8"/>
    <p:sldId id="266" r:id="rId9"/>
    <p:sldId id="287" r:id="rId10"/>
    <p:sldId id="277" r:id="rId11"/>
    <p:sldId id="270" r:id="rId12"/>
    <p:sldId id="280" r:id="rId13"/>
    <p:sldId id="283" r:id="rId14"/>
    <p:sldId id="271" r:id="rId15"/>
    <p:sldId id="288" r:id="rId16"/>
    <p:sldId id="273" r:id="rId17"/>
    <p:sldId id="291" r:id="rId18"/>
    <p:sldId id="258" r:id="rId19"/>
    <p:sldId id="275" r:id="rId20"/>
    <p:sldId id="282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030"/>
  </p:normalViewPr>
  <p:slideViewPr>
    <p:cSldViewPr snapToGrid="0" snapToObjects="1">
      <p:cViewPr>
        <p:scale>
          <a:sx n="99" d="100"/>
          <a:sy n="99" d="100"/>
        </p:scale>
        <p:origin x="190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0F2C9-23F6-0745-A2F9-FA54AFBA620F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31C66-41E0-5B42-B7A6-208414C6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talk about one approach to how to select variables for regression model.</a:t>
            </a:r>
          </a:p>
          <a:p>
            <a:r>
              <a:rPr lang="en-US" dirty="0"/>
              <a:t>This topic involves causal modeling, in general; and Structural Causal Models and Directed Acyclic Graphs, in particular.</a:t>
            </a:r>
          </a:p>
          <a:p>
            <a:r>
              <a:rPr lang="en-US" dirty="0"/>
              <a:t>My call to action: consider causal modeling as part of your technical repertoire.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due to common causes.</a:t>
            </a:r>
          </a:p>
          <a:p>
            <a:r>
              <a:rPr lang="en-US" dirty="0"/>
              <a:t>Often illustrated and referred to as a “fork” structure.</a:t>
            </a:r>
          </a:p>
          <a:p>
            <a:r>
              <a:rPr lang="en-US" dirty="0"/>
              <a:t>An open path, closed by conditioning on the confounder.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8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Colliders behave the opposite of other causal structures </a:t>
            </a:r>
          </a:p>
          <a:p>
            <a:r>
              <a:rPr lang="en-US" dirty="0"/>
              <a:t>Two variables Z and W (e.g., A and Y, or E and D, etc.) are independent, unless the collider is controlled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Stratifying on a collider is a major culprit in systematic bias.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controlling for a collider–a node where two or more arrow heads meet–induces an association between its parents, through which confounding can flow: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bias can be understood as a collider structure. </a:t>
            </a:r>
          </a:p>
          <a:p>
            <a:r>
              <a:rPr lang="en-US" dirty="0"/>
              <a:t>Conditioning on the outcome of interest, e.g. through selection induces an association between antecedents.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48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Complex, but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scientific goals need to be articulated; e.g., estimating direct vs. total effects.</a:t>
            </a:r>
          </a:p>
          <a:p>
            <a:r>
              <a:rPr lang="en-US" dirty="0"/>
              <a:t>Over-adjustment can occur with indiscriminate approaches to controlling for bias.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choice between the locus of uncertainties: (a) statistical model uncertainty that FH talks about and RMS is largely about, vs. (b) causal model uncertainty which is ultimately why you are doing research.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still much to be developed and understood for routine use in practice. Much to be worked out for how incorporate causal models into rigorous analytic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RMS, 2</a:t>
            </a:r>
            <a:r>
              <a:rPr lang="en-US" baseline="30000" dirty="0"/>
              <a:t>nd</a:t>
            </a:r>
            <a:r>
              <a:rPr lang="en-US" dirty="0"/>
              <a:t> Ed., 2015; page 72.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RMS does a wonderful job of helping us avoid disasters due to all too prevalent abuses of statistical tools (e.g., univariable screening and stepwise selection).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RMS does a wonderful job of helping us think about how to use information effectively: </a:t>
            </a:r>
            <a:r>
              <a:rPr lang="en-US" dirty="0" err="1"/>
              <a:t>N:predictor</a:t>
            </a:r>
            <a:r>
              <a:rPr lang="en-US" dirty="0"/>
              <a:t> </a:t>
            </a:r>
            <a:r>
              <a:rPr lang="en-US" dirty="0" err="1"/>
              <a:t>df’s</a:t>
            </a:r>
            <a:r>
              <a:rPr lang="en-US" dirty="0"/>
              <a:t>, ; and avoid overfitting, and overconfidence.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RMS does not directly address how to choose variables for the purpose of mitigating bias due to confounding to obtain an unbiased estimate of effect for a particular Y~X relationship.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RMS does not address </a:t>
            </a:r>
            <a:r>
              <a:rPr lang="en-US" i="1" dirty="0"/>
              <a:t>how</a:t>
            </a:r>
            <a:r>
              <a:rPr lang="en-US" dirty="0"/>
              <a:t> to leverage subject matter knowledge in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RMS does an excellent job of providing guidance on how to minimize the damage from not pre-specifying prediction models based on subject matter knowledge.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RMS does not address </a:t>
            </a:r>
            <a:r>
              <a:rPr lang="en-US" i="1" dirty="0"/>
              <a:t>how</a:t>
            </a:r>
            <a:r>
              <a:rPr lang="en-US" dirty="0"/>
              <a:t> to best use subject matter knowledge in modeling.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prevalent view that the data contain all the information needed; e.g., ML, </a:t>
            </a:r>
          </a:p>
          <a:p>
            <a:r>
              <a:rPr lang="en-US" dirty="0"/>
              <a:t>Much of FHs RMS is about how to minimize the risks: “Using the data to guide the analysis is almost as dangerous as not using it!”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alternative approach—not in conflict. Positive vs. subtractive</a:t>
            </a:r>
          </a:p>
          <a:p>
            <a:endParaRPr lang="en-US" dirty="0"/>
          </a:p>
          <a:p>
            <a:r>
              <a:rPr lang="en-US" dirty="0"/>
              <a:t>P(Y|X) ≠ P(</a:t>
            </a:r>
            <a:r>
              <a:rPr lang="en-US" dirty="0" err="1"/>
              <a:t>Y|</a:t>
            </a:r>
            <a:r>
              <a:rPr lang="en-US" sz="1100" i="1" dirty="0" err="1"/>
              <a:t>do</a:t>
            </a:r>
            <a:r>
              <a:rPr lang="en-US" dirty="0"/>
              <a:t>(X)) [associational vs causal]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causes result in associations, but not all associations are causal.</a:t>
            </a:r>
          </a:p>
          <a:p>
            <a:r>
              <a:rPr lang="en-US" dirty="0"/>
              <a:t>I will leave aside for the moment why and when you want to differentiate between associational prediction and causal prediction. </a:t>
            </a:r>
          </a:p>
          <a:p>
            <a:r>
              <a:rPr lang="en-US" sz="1200" dirty="0"/>
              <a:t>Briefest overview of causal models: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8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basic introduction to basic structures in causal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arrow indicates that A and Y are independent.</a:t>
            </a:r>
          </a:p>
          <a:p>
            <a:endParaRPr lang="en-US" dirty="0"/>
          </a:p>
          <a:p>
            <a:r>
              <a:rPr lang="en-US" dirty="0"/>
              <a:t>Graph theory gives us a rule: we can only exclude an association between A and Y if there is no arrow from A to Y. </a:t>
            </a:r>
          </a:p>
          <a:p>
            <a:endParaRPr lang="en-US" dirty="0"/>
          </a:p>
          <a:p>
            <a:r>
              <a:rPr lang="en-US" dirty="0"/>
              <a:t>Our causal knowledge is represented where we omit arrows.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Causation: we say that X affects Y in a population of units if and only if there is at least one unit for which changing X will change 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no direct arrow from A to Y, we say that there is no association between A and Y conditional on B, even though A has a causal effect on 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box around B indicates conditioning; and blocks the association between A and Y. The mediator B “screens off” information about A from Y.</a:t>
            </a:r>
          </a:p>
          <a:p>
            <a:endParaRPr lang="en-US" dirty="0"/>
          </a:p>
          <a:p>
            <a:r>
              <a:rPr lang="en-US" dirty="0"/>
              <a:t>The flow of association between A and Y is interrupted when we condition on the mediator, B. We say that A and Y are “conditionally independent”, given the value of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31C66-41E0-5B42-B7A6-208414C69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035E-6A00-9240-BE25-D77628851C8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CF99-F071-0645-9998-A6DA8C6D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gitty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5338700/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course/causal-diagrams-draw-your-assumptions-before-your-conclusions" TargetMode="External"/><Relationship Id="rId3" Type="http://schemas.openxmlformats.org/officeDocument/2006/relationships/hyperlink" Target="http://www.dagitty.net/" TargetMode="External"/><Relationship Id="rId7" Type="http://schemas.openxmlformats.org/officeDocument/2006/relationships/hyperlink" Target="https://www.hsph.harvard.edu/miguel-hernan/causal-inference-boo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yes.cs.ucla.edu/WHY/" TargetMode="External"/><Relationship Id="rId5" Type="http://schemas.openxmlformats.org/officeDocument/2006/relationships/hyperlink" Target="http://bayes.cs.ucla.edu/BOOK-2K/" TargetMode="External"/><Relationship Id="rId10" Type="http://schemas.openxmlformats.org/officeDocument/2006/relationships/hyperlink" Target="https://catalogofbias.org/" TargetMode="External"/><Relationship Id="rId4" Type="http://schemas.openxmlformats.org/officeDocument/2006/relationships/hyperlink" Target="https://www.wiley.com/en-us/Causal+Inference+in+Statistics%3A+A+Primer-p-9781119186847" TargetMode="External"/><Relationship Id="rId9" Type="http://schemas.openxmlformats.org/officeDocument/2006/relationships/hyperlink" Target="https://pdfs.semanticscholar.org/975a/68eda501a91f5c53793a9916c255b9b3014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6F68-A17C-2C4C-8F66-650F95057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Models for Regression Modeling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E1B1F-45DB-1F40-B535-8DBD10C9F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Griffin Levy</a:t>
            </a:r>
          </a:p>
          <a:p>
            <a:r>
              <a:rPr lang="en-US" dirty="0"/>
              <a:t>May, 2019</a:t>
            </a:r>
          </a:p>
        </p:txBody>
      </p:sp>
    </p:spTree>
    <p:extLst>
      <p:ext uri="{BB962C8B-B14F-4D97-AF65-F5344CB8AC3E}">
        <p14:creationId xmlns:p14="http://schemas.microsoft.com/office/powerpoint/2010/main" val="229025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5C894-7D9A-F84B-8A33-4410DFBA0E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096018"/>
            <a:ext cx="3886200" cy="90598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C6BD56-CB10-2847-A0D1-50D97F372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8650" y="4953737"/>
            <a:ext cx="3886200" cy="8379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37C89-A216-E04A-B310-96C30F99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Causal structures: Chains, Junctions and Paths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80AD3A7-A0E0-DD4B-8A8E-CDF6690A90EB}"/>
              </a:ext>
            </a:extLst>
          </p:cNvPr>
          <p:cNvSpPr txBox="1">
            <a:spLocks/>
          </p:cNvSpPr>
          <p:nvPr/>
        </p:nvSpPr>
        <p:spPr>
          <a:xfrm>
            <a:off x="4629150" y="2096017"/>
            <a:ext cx="3886200" cy="451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Mediation</a:t>
            </a:r>
            <a:br>
              <a:rPr lang="en-US" dirty="0"/>
            </a:br>
            <a:r>
              <a:rPr lang="en-US" sz="4400" dirty="0"/>
              <a:t> </a:t>
            </a:r>
          </a:p>
          <a:p>
            <a:r>
              <a:rPr lang="en-US" dirty="0"/>
              <a:t>Direct vs. indirect effects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Total effect</a:t>
            </a:r>
            <a:br>
              <a:rPr lang="en-US" dirty="0"/>
            </a:br>
            <a:r>
              <a:rPr lang="en-US" dirty="0"/>
              <a:t> </a:t>
            </a:r>
            <a:endParaRPr lang="en-US" sz="800" dirty="0"/>
          </a:p>
          <a:p>
            <a:pPr>
              <a:spcBef>
                <a:spcPts val="0"/>
              </a:spcBef>
            </a:pPr>
            <a:r>
              <a:rPr lang="en-US" dirty="0"/>
              <a:t>Conditional independence:</a:t>
            </a:r>
          </a:p>
          <a:p>
            <a:pPr marL="466725" lvl="1" indent="-227013"/>
            <a:r>
              <a:rPr lang="en-US" sz="1800" dirty="0"/>
              <a:t>In general: </a:t>
            </a:r>
            <a:r>
              <a:rPr lang="en-US" sz="1800" dirty="0" err="1"/>
              <a:t>Pr</a:t>
            </a:r>
            <a:r>
              <a:rPr lang="en-US" sz="1800" dirty="0"/>
              <a:t>(Y=</a:t>
            </a:r>
            <a:r>
              <a:rPr lang="en-US" sz="1800" dirty="0" err="1"/>
              <a:t>y|X</a:t>
            </a:r>
            <a:r>
              <a:rPr lang="en-US" sz="1800" dirty="0"/>
              <a:t>=x) = </a:t>
            </a:r>
            <a:r>
              <a:rPr lang="en-US" sz="1800" dirty="0" err="1"/>
              <a:t>Pr</a:t>
            </a:r>
            <a:r>
              <a:rPr lang="en-US" sz="1800" dirty="0"/>
              <a:t>(Y=y)</a:t>
            </a:r>
          </a:p>
          <a:p>
            <a:pPr marL="466725" lvl="1" indent="-227013"/>
            <a:r>
              <a:rPr lang="en-US" sz="1800" dirty="0" err="1"/>
              <a:t>Pr</a:t>
            </a:r>
            <a:r>
              <a:rPr lang="en-US" sz="1800" dirty="0"/>
              <a:t>(Y=</a:t>
            </a:r>
            <a:r>
              <a:rPr lang="en-US" sz="1800" dirty="0" err="1"/>
              <a:t>y|A</a:t>
            </a:r>
            <a:r>
              <a:rPr lang="en-US" sz="1800" dirty="0"/>
              <a:t>=a, B=b) = </a:t>
            </a:r>
            <a:r>
              <a:rPr lang="en-US" sz="1800" dirty="0" err="1"/>
              <a:t>Pr</a:t>
            </a:r>
            <a:r>
              <a:rPr lang="en-US" sz="1800" dirty="0"/>
              <a:t>(Y=</a:t>
            </a:r>
            <a:r>
              <a:rPr lang="en-US" sz="1800" dirty="0" err="1"/>
              <a:t>y|B</a:t>
            </a:r>
            <a:r>
              <a:rPr lang="en-US" sz="1800" dirty="0"/>
              <a:t>=b)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6B44A1-4578-0842-91C6-0A3B4C745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186943"/>
            <a:ext cx="3886200" cy="15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E43A-7A0E-BC48-9698-4EBAA520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Confounders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2BCBC6-1783-0D49-BEE1-6AE775A17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1887" y="1800792"/>
            <a:ext cx="3330148" cy="1056909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7CF2F0-DB84-EA43-A84D-6F606036F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Causal structure with </a:t>
            </a:r>
            <a:r>
              <a:rPr lang="en-US" i="1" dirty="0"/>
              <a:t>common causes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Bias: A and Y are not expected to be independent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Bias: estimation of magnitude of association of A and 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3487E-66FF-4F46-B6F5-B187F7A4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88" y="3108793"/>
            <a:ext cx="3330148" cy="1335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5B05BB-EB5F-694F-879B-56FAA41C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87" y="4636248"/>
            <a:ext cx="340302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253-4614-3640-8BDC-8844F60C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Colliders &amp; </a:t>
            </a:r>
            <a:br>
              <a:rPr lang="en-US" dirty="0"/>
            </a:br>
            <a:r>
              <a:rPr lang="en-US" dirty="0"/>
              <a:t>Collider-stratification bias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C41C81-FF35-344B-8636-3B3F9494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62182"/>
            <a:ext cx="3886200" cy="426380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Paths with convergent arrows </a:t>
            </a:r>
          </a:p>
          <a:p>
            <a:r>
              <a:rPr lang="en-US" sz="2400" dirty="0"/>
              <a:t>When colliders </a:t>
            </a:r>
            <a:r>
              <a:rPr lang="en-US" sz="2400" i="1" dirty="0"/>
              <a:t>are not </a:t>
            </a:r>
            <a:r>
              <a:rPr lang="en-US" sz="2400" dirty="0"/>
              <a:t>conditioned on they block pathways.</a:t>
            </a:r>
          </a:p>
          <a:p>
            <a:r>
              <a:rPr lang="en-US" sz="2400" dirty="0"/>
              <a:t>When colliders </a:t>
            </a:r>
            <a:r>
              <a:rPr lang="en-US" sz="2400" i="1" dirty="0"/>
              <a:t>are</a:t>
            </a:r>
            <a:r>
              <a:rPr lang="en-US" sz="2400" dirty="0"/>
              <a:t> conditioned on </a:t>
            </a:r>
            <a:r>
              <a:rPr lang="en-US" sz="2400" i="1" dirty="0"/>
              <a:t>they open pathways</a:t>
            </a:r>
          </a:p>
          <a:p>
            <a:r>
              <a:rPr lang="en-US" sz="2400" dirty="0"/>
              <a:t>Thus adjustment can inadvertently induce bias!</a:t>
            </a:r>
          </a:p>
          <a:p>
            <a:r>
              <a:rPr lang="en-US" sz="2400" dirty="0"/>
              <a:t>The prevalence of these collider structures is likely under appreciated.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3DEF9-FB56-EB4E-885E-84EA796F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57" y="4647032"/>
            <a:ext cx="3869353" cy="1699978"/>
          </a:xfrm>
          <a:prstGeom prst="rect">
            <a:avLst/>
          </a:prstGeom>
        </p:spPr>
      </p:pic>
      <p:pic>
        <p:nvPicPr>
          <p:cNvPr id="1026" name="Picture 2" descr="page5image5415008">
            <a:extLst>
              <a:ext uri="{FF2B5EF4-FFF2-40B4-BE49-F238E27FC236}">
                <a16:creationId xmlns:a16="http://schemas.microsoft.com/office/drawing/2014/main" id="{3DAD9EF0-A49D-B54D-942A-F57F196E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1" y="1690689"/>
            <a:ext cx="3851119" cy="275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9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13839B-0890-2944-A888-6D72396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Stratifying on a collider is a major culprit in systematic bias</a:t>
            </a:r>
          </a:p>
        </p:txBody>
      </p:sp>
      <p:pic>
        <p:nvPicPr>
          <p:cNvPr id="2049" name="Picture 1" descr="page7image5309312">
            <a:extLst>
              <a:ext uri="{FF2B5EF4-FFF2-40B4-BE49-F238E27FC236}">
                <a16:creationId xmlns:a16="http://schemas.microsoft.com/office/drawing/2014/main" id="{53FC6AD4-9B4E-1F4D-A88D-436D5927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933574"/>
            <a:ext cx="68072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253-4614-3640-8BDC-8844F60C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Bias and </a:t>
            </a:r>
            <a:br>
              <a:rPr lang="en-US" dirty="0"/>
            </a:br>
            <a:r>
              <a:rPr lang="en-US" dirty="0"/>
              <a:t>collider-stratification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9FE99-1F78-DC41-BA3B-4E8305938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962182"/>
            <a:ext cx="3886200" cy="168465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C41C81-FF35-344B-8636-3B3F9494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62182"/>
            <a:ext cx="3886200" cy="4263806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Common effects do not create an association, unless conditioned on.</a:t>
            </a:r>
          </a:p>
          <a:p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When there is a component of the association due to selecting a subset of the population, we say that there is selection bias.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A29089-D12C-CC4E-80C2-40288CD78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3" y="4256787"/>
            <a:ext cx="3875757" cy="16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98F-785C-0144-9214-DB53BB6B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000" dirty="0" err="1"/>
              <a:t>Deconfounding</a:t>
            </a:r>
            <a:r>
              <a:rPr lang="en-US" sz="4000" dirty="0"/>
              <a:t> → P(</a:t>
            </a:r>
            <a:r>
              <a:rPr lang="en-US" sz="4000" dirty="0" err="1"/>
              <a:t>Y|</a:t>
            </a:r>
            <a:r>
              <a:rPr lang="en-US" sz="4400" i="1" dirty="0" err="1"/>
              <a:t>do</a:t>
            </a:r>
            <a:r>
              <a:rPr lang="en-US" sz="4000" dirty="0"/>
              <a:t>(X))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177333-915B-7941-97C2-F2B012FD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concepts: confounding, confounder, and “</a:t>
            </a:r>
            <a:r>
              <a:rPr lang="en-US" dirty="0" err="1"/>
              <a:t>deconfounding</a:t>
            </a:r>
            <a:r>
              <a:rPr lang="en-US" dirty="0"/>
              <a:t>”</a:t>
            </a:r>
          </a:p>
          <a:p>
            <a:r>
              <a:rPr lang="en-US" dirty="0"/>
              <a:t>“d-separation”: for any given pattern of paths in the causal model, what pattern of dependencies and independencies we should expect in the data</a:t>
            </a:r>
          </a:p>
          <a:p>
            <a:r>
              <a:rPr lang="en-US" dirty="0"/>
              <a:t>“Back-door criterion” for bias evaluation indicates possible sets of variables for unbiased estimation</a:t>
            </a:r>
          </a:p>
          <a:p>
            <a:r>
              <a:rPr lang="en-US" dirty="0"/>
              <a:t>Identify the set of adjustments necessary for unbiased estimation of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2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9834AB-1EDC-754E-A6B1-C7E0ED95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 err="1"/>
              <a:t>Daggity</a:t>
            </a:r>
            <a:r>
              <a:rPr lang="en-US" sz="3600" dirty="0"/>
              <a:t>: - drawing and analyzing causal diagrams (DAGs) (</a:t>
            </a:r>
            <a:r>
              <a:rPr lang="en-US" sz="3600" dirty="0">
                <a:hlinkClick r:id="rId3"/>
              </a:rPr>
              <a:t>www.dagitty.net/</a:t>
            </a:r>
            <a:r>
              <a:rPr lang="en-US" sz="3600" dirty="0"/>
              <a:t>)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71728-C375-7F49-A9A4-55BF1A91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2541"/>
            <a:ext cx="9144000" cy="442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083AAE-1F29-4B48-9FFF-C8A10F3326B9}"/>
              </a:ext>
            </a:extLst>
          </p:cNvPr>
          <p:cNvSpPr txBox="1"/>
          <p:nvPr/>
        </p:nvSpPr>
        <p:spPr>
          <a:xfrm>
            <a:off x="134471" y="6225988"/>
            <a:ext cx="8780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Staplin N, Herrington WG, Judge PK, Reith CA, Haynes R, Landray MJ, Baigent C, Emberson J. Use of Causal Diagrams to Inform the Design and Interpretation of Observational Studies: An Example from the Study of Heart and Renal Protection (SHARP). Clin J Am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653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A408B-25FD-5B4E-9080-AF8306CD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4EDC-E2C5-A040-98BA-F79D2FB7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“Draw your assumptions before your conclusions.”</a:t>
            </a:r>
            <a:r>
              <a:rPr lang="en-US" sz="2800" dirty="0"/>
              <a:t> —M. Hernan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542D-D4B9-B342-9E80-E810104A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help us summarize what we know about a problem and communicate our assumptions about its causal structure.</a:t>
            </a:r>
          </a:p>
          <a:p>
            <a:r>
              <a:rPr lang="en-US" dirty="0"/>
              <a:t>Causal diagrams help us diagnose biases in causal inference</a:t>
            </a:r>
          </a:p>
          <a:p>
            <a:r>
              <a:rPr lang="en-US" dirty="0"/>
              <a:t>Causal diagrams help you organize your expert knowledge visually; and therefore, they help you draw your assumptions before your conclusions.</a:t>
            </a:r>
          </a:p>
        </p:txBody>
      </p:sp>
    </p:spTree>
    <p:extLst>
      <p:ext uri="{BB962C8B-B14F-4D97-AF65-F5344CB8AC3E}">
        <p14:creationId xmlns:p14="http://schemas.microsoft.com/office/powerpoint/2010/main" val="195329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E756-10B3-B54A-8AF8-1A09E9CB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89A-C021-2F4D-86ED-2390DBF1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DAGitty</a:t>
            </a:r>
            <a:r>
              <a:rPr lang="en-US" sz="2400" dirty="0"/>
              <a:t> - drawing and analyzing causal diagrams (DAGs) (</a:t>
            </a:r>
            <a:r>
              <a:rPr lang="en-US" sz="2400" dirty="0" err="1">
                <a:hlinkClick r:id="rId3"/>
              </a:rPr>
              <a:t>www.dagitty.net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/>
              <a:t>)</a:t>
            </a:r>
          </a:p>
          <a:p>
            <a:r>
              <a:rPr lang="en-US" sz="2400" dirty="0"/>
              <a:t>Judea Pearl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hlinkClick r:id="rId4"/>
              </a:rPr>
              <a:t>Causal Inference in Statistics: A Primer, 2016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hlinkClick r:id="rId5"/>
              </a:rPr>
              <a:t>Causality: Models, Reasoning and Inference, 2009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hlinkClick r:id="rId6"/>
              </a:rPr>
              <a:t>The Book of Why: The New Science of Cause and Effect, 2018.</a:t>
            </a:r>
            <a:endParaRPr lang="en-US" sz="2000" dirty="0"/>
          </a:p>
          <a:p>
            <a:r>
              <a:rPr lang="en-US" sz="2400" dirty="0"/>
              <a:t>Miguel Hernan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hlinkClick r:id="rId7"/>
              </a:rPr>
              <a:t>Causal Inference Book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hlinkClick r:id="rId8"/>
              </a:rPr>
              <a:t>edX MOOC: Causal Diagrams: Draw Your Assumptions Before Your Conclusions</a:t>
            </a:r>
            <a:endParaRPr lang="en-US" sz="2000" dirty="0"/>
          </a:p>
          <a:p>
            <a:r>
              <a:rPr lang="en-US" sz="2400" dirty="0"/>
              <a:t>Modern Epidemiology, 3</a:t>
            </a:r>
            <a:r>
              <a:rPr lang="en-US" sz="2400" baseline="30000" dirty="0"/>
              <a:t>rd</a:t>
            </a:r>
            <a:r>
              <a:rPr lang="en-US" sz="2400" dirty="0"/>
              <a:t> Ed. Rothman, Greenland, Lash: Chapter 12–Causal Diagrams</a:t>
            </a:r>
          </a:p>
          <a:p>
            <a:r>
              <a:rPr lang="en-US" sz="2400" dirty="0">
                <a:hlinkClick r:id="rId9"/>
              </a:rPr>
              <a:t>Causal Diagrams for Epidemiologic Research. S. Greenland,  J. Pearl, J. Robins. Epidemiology 1999;10:37-48.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Catalogue of Bias</a:t>
            </a:r>
            <a:r>
              <a:rPr lang="en-US" sz="2400" dirty="0"/>
              <a:t>, Oxford University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2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00CD-5953-604F-80F3-B0CFD7E7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/>
              <a:t>Takeaways</a:t>
            </a:r>
            <a:r>
              <a:rPr lang="en-US" sz="3600" dirty="0"/>
              <a:t>: Reasons to consider causal models for regression modeling in observational studies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D581-EFF1-C244-B290-3D96DA34BA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Alternative approaches to variable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Deeper insight re. how causal inferences from associational models can be questionable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Identifying the minimum (and various) set of adjustments necessary for unbiased estimation of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Risk of inducing bias with statistical adjustment (collider stratification bias)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Clearly and explicitly communicating assumptions about justifications for model specification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DF10072-6572-2F48-90DE-9021F240D7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0846" y="4001294"/>
            <a:ext cx="2779094" cy="203486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2E6B3-50FC-D142-B2F7-0917C22B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83" y="2035309"/>
            <a:ext cx="3015821" cy="17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63CA-6289-4A41-886C-ED9255D2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process for using SCMs and 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8624-96E1-EC46-8C36-D499FBE9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Think hard about the research question and problem of effect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DAGs based on subject matter knowledge </a:t>
            </a:r>
            <a:r>
              <a:rPr lang="en-US" i="1" dirty="0"/>
              <a:t>without</a:t>
            </a:r>
            <a:r>
              <a:rPr lang="en-US" dirty="0"/>
              <a:t> looking at data: do not contort the DAG based on data availability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the causal calculus in </a:t>
            </a:r>
            <a:r>
              <a:rPr lang="en-US" dirty="0" err="1"/>
              <a:t>Daggity</a:t>
            </a:r>
            <a:r>
              <a:rPr lang="en-US" dirty="0"/>
              <a:t> to identify the set of minimum necessary adjustment meant for unbiased effect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analysis and reconcile observations with causal model (this </a:t>
            </a:r>
            <a:r>
              <a:rPr lang="en-US" i="1" dirty="0"/>
              <a:t>is</a:t>
            </a:r>
            <a:r>
              <a:rPr lang="en-US" dirty="0"/>
              <a:t> science)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 the DAG with the research report.</a:t>
            </a:r>
          </a:p>
        </p:txBody>
      </p:sp>
    </p:spTree>
    <p:extLst>
      <p:ext uri="{BB962C8B-B14F-4D97-AF65-F5344CB8AC3E}">
        <p14:creationId xmlns:p14="http://schemas.microsoft.com/office/powerpoint/2010/main" val="224200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00CD-5953-604F-80F3-B0CFD7E7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/>
              <a:t>Takeaways</a:t>
            </a:r>
            <a:r>
              <a:rPr lang="en-US" sz="3600" dirty="0"/>
              <a:t>: Reasons to consider causal models for regression modeling in non-randomized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7F0F-12AB-674E-9C97-18381736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Better approaches to variable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Deeper insight re. how causal inferences from associational models can be questionable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Identifying the minimum set of adjustments necessary for unbiased (unconfounded) estimation of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 of collider stratification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Clearly and explicitly communicating assumptions about justifications for model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51433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3FDB-C091-2B43-AEC5-7F743D4DD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678879"/>
            <a:ext cx="8178799" cy="55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56641-7AFA-204C-BD98-1F420F27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781114"/>
            <a:ext cx="8178799" cy="52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6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DC21-8AD6-E54F-81A0-C3DCD90C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&amp; will</a:t>
            </a:r>
            <a:r>
              <a:rPr lang="en-US" dirty="0"/>
              <a:t> be fooled by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F7EB-A281-404D-9926-5A3C6ED1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prevalent mistake to believe that “all the answers [information] are in the data”</a:t>
            </a:r>
          </a:p>
          <a:p>
            <a:r>
              <a:rPr lang="en-US" dirty="0"/>
              <a:t>Observations are not objective; Nature is indifferent to furnishing noise vs. signal; </a:t>
            </a:r>
            <a:r>
              <a:rPr lang="en-US" i="1" dirty="0"/>
              <a:t>the computer cannot divine causes</a:t>
            </a:r>
            <a:r>
              <a:rPr lang="en-US" dirty="0"/>
              <a:t>; good faith science requires humility</a:t>
            </a:r>
          </a:p>
          <a:p>
            <a:r>
              <a:rPr lang="en-US" dirty="0"/>
              <a:t>Relying on statistical approaches to identifying variables for adjustment and control of confounding can be problematic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76857D-13F4-3A4D-9D81-409FFAC6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Alternative </a:t>
            </a:r>
            <a:r>
              <a:rPr lang="en-US" u="sng" dirty="0" err="1"/>
              <a:t>PoV</a:t>
            </a:r>
            <a:r>
              <a:rPr lang="en-US" dirty="0"/>
              <a:t>: how to identify variables for unbiased estimation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7DB2FC-03A1-A848-8B87-51783663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to estimate a 1° effect (e.g., Tx) without bias. </a:t>
            </a:r>
          </a:p>
          <a:p>
            <a:pPr lvl="1"/>
            <a:r>
              <a:rPr lang="en-US" dirty="0"/>
              <a:t>Confounding is a </a:t>
            </a:r>
            <a:r>
              <a:rPr lang="en-US" i="1" dirty="0"/>
              <a:t>causal</a:t>
            </a:r>
            <a:r>
              <a:rPr lang="en-US" dirty="0"/>
              <a:t> phenomenon</a:t>
            </a:r>
          </a:p>
          <a:p>
            <a:pPr lvl="1"/>
            <a:r>
              <a:rPr lang="en-US" dirty="0"/>
              <a:t>Confounding: P(Y|X) ≠ P(</a:t>
            </a:r>
            <a:r>
              <a:rPr lang="en-US" dirty="0" err="1"/>
              <a:t>Y|</a:t>
            </a:r>
            <a:r>
              <a:rPr lang="en-US" sz="2000" i="1" dirty="0" err="1"/>
              <a:t>do</a:t>
            </a:r>
            <a:r>
              <a:rPr lang="en-US" dirty="0"/>
              <a:t>(X))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Causal models also elucidate</a:t>
            </a:r>
          </a:p>
          <a:p>
            <a:pPr lvl="1"/>
            <a:r>
              <a:rPr lang="en-US" dirty="0"/>
              <a:t>Adjustments that induce bias!</a:t>
            </a:r>
          </a:p>
          <a:p>
            <a:pPr lvl="1"/>
            <a:r>
              <a:rPr lang="en-US" dirty="0"/>
              <a:t>Selection bias</a:t>
            </a:r>
          </a:p>
          <a:p>
            <a:pPr lvl="1"/>
            <a:r>
              <a:rPr lang="en-US" dirty="0"/>
              <a:t>Much else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Identifying the set(s) of adjustments necessary for unbiased estimation of specific effects</a:t>
            </a:r>
          </a:p>
        </p:txBody>
      </p:sp>
    </p:spTree>
    <p:extLst>
      <p:ext uri="{BB962C8B-B14F-4D97-AF65-F5344CB8AC3E}">
        <p14:creationId xmlns:p14="http://schemas.microsoft.com/office/powerpoint/2010/main" val="242465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2CD0-BB2A-DD41-8DFD-AB7B428E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“What </a:t>
            </a:r>
            <a:r>
              <a:rPr lang="en-US" i="1" dirty="0"/>
              <a:t>causes</a:t>
            </a:r>
            <a:r>
              <a:rPr lang="en-US" dirty="0"/>
              <a:t> say about </a:t>
            </a:r>
            <a:r>
              <a:rPr lang="en-US" i="1" dirty="0"/>
              <a:t>data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F3F8-BD7B-3D42-B1CF-D9798E16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show how causal relations are expected to translate into </a:t>
            </a:r>
            <a:r>
              <a:rPr lang="en-US" i="1" dirty="0"/>
              <a:t>associations &amp; independencies</a:t>
            </a:r>
          </a:p>
          <a:p>
            <a:r>
              <a:rPr lang="en-US" dirty="0"/>
              <a:t>The </a:t>
            </a:r>
            <a:r>
              <a:rPr lang="en-US" i="1" dirty="0"/>
              <a:t>associations &amp; independencies</a:t>
            </a:r>
            <a:r>
              <a:rPr lang="en-US" dirty="0"/>
              <a:t> posited are derived from subject matter knowledge</a:t>
            </a:r>
          </a:p>
          <a:p>
            <a:r>
              <a:rPr lang="en-US" dirty="0"/>
              <a:t>With data you can compute the </a:t>
            </a:r>
            <a:r>
              <a:rPr lang="en-US" i="1" dirty="0"/>
              <a:t>associations &amp; independencies</a:t>
            </a:r>
            <a:r>
              <a:rPr lang="en-US" dirty="0"/>
              <a:t> observed</a:t>
            </a:r>
          </a:p>
          <a:p>
            <a:r>
              <a:rPr lang="en-US" dirty="0"/>
              <a:t>The causal model will be reconciled with the observed pattern of </a:t>
            </a:r>
            <a:r>
              <a:rPr lang="en-US" i="1" dirty="0"/>
              <a:t>associations &amp; independencies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7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D266-AA64-9147-87C4-321404D8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 in causal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FE8B-D88D-B342-97DA-44577DB8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Causal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Chains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Mediation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Confounder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Collider </a:t>
            </a:r>
          </a:p>
        </p:txBody>
      </p:sp>
    </p:spTree>
    <p:extLst>
      <p:ext uri="{BB962C8B-B14F-4D97-AF65-F5344CB8AC3E}">
        <p14:creationId xmlns:p14="http://schemas.microsoft.com/office/powerpoint/2010/main" val="203689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7C89-A216-E04A-B310-96C30F99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Cause-effect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9CCC80-FDBB-9A40-A028-A3338159B6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4266" y="1955463"/>
            <a:ext cx="3886200" cy="178184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BEFE71-0A44-A943-A299-2AA363774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11" y="4770532"/>
            <a:ext cx="7888939" cy="1282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DAGs are both causal models </a:t>
            </a:r>
            <a:r>
              <a:rPr lang="en-US" i="1" dirty="0"/>
              <a:t>and</a:t>
            </a:r>
            <a:r>
              <a:rPr lang="en-US" dirty="0"/>
              <a:t> statistical models (i.e., models that represent associations and independencies)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47E037-6C76-BA4D-8F74-D45ECA5E0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08" y="1955463"/>
            <a:ext cx="3912555" cy="1793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A63DE-9396-1044-8303-C8BE9F7E5C35}"/>
              </a:ext>
            </a:extLst>
          </p:cNvPr>
          <p:cNvSpPr txBox="1"/>
          <p:nvPr/>
        </p:nvSpPr>
        <p:spPr>
          <a:xfrm>
            <a:off x="504266" y="374939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Causal effects imply associations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A0FF-0023-4344-AB37-0DE6478CCAE1}"/>
              </a:ext>
            </a:extLst>
          </p:cNvPr>
          <p:cNvSpPr txBox="1"/>
          <p:nvPr/>
        </p:nvSpPr>
        <p:spPr>
          <a:xfrm>
            <a:off x="4754385" y="374042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Lack of causal effects imply independencies: e.g.,  P(Y|X) ≠ P(Y)</a:t>
            </a:r>
          </a:p>
        </p:txBody>
      </p:sp>
    </p:spTree>
    <p:extLst>
      <p:ext uri="{BB962C8B-B14F-4D97-AF65-F5344CB8AC3E}">
        <p14:creationId xmlns:p14="http://schemas.microsoft.com/office/powerpoint/2010/main" val="343281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9950</TotalTime>
  <Words>1674</Words>
  <Application>Microsoft Macintosh PowerPoint</Application>
  <PresentationFormat>On-screen Show (4:3)</PresentationFormat>
  <Paragraphs>162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Causal Models for Regression Modeling Strategies</vt:lpstr>
      <vt:lpstr>Takeaways: Reasons to consider causal models for regression modeling in observational studies</vt:lpstr>
      <vt:lpstr>PowerPoint Presentation</vt:lpstr>
      <vt:lpstr>PowerPoint Presentation</vt:lpstr>
      <vt:lpstr>We can &amp; will be fooled by data!</vt:lpstr>
      <vt:lpstr>Alternative PoV: how to identify variables for unbiased estimation</vt:lpstr>
      <vt:lpstr>“What causes say about data”</vt:lpstr>
      <vt:lpstr>Basic structures in causal models</vt:lpstr>
      <vt:lpstr>Cause-effect</vt:lpstr>
      <vt:lpstr>Causal structures: Chains, Junctions and Paths</vt:lpstr>
      <vt:lpstr>Confounders</vt:lpstr>
      <vt:lpstr>Colliders &amp;  Collider-stratification bias</vt:lpstr>
      <vt:lpstr>Stratifying on a collider is a major culprit in systematic bias</vt:lpstr>
      <vt:lpstr>Selection Bias and  collider-stratification bias</vt:lpstr>
      <vt:lpstr>Deconfounding → P(Y|do(X))</vt:lpstr>
      <vt:lpstr>Daggity: - drawing and analyzing causal diagrams (DAGs) (www.dagitty.net/)</vt:lpstr>
      <vt:lpstr>PowerPoint Presentation</vt:lpstr>
      <vt:lpstr>“Draw your assumptions before your conclusions.” —M. Hernan</vt:lpstr>
      <vt:lpstr>Resources</vt:lpstr>
      <vt:lpstr>Proposed process for using SCMs and DAGs</vt:lpstr>
      <vt:lpstr>Takeaways: Reasons to consider causal models for regression modeling in non-randomized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Models for Regression Modeling Strategies</dc:title>
  <dc:creator>Dawn Williams</dc:creator>
  <cp:lastModifiedBy>Dawn Williams</cp:lastModifiedBy>
  <cp:revision>125</cp:revision>
  <dcterms:created xsi:type="dcterms:W3CDTF">2019-05-08T13:44:47Z</dcterms:created>
  <dcterms:modified xsi:type="dcterms:W3CDTF">2019-05-15T11:35:03Z</dcterms:modified>
</cp:coreProperties>
</file>