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Slab"/>
      <p:regular r:id="rId35"/>
      <p:bold r:id="rId36"/>
    </p:embeddedFont>
    <p:embeddedFont>
      <p:font typeface="Roboto"/>
      <p:regular r:id="rId37"/>
      <p:bold r:id="rId38"/>
      <p:italic r:id="rId39"/>
      <p:boldItalic r:id="rId40"/>
    </p:embeddedFont>
    <p:embeddedFont>
      <p:font typeface="Proxima Nova"/>
      <p:regular r:id="rId41"/>
      <p:bold r:id="rId42"/>
      <p:italic r:id="rId43"/>
      <p:boldItalic r:id="rId44"/>
    </p:embeddedFont>
    <p:embeddedFont>
      <p:font typeface="La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9" roundtripDataSignature="AMtx7mjaYcA9vK93SqXI68UeLzR4Fmhc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42" Type="http://schemas.openxmlformats.org/officeDocument/2006/relationships/font" Target="fonts/ProximaNova-bold.fntdata"/><Relationship Id="rId41" Type="http://schemas.openxmlformats.org/officeDocument/2006/relationships/font" Target="fonts/ProximaNova-regular.fntdata"/><Relationship Id="rId44" Type="http://schemas.openxmlformats.org/officeDocument/2006/relationships/font" Target="fonts/ProximaNova-boldItalic.fntdata"/><Relationship Id="rId43" Type="http://schemas.openxmlformats.org/officeDocument/2006/relationships/font" Target="fonts/ProximaNova-italic.fntdata"/><Relationship Id="rId46" Type="http://schemas.openxmlformats.org/officeDocument/2006/relationships/font" Target="fonts/Lato-bold.fntdata"/><Relationship Id="rId45" Type="http://schemas.openxmlformats.org/officeDocument/2006/relationships/font" Target="fonts/Lato-regular.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Lato-boldItalic.fntdata"/><Relationship Id="rId47" Type="http://schemas.openxmlformats.org/officeDocument/2006/relationships/font" Target="fonts/Lato-italic.fntdata"/><Relationship Id="rId49"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font" Target="fonts/RobotoSlab-regular.fntdata"/><Relationship Id="rId34" Type="http://schemas.openxmlformats.org/officeDocument/2006/relationships/slide" Target="slides/slide29.xml"/><Relationship Id="rId37" Type="http://schemas.openxmlformats.org/officeDocument/2006/relationships/font" Target="fonts/Roboto-regular.fntdata"/><Relationship Id="rId36" Type="http://schemas.openxmlformats.org/officeDocument/2006/relationships/font" Target="fonts/RobotoSlab-bold.fntdata"/><Relationship Id="rId39" Type="http://schemas.openxmlformats.org/officeDocument/2006/relationships/font" Target="fonts/Roboto-italic.fntdata"/><Relationship Id="rId38" Type="http://schemas.openxmlformats.org/officeDocument/2006/relationships/font" Target="fonts/Roboto-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t/>
            </a:r>
            <a:endParaRPr>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b="1" lang="en" sz="900">
                <a:solidFill>
                  <a:schemeClr val="dk1"/>
                </a:solidFill>
              </a:rPr>
              <a:t>HTML &amp; CSS</a:t>
            </a:r>
            <a:endParaRPr b="1" sz="900">
              <a:solidFill>
                <a:schemeClr val="dk1"/>
              </a:solidFill>
            </a:endParaRPr>
          </a:p>
          <a:p>
            <a:pPr indent="-228600" lvl="0" marL="457200" rtl="0" algn="l">
              <a:lnSpc>
                <a:spcPct val="115000"/>
              </a:lnSpc>
              <a:spcBef>
                <a:spcPts val="20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Write well-structured, easily maintained, accessible HTML code.</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Write well-structured, easily maintained, CSS code to present HTML pages in various ways.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Manipulate the layout of HTML elements using margin, padding and floats.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Create, modify, and read HTML data attributes using JavaScript and jQuery.</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Apply techniques of responsive web design, including media queries.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Apply the basic features of SASS.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rPr b="1" lang="en" sz="900">
                <a:solidFill>
                  <a:schemeClr val="dk1"/>
                </a:solidFill>
              </a:rPr>
              <a:t>Client Side JavaScript </a:t>
            </a:r>
            <a:endParaRPr b="1" sz="900">
              <a:solidFill>
                <a:schemeClr val="dk1"/>
              </a:solidFill>
            </a:endParaRPr>
          </a:p>
          <a:p>
            <a:pPr indent="-228600" lvl="0" marL="457200" rtl="0" algn="l">
              <a:lnSpc>
                <a:spcPct val="115000"/>
              </a:lnSpc>
              <a:spcBef>
                <a:spcPts val="20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Write basic client-side JS to add dynamic content to pages.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jQuery to bind event handlers and to generate DOM elements. </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jQuery to manipulate CSS.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AJAX to send and fetch information from a server, and display it on the web page.</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JavaScript to validate form data.</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Analyze and compare complexity and performance of algorithms using big-O notation.</a:t>
            </a:r>
            <a:endParaRPr>
              <a:solidFill>
                <a:schemeClr val="dk1"/>
              </a:solidFill>
            </a:endParaRPr>
          </a:p>
          <a:p>
            <a:pPr indent="0" lvl="0" marL="0" rtl="0" algn="l">
              <a:lnSpc>
                <a:spcPct val="100000"/>
              </a:lnSpc>
              <a:spcBef>
                <a:spcPts val="0"/>
              </a:spcBef>
              <a:spcAft>
                <a:spcPts val="0"/>
              </a:spcAft>
              <a:buSzPts val="1400"/>
              <a:buNone/>
            </a:pPr>
            <a:r>
              <a:t/>
            </a:r>
            <a:endParaRPr sz="1200">
              <a:solidFill>
                <a:srgbClr val="333333"/>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Utilize SELECT statements to solve common data query questions involving GROUP BY, WHERE, LIMIT, ORDER.</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Explain the importance and application of SQL/relational databases for web applications.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Describe the key components that make up a relational database.</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Correctly use primary and foreign keys when designing database tables.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Determine if a data model should use one-to-many or many-to-many relationships when designing relational databases.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asynchronous (promise-based) postgres JS libraries to query data from Node applications.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the psql CLI to interact with and explore a database.</a:t>
            </a:r>
            <a:endParaRPr>
              <a:solidFill>
                <a:schemeClr val="dk1"/>
              </a:solidFill>
            </a:endParaRPr>
          </a:p>
          <a:p>
            <a:pPr indent="0" lvl="0" marL="0" rtl="0" algn="l">
              <a:lnSpc>
                <a:spcPct val="100000"/>
              </a:lnSpc>
              <a:spcBef>
                <a:spcPts val="0"/>
              </a:spcBef>
              <a:spcAft>
                <a:spcPts val="0"/>
              </a:spcAft>
              <a:buSzPts val="1400"/>
              <a:buNone/>
            </a:pPr>
            <a:r>
              <a:rPr lang="en">
                <a:solidFill>
                  <a:schemeClr val="dk1"/>
                </a:solidFill>
              </a:rPr>
              <a:t>Research database queries through documentation and other references.</a:t>
            </a:r>
            <a:endParaRPr sz="1200">
              <a:solidFill>
                <a:srgbClr val="333333"/>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 midterm project gets learners to step away from the track-based (fully defined) projects, apply their learning from M1 through to M5 into a project-based learning opportunity. In doing so, they also learn how to collaborate with fellow developers on a project, setting them up for success on the job, and for the final project of the program.</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Learners do not get to choose the tech stack, because it is about practicing and applying the technical skills that they’ve acquired in previous modules (pull-through / transfer), and will form the basis of a Summative Evaluation (mid-way program checkpoint).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git best practices (sans rebase) when working on a project with multiple members (branching, merging, and doing those often) as well as the github workflow (pull requests).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the major steps of software development to execute the project; user stories, wireframes, ERD, Routes, etc.</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Collaborate with team members to decide how to break out the work, set good team structure, and dynamic.</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Prepare and plan how to tailor communication and presentation approach for a technical and non-technical audience</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Present a web development project to a technical and non-technical audience</a:t>
            </a:r>
            <a:endParaRPr>
              <a:solidFill>
                <a:schemeClr val="dk1"/>
              </a:solidFill>
            </a:endParaRPr>
          </a:p>
          <a:p>
            <a:pPr indent="0" lvl="0" marL="0" rtl="0" algn="l">
              <a:lnSpc>
                <a:spcPct val="100000"/>
              </a:lnSpc>
              <a:spcBef>
                <a:spcPts val="0"/>
              </a:spcBef>
              <a:spcAft>
                <a:spcPts val="0"/>
              </a:spcAft>
              <a:buSzPts val="1400"/>
              <a:buNone/>
            </a:pPr>
            <a:r>
              <a:t/>
            </a:r>
            <a:endParaRPr sz="1200">
              <a:solidFill>
                <a:srgbClr val="333333"/>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Explain the advantages that component based UI development provides.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Recognize React warnings and errors, and use them to prevent or narrow down bugs.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Create well composed components from HTML and behaviour specification.</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the React library and associated tooling (Webpack,  Babel, Create-React-App) to build typical single page web application features, especially where there is an existing backend API for data.</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‘new’ React; Functional Components, Hooks, useState, useEffect, Contexts, etc., and classical class-based components with applicable lifecycle methods.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modern AJAX libraries to Axios with React, to make asynchronous requests in appropriate/idiomatic ways.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the React dev tools and Storybook for component development and inspection.</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common functional programming methods (map, reduce, filter, etc) and other ES6 practices for data manipulation and JSX component rendering.</a:t>
            </a:r>
            <a:endParaRPr>
              <a:solidFill>
                <a:schemeClr val="dk1"/>
              </a:solidFill>
            </a:endParaRPr>
          </a:p>
          <a:p>
            <a:pPr indent="0" lvl="0" marL="0" rtl="0" algn="l">
              <a:lnSpc>
                <a:spcPct val="100000"/>
              </a:lnSpc>
              <a:spcBef>
                <a:spcPts val="0"/>
              </a:spcBef>
              <a:spcAft>
                <a:spcPts val="0"/>
              </a:spcAft>
              <a:buSzPts val="1400"/>
              <a:buNone/>
            </a:pPr>
            <a:r>
              <a:t/>
            </a:r>
            <a:endParaRPr sz="1200">
              <a:solidFill>
                <a:srgbClr val="333333"/>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Write unit tests for components using Jest.</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Write e2e tests for React applications using Cypress.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Explain the difference between different automated testing strategies, and their respective benefits and drawbacks.</a:t>
            </a:r>
            <a:endParaRPr>
              <a:solidFill>
                <a:schemeClr val="dk1"/>
              </a:solidFill>
            </a:endParaRPr>
          </a:p>
          <a:p>
            <a:pPr indent="0" lvl="0" marL="0" rtl="0" algn="l">
              <a:lnSpc>
                <a:spcPct val="100000"/>
              </a:lnSpc>
              <a:spcBef>
                <a:spcPts val="0"/>
              </a:spcBef>
              <a:spcAft>
                <a:spcPts val="0"/>
              </a:spcAft>
              <a:buSzPts val="1400"/>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This module will prepare learners for the real world (on the job) where they have to learn a new language, framework and web app codebase, MVC and Rails, while maintaining productivity.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Identify and use strategies for simultaneously learning a new programming language, ecosystem, framework, and codebase, all while being productive.</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Implement features and improvements to an existing project.</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Explain the core components and benefits of MVC architecture.</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Explain the rationale and benefits of an ORM (ActiveRecord).</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Explain the benefits of using database migrations to incrementally modify a relational database schema.</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class-based OOP to solve programming problems (inheritance, classes, objects, methods).</a:t>
            </a:r>
            <a:endParaRPr>
              <a:solidFill>
                <a:schemeClr val="dk1"/>
              </a:solidFill>
            </a:endParaRPr>
          </a:p>
          <a:p>
            <a:pPr indent="0" lvl="0" marL="0" rtl="0" algn="l">
              <a:lnSpc>
                <a:spcPct val="100000"/>
              </a:lnSpc>
              <a:spcBef>
                <a:spcPts val="0"/>
              </a:spcBef>
              <a:spcAft>
                <a:spcPts val="0"/>
              </a:spcAft>
              <a:buSzPts val="1400"/>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 final project gets learners to step away from the track-based (fully defined) projects, apply their learning from the entire program into a project-based learning opportunity. In doing so, they also learn how to collaborate with fellow developers on a project, setting them up for success on the job, and adding another project to their CV/interview.</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Learners get to define the project and choose the tech stack, because it is about practicing and applying the technical skills that they’ve acquired in previous modules (pull-through / transfer), and will form the basis of the final Summative Evaluation (final program checkpoint).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Apply coding, collaboration and problem solving skills to successfully complete and showcase a working web application of their choosing.</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Apply source code management best practices using Git and Github.</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Collaborate with team members to decide how to break out the work, set good team structure, and dynamic.</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Prepare and plan how to tailor communication and presentation approach for a technical and non-technical audience</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Present a web development project to a technical and non-technical audience</a:t>
            </a:r>
            <a:endParaRPr>
              <a:solidFill>
                <a:schemeClr val="dk1"/>
              </a:solidFill>
            </a:endParaRPr>
          </a:p>
          <a:p>
            <a:pPr indent="0" lvl="0" marL="0" rtl="0" algn="l">
              <a:lnSpc>
                <a:spcPct val="100000"/>
              </a:lnSpc>
              <a:spcBef>
                <a:spcPts val="0"/>
              </a:spcBef>
              <a:spcAft>
                <a:spcPts val="0"/>
              </a:spcAft>
              <a:buSzPts val="1400"/>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Explain how they are evaluated and why we have them.</a:t>
            </a:r>
            <a:endParaRPr/>
          </a:p>
          <a:p>
            <a:pPr indent="-317500" lvl="0" marL="457200" rtl="0" algn="l">
              <a:lnSpc>
                <a:spcPct val="100000"/>
              </a:lnSpc>
              <a:spcBef>
                <a:spcPts val="0"/>
              </a:spcBef>
              <a:spcAft>
                <a:spcPts val="0"/>
              </a:spcAft>
              <a:buSzPts val="1400"/>
              <a:buChar char="-"/>
            </a:pPr>
            <a:r>
              <a:rPr lang="en"/>
              <a:t>Learning through projects means knowledge and topics are more grounded (WHY am I learning this? How does X work with concepts A B and C?)</a:t>
            </a:r>
            <a:endParaRPr/>
          </a:p>
          <a:p>
            <a:pPr indent="-317500" lvl="0" marL="457200" rtl="0" algn="l">
              <a:lnSpc>
                <a:spcPct val="100000"/>
              </a:lnSpc>
              <a:spcBef>
                <a:spcPts val="0"/>
              </a:spcBef>
              <a:spcAft>
                <a:spcPts val="0"/>
              </a:spcAft>
              <a:buSzPts val="1400"/>
              <a:buChar char="-"/>
            </a:pPr>
            <a:r>
              <a:rPr lang="en"/>
              <a:t>More fun and interesting</a:t>
            </a:r>
            <a:endParaRPr/>
          </a:p>
          <a:p>
            <a:pPr indent="-317500" lvl="0" marL="457200" rtl="0" algn="l">
              <a:lnSpc>
                <a:spcPct val="100000"/>
              </a:lnSpc>
              <a:spcBef>
                <a:spcPts val="0"/>
              </a:spcBef>
              <a:spcAft>
                <a:spcPts val="0"/>
              </a:spcAft>
              <a:buSzPts val="1400"/>
              <a:buChar char="-"/>
            </a:pPr>
            <a:r>
              <a:rPr lang="en"/>
              <a:t>More room for creativity</a:t>
            </a:r>
            <a:endParaRPr/>
          </a:p>
          <a:p>
            <a:pPr indent="-317500" lvl="0" marL="457200" rtl="0" algn="l">
              <a:lnSpc>
                <a:spcPct val="100000"/>
              </a:lnSpc>
              <a:spcBef>
                <a:spcPts val="0"/>
              </a:spcBef>
              <a:spcAft>
                <a:spcPts val="0"/>
              </a:spcAft>
              <a:buSzPts val="1400"/>
              <a:buChar char="-"/>
            </a:pPr>
            <a:r>
              <a:rPr lang="en"/>
              <a:t>More portfolio pieces </a:t>
            </a:r>
            <a:endParaRPr/>
          </a:p>
          <a:p>
            <a:pPr indent="-317500" lvl="0" marL="457200" rtl="0" algn="l">
              <a:lnSpc>
                <a:spcPct val="100000"/>
              </a:lnSpc>
              <a:spcBef>
                <a:spcPts val="0"/>
              </a:spcBef>
              <a:spcAft>
                <a:spcPts val="0"/>
              </a:spcAft>
              <a:buSzPts val="1400"/>
              <a:buChar char="-"/>
            </a:pPr>
            <a:r>
              <a:rPr lang="en"/>
              <a:t>More inspiration</a:t>
            </a:r>
            <a:endParaRPr/>
          </a:p>
          <a:p>
            <a:pPr indent="-317500" lvl="0" marL="457200" rtl="0" algn="l">
              <a:lnSpc>
                <a:spcPct val="100000"/>
              </a:lnSpc>
              <a:spcBef>
                <a:spcPts val="0"/>
              </a:spcBef>
              <a:spcAft>
                <a:spcPts val="0"/>
              </a:spcAft>
              <a:buSzPts val="1400"/>
              <a:buChar char="-"/>
            </a:pPr>
            <a:r>
              <a:rPr lang="en"/>
              <a:t>More real world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Let’s get this out of the way, before we talk about each week in detail.</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They focus on fundamental concepts (FOCAL) and not on frameworks. It’s really about showing that you can handle control flow, functions, and data management/manipulation.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dk1"/>
              </a:buClr>
              <a:buSzPts val="1400"/>
              <a:buChar char="-"/>
            </a:pPr>
            <a:r>
              <a:rPr lang="en">
                <a:solidFill>
                  <a:schemeClr val="dk1"/>
                </a:solidFill>
              </a:rPr>
              <a:t>Talk about designated  mentors (but others may do interviews still)</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
                <a:solidFill>
                  <a:schemeClr val="dk1"/>
                </a:solidFill>
              </a:rPr>
              <a:t>They can happen any time that week (Monday to Friday)</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
                <a:solidFill>
                  <a:schemeClr val="dk1"/>
                </a:solidFill>
              </a:rPr>
              <a:t>If you don’t get them by Friday of the specified week, let us know</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6ebe6f1ab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16ebe6f1ab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t/>
            </a:r>
            <a:endParaRPr>
              <a:solidFill>
                <a:schemeClr val="dk1"/>
              </a:solidFill>
            </a:endParaRPr>
          </a:p>
          <a:p>
            <a:pPr indent="0" lvl="0" marL="0" rtl="0" algn="l">
              <a:lnSpc>
                <a:spcPct val="115000"/>
              </a:lnSpc>
              <a:spcBef>
                <a:spcPts val="0"/>
              </a:spcBef>
              <a:spcAft>
                <a:spcPts val="0"/>
              </a:spcAft>
              <a:buSzPts val="1400"/>
              <a:buNone/>
            </a:pPr>
            <a:r>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Can (and should) retake if not perfect score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If you have any questions about assessment or anything else covered here, feel free to ask your Education Manager about this later.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6ebe6f1abf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16ebe6f1abf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6ebe6f1abf_0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16ebe6f1abf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6ebe6f1abf_0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16ebe6f1abf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solidFill>
                  <a:schemeClr val="dk1"/>
                </a:solidFill>
              </a:rPr>
              <a:t>Don’t worry about a question seeming silly, we’ve been asked everything before, and someone beside you has the same question!</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6ebe6f1abf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16ebe6f1abf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solidFill>
                  <a:schemeClr val="dk1"/>
                </a:solidFill>
              </a:rPr>
              <a:t>Don’t worry about a question seeming silly, we’ve been asked everything before, and someone beside you has the same question!</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6ebe6f1abf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16ebe6f1abf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6ebe6f1abf_0_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16ebe6f1abf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Think about your code, plan it, and try something!</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 Writing line-by-line will help your typing speed</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 Writing line-by-line helps you memorize common keywords and methods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 Writing line-by-line gets you more familiar with the language's syntax</a:t>
            </a:r>
            <a:endParaRPr>
              <a:solidFill>
                <a:schemeClr val="dk1"/>
              </a:solidFill>
            </a:endParaRPr>
          </a:p>
          <a:p>
            <a:pPr indent="0" lvl="0" marL="0" rtl="0" algn="l">
              <a:lnSpc>
                <a:spcPct val="100000"/>
              </a:lnSpc>
              <a:spcBef>
                <a:spcPts val="0"/>
              </a:spcBef>
              <a:spcAft>
                <a:spcPts val="0"/>
              </a:spcAft>
              <a:buSzPts val="1400"/>
              <a:buNone/>
            </a:pPr>
            <a:r>
              <a:rPr lang="en">
                <a:solidFill>
                  <a:schemeClr val="dk1"/>
                </a:solidFill>
              </a:rPr>
              <a:t>  * Writing line-by-line builds habits and muscle memory</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6ebe6f1abf_0_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16ebe6f1abf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solidFill>
                  <a:schemeClr val="dk1"/>
                </a:solidFill>
              </a:rPr>
              <a:t>Writing</a:t>
            </a:r>
            <a:r>
              <a:rPr lang="en">
                <a:solidFill>
                  <a:schemeClr val="dk1"/>
                </a:solidFill>
              </a:rPr>
              <a:t> clean, readable code, is key!</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6ebe6f1ab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16ebe6f1abf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6ebe6f1abf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16ebe6f1abf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Failure is part of the process. No one reaches great success or learns anything without experiencing failure. It isn’t about getting knocked down, it is about getting back up and learning something each time!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It takes time. Come back to something later… and later again… and later again… sometimes it takes days, weeks, or months for something to click completely!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6ebe6f1ab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16ebe6f1abf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6ebe6f1abf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16ebe6f1abf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Create git repos, add and commit code, and push to github.</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Explain and utilize first principles for writing maintainable and testable code.</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Debug code by reading error messages.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Use FOCAL (any combination of functions, objects, callbacks, arrays, loops) to form a valid solution to a challenge/kata using JavaScript &amp; Node (and Google).</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Use Google and various discussion forums to search for help while solving problems.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Employ a methodical process of writing code incrementally while leveraging errors and experiments (error driven development).</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Demonstrate a basic understanding of recursion, including how it is used in solving programming problems.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Use test files, assertions and common libraries (Mocha, Chai) to write unit tests for code.</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Differentiate between primitive values and data structure, and how to use them together.</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Demonstrate an understanding of the Tree data structure and how recursion can be used to traverse them.</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Implement stylistic and organizational improvements to simple JavaScript/Node scripts.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Explain dependency management and utilize a package manager to import third-party JS libraries such as Mocha and Chai.</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sz="1200">
                <a:solidFill>
                  <a:srgbClr val="333333"/>
                </a:solidFill>
                <a:latin typeface="Roboto"/>
                <a:ea typeface="Roboto"/>
                <a:cs typeface="Roboto"/>
                <a:sym typeface="Roboto"/>
              </a:rPr>
              <a:t>●</a:t>
            </a:r>
            <a:r>
              <a:rPr lang="en" sz="700">
                <a:solidFill>
                  <a:srgbClr val="333333"/>
                </a:solidFill>
                <a:latin typeface="Times New Roman"/>
                <a:ea typeface="Times New Roman"/>
                <a:cs typeface="Times New Roman"/>
                <a:sym typeface="Times New Roman"/>
              </a:rPr>
              <a:t>      </a:t>
            </a:r>
            <a:r>
              <a:rPr lang="en">
                <a:solidFill>
                  <a:schemeClr val="dk1"/>
                </a:solidFill>
              </a:rPr>
              <a:t>Re-create and use higher order functions such as foreach, map, filter, reduce by using callbacks.</a:t>
            </a:r>
            <a:endParaRPr>
              <a:solidFill>
                <a:schemeClr val="dk1"/>
              </a:solidFill>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Explain the difference between Client and Server code/responsibilities.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TCP to create a simple client/server implementation in Node.</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highlight>
                  <a:srgbClr val="FFFF00"/>
                </a:highlight>
              </a:rPr>
              <a:t>●</a:t>
            </a:r>
            <a:r>
              <a:rPr lang="en" sz="700">
                <a:solidFill>
                  <a:schemeClr val="dk1"/>
                </a:solidFill>
                <a:highlight>
                  <a:srgbClr val="FFFF00"/>
                </a:highlight>
                <a:latin typeface="Times New Roman"/>
                <a:ea typeface="Times New Roman"/>
                <a:cs typeface="Times New Roman"/>
                <a:sym typeface="Times New Roman"/>
              </a:rPr>
              <a:t>      </a:t>
            </a:r>
            <a:r>
              <a:rPr lang="en">
                <a:solidFill>
                  <a:schemeClr val="dk1"/>
                </a:solidFill>
                <a:highlight>
                  <a:srgbClr val="FFFF00"/>
                </a:highlight>
              </a:rPr>
              <a:t>Explain the two most important parts of an HTTP Request.</a:t>
            </a:r>
            <a:endParaRPr>
              <a:solidFill>
                <a:schemeClr val="dk1"/>
              </a:solidFill>
              <a:highlight>
                <a:srgbClr val="FFFF00"/>
              </a:highlight>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highlight>
                  <a:srgbClr val="FFFF00"/>
                </a:highlight>
              </a:rPr>
              <a:t>●</a:t>
            </a:r>
            <a:r>
              <a:rPr lang="en" sz="700">
                <a:solidFill>
                  <a:schemeClr val="dk1"/>
                </a:solidFill>
                <a:highlight>
                  <a:srgbClr val="FFFF00"/>
                </a:highlight>
                <a:latin typeface="Times New Roman"/>
                <a:ea typeface="Times New Roman"/>
                <a:cs typeface="Times New Roman"/>
                <a:sym typeface="Times New Roman"/>
              </a:rPr>
              <a:t>      </a:t>
            </a:r>
            <a:r>
              <a:rPr lang="en">
                <a:solidFill>
                  <a:schemeClr val="dk1"/>
                </a:solidFill>
                <a:highlight>
                  <a:srgbClr val="FFFF00"/>
                </a:highlight>
              </a:rPr>
              <a:t>Explain and use GET and POST correctly.</a:t>
            </a:r>
            <a:endParaRPr>
              <a:solidFill>
                <a:schemeClr val="dk1"/>
              </a:solidFill>
              <a:highlight>
                <a:srgbClr val="FFFF00"/>
              </a:highlight>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highlight>
                  <a:srgbClr val="FFFF00"/>
                </a:highlight>
              </a:rPr>
              <a:t>●</a:t>
            </a:r>
            <a:r>
              <a:rPr lang="en" sz="700">
                <a:solidFill>
                  <a:schemeClr val="dk1"/>
                </a:solidFill>
                <a:highlight>
                  <a:srgbClr val="FFFF00"/>
                </a:highlight>
                <a:latin typeface="Times New Roman"/>
                <a:ea typeface="Times New Roman"/>
                <a:cs typeface="Times New Roman"/>
                <a:sym typeface="Times New Roman"/>
              </a:rPr>
              <a:t>      </a:t>
            </a:r>
            <a:r>
              <a:rPr lang="en">
                <a:solidFill>
                  <a:schemeClr val="dk1"/>
                </a:solidFill>
                <a:highlight>
                  <a:srgbClr val="FFFF00"/>
                </a:highlight>
              </a:rPr>
              <a:t>Use command line HTTP clients such as cURL.</a:t>
            </a:r>
            <a:endParaRPr>
              <a:solidFill>
                <a:schemeClr val="dk1"/>
              </a:solidFill>
              <a:highlight>
                <a:srgbClr val="FFFF00"/>
              </a:highlight>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highlight>
                  <a:srgbClr val="FFFF00"/>
                </a:highlight>
              </a:rPr>
              <a:t>●</a:t>
            </a:r>
            <a:r>
              <a:rPr lang="en" sz="700">
                <a:solidFill>
                  <a:schemeClr val="dk1"/>
                </a:solidFill>
                <a:highlight>
                  <a:srgbClr val="FFFF00"/>
                </a:highlight>
                <a:latin typeface="Times New Roman"/>
                <a:ea typeface="Times New Roman"/>
                <a:cs typeface="Times New Roman"/>
                <a:sym typeface="Times New Roman"/>
              </a:rPr>
              <a:t>      </a:t>
            </a:r>
            <a:r>
              <a:rPr lang="en">
                <a:solidFill>
                  <a:schemeClr val="dk1"/>
                </a:solidFill>
                <a:highlight>
                  <a:srgbClr val="FFFF00"/>
                </a:highlight>
              </a:rPr>
              <a:t>Define the workflow involving an HTTP redirect.</a:t>
            </a:r>
            <a:endParaRPr>
              <a:solidFill>
                <a:schemeClr val="dk1"/>
              </a:solidFill>
              <a:highlight>
                <a:srgbClr val="FFFF00"/>
              </a:highlight>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highlight>
                  <a:srgbClr val="FFFF00"/>
                </a:highlight>
              </a:rPr>
              <a:t>●</a:t>
            </a:r>
            <a:r>
              <a:rPr lang="en" sz="700">
                <a:solidFill>
                  <a:schemeClr val="dk1"/>
                </a:solidFill>
                <a:highlight>
                  <a:srgbClr val="FFFF00"/>
                </a:highlight>
                <a:latin typeface="Times New Roman"/>
                <a:ea typeface="Times New Roman"/>
                <a:cs typeface="Times New Roman"/>
                <a:sym typeface="Times New Roman"/>
              </a:rPr>
              <a:t>      </a:t>
            </a:r>
            <a:r>
              <a:rPr lang="en">
                <a:solidFill>
                  <a:schemeClr val="dk1"/>
                </a:solidFill>
                <a:highlight>
                  <a:srgbClr val="FFFF00"/>
                </a:highlight>
              </a:rPr>
              <a:t>Interpret common HTTP status codes.</a:t>
            </a:r>
            <a:endParaRPr>
              <a:solidFill>
                <a:schemeClr val="dk1"/>
              </a:solidFill>
              <a:highlight>
                <a:srgbClr val="FFFF00"/>
              </a:highlight>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highlight>
                  <a:srgbClr val="FFFF00"/>
                </a:highlight>
              </a:rPr>
              <a:t>●</a:t>
            </a:r>
            <a:r>
              <a:rPr lang="en" sz="700">
                <a:solidFill>
                  <a:schemeClr val="dk1"/>
                </a:solidFill>
                <a:highlight>
                  <a:srgbClr val="FFFF00"/>
                </a:highlight>
                <a:latin typeface="Times New Roman"/>
                <a:ea typeface="Times New Roman"/>
                <a:cs typeface="Times New Roman"/>
                <a:sym typeface="Times New Roman"/>
              </a:rPr>
              <a:t>      </a:t>
            </a:r>
            <a:r>
              <a:rPr lang="en">
                <a:solidFill>
                  <a:schemeClr val="dk1"/>
                </a:solidFill>
                <a:highlight>
                  <a:srgbClr val="FFFF00"/>
                </a:highlight>
              </a:rPr>
              <a:t>Retrieve data from HTTP APIs that utilize JSON.</a:t>
            </a:r>
            <a:endParaRPr>
              <a:solidFill>
                <a:schemeClr val="dk1"/>
              </a:solidFill>
              <a:highlight>
                <a:srgbClr val="FFFF00"/>
              </a:highlight>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15000"/>
              </a:lnSpc>
              <a:spcBef>
                <a:spcPts val="1100"/>
              </a:spcBef>
              <a:spcAft>
                <a:spcPts val="0"/>
              </a:spcAft>
              <a:buClr>
                <a:schemeClr val="dk1"/>
              </a:buClr>
              <a:buSzPts val="1100"/>
              <a:buFont typeface="Arial"/>
              <a:buNone/>
            </a:pPr>
            <a:r>
              <a:rPr b="1" lang="en" sz="1000" u="sng">
                <a:solidFill>
                  <a:schemeClr val="dk1"/>
                </a:solidFill>
              </a:rPr>
              <a:t> </a:t>
            </a:r>
            <a:endParaRPr b="1" sz="1000" u="sng">
              <a:solidFill>
                <a:schemeClr val="dk1"/>
              </a:solidFill>
            </a:endParaRPr>
          </a:p>
          <a:p>
            <a:pPr indent="0" lvl="0" marL="0" rtl="0" algn="l">
              <a:lnSpc>
                <a:spcPct val="115000"/>
              </a:lnSpc>
              <a:spcBef>
                <a:spcPts val="2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Explain the two most important parts of an HTTP Request.</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Explain and use GET and POST correctly.</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command line HTTP clients such as cURL.</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Define the workflow involving an HTTP redirect.</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Interpret common HTTP status codes.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Retrieve data from HTTP APIs that utilize JSON.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00000"/>
              </a:lnSpc>
              <a:spcBef>
                <a:spcPts val="0"/>
              </a:spcBef>
              <a:spcAft>
                <a:spcPts val="0"/>
              </a:spcAft>
              <a:buSzPts val="1400"/>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Implement crud-like multi page web applications using Node and Express.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Explain the statelessness of HTTP and the major ways that it can be overcome (URLs and cookies).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Use cookies to persist state between requests.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Implement user authentication using best practices, including (encrypted) cookies and (hashed) passwords.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Explain the middleware pattern utilized by web servers like Express.</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Create RESTful web server endpoints.</a:t>
            </a:r>
            <a:endParaRPr>
              <a:solidFill>
                <a:schemeClr val="dk1"/>
              </a:solidFill>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GHTHOUSE LABS White logo">
  <p:cSld name="TITLE_4">
    <p:spTree>
      <p:nvGrpSpPr>
        <p:cNvPr id="9" name="Shape 9"/>
        <p:cNvGrpSpPr/>
        <p:nvPr/>
      </p:nvGrpSpPr>
      <p:grpSpPr>
        <a:xfrm>
          <a:off x="0" y="0"/>
          <a:ext cx="0" cy="0"/>
          <a:chOff x="0" y="0"/>
          <a:chExt cx="0" cy="0"/>
        </a:xfrm>
      </p:grpSpPr>
      <p:pic>
        <p:nvPicPr>
          <p:cNvPr descr="lhl-logo_white_lrg.png" id="10" name="Google Shape;10;p19"/>
          <p:cNvPicPr preferRelativeResize="0"/>
          <p:nvPr/>
        </p:nvPicPr>
        <p:blipFill rotWithShape="1">
          <a:blip r:embed="rId2">
            <a:alphaModFix/>
          </a:blip>
          <a:srcRect b="0" l="0" r="0" t="0"/>
          <a:stretch/>
        </p:blipFill>
        <p:spPr>
          <a:xfrm>
            <a:off x="6147375" y="4317150"/>
            <a:ext cx="2762624" cy="5833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3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5" name="Google Shape;45;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3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3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logo - photo">
  <p:cSld name="TITLE_ONLY_1">
    <p:bg>
      <p:bgPr>
        <a:noFill/>
      </p:bgPr>
    </p:bg>
    <p:spTree>
      <p:nvGrpSpPr>
        <p:cNvPr id="52" name="Shape 52"/>
        <p:cNvGrpSpPr/>
        <p:nvPr/>
      </p:nvGrpSpPr>
      <p:grpSpPr>
        <a:xfrm>
          <a:off x="0" y="0"/>
          <a:ext cx="0" cy="0"/>
          <a:chOff x="0" y="0"/>
          <a:chExt cx="0" cy="0"/>
        </a:xfrm>
      </p:grpSpPr>
      <p:pic>
        <p:nvPicPr>
          <p:cNvPr descr="lhl-logo_white_lrg.png" id="53" name="Google Shape;53;p38"/>
          <p:cNvPicPr preferRelativeResize="0"/>
          <p:nvPr/>
        </p:nvPicPr>
        <p:blipFill rotWithShape="1">
          <a:blip r:embed="rId2">
            <a:alphaModFix/>
          </a:blip>
          <a:srcRect b="0" l="0" r="0" t="0"/>
          <a:stretch/>
        </p:blipFill>
        <p:spPr>
          <a:xfrm>
            <a:off x="6381775" y="4404700"/>
            <a:ext cx="2488450" cy="5254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background">
  <p:cSld name="CAPTION_ONLY_1">
    <p:spTree>
      <p:nvGrpSpPr>
        <p:cNvPr id="54" name="Shape 54"/>
        <p:cNvGrpSpPr/>
        <p:nvPr/>
      </p:nvGrpSpPr>
      <p:grpSpPr>
        <a:xfrm>
          <a:off x="0" y="0"/>
          <a:ext cx="0" cy="0"/>
          <a:chOff x="0" y="0"/>
          <a:chExt cx="0" cy="0"/>
        </a:xfrm>
      </p:grpSpPr>
      <p:sp>
        <p:nvSpPr>
          <p:cNvPr id="55" name="Google Shape;55;p39"/>
          <p:cNvSpPr txBox="1"/>
          <p:nvPr>
            <p:ph idx="1" type="body"/>
          </p:nvPr>
        </p:nvSpPr>
        <p:spPr>
          <a:xfrm>
            <a:off x="420525" y="1096469"/>
            <a:ext cx="8229600" cy="2240700"/>
          </a:xfrm>
          <a:prstGeom prst="rect">
            <a:avLst/>
          </a:prstGeom>
          <a:noFill/>
          <a:ln>
            <a:noFill/>
          </a:ln>
        </p:spPr>
        <p:txBody>
          <a:bodyPr anchorCtr="0" anchor="t" bIns="91425" lIns="91425" spcFirstLastPara="1" rIns="91425" wrap="square" tIns="91425">
            <a:noAutofit/>
          </a:bodyPr>
          <a:lstStyle>
            <a:lvl1pPr indent="-228600" lvl="0" marL="457200" algn="ctr">
              <a:lnSpc>
                <a:spcPct val="115000"/>
              </a:lnSpc>
              <a:spcBef>
                <a:spcPts val="360"/>
              </a:spcBef>
              <a:spcAft>
                <a:spcPts val="0"/>
              </a:spcAft>
              <a:buSzPts val="1800"/>
              <a:buNone/>
              <a:defRPr sz="1800"/>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pic>
        <p:nvPicPr>
          <p:cNvPr descr="lhl-logo_white-background.jpg" id="56" name="Google Shape;56;p39"/>
          <p:cNvPicPr preferRelativeResize="0"/>
          <p:nvPr/>
        </p:nvPicPr>
        <p:blipFill rotWithShape="1">
          <a:blip r:embed="rId2">
            <a:alphaModFix/>
          </a:blip>
          <a:srcRect b="0" l="0" r="0" t="0"/>
          <a:stretch/>
        </p:blipFill>
        <p:spPr>
          <a:xfrm>
            <a:off x="6510288" y="4423034"/>
            <a:ext cx="2433175" cy="61984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LOGO  blue background ">
  <p:cSld name="TITLE_1">
    <p:bg>
      <p:bgPr>
        <a:solidFill>
          <a:srgbClr val="012D3D"/>
        </a:solidFill>
      </p:bgPr>
    </p:bg>
    <p:spTree>
      <p:nvGrpSpPr>
        <p:cNvPr id="57" name="Shape 57"/>
        <p:cNvGrpSpPr/>
        <p:nvPr/>
      </p:nvGrpSpPr>
      <p:grpSpPr>
        <a:xfrm>
          <a:off x="0" y="0"/>
          <a:ext cx="0" cy="0"/>
          <a:chOff x="0" y="0"/>
          <a:chExt cx="0" cy="0"/>
        </a:xfrm>
      </p:grpSpPr>
      <p:sp>
        <p:nvSpPr>
          <p:cNvPr id="58" name="Google Shape;58;p40"/>
          <p:cNvSpPr txBox="1"/>
          <p:nvPr>
            <p:ph type="ctrTitle"/>
          </p:nvPr>
        </p:nvSpPr>
        <p:spPr>
          <a:xfrm>
            <a:off x="685800" y="1583342"/>
            <a:ext cx="7772400" cy="1159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4800"/>
              <a:buFont typeface="Lato"/>
              <a:buNone/>
              <a:defRPr sz="4800">
                <a:solidFill>
                  <a:schemeClr val="dk1"/>
                </a:solidFill>
                <a:latin typeface="Lato"/>
                <a:ea typeface="Lato"/>
                <a:cs typeface="Lato"/>
                <a:sym typeface="Lato"/>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59" name="Google Shape;59;p40"/>
          <p:cNvSpPr txBox="1"/>
          <p:nvPr>
            <p:ph idx="1" type="subTitle"/>
          </p:nvPr>
        </p:nvSpPr>
        <p:spPr>
          <a:xfrm>
            <a:off x="685800" y="2840054"/>
            <a:ext cx="7772400" cy="784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rgbClr val="A9DDE7"/>
              </a:buClr>
              <a:buSzPts val="1800"/>
              <a:buFont typeface="Lato"/>
              <a:buNone/>
              <a:defRPr>
                <a:solidFill>
                  <a:srgbClr val="A9DDE7"/>
                </a:solidFill>
                <a:latin typeface="Lato"/>
                <a:ea typeface="Lato"/>
                <a:cs typeface="Lato"/>
                <a:sym typeface="Lato"/>
              </a:defRPr>
            </a:lvl1pPr>
            <a:lvl2pPr lvl="1" algn="ctr">
              <a:lnSpc>
                <a:spcPct val="115000"/>
              </a:lnSpc>
              <a:spcBef>
                <a:spcPts val="1600"/>
              </a:spcBef>
              <a:spcAft>
                <a:spcPts val="0"/>
              </a:spcAft>
              <a:buClr>
                <a:srgbClr val="3B94D9"/>
              </a:buClr>
              <a:buSzPts val="3000"/>
              <a:buFont typeface="Lato"/>
              <a:buNone/>
              <a:defRPr sz="3000">
                <a:solidFill>
                  <a:srgbClr val="3B94D9"/>
                </a:solidFill>
                <a:latin typeface="Lato"/>
                <a:ea typeface="Lato"/>
                <a:cs typeface="Lato"/>
                <a:sym typeface="Lato"/>
              </a:defRPr>
            </a:lvl2pPr>
            <a:lvl3pPr lvl="2" algn="ctr">
              <a:lnSpc>
                <a:spcPct val="115000"/>
              </a:lnSpc>
              <a:spcBef>
                <a:spcPts val="1600"/>
              </a:spcBef>
              <a:spcAft>
                <a:spcPts val="0"/>
              </a:spcAft>
              <a:buClr>
                <a:srgbClr val="3B94D9"/>
              </a:buClr>
              <a:buSzPts val="3000"/>
              <a:buFont typeface="Lato"/>
              <a:buNone/>
              <a:defRPr sz="3000">
                <a:solidFill>
                  <a:srgbClr val="3B94D9"/>
                </a:solidFill>
                <a:latin typeface="Lato"/>
                <a:ea typeface="Lato"/>
                <a:cs typeface="Lato"/>
                <a:sym typeface="Lato"/>
              </a:defRPr>
            </a:lvl3pPr>
            <a:lvl4pPr lvl="3" algn="ctr">
              <a:lnSpc>
                <a:spcPct val="115000"/>
              </a:lnSpc>
              <a:spcBef>
                <a:spcPts val="1600"/>
              </a:spcBef>
              <a:spcAft>
                <a:spcPts val="0"/>
              </a:spcAft>
              <a:buClr>
                <a:srgbClr val="3B94D9"/>
              </a:buClr>
              <a:buSzPts val="3000"/>
              <a:buFont typeface="Lato"/>
              <a:buNone/>
              <a:defRPr sz="3000">
                <a:solidFill>
                  <a:srgbClr val="3B94D9"/>
                </a:solidFill>
                <a:latin typeface="Lato"/>
                <a:ea typeface="Lato"/>
                <a:cs typeface="Lato"/>
                <a:sym typeface="Lato"/>
              </a:defRPr>
            </a:lvl4pPr>
            <a:lvl5pPr lvl="4" algn="ctr">
              <a:lnSpc>
                <a:spcPct val="115000"/>
              </a:lnSpc>
              <a:spcBef>
                <a:spcPts val="1600"/>
              </a:spcBef>
              <a:spcAft>
                <a:spcPts val="0"/>
              </a:spcAft>
              <a:buClr>
                <a:srgbClr val="3B94D9"/>
              </a:buClr>
              <a:buSzPts val="3000"/>
              <a:buFont typeface="Lato"/>
              <a:buNone/>
              <a:defRPr sz="3000">
                <a:solidFill>
                  <a:srgbClr val="3B94D9"/>
                </a:solidFill>
                <a:latin typeface="Lato"/>
                <a:ea typeface="Lato"/>
                <a:cs typeface="Lato"/>
                <a:sym typeface="Lato"/>
              </a:defRPr>
            </a:lvl5pPr>
            <a:lvl6pPr lvl="5" algn="ctr">
              <a:lnSpc>
                <a:spcPct val="115000"/>
              </a:lnSpc>
              <a:spcBef>
                <a:spcPts val="1600"/>
              </a:spcBef>
              <a:spcAft>
                <a:spcPts val="0"/>
              </a:spcAft>
              <a:buClr>
                <a:srgbClr val="3B94D9"/>
              </a:buClr>
              <a:buSzPts val="3000"/>
              <a:buFont typeface="Lato"/>
              <a:buNone/>
              <a:defRPr sz="3000">
                <a:solidFill>
                  <a:srgbClr val="3B94D9"/>
                </a:solidFill>
                <a:latin typeface="Lato"/>
                <a:ea typeface="Lato"/>
                <a:cs typeface="Lato"/>
                <a:sym typeface="Lato"/>
              </a:defRPr>
            </a:lvl6pPr>
            <a:lvl7pPr lvl="6" algn="ctr">
              <a:lnSpc>
                <a:spcPct val="115000"/>
              </a:lnSpc>
              <a:spcBef>
                <a:spcPts val="1600"/>
              </a:spcBef>
              <a:spcAft>
                <a:spcPts val="0"/>
              </a:spcAft>
              <a:buClr>
                <a:srgbClr val="3B94D9"/>
              </a:buClr>
              <a:buSzPts val="3000"/>
              <a:buFont typeface="Lato"/>
              <a:buNone/>
              <a:defRPr sz="3000">
                <a:solidFill>
                  <a:srgbClr val="3B94D9"/>
                </a:solidFill>
                <a:latin typeface="Lato"/>
                <a:ea typeface="Lato"/>
                <a:cs typeface="Lato"/>
                <a:sym typeface="Lato"/>
              </a:defRPr>
            </a:lvl7pPr>
            <a:lvl8pPr lvl="7" algn="ctr">
              <a:lnSpc>
                <a:spcPct val="115000"/>
              </a:lnSpc>
              <a:spcBef>
                <a:spcPts val="1600"/>
              </a:spcBef>
              <a:spcAft>
                <a:spcPts val="0"/>
              </a:spcAft>
              <a:buClr>
                <a:srgbClr val="3B94D9"/>
              </a:buClr>
              <a:buSzPts val="3000"/>
              <a:buFont typeface="Lato"/>
              <a:buNone/>
              <a:defRPr sz="3000">
                <a:solidFill>
                  <a:srgbClr val="3B94D9"/>
                </a:solidFill>
                <a:latin typeface="Lato"/>
                <a:ea typeface="Lato"/>
                <a:cs typeface="Lato"/>
                <a:sym typeface="Lato"/>
              </a:defRPr>
            </a:lvl8pPr>
            <a:lvl9pPr lvl="8" algn="ctr">
              <a:lnSpc>
                <a:spcPct val="115000"/>
              </a:lnSpc>
              <a:spcBef>
                <a:spcPts val="1600"/>
              </a:spcBef>
              <a:spcAft>
                <a:spcPts val="1600"/>
              </a:spcAft>
              <a:buClr>
                <a:srgbClr val="3B94D9"/>
              </a:buClr>
              <a:buSzPts val="3000"/>
              <a:buFont typeface="Lato"/>
              <a:buNone/>
              <a:defRPr sz="3000">
                <a:solidFill>
                  <a:srgbClr val="3B94D9"/>
                </a:solidFill>
                <a:latin typeface="Lato"/>
                <a:ea typeface="Lato"/>
                <a:cs typeface="Lato"/>
                <a:sym typeface="Lato"/>
              </a:defRPr>
            </a:lvl9pPr>
          </a:lstStyle>
          <a:p/>
        </p:txBody>
      </p:sp>
      <p:pic>
        <p:nvPicPr>
          <p:cNvPr descr="lhl-logo_white_lrg.png" id="60" name="Google Shape;60;p40"/>
          <p:cNvPicPr preferRelativeResize="0"/>
          <p:nvPr/>
        </p:nvPicPr>
        <p:blipFill rotWithShape="1">
          <a:blip r:embed="rId2">
            <a:alphaModFix/>
          </a:blip>
          <a:srcRect b="0" l="0" r="0" t="0"/>
          <a:stretch/>
        </p:blipFill>
        <p:spPr>
          <a:xfrm>
            <a:off x="6381775" y="4404700"/>
            <a:ext cx="2488450" cy="52542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LOGO  blue background  1">
  <p:cSld name="TITLE_3">
    <p:bg>
      <p:bgPr>
        <a:solidFill>
          <a:srgbClr val="012D3D"/>
        </a:solidFill>
      </p:bgPr>
    </p:bg>
    <p:spTree>
      <p:nvGrpSpPr>
        <p:cNvPr id="61" name="Shape 61"/>
        <p:cNvGrpSpPr/>
        <p:nvPr/>
      </p:nvGrpSpPr>
      <p:grpSpPr>
        <a:xfrm>
          <a:off x="0" y="0"/>
          <a:ext cx="0" cy="0"/>
          <a:chOff x="0" y="0"/>
          <a:chExt cx="0" cy="0"/>
        </a:xfrm>
      </p:grpSpPr>
      <p:sp>
        <p:nvSpPr>
          <p:cNvPr id="62" name="Google Shape;62;p41"/>
          <p:cNvSpPr txBox="1"/>
          <p:nvPr>
            <p:ph type="ctrTitle"/>
          </p:nvPr>
        </p:nvSpPr>
        <p:spPr>
          <a:xfrm>
            <a:off x="685800" y="1583342"/>
            <a:ext cx="7772400" cy="1159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800"/>
              <a:buFont typeface="Roboto"/>
              <a:buNone/>
              <a:defRPr sz="4800">
                <a:latin typeface="Roboto"/>
                <a:ea typeface="Roboto"/>
                <a:cs typeface="Roboto"/>
                <a:sym typeface="Roboto"/>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63" name="Google Shape;63;p41"/>
          <p:cNvSpPr txBox="1"/>
          <p:nvPr>
            <p:ph idx="1" type="subTitle"/>
          </p:nvPr>
        </p:nvSpPr>
        <p:spPr>
          <a:xfrm>
            <a:off x="685800" y="2840054"/>
            <a:ext cx="7772400" cy="784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2"/>
              </a:buClr>
              <a:buSzPts val="1800"/>
              <a:buFont typeface="Roboto Slab"/>
              <a:buNone/>
              <a:defRPr>
                <a:solidFill>
                  <a:schemeClr val="dk2"/>
                </a:solidFill>
                <a:latin typeface="Roboto Slab"/>
                <a:ea typeface="Roboto Slab"/>
                <a:cs typeface="Roboto Slab"/>
                <a:sym typeface="Roboto Slab"/>
              </a:defRPr>
            </a:lvl1pPr>
            <a:lvl2pPr lvl="1" algn="ctr">
              <a:lnSpc>
                <a:spcPct val="115000"/>
              </a:lnSpc>
              <a:spcBef>
                <a:spcPts val="1600"/>
              </a:spcBef>
              <a:spcAft>
                <a:spcPts val="0"/>
              </a:spcAft>
              <a:buClr>
                <a:schemeClr val="dk2"/>
              </a:buClr>
              <a:buSzPts val="3000"/>
              <a:buNone/>
              <a:defRPr sz="3000">
                <a:solidFill>
                  <a:schemeClr val="dk2"/>
                </a:solidFill>
              </a:defRPr>
            </a:lvl2pPr>
            <a:lvl3pPr lvl="2" algn="ctr">
              <a:lnSpc>
                <a:spcPct val="115000"/>
              </a:lnSpc>
              <a:spcBef>
                <a:spcPts val="1600"/>
              </a:spcBef>
              <a:spcAft>
                <a:spcPts val="0"/>
              </a:spcAft>
              <a:buClr>
                <a:schemeClr val="dk2"/>
              </a:buClr>
              <a:buSzPts val="3000"/>
              <a:buNone/>
              <a:defRPr sz="3000">
                <a:solidFill>
                  <a:schemeClr val="dk2"/>
                </a:solidFill>
              </a:defRPr>
            </a:lvl3pPr>
            <a:lvl4pPr lvl="3" algn="ctr">
              <a:lnSpc>
                <a:spcPct val="115000"/>
              </a:lnSpc>
              <a:spcBef>
                <a:spcPts val="1600"/>
              </a:spcBef>
              <a:spcAft>
                <a:spcPts val="0"/>
              </a:spcAft>
              <a:buClr>
                <a:schemeClr val="dk2"/>
              </a:buClr>
              <a:buSzPts val="3000"/>
              <a:buNone/>
              <a:defRPr sz="3000">
                <a:solidFill>
                  <a:schemeClr val="dk2"/>
                </a:solidFill>
              </a:defRPr>
            </a:lvl4pPr>
            <a:lvl5pPr lvl="4" algn="ctr">
              <a:lnSpc>
                <a:spcPct val="115000"/>
              </a:lnSpc>
              <a:spcBef>
                <a:spcPts val="1600"/>
              </a:spcBef>
              <a:spcAft>
                <a:spcPts val="0"/>
              </a:spcAft>
              <a:buClr>
                <a:schemeClr val="dk2"/>
              </a:buClr>
              <a:buSzPts val="3000"/>
              <a:buNone/>
              <a:defRPr sz="3000">
                <a:solidFill>
                  <a:schemeClr val="dk2"/>
                </a:solidFill>
              </a:defRPr>
            </a:lvl5pPr>
            <a:lvl6pPr lvl="5" algn="ctr">
              <a:lnSpc>
                <a:spcPct val="115000"/>
              </a:lnSpc>
              <a:spcBef>
                <a:spcPts val="1600"/>
              </a:spcBef>
              <a:spcAft>
                <a:spcPts val="0"/>
              </a:spcAft>
              <a:buClr>
                <a:schemeClr val="dk2"/>
              </a:buClr>
              <a:buSzPts val="3000"/>
              <a:buNone/>
              <a:defRPr sz="3000">
                <a:solidFill>
                  <a:schemeClr val="dk2"/>
                </a:solidFill>
              </a:defRPr>
            </a:lvl6pPr>
            <a:lvl7pPr lvl="6" algn="ctr">
              <a:lnSpc>
                <a:spcPct val="115000"/>
              </a:lnSpc>
              <a:spcBef>
                <a:spcPts val="1600"/>
              </a:spcBef>
              <a:spcAft>
                <a:spcPts val="0"/>
              </a:spcAft>
              <a:buClr>
                <a:schemeClr val="dk2"/>
              </a:buClr>
              <a:buSzPts val="3000"/>
              <a:buNone/>
              <a:defRPr sz="3000">
                <a:solidFill>
                  <a:schemeClr val="dk2"/>
                </a:solidFill>
              </a:defRPr>
            </a:lvl7pPr>
            <a:lvl8pPr lvl="7" algn="ctr">
              <a:lnSpc>
                <a:spcPct val="115000"/>
              </a:lnSpc>
              <a:spcBef>
                <a:spcPts val="1600"/>
              </a:spcBef>
              <a:spcAft>
                <a:spcPts val="0"/>
              </a:spcAft>
              <a:buClr>
                <a:schemeClr val="dk2"/>
              </a:buClr>
              <a:buSzPts val="3000"/>
              <a:buNone/>
              <a:defRPr sz="3000">
                <a:solidFill>
                  <a:schemeClr val="dk2"/>
                </a:solidFill>
              </a:defRPr>
            </a:lvl8pPr>
            <a:lvl9pPr lvl="8" algn="ctr">
              <a:lnSpc>
                <a:spcPct val="115000"/>
              </a:lnSpc>
              <a:spcBef>
                <a:spcPts val="1600"/>
              </a:spcBef>
              <a:spcAft>
                <a:spcPts val="1600"/>
              </a:spcAft>
              <a:buClr>
                <a:schemeClr val="dk2"/>
              </a:buClr>
              <a:buSzPts val="3000"/>
              <a:buNone/>
              <a:defRPr sz="3000">
                <a:solidFill>
                  <a:schemeClr val="dk2"/>
                </a:solidFill>
              </a:defRPr>
            </a:lvl9pPr>
          </a:lstStyle>
          <a:p/>
        </p:txBody>
      </p:sp>
      <p:pic>
        <p:nvPicPr>
          <p:cNvPr descr="lhl-logo_white_lrg.png" id="64" name="Google Shape;64;p41"/>
          <p:cNvPicPr preferRelativeResize="0"/>
          <p:nvPr/>
        </p:nvPicPr>
        <p:blipFill rotWithShape="1">
          <a:blip r:embed="rId2">
            <a:alphaModFix/>
          </a:blip>
          <a:srcRect b="0" l="0" r="0" t="0"/>
          <a:stretch/>
        </p:blipFill>
        <p:spPr>
          <a:xfrm>
            <a:off x="6381775" y="4404700"/>
            <a:ext cx="2488450" cy="5254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GHTHOUSE LABS White logo 1">
  <p:cSld name="TITLE_5">
    <p:spTree>
      <p:nvGrpSpPr>
        <p:cNvPr id="65" name="Shape 65"/>
        <p:cNvGrpSpPr/>
        <p:nvPr/>
      </p:nvGrpSpPr>
      <p:grpSpPr>
        <a:xfrm>
          <a:off x="0" y="0"/>
          <a:ext cx="0" cy="0"/>
          <a:chOff x="0" y="0"/>
          <a:chExt cx="0" cy="0"/>
        </a:xfrm>
      </p:grpSpPr>
      <p:pic>
        <p:nvPicPr>
          <p:cNvPr descr="lhl-logo_white_lrg.png" id="66" name="Google Shape;66;p42"/>
          <p:cNvPicPr preferRelativeResize="0"/>
          <p:nvPr/>
        </p:nvPicPr>
        <p:blipFill rotWithShape="1">
          <a:blip r:embed="rId2">
            <a:alphaModFix/>
          </a:blip>
          <a:srcRect b="0" l="0" r="0" t="0"/>
          <a:stretch/>
        </p:blipFill>
        <p:spPr>
          <a:xfrm>
            <a:off x="6147375" y="4317150"/>
            <a:ext cx="2762624" cy="58332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67" name="Shape 67"/>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LOGO  blue background " type="title">
  <p:cSld name="TITLE">
    <p:bg>
      <p:bgPr>
        <a:solidFill>
          <a:srgbClr val="012D3D"/>
        </a:solidFill>
      </p:bgPr>
    </p:bg>
    <p:spTree>
      <p:nvGrpSpPr>
        <p:cNvPr id="71" name="Shape 71"/>
        <p:cNvGrpSpPr/>
        <p:nvPr/>
      </p:nvGrpSpPr>
      <p:grpSpPr>
        <a:xfrm>
          <a:off x="0" y="0"/>
          <a:ext cx="0" cy="0"/>
          <a:chOff x="0" y="0"/>
          <a:chExt cx="0" cy="0"/>
        </a:xfrm>
      </p:grpSpPr>
      <p:sp>
        <p:nvSpPr>
          <p:cNvPr id="72" name="Google Shape;72;p21"/>
          <p:cNvSpPr txBox="1"/>
          <p:nvPr>
            <p:ph type="ctrTitle"/>
          </p:nvPr>
        </p:nvSpPr>
        <p:spPr>
          <a:xfrm>
            <a:off x="685800" y="1583342"/>
            <a:ext cx="7772400" cy="115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Font typeface="Roboto"/>
              <a:buNone/>
              <a:defRPr sz="4800">
                <a:latin typeface="Roboto"/>
                <a:ea typeface="Roboto"/>
                <a:cs typeface="Roboto"/>
                <a:sym typeface="Roboto"/>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73" name="Google Shape;73;p21"/>
          <p:cNvSpPr txBox="1"/>
          <p:nvPr>
            <p:ph idx="1" type="subTitle"/>
          </p:nvPr>
        </p:nvSpPr>
        <p:spPr>
          <a:xfrm>
            <a:off x="685800" y="2840054"/>
            <a:ext cx="7772400" cy="7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3000"/>
              <a:buFont typeface="Roboto Slab"/>
              <a:buNone/>
              <a:defRPr>
                <a:solidFill>
                  <a:schemeClr val="dk2"/>
                </a:solidFill>
                <a:latin typeface="Roboto Slab"/>
                <a:ea typeface="Roboto Slab"/>
                <a:cs typeface="Roboto Slab"/>
                <a:sym typeface="Roboto Slab"/>
              </a:defRPr>
            </a:lvl1pPr>
            <a:lvl2pPr lvl="1" algn="ctr">
              <a:lnSpc>
                <a:spcPct val="100000"/>
              </a:lnSpc>
              <a:spcBef>
                <a:spcPts val="0"/>
              </a:spcBef>
              <a:spcAft>
                <a:spcPts val="0"/>
              </a:spcAft>
              <a:buClr>
                <a:schemeClr val="dk2"/>
              </a:buClr>
              <a:buSzPts val="3000"/>
              <a:buNone/>
              <a:defRPr sz="3000">
                <a:solidFill>
                  <a:schemeClr val="dk2"/>
                </a:solidFill>
              </a:defRPr>
            </a:lvl2pPr>
            <a:lvl3pPr lvl="2" algn="ctr">
              <a:lnSpc>
                <a:spcPct val="100000"/>
              </a:lnSpc>
              <a:spcBef>
                <a:spcPts val="0"/>
              </a:spcBef>
              <a:spcAft>
                <a:spcPts val="0"/>
              </a:spcAft>
              <a:buClr>
                <a:schemeClr val="dk2"/>
              </a:buClr>
              <a:buSzPts val="3000"/>
              <a:buNone/>
              <a:defRPr sz="3000">
                <a:solidFill>
                  <a:schemeClr val="dk2"/>
                </a:solidFill>
              </a:defRPr>
            </a:lvl3pPr>
            <a:lvl4pPr lvl="3" algn="ctr">
              <a:lnSpc>
                <a:spcPct val="100000"/>
              </a:lnSpc>
              <a:spcBef>
                <a:spcPts val="0"/>
              </a:spcBef>
              <a:spcAft>
                <a:spcPts val="0"/>
              </a:spcAft>
              <a:buClr>
                <a:schemeClr val="dk2"/>
              </a:buClr>
              <a:buSzPts val="3000"/>
              <a:buNone/>
              <a:defRPr sz="3000">
                <a:solidFill>
                  <a:schemeClr val="dk2"/>
                </a:solidFill>
              </a:defRPr>
            </a:lvl4pPr>
            <a:lvl5pPr lvl="4" algn="ctr">
              <a:lnSpc>
                <a:spcPct val="100000"/>
              </a:lnSpc>
              <a:spcBef>
                <a:spcPts val="0"/>
              </a:spcBef>
              <a:spcAft>
                <a:spcPts val="0"/>
              </a:spcAft>
              <a:buClr>
                <a:schemeClr val="dk2"/>
              </a:buClr>
              <a:buSzPts val="3000"/>
              <a:buNone/>
              <a:defRPr sz="3000">
                <a:solidFill>
                  <a:schemeClr val="dk2"/>
                </a:solidFill>
              </a:defRPr>
            </a:lvl5pPr>
            <a:lvl6pPr lvl="5" algn="ctr">
              <a:lnSpc>
                <a:spcPct val="100000"/>
              </a:lnSpc>
              <a:spcBef>
                <a:spcPts val="0"/>
              </a:spcBef>
              <a:spcAft>
                <a:spcPts val="0"/>
              </a:spcAft>
              <a:buClr>
                <a:schemeClr val="dk2"/>
              </a:buClr>
              <a:buSzPts val="3000"/>
              <a:buNone/>
              <a:defRPr sz="3000">
                <a:solidFill>
                  <a:schemeClr val="dk2"/>
                </a:solidFill>
              </a:defRPr>
            </a:lvl6pPr>
            <a:lvl7pPr lvl="6" algn="ctr">
              <a:lnSpc>
                <a:spcPct val="100000"/>
              </a:lnSpc>
              <a:spcBef>
                <a:spcPts val="0"/>
              </a:spcBef>
              <a:spcAft>
                <a:spcPts val="0"/>
              </a:spcAft>
              <a:buClr>
                <a:schemeClr val="dk2"/>
              </a:buClr>
              <a:buSzPts val="3000"/>
              <a:buNone/>
              <a:defRPr sz="3000">
                <a:solidFill>
                  <a:schemeClr val="dk2"/>
                </a:solidFill>
              </a:defRPr>
            </a:lvl7pPr>
            <a:lvl8pPr lvl="7" algn="ctr">
              <a:lnSpc>
                <a:spcPct val="100000"/>
              </a:lnSpc>
              <a:spcBef>
                <a:spcPts val="0"/>
              </a:spcBef>
              <a:spcAft>
                <a:spcPts val="0"/>
              </a:spcAft>
              <a:buClr>
                <a:schemeClr val="dk2"/>
              </a:buClr>
              <a:buSzPts val="3000"/>
              <a:buNone/>
              <a:defRPr sz="3000">
                <a:solidFill>
                  <a:schemeClr val="dk2"/>
                </a:solidFill>
              </a:defRPr>
            </a:lvl8pPr>
            <a:lvl9pPr lvl="8" algn="ctr">
              <a:lnSpc>
                <a:spcPct val="100000"/>
              </a:lnSpc>
              <a:spcBef>
                <a:spcPts val="0"/>
              </a:spcBef>
              <a:spcAft>
                <a:spcPts val="0"/>
              </a:spcAft>
              <a:buClr>
                <a:schemeClr val="dk2"/>
              </a:buClr>
              <a:buSzPts val="3000"/>
              <a:buNone/>
              <a:defRPr sz="3000">
                <a:solidFill>
                  <a:schemeClr val="dk2"/>
                </a:solidFill>
              </a:defRPr>
            </a:lvl9pPr>
          </a:lstStyle>
          <a:p/>
        </p:txBody>
      </p:sp>
      <p:pic>
        <p:nvPicPr>
          <p:cNvPr descr="lhl-logo_white_lrg.png" id="74" name="Google Shape;74;p21"/>
          <p:cNvPicPr preferRelativeResize="0"/>
          <p:nvPr/>
        </p:nvPicPr>
        <p:blipFill rotWithShape="1">
          <a:blip r:embed="rId2">
            <a:alphaModFix/>
          </a:blip>
          <a:srcRect b="0" l="0" r="0" t="0"/>
          <a:stretch/>
        </p:blipFill>
        <p:spPr>
          <a:xfrm>
            <a:off x="6381775" y="4404700"/>
            <a:ext cx="2488450" cy="5254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 name="Google Shape;13;p2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ght blue background " type="twoColTx">
  <p:cSld name="TITLE_AND_TWO_COLUMNS">
    <p:bg>
      <p:bgPr>
        <a:solidFill>
          <a:srgbClr val="0377A1"/>
        </a:solidFill>
      </p:bgPr>
    </p:bg>
    <p:spTree>
      <p:nvGrpSpPr>
        <p:cNvPr id="75" name="Shape 75"/>
        <p:cNvGrpSpPr/>
        <p:nvPr/>
      </p:nvGrpSpPr>
      <p:grpSpPr>
        <a:xfrm>
          <a:off x="0" y="0"/>
          <a:ext cx="0" cy="0"/>
          <a:chOff x="0" y="0"/>
          <a:chExt cx="0" cy="0"/>
        </a:xfrm>
      </p:grpSpPr>
      <p:sp>
        <p:nvSpPr>
          <p:cNvPr id="76" name="Google Shape;76;p22"/>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pic>
        <p:nvPicPr>
          <p:cNvPr descr="lhl-logo_white_lrg.png" id="77" name="Google Shape;77;p22"/>
          <p:cNvPicPr preferRelativeResize="0"/>
          <p:nvPr/>
        </p:nvPicPr>
        <p:blipFill rotWithShape="1">
          <a:blip r:embed="rId2">
            <a:alphaModFix/>
          </a:blip>
          <a:srcRect b="0" l="0" r="0" t="0"/>
          <a:stretch/>
        </p:blipFill>
        <p:spPr>
          <a:xfrm>
            <a:off x="6381775" y="4404700"/>
            <a:ext cx="2488450" cy="52542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background">
  <p:cSld name="CAPTION_ONLY">
    <p:spTree>
      <p:nvGrpSpPr>
        <p:cNvPr id="78" name="Shape 78"/>
        <p:cNvGrpSpPr/>
        <p:nvPr/>
      </p:nvGrpSpPr>
      <p:grpSpPr>
        <a:xfrm>
          <a:off x="0" y="0"/>
          <a:ext cx="0" cy="0"/>
          <a:chOff x="0" y="0"/>
          <a:chExt cx="0" cy="0"/>
        </a:xfrm>
      </p:grpSpPr>
      <p:sp>
        <p:nvSpPr>
          <p:cNvPr id="79" name="Google Shape;79;p23"/>
          <p:cNvSpPr txBox="1"/>
          <p:nvPr>
            <p:ph idx="1" type="body"/>
          </p:nvPr>
        </p:nvSpPr>
        <p:spPr>
          <a:xfrm>
            <a:off x="420525" y="1096469"/>
            <a:ext cx="8229600" cy="22407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SzPts val="1800"/>
              <a:buNone/>
              <a:defRPr sz="1800"/>
            </a:lvl1pPr>
          </a:lstStyle>
          <a:p/>
        </p:txBody>
      </p:sp>
      <p:pic>
        <p:nvPicPr>
          <p:cNvPr descr="lhl-logo_white-background.jpg" id="80" name="Google Shape;80;p23"/>
          <p:cNvPicPr preferRelativeResize="0"/>
          <p:nvPr/>
        </p:nvPicPr>
        <p:blipFill rotWithShape="1">
          <a:blip r:embed="rId2">
            <a:alphaModFix/>
          </a:blip>
          <a:srcRect b="0" l="0" r="0" t="0"/>
          <a:stretch/>
        </p:blipFill>
        <p:spPr>
          <a:xfrm>
            <a:off x="6510288" y="4423034"/>
            <a:ext cx="2433175" cy="61984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d background" type="tx">
  <p:cSld name="TITLE_AND_BODY">
    <p:bg>
      <p:bgPr>
        <a:solidFill>
          <a:srgbClr val="DA5251"/>
        </a:solidFill>
      </p:bgPr>
    </p:bg>
    <p:spTree>
      <p:nvGrpSpPr>
        <p:cNvPr id="81" name="Shape 81"/>
        <p:cNvGrpSpPr/>
        <p:nvPr/>
      </p:nvGrpSpPr>
      <p:grpSpPr>
        <a:xfrm>
          <a:off x="0" y="0"/>
          <a:ext cx="0" cy="0"/>
          <a:chOff x="0" y="0"/>
          <a:chExt cx="0" cy="0"/>
        </a:xfrm>
      </p:grpSpPr>
      <p:sp>
        <p:nvSpPr>
          <p:cNvPr id="82" name="Google Shape;82;p2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pic>
        <p:nvPicPr>
          <p:cNvPr descr="lhl-logo_white_lrg.png" id="83" name="Google Shape;83;p24"/>
          <p:cNvPicPr preferRelativeResize="0"/>
          <p:nvPr/>
        </p:nvPicPr>
        <p:blipFill rotWithShape="1">
          <a:blip r:embed="rId2">
            <a:alphaModFix/>
          </a:blip>
          <a:srcRect b="0" l="0" r="0" t="0"/>
          <a:stretch/>
        </p:blipFill>
        <p:spPr>
          <a:xfrm>
            <a:off x="6381775" y="4404700"/>
            <a:ext cx="2488450" cy="525425"/>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logo - photo" type="titleOnly">
  <p:cSld name="TITLE_ONLY">
    <p:bg>
      <p:bgPr>
        <a:noFill/>
      </p:bgPr>
    </p:bg>
    <p:spTree>
      <p:nvGrpSpPr>
        <p:cNvPr id="84" name="Shape 84"/>
        <p:cNvGrpSpPr/>
        <p:nvPr/>
      </p:nvGrpSpPr>
      <p:grpSpPr>
        <a:xfrm>
          <a:off x="0" y="0"/>
          <a:ext cx="0" cy="0"/>
          <a:chOff x="0" y="0"/>
          <a:chExt cx="0" cy="0"/>
        </a:xfrm>
      </p:grpSpPr>
      <p:pic>
        <p:nvPicPr>
          <p:cNvPr descr="lhl-logo_white_lrg.png" id="85" name="Google Shape;85;p25"/>
          <p:cNvPicPr preferRelativeResize="0"/>
          <p:nvPr/>
        </p:nvPicPr>
        <p:blipFill rotWithShape="1">
          <a:blip r:embed="rId2">
            <a:alphaModFix/>
          </a:blip>
          <a:srcRect b="0" l="0" r="0" t="0"/>
          <a:stretch/>
        </p:blipFill>
        <p:spPr>
          <a:xfrm>
            <a:off x="6381775" y="4404700"/>
            <a:ext cx="2488450" cy="52542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6" name="Shape 8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2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 name="Google Shape;1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1" name="Google Shape;2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3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3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3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3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3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3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3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3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2" name="Google Shape;42;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3.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68" name="Shape 68"/>
        <p:cNvGrpSpPr/>
        <p:nvPr/>
      </p:nvGrpSpPr>
      <p:grpSpPr>
        <a:xfrm>
          <a:off x="0" y="0"/>
          <a:ext cx="0" cy="0"/>
          <a:chOff x="0" y="0"/>
          <a:chExt cx="0" cy="0"/>
        </a:xfrm>
      </p:grpSpPr>
      <p:sp>
        <p:nvSpPr>
          <p:cNvPr id="69" name="Google Shape;69;p20"/>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3600"/>
              <a:buFont typeface="Roboto"/>
              <a:buNone/>
              <a:defRPr b="1" i="0" sz="36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0" name="Google Shape;70;p20"/>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dk1"/>
              </a:buClr>
              <a:buSzPts val="3000"/>
              <a:buFont typeface="Roboto Slab"/>
              <a:buChar char="●"/>
              <a:defRPr b="0" i="0" sz="3000" u="none" cap="none" strike="noStrike">
                <a:solidFill>
                  <a:schemeClr val="dk1"/>
                </a:solidFill>
                <a:latin typeface="Roboto Slab"/>
                <a:ea typeface="Roboto Slab"/>
                <a:cs typeface="Roboto Slab"/>
                <a:sym typeface="Roboto Slab"/>
              </a:defRPr>
            </a:lvl1pPr>
            <a:lvl2pPr indent="-381000" lvl="1" marL="914400" marR="0" rtl="0" algn="l">
              <a:lnSpc>
                <a:spcPct val="100000"/>
              </a:lnSpc>
              <a:spcBef>
                <a:spcPts val="0"/>
              </a:spcBef>
              <a:spcAft>
                <a:spcPts val="0"/>
              </a:spcAft>
              <a:buClr>
                <a:schemeClr val="dk1"/>
              </a:buClr>
              <a:buSzPts val="2400"/>
              <a:buFont typeface="Roboto Slab"/>
              <a:buChar char="○"/>
              <a:defRPr b="0" i="0" sz="2400" u="none" cap="none" strike="noStrike">
                <a:solidFill>
                  <a:schemeClr val="dk1"/>
                </a:solidFill>
                <a:latin typeface="Roboto Slab"/>
                <a:ea typeface="Roboto Slab"/>
                <a:cs typeface="Roboto Slab"/>
                <a:sym typeface="Roboto Slab"/>
              </a:defRPr>
            </a:lvl2pPr>
            <a:lvl3pPr indent="-381000" lvl="2" marL="1371600" marR="0" rtl="0" algn="l">
              <a:lnSpc>
                <a:spcPct val="100000"/>
              </a:lnSpc>
              <a:spcBef>
                <a:spcPts val="0"/>
              </a:spcBef>
              <a:spcAft>
                <a:spcPts val="0"/>
              </a:spcAft>
              <a:buClr>
                <a:schemeClr val="dk1"/>
              </a:buClr>
              <a:buSzPts val="2400"/>
              <a:buFont typeface="Roboto Slab"/>
              <a:buChar char="■"/>
              <a:defRPr b="0" i="0" sz="2400" u="none" cap="none" strike="noStrike">
                <a:solidFill>
                  <a:schemeClr val="dk1"/>
                </a:solidFill>
                <a:latin typeface="Roboto Slab"/>
                <a:ea typeface="Roboto Slab"/>
                <a:cs typeface="Roboto Slab"/>
                <a:sym typeface="Roboto Slab"/>
              </a:defRPr>
            </a:lvl3pPr>
            <a:lvl4pPr indent="-342900" lvl="3" marL="1828800" marR="0" rtl="0" algn="l">
              <a:lnSpc>
                <a:spcPct val="100000"/>
              </a:lnSpc>
              <a:spcBef>
                <a:spcPts val="0"/>
              </a:spcBef>
              <a:spcAft>
                <a:spcPts val="0"/>
              </a:spcAft>
              <a:buClr>
                <a:schemeClr val="dk1"/>
              </a:buClr>
              <a:buSzPts val="1800"/>
              <a:buFont typeface="Roboto Slab"/>
              <a:buChar char="●"/>
              <a:defRPr b="0" i="0" sz="1800" u="none" cap="none" strike="noStrike">
                <a:solidFill>
                  <a:schemeClr val="dk1"/>
                </a:solidFill>
                <a:latin typeface="Roboto Slab"/>
                <a:ea typeface="Roboto Slab"/>
                <a:cs typeface="Roboto Slab"/>
                <a:sym typeface="Roboto Slab"/>
              </a:defRPr>
            </a:lvl4pPr>
            <a:lvl5pPr indent="-342900" lvl="4" marL="2286000" marR="0" rtl="0" algn="l">
              <a:lnSpc>
                <a:spcPct val="100000"/>
              </a:lnSpc>
              <a:spcBef>
                <a:spcPts val="0"/>
              </a:spcBef>
              <a:spcAft>
                <a:spcPts val="0"/>
              </a:spcAft>
              <a:buClr>
                <a:schemeClr val="dk1"/>
              </a:buClr>
              <a:buSzPts val="1800"/>
              <a:buFont typeface="Roboto Slab"/>
              <a:buChar char="○"/>
              <a:defRPr b="0" i="0" sz="1800" u="none" cap="none" strike="noStrike">
                <a:solidFill>
                  <a:schemeClr val="dk1"/>
                </a:solidFill>
                <a:latin typeface="Roboto Slab"/>
                <a:ea typeface="Roboto Slab"/>
                <a:cs typeface="Roboto Slab"/>
                <a:sym typeface="Roboto Slab"/>
              </a:defRPr>
            </a:lvl5pPr>
            <a:lvl6pPr indent="-342900" lvl="5" marL="2743200" marR="0" rtl="0" algn="l">
              <a:lnSpc>
                <a:spcPct val="100000"/>
              </a:lnSpc>
              <a:spcBef>
                <a:spcPts val="0"/>
              </a:spcBef>
              <a:spcAft>
                <a:spcPts val="0"/>
              </a:spcAft>
              <a:buClr>
                <a:schemeClr val="dk1"/>
              </a:buClr>
              <a:buSzPts val="1800"/>
              <a:buFont typeface="Roboto Slab"/>
              <a:buChar char="■"/>
              <a:defRPr b="0" i="0" sz="1800" u="none" cap="none" strike="noStrike">
                <a:solidFill>
                  <a:schemeClr val="dk1"/>
                </a:solidFill>
                <a:latin typeface="Roboto Slab"/>
                <a:ea typeface="Roboto Slab"/>
                <a:cs typeface="Roboto Slab"/>
                <a:sym typeface="Roboto Slab"/>
              </a:defRPr>
            </a:lvl6pPr>
            <a:lvl7pPr indent="-342900" lvl="6" marL="3200400" marR="0" rtl="0" algn="l">
              <a:lnSpc>
                <a:spcPct val="100000"/>
              </a:lnSpc>
              <a:spcBef>
                <a:spcPts val="0"/>
              </a:spcBef>
              <a:spcAft>
                <a:spcPts val="0"/>
              </a:spcAft>
              <a:buClr>
                <a:schemeClr val="dk1"/>
              </a:buClr>
              <a:buSzPts val="1800"/>
              <a:buFont typeface="Roboto Slab"/>
              <a:buChar char="●"/>
              <a:defRPr b="0" i="0" sz="1800" u="none" cap="none" strike="noStrike">
                <a:solidFill>
                  <a:schemeClr val="dk1"/>
                </a:solidFill>
                <a:latin typeface="Roboto Slab"/>
                <a:ea typeface="Roboto Slab"/>
                <a:cs typeface="Roboto Slab"/>
                <a:sym typeface="Roboto Slab"/>
              </a:defRPr>
            </a:lvl7pPr>
            <a:lvl8pPr indent="-342900" lvl="7" marL="3657600" marR="0" rtl="0" algn="l">
              <a:lnSpc>
                <a:spcPct val="100000"/>
              </a:lnSpc>
              <a:spcBef>
                <a:spcPts val="0"/>
              </a:spcBef>
              <a:spcAft>
                <a:spcPts val="0"/>
              </a:spcAft>
              <a:buClr>
                <a:schemeClr val="dk1"/>
              </a:buClr>
              <a:buSzPts val="1800"/>
              <a:buFont typeface="Roboto Slab"/>
              <a:buChar char="○"/>
              <a:defRPr b="0" i="0" sz="1800" u="none" cap="none" strike="noStrike">
                <a:solidFill>
                  <a:schemeClr val="dk1"/>
                </a:solidFill>
                <a:latin typeface="Roboto Slab"/>
                <a:ea typeface="Roboto Slab"/>
                <a:cs typeface="Roboto Slab"/>
                <a:sym typeface="Roboto Slab"/>
              </a:defRPr>
            </a:lvl8pPr>
            <a:lvl9pPr indent="-342900" lvl="8" marL="4114800" marR="0" rtl="0" algn="l">
              <a:lnSpc>
                <a:spcPct val="100000"/>
              </a:lnSpc>
              <a:spcBef>
                <a:spcPts val="0"/>
              </a:spcBef>
              <a:spcAft>
                <a:spcPts val="0"/>
              </a:spcAft>
              <a:buClr>
                <a:schemeClr val="dk1"/>
              </a:buClr>
              <a:buSzPts val="1800"/>
              <a:buFont typeface="Roboto Slab"/>
              <a:buChar char="■"/>
              <a:defRPr b="0" i="0" sz="1800" u="none" cap="none" strike="noStrike">
                <a:solidFill>
                  <a:schemeClr val="dk1"/>
                </a:solidFill>
                <a:latin typeface="Roboto Slab"/>
                <a:ea typeface="Roboto Slab"/>
                <a:cs typeface="Roboto Slab"/>
                <a:sym typeface="Roboto Slab"/>
              </a:defRPr>
            </a:lvl9pPr>
          </a:lstStyle>
          <a:p/>
        </p:txBody>
      </p:sp>
    </p:spTree>
  </p:cSld>
  <p:clrMap accent1="accent1" accent2="accent2" accent3="accent3" accent4="accent4" accent5="accent5" accent6="accent6" bg1="lt1" bg2="dk2" tx1="dk1" tx2="lt2" folHlink="folHlink" hlink="hlink"/>
  <p:sldLayoutIdLst>
    <p:sldLayoutId id="2147483668" r:id="rId1"/>
    <p:sldLayoutId id="2147483669" r:id="rId2"/>
    <p:sldLayoutId id="2147483670" r:id="rId3"/>
    <p:sldLayoutId id="2147483671" r:id="rId4"/>
    <p:sldLayoutId id="2147483672" r:id="rId5"/>
    <p:sldLayoutId id="214748367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 Id="rId3"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6.xml"/><Relationship Id="rId3" Type="http://schemas.openxmlformats.org/officeDocument/2006/relationships/hyperlink" Target="https://code.visualstudio.com/" TargetMode="External"/><Relationship Id="rId4" Type="http://schemas.openxmlformats.org/officeDocument/2006/relationships/hyperlink" Target="https://code.visualstudio.com/shortcuts/keyboard-shortcuts-linux.pdf" TargetMode="External"/><Relationship Id="rId5" Type="http://schemas.openxmlformats.org/officeDocument/2006/relationships/hyperlink" Target="https://code.visualstudio.com/shortcuts/keyboard-shortcuts-macos.pdf" TargetMode="External"/><Relationship Id="rId6" Type="http://schemas.openxmlformats.org/officeDocument/2006/relationships/hyperlink" Target="https://code.visualstudio.com/shortcuts/keyboard-shortcuts-windows.pdf" TargetMode="External"/><Relationship Id="rId7"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7.xml"/><Relationship Id="rId3" Type="http://schemas.openxmlformats.org/officeDocument/2006/relationships/hyperlink" Target="https://github.com/features/copilot" TargetMode="External"/><Relationship Id="rId4" Type="http://schemas.openxmlformats.org/officeDocument/2006/relationships/hyperlink" Target="https://marketplace.visualstudio.com/items?itemName=dbaeumer.vscode-eslint" TargetMode="External"/><Relationship Id="rId5" Type="http://schemas.openxmlformats.org/officeDocument/2006/relationships/hyperlink" Target="https://marketplace.visualstudio.com/items?itemName=2gua.rainbow-brackets" TargetMode="External"/><Relationship Id="rId6" Type="http://schemas.openxmlformats.org/officeDocument/2006/relationships/hyperlink" Target="https://marketplace.visualstudio.com/items?itemName=esbenp.prettier-vscode" TargetMode="External"/><Relationship Id="rId7"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0" Type="http://schemas.openxmlformats.org/officeDocument/2006/relationships/image" Target="../media/image16.png"/><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0.png"/><Relationship Id="rId9" Type="http://schemas.openxmlformats.org/officeDocument/2006/relationships/image" Target="../media/image15.png"/><Relationship Id="rId5" Type="http://schemas.openxmlformats.org/officeDocument/2006/relationships/image" Target="../media/image11.png"/><Relationship Id="rId6" Type="http://schemas.openxmlformats.org/officeDocument/2006/relationships/image" Target="../media/image14.png"/><Relationship Id="rId7" Type="http://schemas.openxmlformats.org/officeDocument/2006/relationships/image" Target="../media/image12.png"/><Relationship Id="rId8"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2D3D"/>
        </a:solidFill>
      </p:bgPr>
    </p:bg>
    <p:spTree>
      <p:nvGrpSpPr>
        <p:cNvPr id="90" name="Shape 90"/>
        <p:cNvGrpSpPr/>
        <p:nvPr/>
      </p:nvGrpSpPr>
      <p:grpSpPr>
        <a:xfrm>
          <a:off x="0" y="0"/>
          <a:ext cx="0" cy="0"/>
          <a:chOff x="0" y="0"/>
          <a:chExt cx="0" cy="0"/>
        </a:xfrm>
      </p:grpSpPr>
      <p:pic>
        <p:nvPicPr>
          <p:cNvPr id="91" name="Google Shape;91;p1"/>
          <p:cNvPicPr preferRelativeResize="0"/>
          <p:nvPr/>
        </p:nvPicPr>
        <p:blipFill>
          <a:blip r:embed="rId3">
            <a:alphaModFix/>
          </a:blip>
          <a:stretch>
            <a:fillRect/>
          </a:stretch>
        </p:blipFill>
        <p:spPr>
          <a:xfrm>
            <a:off x="2044413" y="2038059"/>
            <a:ext cx="5055175" cy="1067375"/>
          </a:xfrm>
          <a:prstGeom prst="rect">
            <a:avLst/>
          </a:prstGeom>
          <a:noFill/>
          <a:ln>
            <a:noFill/>
          </a:ln>
        </p:spPr>
      </p:pic>
      <p:sp>
        <p:nvSpPr>
          <p:cNvPr id="92" name="Google Shape;92;p1"/>
          <p:cNvSpPr/>
          <p:nvPr/>
        </p:nvSpPr>
        <p:spPr>
          <a:xfrm>
            <a:off x="5830850" y="4026650"/>
            <a:ext cx="3313200" cy="1116900"/>
          </a:xfrm>
          <a:prstGeom prst="rect">
            <a:avLst/>
          </a:prstGeom>
          <a:solidFill>
            <a:srgbClr val="012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
          <p:cNvSpPr txBox="1"/>
          <p:nvPr/>
        </p:nvSpPr>
        <p:spPr>
          <a:xfrm>
            <a:off x="278100" y="217175"/>
            <a:ext cx="8587800" cy="98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lang="en" sz="4800">
                <a:solidFill>
                  <a:srgbClr val="DA5251"/>
                </a:solidFill>
                <a:latin typeface="Proxima Nova"/>
                <a:ea typeface="Proxima Nova"/>
                <a:cs typeface="Proxima Nova"/>
                <a:sym typeface="Proxima Nova"/>
              </a:rPr>
              <a:t>Welcome to…</a:t>
            </a:r>
            <a:endParaRPr b="1" i="0" sz="4800" u="none" cap="none" strike="noStrike">
              <a:solidFill>
                <a:srgbClr val="DA525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5"/>
          <p:cNvSpPr txBox="1"/>
          <p:nvPr/>
        </p:nvSpPr>
        <p:spPr>
          <a:xfrm>
            <a:off x="490950" y="151775"/>
            <a:ext cx="8587800" cy="98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rgbClr val="DA5251"/>
                </a:solidFill>
                <a:latin typeface="Proxima Nova"/>
                <a:ea typeface="Proxima Nova"/>
                <a:cs typeface="Proxima Nova"/>
                <a:sym typeface="Proxima Nova"/>
              </a:rPr>
              <a:t>MODULE 4 (Weeks 8 - 11) </a:t>
            </a:r>
            <a:endParaRPr b="1" i="0" sz="45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rgbClr val="DA5251"/>
                </a:solidFill>
                <a:latin typeface="Proxima Nova"/>
                <a:ea typeface="Proxima Nova"/>
                <a:cs typeface="Proxima Nova"/>
                <a:sym typeface="Proxima Nova"/>
              </a:rPr>
              <a:t> Intro to Front - End Development </a:t>
            </a:r>
            <a:endParaRPr b="1" i="0" sz="4500" u="none" cap="none" strike="noStrike">
              <a:solidFill>
                <a:srgbClr val="DA5251"/>
              </a:solidFill>
              <a:latin typeface="Proxima Nova"/>
              <a:ea typeface="Proxima Nova"/>
              <a:cs typeface="Proxima Nova"/>
              <a:sym typeface="Proxima Nova"/>
            </a:endParaRPr>
          </a:p>
        </p:txBody>
      </p:sp>
      <p:sp>
        <p:nvSpPr>
          <p:cNvPr id="160" name="Google Shape;160;p5"/>
          <p:cNvSpPr txBox="1"/>
          <p:nvPr/>
        </p:nvSpPr>
        <p:spPr>
          <a:xfrm>
            <a:off x="490950" y="2921875"/>
            <a:ext cx="79728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chemeClr val="lt1"/>
                </a:solidFill>
                <a:latin typeface="Proxima Nova"/>
                <a:ea typeface="Proxima Nova"/>
                <a:cs typeface="Proxima Nova"/>
                <a:sym typeface="Proxima Nova"/>
              </a:rPr>
              <a:t>Front-end -- Client-side JS. Browsers. jQuery, HTML, CSS, Box Model. AJAX</a:t>
            </a:r>
            <a:endParaRPr b="0" i="0" sz="1800" u="none" cap="none" strike="noStrike">
              <a:solidFill>
                <a:schemeClr val="lt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Slab"/>
              <a:ea typeface="Roboto Slab"/>
              <a:cs typeface="Roboto Slab"/>
              <a:sym typeface="Roboto Slab"/>
            </a:endParaRPr>
          </a:p>
        </p:txBody>
      </p:sp>
      <p:pic>
        <p:nvPicPr>
          <p:cNvPr id="161" name="Google Shape;161;p5"/>
          <p:cNvPicPr preferRelativeResize="0"/>
          <p:nvPr/>
        </p:nvPicPr>
        <p:blipFill rotWithShape="1">
          <a:blip r:embed="rId3">
            <a:alphaModFix/>
          </a:blip>
          <a:srcRect b="0" l="0" r="0" t="0"/>
          <a:stretch/>
        </p:blipFill>
        <p:spPr>
          <a:xfrm>
            <a:off x="207450" y="3837250"/>
            <a:ext cx="1115750" cy="1115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6"/>
          <p:cNvSpPr txBox="1"/>
          <p:nvPr/>
        </p:nvSpPr>
        <p:spPr>
          <a:xfrm>
            <a:off x="490950" y="151775"/>
            <a:ext cx="8587800" cy="98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rgbClr val="DA5251"/>
                </a:solidFill>
                <a:latin typeface="Proxima Nova"/>
                <a:ea typeface="Proxima Nova"/>
                <a:cs typeface="Proxima Nova"/>
                <a:sym typeface="Proxima Nova"/>
              </a:rPr>
              <a:t>MODULE 5 (Weeks 12 - 13) </a:t>
            </a:r>
            <a:endParaRPr b="1" i="0" sz="45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rgbClr val="DA5251"/>
                </a:solidFill>
                <a:latin typeface="Proxima Nova"/>
                <a:ea typeface="Proxima Nova"/>
                <a:cs typeface="Proxima Nova"/>
                <a:sym typeface="Proxima Nova"/>
              </a:rPr>
              <a:t> Relational Databases and SQL</a:t>
            </a:r>
            <a:r>
              <a:rPr b="1" i="0" lang="en" sz="4800" u="none" cap="none" strike="noStrike">
                <a:solidFill>
                  <a:srgbClr val="DA5251"/>
                </a:solidFill>
                <a:latin typeface="Roboto"/>
                <a:ea typeface="Roboto"/>
                <a:cs typeface="Roboto"/>
                <a:sym typeface="Roboto"/>
              </a:rPr>
              <a:t> </a:t>
            </a:r>
            <a:endParaRPr b="1" i="0" sz="4800" u="none" cap="none" strike="noStrike">
              <a:solidFill>
                <a:srgbClr val="DA5251"/>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4800"/>
              <a:buFont typeface="Arial"/>
              <a:buNone/>
            </a:pPr>
            <a:r>
              <a:t/>
            </a:r>
            <a:endParaRPr b="1" i="0" sz="4800" u="none" cap="none" strike="noStrike">
              <a:solidFill>
                <a:srgbClr val="DA5251"/>
              </a:solidFill>
              <a:latin typeface="Roboto"/>
              <a:ea typeface="Roboto"/>
              <a:cs typeface="Roboto"/>
              <a:sym typeface="Roboto"/>
            </a:endParaRPr>
          </a:p>
        </p:txBody>
      </p:sp>
      <p:sp>
        <p:nvSpPr>
          <p:cNvPr id="167" name="Google Shape;167;p6"/>
          <p:cNvSpPr txBox="1"/>
          <p:nvPr/>
        </p:nvSpPr>
        <p:spPr>
          <a:xfrm>
            <a:off x="719650" y="2529575"/>
            <a:ext cx="73578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chemeClr val="lt1"/>
                </a:solidFill>
                <a:latin typeface="Proxima Nova"/>
                <a:ea typeface="Proxima Nova"/>
                <a:cs typeface="Proxima Nova"/>
                <a:sym typeface="Proxima Nova"/>
              </a:rPr>
              <a:t>Data -- Relational Databases, SQL, Data Design. Postgres.</a:t>
            </a:r>
            <a:endParaRPr b="0" i="0" sz="1800" u="none" cap="none" strike="noStrike">
              <a:solidFill>
                <a:schemeClr val="lt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Slab"/>
              <a:ea typeface="Roboto Slab"/>
              <a:cs typeface="Roboto Slab"/>
              <a:sym typeface="Roboto Slab"/>
            </a:endParaRPr>
          </a:p>
        </p:txBody>
      </p:sp>
      <p:pic>
        <p:nvPicPr>
          <p:cNvPr id="168" name="Google Shape;168;p6"/>
          <p:cNvPicPr preferRelativeResize="0"/>
          <p:nvPr/>
        </p:nvPicPr>
        <p:blipFill rotWithShape="1">
          <a:blip r:embed="rId3">
            <a:alphaModFix/>
          </a:blip>
          <a:srcRect b="0" l="0" r="0" t="0"/>
          <a:stretch/>
        </p:blipFill>
        <p:spPr>
          <a:xfrm>
            <a:off x="239575" y="3917825"/>
            <a:ext cx="986100" cy="986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7"/>
          <p:cNvSpPr txBox="1"/>
          <p:nvPr/>
        </p:nvSpPr>
        <p:spPr>
          <a:xfrm>
            <a:off x="490950" y="151775"/>
            <a:ext cx="8587800" cy="98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rgbClr val="DA5251"/>
                </a:solidFill>
                <a:latin typeface="Proxima Nova"/>
                <a:ea typeface="Proxima Nova"/>
                <a:cs typeface="Proxima Nova"/>
                <a:sym typeface="Proxima Nova"/>
              </a:rPr>
              <a:t>MODULE 6 (Weeks 14 - 15)</a:t>
            </a:r>
            <a:endParaRPr b="1" i="0" sz="45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rgbClr val="DA5251"/>
                </a:solidFill>
                <a:latin typeface="Proxima Nova"/>
                <a:ea typeface="Proxima Nova"/>
                <a:cs typeface="Proxima Nova"/>
                <a:sym typeface="Proxima Nova"/>
              </a:rPr>
              <a:t> Mid-Term Project </a:t>
            </a:r>
            <a:endParaRPr b="1" i="0" sz="45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800"/>
              <a:buFont typeface="Arial"/>
              <a:buNone/>
            </a:pPr>
            <a:r>
              <a:t/>
            </a:r>
            <a:endParaRPr b="1" i="0" sz="4800" u="none" cap="none" strike="noStrike">
              <a:solidFill>
                <a:srgbClr val="DA5251"/>
              </a:solidFill>
              <a:latin typeface="Roboto"/>
              <a:ea typeface="Roboto"/>
              <a:cs typeface="Roboto"/>
              <a:sym typeface="Roboto"/>
            </a:endParaRPr>
          </a:p>
        </p:txBody>
      </p:sp>
      <p:sp>
        <p:nvSpPr>
          <p:cNvPr id="174" name="Google Shape;174;p7"/>
          <p:cNvSpPr txBox="1"/>
          <p:nvPr/>
        </p:nvSpPr>
        <p:spPr>
          <a:xfrm>
            <a:off x="1090150" y="2573175"/>
            <a:ext cx="73578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Roboto Slab"/>
                <a:ea typeface="Roboto Slab"/>
                <a:cs typeface="Roboto Slab"/>
                <a:sym typeface="Roboto Slab"/>
              </a:rPr>
              <a:t>We choose the groups, you pick from a list of possible projects. </a:t>
            </a:r>
            <a:endParaRPr b="0" i="0" sz="1800" u="none" cap="none" strike="noStrike">
              <a:solidFill>
                <a:schemeClr val="lt1"/>
              </a:solidFill>
              <a:latin typeface="Roboto Slab"/>
              <a:ea typeface="Roboto Slab"/>
              <a:cs typeface="Roboto Slab"/>
              <a:sym typeface="Roboto Slab"/>
            </a:endParaRPr>
          </a:p>
        </p:txBody>
      </p:sp>
      <p:pic>
        <p:nvPicPr>
          <p:cNvPr id="175" name="Google Shape;175;p7"/>
          <p:cNvPicPr preferRelativeResize="0"/>
          <p:nvPr/>
        </p:nvPicPr>
        <p:blipFill rotWithShape="1">
          <a:blip r:embed="rId3">
            <a:alphaModFix/>
          </a:blip>
          <a:srcRect b="0" l="0" r="0" t="0"/>
          <a:stretch/>
        </p:blipFill>
        <p:spPr>
          <a:xfrm>
            <a:off x="152400" y="3682825"/>
            <a:ext cx="1308275" cy="1308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8"/>
          <p:cNvSpPr txBox="1"/>
          <p:nvPr/>
        </p:nvSpPr>
        <p:spPr>
          <a:xfrm>
            <a:off x="490950" y="151775"/>
            <a:ext cx="8587800" cy="98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rgbClr val="DA5251"/>
                </a:solidFill>
                <a:latin typeface="Proxima Nova"/>
                <a:ea typeface="Proxima Nova"/>
                <a:cs typeface="Proxima Nova"/>
                <a:sym typeface="Proxima Nova"/>
              </a:rPr>
              <a:t>MODULE 7 (Weeks 16 - 19)</a:t>
            </a:r>
            <a:endParaRPr b="1" i="0" sz="45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rgbClr val="DA5251"/>
                </a:solidFill>
                <a:latin typeface="Proxima Nova"/>
                <a:ea typeface="Proxima Nova"/>
                <a:cs typeface="Proxima Nova"/>
                <a:sym typeface="Proxima Nova"/>
              </a:rPr>
              <a:t> React </a:t>
            </a:r>
            <a:endParaRPr b="1" i="0" sz="45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800"/>
              <a:buFont typeface="Arial"/>
              <a:buNone/>
            </a:pPr>
            <a:r>
              <a:t/>
            </a:r>
            <a:endParaRPr b="1" i="0" sz="4800" u="none" cap="none" strike="noStrike">
              <a:solidFill>
                <a:srgbClr val="DA5251"/>
              </a:solidFill>
              <a:latin typeface="Roboto"/>
              <a:ea typeface="Roboto"/>
              <a:cs typeface="Roboto"/>
              <a:sym typeface="Roboto"/>
            </a:endParaRPr>
          </a:p>
        </p:txBody>
      </p:sp>
      <p:pic>
        <p:nvPicPr>
          <p:cNvPr id="181" name="Google Shape;181;p8"/>
          <p:cNvPicPr preferRelativeResize="0"/>
          <p:nvPr/>
        </p:nvPicPr>
        <p:blipFill rotWithShape="1">
          <a:blip r:embed="rId3">
            <a:alphaModFix/>
          </a:blip>
          <a:srcRect b="0" l="0" r="0" t="0"/>
          <a:stretch/>
        </p:blipFill>
        <p:spPr>
          <a:xfrm>
            <a:off x="239575" y="3840250"/>
            <a:ext cx="1108550" cy="1108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9"/>
          <p:cNvSpPr txBox="1"/>
          <p:nvPr/>
        </p:nvSpPr>
        <p:spPr>
          <a:xfrm>
            <a:off x="490950" y="151775"/>
            <a:ext cx="8587800" cy="98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rgbClr val="DA5251"/>
                </a:solidFill>
                <a:latin typeface="Proxima Nova"/>
                <a:ea typeface="Proxima Nova"/>
                <a:cs typeface="Proxima Nova"/>
                <a:sym typeface="Proxima Nova"/>
              </a:rPr>
              <a:t>MODULE 8 (Weeks 20 - 21) </a:t>
            </a:r>
            <a:endParaRPr b="1" i="0" sz="45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500"/>
              <a:buFont typeface="Arial"/>
              <a:buNone/>
            </a:pPr>
            <a:r>
              <a:t/>
            </a:r>
            <a:endParaRPr b="1" i="0" sz="45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rgbClr val="DA5251"/>
                </a:solidFill>
                <a:latin typeface="Proxima Nova"/>
                <a:ea typeface="Proxima Nova"/>
                <a:cs typeface="Proxima Nova"/>
                <a:sym typeface="Proxima Nova"/>
              </a:rPr>
              <a:t> Automated</a:t>
            </a:r>
            <a:endParaRPr b="1" i="0" sz="45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rgbClr val="DA5251"/>
                </a:solidFill>
                <a:latin typeface="Proxima Nova"/>
                <a:ea typeface="Proxima Nova"/>
                <a:cs typeface="Proxima Nova"/>
                <a:sym typeface="Proxima Nova"/>
              </a:rPr>
              <a:t>Testing in React </a:t>
            </a:r>
            <a:endParaRPr b="1" i="0" sz="45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800"/>
              <a:buFont typeface="Arial"/>
              <a:buNone/>
            </a:pPr>
            <a:r>
              <a:t/>
            </a:r>
            <a:endParaRPr b="1" i="0" sz="4800" u="none" cap="none" strike="noStrike">
              <a:solidFill>
                <a:srgbClr val="DA5251"/>
              </a:solidFill>
              <a:latin typeface="Roboto"/>
              <a:ea typeface="Roboto"/>
              <a:cs typeface="Roboto"/>
              <a:sym typeface="Roboto"/>
            </a:endParaRPr>
          </a:p>
        </p:txBody>
      </p:sp>
      <p:pic>
        <p:nvPicPr>
          <p:cNvPr id="187" name="Google Shape;187;p9"/>
          <p:cNvPicPr preferRelativeResize="0"/>
          <p:nvPr/>
        </p:nvPicPr>
        <p:blipFill rotWithShape="1">
          <a:blip r:embed="rId3">
            <a:alphaModFix/>
          </a:blip>
          <a:srcRect b="0" l="0" r="0" t="0"/>
          <a:stretch/>
        </p:blipFill>
        <p:spPr>
          <a:xfrm>
            <a:off x="239575" y="3840250"/>
            <a:ext cx="1108550" cy="1108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0"/>
          <p:cNvSpPr txBox="1"/>
          <p:nvPr/>
        </p:nvSpPr>
        <p:spPr>
          <a:xfrm>
            <a:off x="490950" y="151775"/>
            <a:ext cx="8587800" cy="98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rgbClr val="DA5251"/>
                </a:solidFill>
                <a:latin typeface="Proxima Nova"/>
                <a:ea typeface="Proxima Nova"/>
                <a:cs typeface="Proxima Nova"/>
                <a:sym typeface="Proxima Nova"/>
              </a:rPr>
              <a:t>MODULE 9</a:t>
            </a:r>
            <a:endParaRPr b="1" i="0" sz="45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rgbClr val="DA5251"/>
                </a:solidFill>
                <a:latin typeface="Proxima Nova"/>
                <a:ea typeface="Proxima Nova"/>
                <a:cs typeface="Proxima Nova"/>
                <a:sym typeface="Proxima Nova"/>
              </a:rPr>
              <a:t>Ruby on Rails</a:t>
            </a:r>
            <a:endParaRPr b="1" i="0" sz="45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rgbClr val="DA5251"/>
                </a:solidFill>
                <a:latin typeface="Proxima Nova"/>
                <a:ea typeface="Proxima Nova"/>
                <a:cs typeface="Proxima Nova"/>
                <a:sym typeface="Proxima Nova"/>
              </a:rPr>
              <a:t>(Weeks 22 - 26 ) </a:t>
            </a:r>
            <a:endParaRPr b="1" i="0" sz="4500" u="none" cap="none" strike="noStrike">
              <a:solidFill>
                <a:srgbClr val="DA5251"/>
              </a:solidFill>
              <a:latin typeface="Proxima Nova"/>
              <a:ea typeface="Proxima Nova"/>
              <a:cs typeface="Proxima Nova"/>
              <a:sym typeface="Proxima Nova"/>
            </a:endParaRPr>
          </a:p>
        </p:txBody>
      </p:sp>
      <p:pic>
        <p:nvPicPr>
          <p:cNvPr id="193" name="Google Shape;193;p10"/>
          <p:cNvPicPr preferRelativeResize="0"/>
          <p:nvPr/>
        </p:nvPicPr>
        <p:blipFill rotWithShape="1">
          <a:blip r:embed="rId3">
            <a:alphaModFix/>
          </a:blip>
          <a:srcRect b="0" l="0" r="0" t="0"/>
          <a:stretch/>
        </p:blipFill>
        <p:spPr>
          <a:xfrm>
            <a:off x="152400" y="3728275"/>
            <a:ext cx="1262825" cy="1262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1"/>
          <p:cNvSpPr txBox="1"/>
          <p:nvPr/>
        </p:nvSpPr>
        <p:spPr>
          <a:xfrm>
            <a:off x="490950" y="151775"/>
            <a:ext cx="8587800" cy="98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rgbClr val="DA5251"/>
                </a:solidFill>
                <a:latin typeface="Proxima Nova"/>
                <a:ea typeface="Proxima Nova"/>
                <a:cs typeface="Proxima Nova"/>
                <a:sym typeface="Proxima Nova"/>
              </a:rPr>
              <a:t>MODULE 10 (Weeks 27 - 30 ) </a:t>
            </a:r>
            <a:endParaRPr b="1" i="0" sz="45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rgbClr val="DA5251"/>
                </a:solidFill>
                <a:latin typeface="Proxima Nova"/>
                <a:ea typeface="Proxima Nova"/>
                <a:cs typeface="Proxima Nova"/>
                <a:sym typeface="Proxima Nova"/>
              </a:rPr>
              <a:t> Final Projects </a:t>
            </a:r>
            <a:endParaRPr b="1" i="0" sz="45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800"/>
              <a:buFont typeface="Arial"/>
              <a:buNone/>
            </a:pPr>
            <a:r>
              <a:t/>
            </a:r>
            <a:endParaRPr b="1" i="0" sz="4800" u="none" cap="none" strike="noStrike">
              <a:solidFill>
                <a:srgbClr val="DA5251"/>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Proxima Nova"/>
                <a:ea typeface="Proxima Nova"/>
                <a:cs typeface="Proxima Nova"/>
                <a:sym typeface="Proxima Nova"/>
              </a:rPr>
              <a:t>You choose the group, you choose the project!</a:t>
            </a:r>
            <a:endParaRPr b="0" i="0" sz="1800" u="none" cap="none" strike="noStrike">
              <a:solidFill>
                <a:schemeClr val="lt1"/>
              </a:solidFill>
              <a:latin typeface="Proxima Nova"/>
              <a:ea typeface="Proxima Nova"/>
              <a:cs typeface="Proxima Nova"/>
              <a:sym typeface="Proxima Nova"/>
            </a:endParaRPr>
          </a:p>
        </p:txBody>
      </p:sp>
      <p:pic>
        <p:nvPicPr>
          <p:cNvPr id="199" name="Google Shape;199;p11"/>
          <p:cNvPicPr preferRelativeResize="0"/>
          <p:nvPr/>
        </p:nvPicPr>
        <p:blipFill rotWithShape="1">
          <a:blip r:embed="rId3">
            <a:alphaModFix/>
          </a:blip>
          <a:srcRect b="0" l="0" r="0" t="0"/>
          <a:stretch/>
        </p:blipFill>
        <p:spPr>
          <a:xfrm>
            <a:off x="152400" y="3900775"/>
            <a:ext cx="1090325" cy="1090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2"/>
          <p:cNvSpPr txBox="1"/>
          <p:nvPr>
            <p:ph idx="1" type="subTitle"/>
          </p:nvPr>
        </p:nvSpPr>
        <p:spPr>
          <a:xfrm>
            <a:off x="490950" y="1137875"/>
            <a:ext cx="8157600" cy="382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3000"/>
              <a:buNone/>
            </a:pPr>
            <a:r>
              <a:rPr b="1" lang="en" sz="1800">
                <a:solidFill>
                  <a:srgbClr val="FF6867"/>
                </a:solidFill>
                <a:latin typeface="Roboto"/>
                <a:ea typeface="Roboto"/>
                <a:cs typeface="Roboto"/>
                <a:sym typeface="Roboto"/>
              </a:rPr>
              <a:t>1:</a:t>
            </a:r>
            <a:r>
              <a:rPr lang="en" sz="1800">
                <a:solidFill>
                  <a:srgbClr val="012D3D"/>
                </a:solidFill>
                <a:latin typeface="Roboto"/>
                <a:ea typeface="Roboto"/>
                <a:cs typeface="Roboto"/>
                <a:sym typeface="Roboto"/>
              </a:rPr>
              <a:t> </a:t>
            </a:r>
            <a:r>
              <a:rPr lang="en" sz="1800">
                <a:solidFill>
                  <a:schemeClr val="lt1"/>
                </a:solidFill>
              </a:rPr>
              <a:t>Due Week 4 - Lotide due</a:t>
            </a:r>
            <a:endParaRPr sz="1800">
              <a:solidFill>
                <a:schemeClr val="lt1"/>
              </a:solidFill>
            </a:endParaRPr>
          </a:p>
          <a:p>
            <a:pPr indent="0" lvl="0" marL="0" rtl="0" algn="l">
              <a:lnSpc>
                <a:spcPct val="100000"/>
              </a:lnSpc>
              <a:spcBef>
                <a:spcPts val="600"/>
              </a:spcBef>
              <a:spcAft>
                <a:spcPts val="0"/>
              </a:spcAft>
              <a:buSzPts val="3000"/>
              <a:buNone/>
            </a:pPr>
            <a:r>
              <a:rPr b="1" lang="en" sz="1800">
                <a:solidFill>
                  <a:srgbClr val="FF6867"/>
                </a:solidFill>
                <a:latin typeface="Roboto"/>
                <a:ea typeface="Roboto"/>
                <a:cs typeface="Roboto"/>
                <a:sym typeface="Roboto"/>
              </a:rPr>
              <a:t>2:</a:t>
            </a:r>
            <a:r>
              <a:rPr lang="en" sz="1800">
                <a:solidFill>
                  <a:srgbClr val="012D3D"/>
                </a:solidFill>
                <a:latin typeface="Roboto"/>
                <a:ea typeface="Roboto"/>
                <a:cs typeface="Roboto"/>
                <a:sym typeface="Roboto"/>
              </a:rPr>
              <a:t> </a:t>
            </a:r>
            <a:r>
              <a:rPr lang="en" sz="1800">
                <a:solidFill>
                  <a:schemeClr val="lt1"/>
                </a:solidFill>
              </a:rPr>
              <a:t>Due Week 5 - Snek due</a:t>
            </a:r>
            <a:endParaRPr sz="1800">
              <a:solidFill>
                <a:schemeClr val="lt1"/>
              </a:solidFill>
            </a:endParaRPr>
          </a:p>
          <a:p>
            <a:pPr indent="0" lvl="0" marL="0" rtl="0" algn="l">
              <a:lnSpc>
                <a:spcPct val="100000"/>
              </a:lnSpc>
              <a:spcBef>
                <a:spcPts val="600"/>
              </a:spcBef>
              <a:spcAft>
                <a:spcPts val="0"/>
              </a:spcAft>
              <a:buSzPts val="3000"/>
              <a:buNone/>
            </a:pPr>
            <a:r>
              <a:rPr b="1" lang="en" sz="1800">
                <a:solidFill>
                  <a:srgbClr val="FF6867"/>
                </a:solidFill>
                <a:latin typeface="Roboto"/>
                <a:ea typeface="Roboto"/>
                <a:cs typeface="Roboto"/>
                <a:sym typeface="Roboto"/>
              </a:rPr>
              <a:t>3:</a:t>
            </a:r>
            <a:r>
              <a:rPr lang="en" sz="1800">
                <a:solidFill>
                  <a:srgbClr val="012D3D"/>
                </a:solidFill>
                <a:latin typeface="Roboto"/>
                <a:ea typeface="Roboto"/>
                <a:cs typeface="Roboto"/>
                <a:sym typeface="Roboto"/>
              </a:rPr>
              <a:t> </a:t>
            </a:r>
            <a:r>
              <a:rPr lang="en" sz="1800">
                <a:solidFill>
                  <a:schemeClr val="lt1"/>
                </a:solidFill>
              </a:rPr>
              <a:t>Due Week 7 - TinyApp due</a:t>
            </a:r>
            <a:endParaRPr sz="1800">
              <a:solidFill>
                <a:schemeClr val="lt1"/>
              </a:solidFill>
            </a:endParaRPr>
          </a:p>
          <a:p>
            <a:pPr indent="0" lvl="0" marL="0" rtl="0" algn="l">
              <a:lnSpc>
                <a:spcPct val="100000"/>
              </a:lnSpc>
              <a:spcBef>
                <a:spcPts val="600"/>
              </a:spcBef>
              <a:spcAft>
                <a:spcPts val="0"/>
              </a:spcAft>
              <a:buSzPts val="3000"/>
              <a:buNone/>
            </a:pPr>
            <a:r>
              <a:rPr b="1" lang="en" sz="1800">
                <a:solidFill>
                  <a:srgbClr val="FF6867"/>
                </a:solidFill>
                <a:latin typeface="Roboto"/>
                <a:ea typeface="Roboto"/>
                <a:cs typeface="Roboto"/>
                <a:sym typeface="Roboto"/>
              </a:rPr>
              <a:t>4:</a:t>
            </a:r>
            <a:r>
              <a:rPr lang="en" sz="1800">
                <a:solidFill>
                  <a:srgbClr val="012D3D"/>
                </a:solidFill>
                <a:latin typeface="Roboto"/>
                <a:ea typeface="Roboto"/>
                <a:cs typeface="Roboto"/>
                <a:sym typeface="Roboto"/>
              </a:rPr>
              <a:t> </a:t>
            </a:r>
            <a:r>
              <a:rPr lang="en" sz="1800">
                <a:solidFill>
                  <a:schemeClr val="lt1"/>
                </a:solidFill>
              </a:rPr>
              <a:t>Due Week 10 - Tweeter due</a:t>
            </a:r>
            <a:endParaRPr sz="1800">
              <a:solidFill>
                <a:schemeClr val="lt1"/>
              </a:solidFill>
            </a:endParaRPr>
          </a:p>
          <a:p>
            <a:pPr indent="0" lvl="0" marL="0" rtl="0" algn="l">
              <a:lnSpc>
                <a:spcPct val="100000"/>
              </a:lnSpc>
              <a:spcBef>
                <a:spcPts val="600"/>
              </a:spcBef>
              <a:spcAft>
                <a:spcPts val="0"/>
              </a:spcAft>
              <a:buSzPts val="3000"/>
              <a:buNone/>
            </a:pPr>
            <a:r>
              <a:rPr b="1" lang="en" sz="1800">
                <a:solidFill>
                  <a:srgbClr val="FF6867"/>
                </a:solidFill>
                <a:latin typeface="Roboto"/>
                <a:ea typeface="Roboto"/>
                <a:cs typeface="Roboto"/>
                <a:sym typeface="Roboto"/>
              </a:rPr>
              <a:t>5:</a:t>
            </a:r>
            <a:r>
              <a:rPr lang="en" sz="1800">
                <a:solidFill>
                  <a:srgbClr val="012D3D"/>
                </a:solidFill>
                <a:latin typeface="Roboto"/>
                <a:ea typeface="Roboto"/>
                <a:cs typeface="Roboto"/>
                <a:sym typeface="Roboto"/>
              </a:rPr>
              <a:t> </a:t>
            </a:r>
            <a:r>
              <a:rPr lang="en" sz="1800">
                <a:solidFill>
                  <a:schemeClr val="lt1"/>
                </a:solidFill>
              </a:rPr>
              <a:t>Due Week 13 - LighthouseBnB due</a:t>
            </a:r>
            <a:br>
              <a:rPr lang="en" sz="1800">
                <a:solidFill>
                  <a:schemeClr val="lt1"/>
                </a:solidFill>
              </a:rPr>
            </a:br>
            <a:r>
              <a:rPr b="1" lang="en" sz="1800">
                <a:solidFill>
                  <a:srgbClr val="FF6867"/>
                </a:solidFill>
                <a:latin typeface="Roboto"/>
                <a:ea typeface="Roboto"/>
                <a:cs typeface="Roboto"/>
                <a:sym typeface="Roboto"/>
              </a:rPr>
              <a:t>6:</a:t>
            </a:r>
            <a:r>
              <a:rPr lang="en" sz="1800">
                <a:solidFill>
                  <a:srgbClr val="012D3D"/>
                </a:solidFill>
                <a:latin typeface="Roboto"/>
                <a:ea typeface="Roboto"/>
                <a:cs typeface="Roboto"/>
                <a:sym typeface="Roboto"/>
              </a:rPr>
              <a:t> </a:t>
            </a:r>
            <a:r>
              <a:rPr lang="en" sz="1800">
                <a:solidFill>
                  <a:schemeClr val="lt1"/>
                </a:solidFill>
              </a:rPr>
              <a:t>Due Week 19 - Scheduler due</a:t>
            </a:r>
            <a:endParaRPr sz="1800">
              <a:solidFill>
                <a:schemeClr val="lt1"/>
              </a:solidFill>
            </a:endParaRPr>
          </a:p>
          <a:p>
            <a:pPr indent="0" lvl="0" marL="0" rtl="0" algn="l">
              <a:lnSpc>
                <a:spcPct val="100000"/>
              </a:lnSpc>
              <a:spcBef>
                <a:spcPts val="600"/>
              </a:spcBef>
              <a:spcAft>
                <a:spcPts val="0"/>
              </a:spcAft>
              <a:buClr>
                <a:schemeClr val="dk1"/>
              </a:buClr>
              <a:buSzPts val="1100"/>
              <a:buFont typeface="Arial"/>
              <a:buNone/>
            </a:pPr>
            <a:r>
              <a:t/>
            </a:r>
            <a:endParaRPr sz="1800">
              <a:solidFill>
                <a:schemeClr val="lt1"/>
              </a:solidFill>
            </a:endParaRPr>
          </a:p>
          <a:p>
            <a:pPr indent="0" lvl="0" marL="457200" rtl="0" algn="l">
              <a:lnSpc>
                <a:spcPct val="115000"/>
              </a:lnSpc>
              <a:spcBef>
                <a:spcPts val="0"/>
              </a:spcBef>
              <a:spcAft>
                <a:spcPts val="0"/>
              </a:spcAft>
              <a:buSzPts val="3000"/>
              <a:buNone/>
            </a:pPr>
            <a:r>
              <a:t/>
            </a:r>
            <a:endParaRPr sz="1150">
              <a:solidFill>
                <a:srgbClr val="D1D2D3"/>
              </a:solidFill>
              <a:highlight>
                <a:srgbClr val="222529"/>
              </a:highlight>
              <a:latin typeface="Arial"/>
              <a:ea typeface="Arial"/>
              <a:cs typeface="Arial"/>
              <a:sym typeface="Arial"/>
            </a:endParaRPr>
          </a:p>
          <a:p>
            <a:pPr indent="0" lvl="0" marL="0" rtl="0" algn="l">
              <a:lnSpc>
                <a:spcPct val="100000"/>
              </a:lnSpc>
              <a:spcBef>
                <a:spcPts val="600"/>
              </a:spcBef>
              <a:spcAft>
                <a:spcPts val="0"/>
              </a:spcAft>
              <a:buSzPts val="3000"/>
              <a:buNone/>
            </a:pPr>
            <a:r>
              <a:t/>
            </a:r>
            <a:endParaRPr sz="2600">
              <a:solidFill>
                <a:schemeClr val="lt1"/>
              </a:solidFill>
            </a:endParaRPr>
          </a:p>
          <a:p>
            <a:pPr indent="0" lvl="0" marL="0" rtl="0" algn="l">
              <a:lnSpc>
                <a:spcPct val="100000"/>
              </a:lnSpc>
              <a:spcBef>
                <a:spcPts val="600"/>
              </a:spcBef>
              <a:spcAft>
                <a:spcPts val="0"/>
              </a:spcAft>
              <a:buSzPts val="3000"/>
              <a:buNone/>
            </a:pPr>
            <a:r>
              <a:t/>
            </a:r>
            <a:endParaRPr sz="2600">
              <a:solidFill>
                <a:schemeClr val="lt1"/>
              </a:solidFill>
            </a:endParaRPr>
          </a:p>
          <a:p>
            <a:pPr indent="0" lvl="0" marL="0" rtl="0" algn="l">
              <a:lnSpc>
                <a:spcPct val="100000"/>
              </a:lnSpc>
              <a:spcBef>
                <a:spcPts val="600"/>
              </a:spcBef>
              <a:spcAft>
                <a:spcPts val="0"/>
              </a:spcAft>
              <a:buSzPts val="3000"/>
              <a:buNone/>
            </a:pPr>
            <a:r>
              <a:t/>
            </a:r>
            <a:endParaRPr sz="2600">
              <a:solidFill>
                <a:srgbClr val="FFFFFF"/>
              </a:solidFill>
            </a:endParaRPr>
          </a:p>
        </p:txBody>
      </p:sp>
      <p:sp>
        <p:nvSpPr>
          <p:cNvPr id="205" name="Google Shape;205;p12"/>
          <p:cNvSpPr txBox="1"/>
          <p:nvPr/>
        </p:nvSpPr>
        <p:spPr>
          <a:xfrm>
            <a:off x="490950" y="151775"/>
            <a:ext cx="7744500" cy="98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n" sz="4800" u="none" cap="none" strike="noStrike">
                <a:solidFill>
                  <a:srgbClr val="DA5251"/>
                </a:solidFill>
                <a:latin typeface="Proxima Nova"/>
                <a:ea typeface="Proxima Nova"/>
                <a:cs typeface="Proxima Nova"/>
                <a:sym typeface="Proxima Nova"/>
              </a:rPr>
              <a:t>Major Solo Projects</a:t>
            </a:r>
            <a:endParaRPr b="1" i="0" sz="4800" u="none" cap="none" strike="noStrike">
              <a:solidFill>
                <a:srgbClr val="DA5251"/>
              </a:solidFill>
              <a:latin typeface="Proxima Nova"/>
              <a:ea typeface="Proxima Nova"/>
              <a:cs typeface="Proxima Nova"/>
              <a:sym typeface="Proxima Nova"/>
            </a:endParaRPr>
          </a:p>
        </p:txBody>
      </p:sp>
      <p:pic>
        <p:nvPicPr>
          <p:cNvPr id="206" name="Google Shape;206;p12"/>
          <p:cNvPicPr preferRelativeResize="0"/>
          <p:nvPr/>
        </p:nvPicPr>
        <p:blipFill rotWithShape="1">
          <a:blip r:embed="rId3">
            <a:alphaModFix/>
          </a:blip>
          <a:srcRect b="0" l="0" r="0" t="0"/>
          <a:stretch/>
        </p:blipFill>
        <p:spPr>
          <a:xfrm>
            <a:off x="4259775" y="1590194"/>
            <a:ext cx="3293225" cy="1641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867"/>
        </a:solidFill>
      </p:bgPr>
    </p:bg>
    <p:spTree>
      <p:nvGrpSpPr>
        <p:cNvPr id="210" name="Shape 210"/>
        <p:cNvGrpSpPr/>
        <p:nvPr/>
      </p:nvGrpSpPr>
      <p:grpSpPr>
        <a:xfrm>
          <a:off x="0" y="0"/>
          <a:ext cx="0" cy="0"/>
          <a:chOff x="0" y="0"/>
          <a:chExt cx="0" cy="0"/>
        </a:xfrm>
      </p:grpSpPr>
      <p:sp>
        <p:nvSpPr>
          <p:cNvPr id="211" name="Google Shape;211;p13"/>
          <p:cNvSpPr txBox="1"/>
          <p:nvPr/>
        </p:nvSpPr>
        <p:spPr>
          <a:xfrm>
            <a:off x="685800" y="448400"/>
            <a:ext cx="7772400" cy="3690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n" sz="4800" u="none" cap="none" strike="noStrike">
                <a:solidFill>
                  <a:srgbClr val="FFFFFF"/>
                </a:solidFill>
                <a:latin typeface="Proxima Nova"/>
                <a:ea typeface="Proxima Nova"/>
                <a:cs typeface="Proxima Nova"/>
                <a:sym typeface="Proxima Nova"/>
              </a:rPr>
              <a:t>PROGRAMMING TESTS</a:t>
            </a:r>
            <a:br>
              <a:rPr b="1" i="0" lang="en" sz="4800" u="sng" cap="none" strike="noStrike">
                <a:solidFill>
                  <a:srgbClr val="FFFFFF"/>
                </a:solidFill>
                <a:latin typeface="Proxima Nova"/>
                <a:ea typeface="Proxima Nova"/>
                <a:cs typeface="Proxima Nova"/>
                <a:sym typeface="Proxima Nova"/>
              </a:rPr>
            </a:br>
            <a:r>
              <a:rPr b="1" i="0" lang="en" sz="3300" u="none" cap="none" strike="noStrike">
                <a:solidFill>
                  <a:srgbClr val="012D3D"/>
                </a:solidFill>
                <a:latin typeface="Proxima Nova"/>
                <a:ea typeface="Proxima Nova"/>
                <a:cs typeface="Proxima Nova"/>
                <a:sym typeface="Proxima Nova"/>
              </a:rPr>
              <a:t>First one focused on FOCAL, not building apps.</a:t>
            </a:r>
            <a:endParaRPr b="1" i="0" sz="3300" u="none" cap="none" strike="noStrike">
              <a:solidFill>
                <a:srgbClr val="012D3D"/>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3300"/>
              <a:buFont typeface="Arial"/>
              <a:buNone/>
            </a:pPr>
            <a:r>
              <a:t/>
            </a:r>
            <a:endParaRPr b="1" i="0" sz="3300" u="none" cap="none" strike="noStrike">
              <a:solidFill>
                <a:srgbClr val="012D3D"/>
              </a:solidFill>
              <a:latin typeface="Proxima Nova"/>
              <a:ea typeface="Proxima Nova"/>
              <a:cs typeface="Proxima Nova"/>
              <a:sym typeface="Proxima Nova"/>
            </a:endParaRPr>
          </a:p>
          <a:p>
            <a:pPr indent="0" lvl="0" marL="0" marR="0" rtl="0" algn="l">
              <a:lnSpc>
                <a:spcPct val="100000"/>
              </a:lnSpc>
              <a:spcBef>
                <a:spcPts val="0"/>
              </a:spcBef>
              <a:spcAft>
                <a:spcPts val="0"/>
              </a:spcAft>
              <a:buClr>
                <a:schemeClr val="dk1"/>
              </a:buClr>
              <a:buSzPts val="1100"/>
              <a:buFont typeface="Arial"/>
              <a:buNone/>
            </a:pPr>
            <a:r>
              <a:rPr b="1" i="0" lang="en" sz="3300" u="none" cap="none" strike="noStrike">
                <a:solidFill>
                  <a:srgbClr val="012D3D"/>
                </a:solidFill>
                <a:latin typeface="Proxima Nova"/>
                <a:ea typeface="Proxima Nova"/>
                <a:cs typeface="Proxima Nova"/>
                <a:sym typeface="Proxima Nova"/>
              </a:rPr>
              <a:t>Just as important as the projects. </a:t>
            </a:r>
            <a:endParaRPr b="1" i="0" sz="3300" u="none" cap="none" strike="noStrike">
              <a:solidFill>
                <a:srgbClr val="012D3D"/>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3300"/>
              <a:buFont typeface="Arial"/>
              <a:buNone/>
            </a:pPr>
            <a:r>
              <a:rPr b="1" i="0" lang="en" sz="3300" u="none" cap="none" strike="noStrike">
                <a:solidFill>
                  <a:srgbClr val="012D3D"/>
                </a:solidFill>
                <a:latin typeface="Proxima Nova"/>
                <a:ea typeface="Proxima Nova"/>
                <a:cs typeface="Proxima Nova"/>
                <a:sym typeface="Proxima Nova"/>
              </a:rPr>
              <a:t>No more. No less.</a:t>
            </a:r>
            <a:endParaRPr b="1" i="0" sz="3300" u="none" cap="none" strike="noStrike">
              <a:solidFill>
                <a:srgbClr val="012D3D"/>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3300"/>
              <a:buFont typeface="Arial"/>
              <a:buNone/>
            </a:pPr>
            <a:r>
              <a:t/>
            </a:r>
            <a:endParaRPr b="1" i="0" sz="3300" u="none" cap="none" strike="noStrike">
              <a:solidFill>
                <a:srgbClr val="012D3D"/>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rPr b="1" i="1" lang="en" sz="2000" u="none" cap="none" strike="noStrike">
                <a:solidFill>
                  <a:srgbClr val="012D3D"/>
                </a:solidFill>
                <a:latin typeface="Proxima Nova"/>
                <a:ea typeface="Proxima Nova"/>
                <a:cs typeface="Proxima Nova"/>
                <a:sym typeface="Proxima Nova"/>
              </a:rPr>
              <a:t>Mock test first.</a:t>
            </a:r>
            <a:endParaRPr b="1" i="1" sz="2000" u="sng" cap="none" strike="noStrike">
              <a:solidFill>
                <a:srgbClr val="012D3D"/>
              </a:solidFill>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4"/>
          <p:cNvSpPr txBox="1"/>
          <p:nvPr/>
        </p:nvSpPr>
        <p:spPr>
          <a:xfrm>
            <a:off x="461425" y="2078700"/>
            <a:ext cx="7578900" cy="154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n" sz="4800" u="none" cap="none" strike="noStrike">
                <a:solidFill>
                  <a:srgbClr val="DA5251"/>
                </a:solidFill>
                <a:latin typeface="Proxima Nova"/>
                <a:ea typeface="Proxima Nova"/>
                <a:cs typeface="Proxima Nova"/>
                <a:sym typeface="Proxima Nova"/>
              </a:rPr>
              <a:t>Tech Interviews.</a:t>
            </a:r>
            <a:br>
              <a:rPr b="1" i="0" lang="en" sz="4800" u="none" cap="none" strike="noStrike">
                <a:solidFill>
                  <a:srgbClr val="DA5251"/>
                </a:solidFill>
                <a:latin typeface="Proxima Nova"/>
                <a:ea typeface="Proxima Nova"/>
                <a:cs typeface="Proxima Nova"/>
                <a:sym typeface="Proxima Nova"/>
              </a:rPr>
            </a:br>
            <a:r>
              <a:rPr b="1" i="0" lang="en" sz="3600" u="none" cap="none" strike="noStrike">
                <a:solidFill>
                  <a:schemeClr val="lt1"/>
                </a:solidFill>
                <a:latin typeface="Proxima Nova"/>
                <a:ea typeface="Proxima Nova"/>
                <a:cs typeface="Proxima Nova"/>
                <a:sym typeface="Proxima Nova"/>
              </a:rPr>
              <a:t>Week 7, </a:t>
            </a:r>
            <a:endParaRPr b="1" i="0" sz="3600" u="none" cap="none" strike="noStrike">
              <a:solidFill>
                <a:schemeClr val="lt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chemeClr val="lt1"/>
                </a:solidFill>
                <a:latin typeface="Proxima Nova"/>
                <a:ea typeface="Proxima Nova"/>
                <a:cs typeface="Proxima Nova"/>
                <a:sym typeface="Proxima Nova"/>
              </a:rPr>
              <a:t>Week 18 </a:t>
            </a:r>
            <a:endParaRPr b="1" i="0" sz="3600" u="none" cap="none" strike="noStrike">
              <a:solidFill>
                <a:schemeClr val="lt1"/>
              </a:solidFill>
              <a:latin typeface="Proxima Nova"/>
              <a:ea typeface="Proxima Nova"/>
              <a:cs typeface="Proxima Nova"/>
              <a:sym typeface="Proxima Nova"/>
            </a:endParaRPr>
          </a:p>
        </p:txBody>
      </p:sp>
      <p:pic>
        <p:nvPicPr>
          <p:cNvPr id="217" name="Google Shape;217;p14"/>
          <p:cNvPicPr preferRelativeResize="0"/>
          <p:nvPr/>
        </p:nvPicPr>
        <p:blipFill rotWithShape="1">
          <a:blip r:embed="rId3">
            <a:alphaModFix/>
          </a:blip>
          <a:srcRect b="0" l="0" r="0" t="0"/>
          <a:stretch/>
        </p:blipFill>
        <p:spPr>
          <a:xfrm>
            <a:off x="7264200" y="304800"/>
            <a:ext cx="1396600" cy="1396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2D3D"/>
        </a:solidFill>
      </p:bgPr>
    </p:bg>
    <p:spTree>
      <p:nvGrpSpPr>
        <p:cNvPr id="97" name="Shape 97"/>
        <p:cNvGrpSpPr/>
        <p:nvPr/>
      </p:nvGrpSpPr>
      <p:grpSpPr>
        <a:xfrm>
          <a:off x="0" y="0"/>
          <a:ext cx="0" cy="0"/>
          <a:chOff x="0" y="0"/>
          <a:chExt cx="0" cy="0"/>
        </a:xfrm>
      </p:grpSpPr>
      <p:pic>
        <p:nvPicPr>
          <p:cNvPr id="98" name="Google Shape;98;g16ebe6f1abf_0_0"/>
          <p:cNvPicPr preferRelativeResize="0"/>
          <p:nvPr/>
        </p:nvPicPr>
        <p:blipFill rotWithShape="1">
          <a:blip r:embed="rId3">
            <a:alphaModFix/>
          </a:blip>
          <a:srcRect b="0" l="0" r="0" t="0"/>
          <a:stretch/>
        </p:blipFill>
        <p:spPr>
          <a:xfrm>
            <a:off x="2823050" y="338875"/>
            <a:ext cx="3902850" cy="3902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5"/>
          <p:cNvSpPr txBox="1"/>
          <p:nvPr/>
        </p:nvSpPr>
        <p:spPr>
          <a:xfrm>
            <a:off x="461425" y="2078700"/>
            <a:ext cx="6329400" cy="154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n" sz="4800" u="none" cap="none" strike="noStrike">
                <a:solidFill>
                  <a:srgbClr val="DA5251"/>
                </a:solidFill>
                <a:latin typeface="Proxima Nova"/>
                <a:ea typeface="Proxima Nova"/>
                <a:cs typeface="Proxima Nova"/>
                <a:sym typeface="Proxima Nova"/>
              </a:rPr>
              <a:t>Quizzes </a:t>
            </a:r>
            <a:r>
              <a:rPr b="1" i="0" lang="en" sz="3200" u="none" cap="none" strike="noStrike">
                <a:solidFill>
                  <a:schemeClr val="lt1"/>
                </a:solidFill>
                <a:latin typeface="Proxima Nova"/>
                <a:ea typeface="Proxima Nova"/>
                <a:cs typeface="Proxima Nova"/>
                <a:sym typeface="Proxima Nova"/>
              </a:rPr>
              <a:t>(Multiple choice)</a:t>
            </a:r>
            <a:br>
              <a:rPr b="1" i="0" lang="en" sz="4800" u="none" cap="none" strike="noStrike">
                <a:solidFill>
                  <a:srgbClr val="DA5251"/>
                </a:solidFill>
                <a:latin typeface="Roboto"/>
                <a:ea typeface="Roboto"/>
                <a:cs typeface="Roboto"/>
                <a:sym typeface="Roboto"/>
              </a:rPr>
            </a:br>
            <a:endParaRPr b="1" i="0" sz="3200" u="none" cap="none" strike="noStrike">
              <a:solidFill>
                <a:schemeClr val="lt1"/>
              </a:solidFill>
              <a:latin typeface="Roboto"/>
              <a:ea typeface="Roboto"/>
              <a:cs typeface="Roboto"/>
              <a:sym typeface="Roboto"/>
            </a:endParaRPr>
          </a:p>
        </p:txBody>
      </p:sp>
      <p:pic>
        <p:nvPicPr>
          <p:cNvPr id="223" name="Google Shape;223;p15"/>
          <p:cNvPicPr preferRelativeResize="0"/>
          <p:nvPr/>
        </p:nvPicPr>
        <p:blipFill rotWithShape="1">
          <a:blip r:embed="rId3">
            <a:alphaModFix/>
          </a:blip>
          <a:srcRect b="0" l="0" r="0" t="0"/>
          <a:stretch/>
        </p:blipFill>
        <p:spPr>
          <a:xfrm>
            <a:off x="7139375" y="348550"/>
            <a:ext cx="1636175" cy="1636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6"/>
          <p:cNvSpPr txBox="1"/>
          <p:nvPr>
            <p:ph type="ctrTitle"/>
          </p:nvPr>
        </p:nvSpPr>
        <p:spPr>
          <a:xfrm>
            <a:off x="685800" y="1217250"/>
            <a:ext cx="7772400" cy="3471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000">
                <a:solidFill>
                  <a:schemeClr val="accent2"/>
                </a:solidFill>
                <a:latin typeface="Proxima Nova"/>
                <a:ea typeface="Proxima Nova"/>
                <a:cs typeface="Proxima Nova"/>
                <a:sym typeface="Proxima Nova"/>
              </a:rPr>
              <a:t>assessment = {</a:t>
            </a:r>
            <a:br>
              <a:rPr lang="en" sz="3000">
                <a:solidFill>
                  <a:schemeClr val="accent2"/>
                </a:solidFill>
                <a:latin typeface="Proxima Nova"/>
                <a:ea typeface="Proxima Nova"/>
                <a:cs typeface="Proxima Nova"/>
                <a:sym typeface="Proxima Nova"/>
              </a:rPr>
            </a:br>
            <a:r>
              <a:rPr lang="en" sz="3000">
                <a:solidFill>
                  <a:schemeClr val="accent2"/>
                </a:solidFill>
                <a:latin typeface="Proxima Nova"/>
                <a:ea typeface="Proxima Nova"/>
                <a:cs typeface="Proxima Nova"/>
                <a:sym typeface="Proxima Nova"/>
              </a:rPr>
              <a:t>  </a:t>
            </a:r>
            <a:r>
              <a:rPr lang="en" sz="3000">
                <a:solidFill>
                  <a:schemeClr val="accent3"/>
                </a:solidFill>
                <a:latin typeface="Proxima Nova"/>
                <a:ea typeface="Proxima Nova"/>
                <a:cs typeface="Proxima Nova"/>
                <a:sym typeface="Proxima Nova"/>
              </a:rPr>
              <a:t>completion:     </a:t>
            </a:r>
            <a:r>
              <a:rPr lang="en" sz="3000">
                <a:solidFill>
                  <a:srgbClr val="EAD1DC"/>
                </a:solidFill>
                <a:latin typeface="Proxima Nova"/>
                <a:ea typeface="Proxima Nova"/>
                <a:cs typeface="Proxima Nova"/>
                <a:sym typeface="Proxima Nova"/>
              </a:rPr>
              <a:t>[]</a:t>
            </a:r>
            <a:r>
              <a:rPr lang="en" sz="3000">
                <a:solidFill>
                  <a:schemeClr val="accent2"/>
                </a:solidFill>
                <a:latin typeface="Proxima Nova"/>
                <a:ea typeface="Proxima Nova"/>
                <a:cs typeface="Proxima Nova"/>
                <a:sym typeface="Proxima Nova"/>
              </a:rPr>
              <a:t>,</a:t>
            </a:r>
            <a:endParaRPr sz="3000">
              <a:solidFill>
                <a:schemeClr val="accent2"/>
              </a:solidFill>
              <a:latin typeface="Proxima Nova"/>
              <a:ea typeface="Proxima Nova"/>
              <a:cs typeface="Proxima Nova"/>
              <a:sym typeface="Proxima Nova"/>
            </a:endParaRPr>
          </a:p>
          <a:p>
            <a:pPr indent="0" lvl="0" marL="0" rtl="0" algn="l">
              <a:lnSpc>
                <a:spcPct val="100000"/>
              </a:lnSpc>
              <a:spcBef>
                <a:spcPts val="0"/>
              </a:spcBef>
              <a:spcAft>
                <a:spcPts val="0"/>
              </a:spcAft>
              <a:buSzPts val="4800"/>
              <a:buNone/>
            </a:pPr>
            <a:r>
              <a:rPr lang="en" sz="3000">
                <a:solidFill>
                  <a:schemeClr val="accent2"/>
                </a:solidFill>
                <a:latin typeface="Proxima Nova"/>
                <a:ea typeface="Proxima Nova"/>
                <a:cs typeface="Proxima Nova"/>
                <a:sym typeface="Proxima Nova"/>
              </a:rPr>
              <a:t>  </a:t>
            </a:r>
            <a:r>
              <a:rPr lang="en" sz="3000">
                <a:solidFill>
                  <a:schemeClr val="accent3"/>
                </a:solidFill>
                <a:latin typeface="Proxima Nova"/>
                <a:ea typeface="Proxima Nova"/>
                <a:cs typeface="Proxima Nova"/>
                <a:sym typeface="Proxima Nova"/>
              </a:rPr>
              <a:t>codeReviews:    </a:t>
            </a:r>
            <a:r>
              <a:rPr lang="en" sz="3000">
                <a:solidFill>
                  <a:srgbClr val="EAD1DC"/>
                </a:solidFill>
                <a:latin typeface="Proxima Nova"/>
                <a:ea typeface="Proxima Nova"/>
                <a:cs typeface="Proxima Nova"/>
                <a:sym typeface="Proxima Nova"/>
              </a:rPr>
              <a:t>[]</a:t>
            </a:r>
            <a:r>
              <a:rPr lang="en" sz="3000">
                <a:solidFill>
                  <a:schemeClr val="accent2"/>
                </a:solidFill>
                <a:latin typeface="Proxima Nova"/>
                <a:ea typeface="Proxima Nova"/>
                <a:cs typeface="Proxima Nova"/>
                <a:sym typeface="Proxima Nova"/>
              </a:rPr>
              <a:t>,</a:t>
            </a:r>
            <a:endParaRPr sz="3000">
              <a:solidFill>
                <a:schemeClr val="accent2"/>
              </a:solidFill>
              <a:latin typeface="Proxima Nova"/>
              <a:ea typeface="Proxima Nova"/>
              <a:cs typeface="Proxima Nova"/>
              <a:sym typeface="Proxima Nova"/>
            </a:endParaRPr>
          </a:p>
          <a:p>
            <a:pPr indent="0" lvl="0" marL="0" rtl="0" algn="l">
              <a:lnSpc>
                <a:spcPct val="100000"/>
              </a:lnSpc>
              <a:spcBef>
                <a:spcPts val="0"/>
              </a:spcBef>
              <a:spcAft>
                <a:spcPts val="0"/>
              </a:spcAft>
              <a:buSzPts val="4800"/>
              <a:buNone/>
            </a:pPr>
            <a:r>
              <a:rPr lang="en" sz="3000">
                <a:solidFill>
                  <a:schemeClr val="accent2"/>
                </a:solidFill>
                <a:latin typeface="Proxima Nova"/>
                <a:ea typeface="Proxima Nova"/>
                <a:cs typeface="Proxima Nova"/>
                <a:sym typeface="Proxima Nova"/>
              </a:rPr>
              <a:t>  </a:t>
            </a:r>
            <a:r>
              <a:rPr lang="en" sz="3000">
                <a:solidFill>
                  <a:schemeClr val="accent3"/>
                </a:solidFill>
                <a:latin typeface="Proxima Nova"/>
                <a:ea typeface="Proxima Nova"/>
                <a:cs typeface="Proxima Nova"/>
                <a:sym typeface="Proxima Nova"/>
              </a:rPr>
              <a:t>techInterviews: </a:t>
            </a:r>
            <a:r>
              <a:rPr lang="en" sz="3000">
                <a:solidFill>
                  <a:srgbClr val="EAD1DC"/>
                </a:solidFill>
                <a:latin typeface="Proxima Nova"/>
                <a:ea typeface="Proxima Nova"/>
                <a:cs typeface="Proxima Nova"/>
                <a:sym typeface="Proxima Nova"/>
              </a:rPr>
              <a:t>[]</a:t>
            </a:r>
            <a:r>
              <a:rPr lang="en" sz="3000">
                <a:solidFill>
                  <a:schemeClr val="accent2"/>
                </a:solidFill>
                <a:latin typeface="Proxima Nova"/>
                <a:ea typeface="Proxima Nova"/>
                <a:cs typeface="Proxima Nova"/>
                <a:sym typeface="Proxima Nova"/>
              </a:rPr>
              <a:t>, </a:t>
            </a:r>
            <a:endParaRPr sz="3000">
              <a:solidFill>
                <a:schemeClr val="accent2"/>
              </a:solidFill>
              <a:latin typeface="Proxima Nova"/>
              <a:ea typeface="Proxima Nova"/>
              <a:cs typeface="Proxima Nova"/>
              <a:sym typeface="Proxima Nova"/>
            </a:endParaRPr>
          </a:p>
          <a:p>
            <a:pPr indent="0" lvl="0" marL="0" rtl="0" algn="l">
              <a:lnSpc>
                <a:spcPct val="100000"/>
              </a:lnSpc>
              <a:spcBef>
                <a:spcPts val="0"/>
              </a:spcBef>
              <a:spcAft>
                <a:spcPts val="0"/>
              </a:spcAft>
              <a:buSzPts val="4800"/>
              <a:buNone/>
            </a:pPr>
            <a:r>
              <a:rPr lang="en" sz="3000">
                <a:solidFill>
                  <a:schemeClr val="accent2"/>
                </a:solidFill>
                <a:latin typeface="Proxima Nova"/>
                <a:ea typeface="Proxima Nova"/>
                <a:cs typeface="Proxima Nova"/>
                <a:sym typeface="Proxima Nova"/>
              </a:rPr>
              <a:t>  </a:t>
            </a:r>
            <a:r>
              <a:rPr lang="en" sz="3000">
                <a:solidFill>
                  <a:schemeClr val="accent3"/>
                </a:solidFill>
                <a:latin typeface="Proxima Nova"/>
                <a:ea typeface="Proxima Nova"/>
                <a:cs typeface="Proxima Nova"/>
                <a:sym typeface="Proxima Nova"/>
              </a:rPr>
              <a:t>projectEvals:   </a:t>
            </a:r>
            <a:r>
              <a:rPr lang="en" sz="3000">
                <a:solidFill>
                  <a:srgbClr val="EAD1DC"/>
                </a:solidFill>
                <a:latin typeface="Proxima Nova"/>
                <a:ea typeface="Proxima Nova"/>
                <a:cs typeface="Proxima Nova"/>
                <a:sym typeface="Proxima Nova"/>
              </a:rPr>
              <a:t>[]</a:t>
            </a:r>
            <a:r>
              <a:rPr lang="en" sz="3000">
                <a:solidFill>
                  <a:schemeClr val="accent2"/>
                </a:solidFill>
                <a:latin typeface="Proxima Nova"/>
                <a:ea typeface="Proxima Nova"/>
                <a:cs typeface="Proxima Nova"/>
                <a:sym typeface="Proxima Nova"/>
              </a:rPr>
              <a:t>,</a:t>
            </a:r>
            <a:endParaRPr sz="3000">
              <a:solidFill>
                <a:schemeClr val="accent2"/>
              </a:solidFill>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rPr lang="en" sz="3000">
                <a:solidFill>
                  <a:schemeClr val="accent2"/>
                </a:solidFill>
                <a:latin typeface="Proxima Nova"/>
                <a:ea typeface="Proxima Nova"/>
                <a:cs typeface="Proxima Nova"/>
                <a:sym typeface="Proxima Nova"/>
              </a:rPr>
              <a:t>  </a:t>
            </a:r>
            <a:r>
              <a:rPr lang="en" sz="3000">
                <a:solidFill>
                  <a:schemeClr val="accent3"/>
                </a:solidFill>
                <a:latin typeface="Proxima Nova"/>
                <a:ea typeface="Proxima Nova"/>
                <a:cs typeface="Proxima Nova"/>
                <a:sym typeface="Proxima Nova"/>
              </a:rPr>
              <a:t>quizAnswers:    </a:t>
            </a:r>
            <a:r>
              <a:rPr lang="en" sz="3000">
                <a:solidFill>
                  <a:srgbClr val="EAD1DC"/>
                </a:solidFill>
                <a:latin typeface="Proxima Nova"/>
                <a:ea typeface="Proxima Nova"/>
                <a:cs typeface="Proxima Nova"/>
                <a:sym typeface="Proxima Nova"/>
              </a:rPr>
              <a:t>[]</a:t>
            </a:r>
            <a:r>
              <a:rPr lang="en" sz="3000">
                <a:solidFill>
                  <a:schemeClr val="accent2"/>
                </a:solidFill>
                <a:latin typeface="Proxima Nova"/>
                <a:ea typeface="Proxima Nova"/>
                <a:cs typeface="Proxima Nova"/>
                <a:sym typeface="Proxima Nova"/>
              </a:rPr>
              <a:t>,</a:t>
            </a:r>
            <a:br>
              <a:rPr lang="en" sz="3000">
                <a:solidFill>
                  <a:schemeClr val="accent2"/>
                </a:solidFill>
                <a:latin typeface="Proxima Nova"/>
                <a:ea typeface="Proxima Nova"/>
                <a:cs typeface="Proxima Nova"/>
                <a:sym typeface="Proxima Nova"/>
              </a:rPr>
            </a:br>
            <a:r>
              <a:rPr lang="en" sz="3000">
                <a:solidFill>
                  <a:schemeClr val="accent2"/>
                </a:solidFill>
                <a:latin typeface="Proxima Nova"/>
                <a:ea typeface="Proxima Nova"/>
                <a:cs typeface="Proxima Nova"/>
                <a:sym typeface="Proxima Nova"/>
              </a:rPr>
              <a:t>  </a:t>
            </a:r>
            <a:r>
              <a:rPr lang="en" sz="3000">
                <a:solidFill>
                  <a:schemeClr val="accent3"/>
                </a:solidFill>
                <a:latin typeface="Proxima Nova"/>
                <a:ea typeface="Proxima Nova"/>
                <a:cs typeface="Proxima Nova"/>
                <a:sym typeface="Proxima Nova"/>
              </a:rPr>
              <a:t>testAnswers:    </a:t>
            </a:r>
            <a:r>
              <a:rPr lang="en" sz="3000">
                <a:solidFill>
                  <a:srgbClr val="EAD1DC"/>
                </a:solidFill>
                <a:latin typeface="Proxima Nova"/>
                <a:ea typeface="Proxima Nova"/>
                <a:cs typeface="Proxima Nova"/>
                <a:sym typeface="Proxima Nova"/>
              </a:rPr>
              <a:t>[]</a:t>
            </a:r>
            <a:r>
              <a:rPr lang="en" sz="3000">
                <a:solidFill>
                  <a:schemeClr val="accent2"/>
                </a:solidFill>
                <a:latin typeface="Proxima Nova"/>
                <a:ea typeface="Proxima Nova"/>
                <a:cs typeface="Proxima Nova"/>
                <a:sym typeface="Proxima Nova"/>
              </a:rPr>
              <a:t>,</a:t>
            </a:r>
            <a:endParaRPr sz="3000">
              <a:solidFill>
                <a:srgbClr val="EAD1DC"/>
              </a:solidFill>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rPr lang="en" sz="3000">
                <a:solidFill>
                  <a:srgbClr val="EAD1DC"/>
                </a:solidFill>
                <a:latin typeface="Proxima Nova"/>
                <a:ea typeface="Proxima Nova"/>
                <a:cs typeface="Proxima Nova"/>
                <a:sym typeface="Proxima Nova"/>
              </a:rPr>
              <a:t>	</a:t>
            </a:r>
            <a:r>
              <a:rPr lang="en" sz="3000">
                <a:solidFill>
                  <a:schemeClr val="accent3"/>
                </a:solidFill>
                <a:latin typeface="Proxima Nova"/>
                <a:ea typeface="Proxima Nova"/>
                <a:cs typeface="Proxima Nova"/>
                <a:sym typeface="Proxima Nova"/>
              </a:rPr>
              <a:t>assistances:</a:t>
            </a:r>
            <a:r>
              <a:rPr lang="en" sz="3000">
                <a:solidFill>
                  <a:srgbClr val="EAD1DC"/>
                </a:solidFill>
                <a:latin typeface="Proxima Nova"/>
                <a:ea typeface="Proxima Nova"/>
                <a:cs typeface="Proxima Nova"/>
                <a:sym typeface="Proxima Nova"/>
              </a:rPr>
              <a:t>		[]</a:t>
            </a:r>
            <a:endParaRPr sz="3000">
              <a:solidFill>
                <a:srgbClr val="EAD1DC"/>
              </a:solidFill>
              <a:latin typeface="Proxima Nova"/>
              <a:ea typeface="Proxima Nova"/>
              <a:cs typeface="Proxima Nova"/>
              <a:sym typeface="Proxima Nova"/>
            </a:endParaRPr>
          </a:p>
          <a:p>
            <a:pPr indent="0" lvl="0" marL="0" rtl="0" algn="l">
              <a:lnSpc>
                <a:spcPct val="100000"/>
              </a:lnSpc>
              <a:spcBef>
                <a:spcPts val="0"/>
              </a:spcBef>
              <a:spcAft>
                <a:spcPts val="0"/>
              </a:spcAft>
              <a:buSzPts val="4800"/>
              <a:buNone/>
            </a:pPr>
            <a:r>
              <a:rPr lang="en" sz="3000">
                <a:solidFill>
                  <a:schemeClr val="accent2"/>
                </a:solidFill>
                <a:latin typeface="Proxima Nova"/>
                <a:ea typeface="Proxima Nova"/>
                <a:cs typeface="Proxima Nova"/>
                <a:sym typeface="Proxima Nova"/>
              </a:rPr>
              <a:t>};</a:t>
            </a:r>
            <a:endParaRPr sz="3000">
              <a:solidFill>
                <a:schemeClr val="accent2"/>
              </a:solidFill>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867"/>
        </a:solidFill>
      </p:bgPr>
    </p:bg>
    <p:spTree>
      <p:nvGrpSpPr>
        <p:cNvPr id="232" name="Shape 232"/>
        <p:cNvGrpSpPr/>
        <p:nvPr/>
      </p:nvGrpSpPr>
      <p:grpSpPr>
        <a:xfrm>
          <a:off x="0" y="0"/>
          <a:ext cx="0" cy="0"/>
          <a:chOff x="0" y="0"/>
          <a:chExt cx="0" cy="0"/>
        </a:xfrm>
      </p:grpSpPr>
      <p:sp>
        <p:nvSpPr>
          <p:cNvPr id="233" name="Google Shape;233;g16ebe6f1abf_0_43"/>
          <p:cNvSpPr txBox="1"/>
          <p:nvPr/>
        </p:nvSpPr>
        <p:spPr>
          <a:xfrm>
            <a:off x="685800" y="448400"/>
            <a:ext cx="7772400" cy="3690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lang="en" sz="4800">
                <a:solidFill>
                  <a:srgbClr val="FFFFFF"/>
                </a:solidFill>
                <a:latin typeface="Proxima Nova"/>
                <a:ea typeface="Proxima Nova"/>
                <a:cs typeface="Proxima Nova"/>
                <a:sym typeface="Proxima Nova"/>
              </a:rPr>
              <a:t>LEARNING TO PROGRAM</a:t>
            </a:r>
            <a:br>
              <a:rPr b="1" i="0" lang="en" sz="4800" u="sng" cap="none" strike="noStrike">
                <a:solidFill>
                  <a:srgbClr val="FFFFFF"/>
                </a:solidFill>
                <a:latin typeface="Proxima Nova"/>
                <a:ea typeface="Proxima Nova"/>
                <a:cs typeface="Proxima Nova"/>
                <a:sym typeface="Proxima Nova"/>
              </a:rPr>
            </a:br>
            <a:r>
              <a:rPr b="1" lang="en" sz="3300">
                <a:solidFill>
                  <a:srgbClr val="012D3D"/>
                </a:solidFill>
                <a:latin typeface="Proxima Nova"/>
                <a:ea typeface="Proxima Nova"/>
                <a:cs typeface="Proxima Nova"/>
                <a:sym typeface="Proxima Nova"/>
              </a:rPr>
              <a:t>Learning doesn’t happen without failure. Try stuff, break stuff, fix stuff.</a:t>
            </a:r>
            <a:endParaRPr b="1" i="0" sz="3300" u="none" cap="none" strike="noStrike">
              <a:solidFill>
                <a:srgbClr val="012D3D"/>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3300"/>
              <a:buFont typeface="Arial"/>
              <a:buNone/>
            </a:pPr>
            <a:r>
              <a:t/>
            </a:r>
            <a:endParaRPr b="1" i="0" sz="3300" u="none" cap="none" strike="noStrike">
              <a:solidFill>
                <a:srgbClr val="012D3D"/>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rPr b="1" i="1" lang="en" sz="2000">
                <a:solidFill>
                  <a:srgbClr val="012D3D"/>
                </a:solidFill>
                <a:latin typeface="Proxima Nova"/>
                <a:ea typeface="Proxima Nova"/>
                <a:cs typeface="Proxima Nova"/>
                <a:sym typeface="Proxima Nova"/>
              </a:rPr>
              <a:t>People don’t often enough speak on the fifty-six times they failed… they brag about the one time that worked!</a:t>
            </a:r>
            <a:endParaRPr b="1" i="1" sz="2000" u="sng" cap="none" strike="noStrike">
              <a:solidFill>
                <a:srgbClr val="012D3D"/>
              </a:solidFill>
              <a:latin typeface="Proxima Nova"/>
              <a:ea typeface="Proxima Nova"/>
              <a:cs typeface="Proxima Nova"/>
              <a:sym typeface="Proxima Nov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867"/>
        </a:solidFill>
      </p:bgPr>
    </p:bg>
    <p:spTree>
      <p:nvGrpSpPr>
        <p:cNvPr id="237" name="Shape 237"/>
        <p:cNvGrpSpPr/>
        <p:nvPr/>
      </p:nvGrpSpPr>
      <p:grpSpPr>
        <a:xfrm>
          <a:off x="0" y="0"/>
          <a:ext cx="0" cy="0"/>
          <a:chOff x="0" y="0"/>
          <a:chExt cx="0" cy="0"/>
        </a:xfrm>
      </p:grpSpPr>
      <p:sp>
        <p:nvSpPr>
          <p:cNvPr id="238" name="Google Shape;238;g16ebe6f1abf_0_51"/>
          <p:cNvSpPr txBox="1"/>
          <p:nvPr/>
        </p:nvSpPr>
        <p:spPr>
          <a:xfrm>
            <a:off x="685800" y="448400"/>
            <a:ext cx="7772400" cy="3690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lang="en" sz="4800">
                <a:solidFill>
                  <a:srgbClr val="FFFFFF"/>
                </a:solidFill>
                <a:latin typeface="Proxima Nova"/>
                <a:ea typeface="Proxima Nova"/>
                <a:cs typeface="Proxima Nova"/>
                <a:sym typeface="Proxima Nova"/>
              </a:rPr>
              <a:t>YOUR BIGGEST ENEMY?</a:t>
            </a:r>
            <a:br>
              <a:rPr b="1" i="0" lang="en" sz="4800" u="sng" cap="none" strike="noStrike">
                <a:solidFill>
                  <a:srgbClr val="FFFFFF"/>
                </a:solidFill>
                <a:latin typeface="Proxima Nova"/>
                <a:ea typeface="Proxima Nova"/>
                <a:cs typeface="Proxima Nova"/>
                <a:sym typeface="Proxima Nova"/>
              </a:rPr>
            </a:br>
            <a:r>
              <a:rPr b="1" lang="en" sz="3300">
                <a:solidFill>
                  <a:srgbClr val="012D3D"/>
                </a:solidFill>
                <a:latin typeface="Proxima Nova"/>
                <a:ea typeface="Proxima Nova"/>
                <a:cs typeface="Proxima Nova"/>
                <a:sym typeface="Proxima Nova"/>
              </a:rPr>
              <a:t>Don’t freeze in the face of a problem. Break it into small pieces… write pseudo-code… and try something!</a:t>
            </a:r>
            <a:endParaRPr b="1" i="0" sz="3300" u="none" cap="none" strike="noStrike">
              <a:solidFill>
                <a:srgbClr val="012D3D"/>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3300"/>
              <a:buFont typeface="Arial"/>
              <a:buNone/>
            </a:pPr>
            <a:r>
              <a:t/>
            </a:r>
            <a:endParaRPr b="1" i="0" sz="3300" u="none" cap="none" strike="noStrike">
              <a:solidFill>
                <a:srgbClr val="012D3D"/>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rPr b="1" i="1" lang="en" sz="2000">
                <a:solidFill>
                  <a:srgbClr val="012D3D"/>
                </a:solidFill>
                <a:latin typeface="Proxima Nova"/>
                <a:ea typeface="Proxima Nova"/>
                <a:cs typeface="Proxima Nova"/>
                <a:sym typeface="Proxima Nova"/>
              </a:rPr>
              <a:t>Look at previous examples from class, or from your own experiments. There are often pieces you can carry to new challenges!</a:t>
            </a:r>
            <a:endParaRPr b="1" i="1" sz="2000" u="sng" cap="none" strike="noStrike">
              <a:solidFill>
                <a:srgbClr val="012D3D"/>
              </a:solidFill>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16ebe6f1abf_0_38"/>
          <p:cNvSpPr txBox="1"/>
          <p:nvPr/>
        </p:nvSpPr>
        <p:spPr>
          <a:xfrm>
            <a:off x="490950" y="151775"/>
            <a:ext cx="8587800" cy="98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1" lang="en" sz="4500">
                <a:solidFill>
                  <a:srgbClr val="DA5251"/>
                </a:solidFill>
                <a:latin typeface="Proxima Nova"/>
                <a:ea typeface="Proxima Nova"/>
                <a:cs typeface="Proxima Nova"/>
                <a:sym typeface="Proxima Nova"/>
              </a:rPr>
              <a:t>Approach to Lectures</a:t>
            </a:r>
            <a:r>
              <a:rPr b="1" i="0" lang="en" sz="4500" u="none" cap="none" strike="noStrike">
                <a:solidFill>
                  <a:srgbClr val="DA5251"/>
                </a:solidFill>
                <a:latin typeface="Proxima Nova"/>
                <a:ea typeface="Proxima Nova"/>
                <a:cs typeface="Proxima Nova"/>
                <a:sym typeface="Proxima Nova"/>
              </a:rPr>
              <a:t> </a:t>
            </a:r>
            <a:endParaRPr b="1" i="0" sz="45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800"/>
              <a:buFont typeface="Arial"/>
              <a:buNone/>
            </a:pPr>
            <a:r>
              <a:t/>
            </a:r>
            <a:endParaRPr b="1" i="0" sz="4800" u="none" cap="none" strike="noStrike">
              <a:solidFill>
                <a:srgbClr val="DA5251"/>
              </a:solidFill>
              <a:latin typeface="Roboto"/>
              <a:ea typeface="Roboto"/>
              <a:cs typeface="Roboto"/>
              <a:sym typeface="Roboto"/>
            </a:endParaRPr>
          </a:p>
          <a:p>
            <a:pPr indent="-342900" lvl="0" marL="457200" marR="0" rtl="0" algn="l">
              <a:lnSpc>
                <a:spcPct val="100000"/>
              </a:lnSpc>
              <a:spcBef>
                <a:spcPts val="0"/>
              </a:spcBef>
              <a:spcAft>
                <a:spcPts val="0"/>
              </a:spcAft>
              <a:buClr>
                <a:schemeClr val="lt1"/>
              </a:buClr>
              <a:buSzPts val="1800"/>
              <a:buFont typeface="Proxima Nova"/>
              <a:buChar char="●"/>
            </a:pPr>
            <a:r>
              <a:rPr lang="en" sz="1800">
                <a:solidFill>
                  <a:schemeClr val="lt1"/>
                </a:solidFill>
                <a:latin typeface="Proxima Nova"/>
                <a:ea typeface="Proxima Nova"/>
                <a:cs typeface="Proxima Nova"/>
                <a:sym typeface="Proxima Nova"/>
              </a:rPr>
              <a:t>Lectures are offered over Zoom; invites sent via Discord</a:t>
            </a:r>
            <a:endParaRPr sz="1800">
              <a:solidFill>
                <a:schemeClr val="lt1"/>
              </a:solidFill>
              <a:latin typeface="Proxima Nova"/>
              <a:ea typeface="Proxima Nova"/>
              <a:cs typeface="Proxima Nova"/>
              <a:sym typeface="Proxima Nova"/>
            </a:endParaRPr>
          </a:p>
          <a:p>
            <a:pPr indent="-342900" lvl="0" marL="457200" marR="0" rtl="0" algn="l">
              <a:lnSpc>
                <a:spcPct val="100000"/>
              </a:lnSpc>
              <a:spcBef>
                <a:spcPts val="0"/>
              </a:spcBef>
              <a:spcAft>
                <a:spcPts val="0"/>
              </a:spcAft>
              <a:buClr>
                <a:schemeClr val="lt1"/>
              </a:buClr>
              <a:buSzPts val="1800"/>
              <a:buFont typeface="Proxima Nova"/>
              <a:buChar char="●"/>
            </a:pPr>
            <a:r>
              <a:rPr lang="en" sz="1800">
                <a:solidFill>
                  <a:schemeClr val="lt1"/>
                </a:solidFill>
                <a:latin typeface="Proxima Nova"/>
                <a:ea typeface="Proxima Nova"/>
                <a:cs typeface="Proxima Nova"/>
                <a:sym typeface="Proxima Nova"/>
              </a:rPr>
              <a:t>Tuesday and Thursday @ 1:00 PM ET / 10:00 AM PT</a:t>
            </a:r>
            <a:endParaRPr sz="1800">
              <a:solidFill>
                <a:schemeClr val="lt1"/>
              </a:solidFill>
              <a:latin typeface="Proxima Nova"/>
              <a:ea typeface="Proxima Nova"/>
              <a:cs typeface="Proxima Nova"/>
              <a:sym typeface="Proxima Nova"/>
            </a:endParaRPr>
          </a:p>
          <a:p>
            <a:pPr indent="-342900" lvl="0" marL="457200" marR="0" rtl="0" algn="l">
              <a:lnSpc>
                <a:spcPct val="100000"/>
              </a:lnSpc>
              <a:spcBef>
                <a:spcPts val="0"/>
              </a:spcBef>
              <a:spcAft>
                <a:spcPts val="0"/>
              </a:spcAft>
              <a:buClr>
                <a:schemeClr val="lt1"/>
              </a:buClr>
              <a:buSzPts val="1800"/>
              <a:buFont typeface="Proxima Nova"/>
              <a:buChar char="●"/>
            </a:pPr>
            <a:r>
              <a:rPr lang="en" sz="1800">
                <a:solidFill>
                  <a:schemeClr val="lt1"/>
                </a:solidFill>
                <a:latin typeface="Proxima Nova"/>
                <a:ea typeface="Proxima Nova"/>
                <a:cs typeface="Proxima Nova"/>
                <a:sym typeface="Proxima Nova"/>
              </a:rPr>
              <a:t>Approximately 2 hours with a break near the middle</a:t>
            </a:r>
            <a:endParaRPr sz="1800">
              <a:solidFill>
                <a:schemeClr val="lt1"/>
              </a:solidFill>
              <a:latin typeface="Proxima Nova"/>
              <a:ea typeface="Proxima Nova"/>
              <a:cs typeface="Proxima Nova"/>
              <a:sym typeface="Proxima Nova"/>
            </a:endParaRPr>
          </a:p>
          <a:p>
            <a:pPr indent="-342900" lvl="0" marL="457200" marR="0" rtl="0" algn="l">
              <a:lnSpc>
                <a:spcPct val="100000"/>
              </a:lnSpc>
              <a:spcBef>
                <a:spcPts val="0"/>
              </a:spcBef>
              <a:spcAft>
                <a:spcPts val="0"/>
              </a:spcAft>
              <a:buClr>
                <a:schemeClr val="lt1"/>
              </a:buClr>
              <a:buSzPts val="1800"/>
              <a:buFont typeface="Proxima Nova"/>
              <a:buChar char="●"/>
            </a:pPr>
            <a:r>
              <a:rPr lang="en" sz="1800">
                <a:solidFill>
                  <a:schemeClr val="lt1"/>
                </a:solidFill>
                <a:latin typeface="Proxima Nova"/>
                <a:ea typeface="Proxima Nova"/>
                <a:cs typeface="Proxima Nova"/>
                <a:sym typeface="Proxima Nova"/>
              </a:rPr>
              <a:t>Keep your camera on so we can see and engage with each other</a:t>
            </a:r>
            <a:endParaRPr sz="1800">
              <a:solidFill>
                <a:schemeClr val="lt1"/>
              </a:solidFill>
              <a:latin typeface="Proxima Nova"/>
              <a:ea typeface="Proxima Nova"/>
              <a:cs typeface="Proxima Nova"/>
              <a:sym typeface="Proxima Nova"/>
            </a:endParaRPr>
          </a:p>
          <a:p>
            <a:pPr indent="-342900" lvl="0" marL="457200" marR="0" rtl="0" algn="l">
              <a:lnSpc>
                <a:spcPct val="100000"/>
              </a:lnSpc>
              <a:spcBef>
                <a:spcPts val="0"/>
              </a:spcBef>
              <a:spcAft>
                <a:spcPts val="0"/>
              </a:spcAft>
              <a:buClr>
                <a:schemeClr val="lt1"/>
              </a:buClr>
              <a:buSzPts val="1800"/>
              <a:buFont typeface="Proxima Nova"/>
              <a:buChar char="●"/>
            </a:pPr>
            <a:r>
              <a:rPr lang="en" sz="1800">
                <a:solidFill>
                  <a:schemeClr val="lt1"/>
                </a:solidFill>
                <a:latin typeface="Proxima Nova"/>
                <a:ea typeface="Proxima Nova"/>
                <a:cs typeface="Proxima Nova"/>
                <a:sym typeface="Proxima Nova"/>
              </a:rPr>
              <a:t>Ask questions (via chat, or put your hand up </a:t>
            </a:r>
            <a:r>
              <a:rPr i="1" lang="en" sz="1800">
                <a:solidFill>
                  <a:schemeClr val="lt1"/>
                </a:solidFill>
                <a:latin typeface="Proxima Nova"/>
                <a:ea typeface="Proxima Nova"/>
                <a:cs typeface="Proxima Nova"/>
                <a:sym typeface="Proxima Nova"/>
              </a:rPr>
              <a:t>(ALT+Y)</a:t>
            </a:r>
            <a:r>
              <a:rPr lang="en" sz="1800">
                <a:solidFill>
                  <a:schemeClr val="lt1"/>
                </a:solidFill>
                <a:latin typeface="Proxima Nova"/>
                <a:ea typeface="Proxima Nova"/>
                <a:cs typeface="Proxima Nova"/>
                <a:sym typeface="Proxima Nova"/>
              </a:rPr>
              <a:t>)</a:t>
            </a:r>
            <a:endParaRPr sz="1800">
              <a:solidFill>
                <a:schemeClr val="lt1"/>
              </a:solidFill>
              <a:latin typeface="Proxima Nova"/>
              <a:ea typeface="Proxima Nova"/>
              <a:cs typeface="Proxima Nova"/>
              <a:sym typeface="Proxima Nova"/>
            </a:endParaRPr>
          </a:p>
          <a:p>
            <a:pPr indent="-342900" lvl="0" marL="457200" marR="0" rtl="0" algn="l">
              <a:lnSpc>
                <a:spcPct val="100000"/>
              </a:lnSpc>
              <a:spcBef>
                <a:spcPts val="0"/>
              </a:spcBef>
              <a:spcAft>
                <a:spcPts val="0"/>
              </a:spcAft>
              <a:buClr>
                <a:schemeClr val="lt1"/>
              </a:buClr>
              <a:buSzPts val="1800"/>
              <a:buFont typeface="Proxima Nova"/>
              <a:buChar char="●"/>
            </a:pPr>
            <a:r>
              <a:rPr lang="en" sz="1800">
                <a:solidFill>
                  <a:schemeClr val="lt1"/>
                </a:solidFill>
                <a:latin typeface="Proxima Nova"/>
                <a:ea typeface="Proxima Nova"/>
                <a:cs typeface="Proxima Nova"/>
                <a:sym typeface="Proxima Nova"/>
              </a:rPr>
              <a:t>Take notes (don’t code every line the instructor types)</a:t>
            </a:r>
            <a:endParaRPr sz="1800">
              <a:solidFill>
                <a:schemeClr val="lt1"/>
              </a:solidFill>
              <a:latin typeface="Proxima Nova"/>
              <a:ea typeface="Proxima Nova"/>
              <a:cs typeface="Proxima Nova"/>
              <a:sym typeface="Proxima Nova"/>
            </a:endParaRPr>
          </a:p>
        </p:txBody>
      </p:sp>
      <p:pic>
        <p:nvPicPr>
          <p:cNvPr id="244" name="Google Shape;244;g16ebe6f1abf_0_38"/>
          <p:cNvPicPr preferRelativeResize="0"/>
          <p:nvPr/>
        </p:nvPicPr>
        <p:blipFill rotWithShape="1">
          <a:blip r:embed="rId3">
            <a:alphaModFix/>
          </a:blip>
          <a:srcRect b="0" l="0" r="0" t="0"/>
          <a:stretch/>
        </p:blipFill>
        <p:spPr>
          <a:xfrm>
            <a:off x="152400" y="4005000"/>
            <a:ext cx="986100" cy="986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6ebe6f1abf_0_56"/>
          <p:cNvSpPr txBox="1"/>
          <p:nvPr/>
        </p:nvSpPr>
        <p:spPr>
          <a:xfrm>
            <a:off x="490950" y="151775"/>
            <a:ext cx="8587800" cy="98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1" lang="en" sz="4500">
                <a:solidFill>
                  <a:srgbClr val="DA5251"/>
                </a:solidFill>
                <a:latin typeface="Proxima Nova"/>
                <a:ea typeface="Proxima Nova"/>
                <a:cs typeface="Proxima Nova"/>
                <a:sym typeface="Proxima Nova"/>
              </a:rPr>
              <a:t>Lectures are Not</a:t>
            </a:r>
            <a:r>
              <a:rPr b="1" i="0" lang="en" sz="4500" u="none" cap="none" strike="noStrike">
                <a:solidFill>
                  <a:srgbClr val="DA5251"/>
                </a:solidFill>
                <a:latin typeface="Proxima Nova"/>
                <a:ea typeface="Proxima Nova"/>
                <a:cs typeface="Proxima Nova"/>
                <a:sym typeface="Proxima Nova"/>
              </a:rPr>
              <a:t> </a:t>
            </a:r>
            <a:endParaRPr b="1" i="0" sz="45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800"/>
              <a:buFont typeface="Arial"/>
              <a:buNone/>
            </a:pPr>
            <a:r>
              <a:t/>
            </a:r>
            <a:endParaRPr b="1" i="0" sz="4800" u="none" cap="none" strike="noStrike">
              <a:solidFill>
                <a:srgbClr val="DA5251"/>
              </a:solidFill>
              <a:latin typeface="Roboto"/>
              <a:ea typeface="Roboto"/>
              <a:cs typeface="Roboto"/>
              <a:sym typeface="Roboto"/>
            </a:endParaRPr>
          </a:p>
          <a:p>
            <a:pPr indent="-342900" lvl="0" marL="457200" marR="0" rtl="0" algn="l">
              <a:lnSpc>
                <a:spcPct val="100000"/>
              </a:lnSpc>
              <a:spcBef>
                <a:spcPts val="0"/>
              </a:spcBef>
              <a:spcAft>
                <a:spcPts val="0"/>
              </a:spcAft>
              <a:buClr>
                <a:schemeClr val="lt1"/>
              </a:buClr>
              <a:buSzPts val="1800"/>
              <a:buFont typeface="Proxima Nova"/>
              <a:buChar char="●"/>
            </a:pPr>
            <a:r>
              <a:rPr lang="en" sz="1800">
                <a:solidFill>
                  <a:schemeClr val="lt1"/>
                </a:solidFill>
                <a:latin typeface="Proxima Nova"/>
                <a:ea typeface="Proxima Nova"/>
                <a:cs typeface="Proxima Nova"/>
                <a:sym typeface="Proxima Nova"/>
              </a:rPr>
              <a:t>…time to work on your exercises—be present to make the most of each lecture!</a:t>
            </a:r>
            <a:endParaRPr sz="1800">
              <a:solidFill>
                <a:schemeClr val="lt1"/>
              </a:solidFill>
              <a:latin typeface="Proxima Nova"/>
              <a:ea typeface="Proxima Nova"/>
              <a:cs typeface="Proxima Nova"/>
              <a:sym typeface="Proxima Nova"/>
            </a:endParaRPr>
          </a:p>
          <a:p>
            <a:pPr indent="-342900" lvl="0" marL="457200" marR="0" rtl="0" algn="l">
              <a:lnSpc>
                <a:spcPct val="100000"/>
              </a:lnSpc>
              <a:spcBef>
                <a:spcPts val="0"/>
              </a:spcBef>
              <a:spcAft>
                <a:spcPts val="0"/>
              </a:spcAft>
              <a:buClr>
                <a:schemeClr val="lt1"/>
              </a:buClr>
              <a:buSzPts val="1800"/>
              <a:buFont typeface="Proxima Nova"/>
              <a:buChar char="●"/>
            </a:pPr>
            <a:r>
              <a:rPr lang="en" sz="1800">
                <a:solidFill>
                  <a:schemeClr val="lt1"/>
                </a:solidFill>
                <a:latin typeface="Proxima Nova"/>
                <a:ea typeface="Proxima Nova"/>
                <a:cs typeface="Proxima Nova"/>
                <a:sym typeface="Proxima Nova"/>
              </a:rPr>
              <a:t>…code-along sessions.</a:t>
            </a:r>
            <a:endParaRPr sz="1800">
              <a:solidFill>
                <a:schemeClr val="lt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lt1"/>
              </a:buClr>
              <a:buSzPts val="1800"/>
              <a:buFont typeface="Proxima Nova"/>
              <a:buChar char="○"/>
            </a:pPr>
            <a:r>
              <a:rPr lang="en" sz="1800">
                <a:solidFill>
                  <a:schemeClr val="lt1"/>
                </a:solidFill>
                <a:latin typeface="Proxima Nova"/>
                <a:ea typeface="Proxima Nova"/>
                <a:cs typeface="Proxima Nova"/>
                <a:sym typeface="Proxima Nova"/>
              </a:rPr>
              <a:t>Feel free to write small experiments!</a:t>
            </a:r>
            <a:endParaRPr sz="1800">
              <a:solidFill>
                <a:schemeClr val="lt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lt1"/>
              </a:buClr>
              <a:buSzPts val="1800"/>
              <a:buFont typeface="Proxima Nova"/>
              <a:buChar char="○"/>
            </a:pPr>
            <a:r>
              <a:rPr lang="en" sz="1800">
                <a:solidFill>
                  <a:schemeClr val="lt1"/>
                </a:solidFill>
                <a:latin typeface="Proxima Nova"/>
                <a:ea typeface="Proxima Nova"/>
                <a:cs typeface="Proxima Nova"/>
                <a:sym typeface="Proxima Nova"/>
              </a:rPr>
              <a:t>Feel free to peruse the example using the provided GitHub link!</a:t>
            </a:r>
            <a:endParaRPr sz="1800">
              <a:solidFill>
                <a:schemeClr val="lt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lt1"/>
              </a:buClr>
              <a:buSzPts val="1800"/>
              <a:buFont typeface="Proxima Nova"/>
              <a:buChar char="○"/>
            </a:pPr>
            <a:r>
              <a:rPr lang="en" sz="1800">
                <a:solidFill>
                  <a:schemeClr val="lt1"/>
                </a:solidFill>
                <a:latin typeface="Proxima Nova"/>
                <a:ea typeface="Proxima Nova"/>
                <a:cs typeface="Proxima Nova"/>
                <a:sym typeface="Proxima Nova"/>
              </a:rPr>
              <a:t>Don’t fall into the trap of trying to type </a:t>
            </a:r>
            <a:r>
              <a:rPr i="1" lang="en" sz="1800">
                <a:solidFill>
                  <a:schemeClr val="lt1"/>
                </a:solidFill>
                <a:latin typeface="Proxima Nova"/>
                <a:ea typeface="Proxima Nova"/>
                <a:cs typeface="Proxima Nova"/>
                <a:sym typeface="Proxima Nova"/>
              </a:rPr>
              <a:t>everything</a:t>
            </a:r>
            <a:r>
              <a:rPr lang="en" sz="1800">
                <a:solidFill>
                  <a:schemeClr val="lt1"/>
                </a:solidFill>
                <a:latin typeface="Proxima Nova"/>
                <a:ea typeface="Proxima Nova"/>
                <a:cs typeface="Proxima Nova"/>
                <a:sym typeface="Proxima Nova"/>
              </a:rPr>
              <a:t> and not having time to build </a:t>
            </a:r>
            <a:r>
              <a:rPr i="1" lang="en" sz="1800">
                <a:solidFill>
                  <a:schemeClr val="lt1"/>
                </a:solidFill>
                <a:latin typeface="Proxima Nova"/>
                <a:ea typeface="Proxima Nova"/>
                <a:cs typeface="Proxima Nova"/>
                <a:sym typeface="Proxima Nova"/>
              </a:rPr>
              <a:t>understanding</a:t>
            </a:r>
            <a:r>
              <a:rPr lang="en" sz="1800">
                <a:solidFill>
                  <a:schemeClr val="lt1"/>
                </a:solidFill>
                <a:latin typeface="Proxima Nova"/>
                <a:ea typeface="Proxima Nova"/>
                <a:cs typeface="Proxima Nova"/>
                <a:sym typeface="Proxima Nova"/>
              </a:rPr>
              <a:t>.</a:t>
            </a:r>
            <a:endParaRPr sz="1800">
              <a:solidFill>
                <a:schemeClr val="lt1"/>
              </a:solidFill>
              <a:latin typeface="Proxima Nova"/>
              <a:ea typeface="Proxima Nova"/>
              <a:cs typeface="Proxima Nova"/>
              <a:sym typeface="Proxima Nova"/>
            </a:endParaRPr>
          </a:p>
          <a:p>
            <a:pPr indent="0" lvl="0" marL="0" marR="0" rtl="0" algn="l">
              <a:lnSpc>
                <a:spcPct val="100000"/>
              </a:lnSpc>
              <a:spcBef>
                <a:spcPts val="0"/>
              </a:spcBef>
              <a:spcAft>
                <a:spcPts val="0"/>
              </a:spcAft>
              <a:buNone/>
            </a:pPr>
            <a:r>
              <a:t/>
            </a:r>
            <a:endParaRPr sz="1800">
              <a:solidFill>
                <a:schemeClr val="lt1"/>
              </a:solidFill>
              <a:latin typeface="Proxima Nova"/>
              <a:ea typeface="Proxima Nova"/>
              <a:cs typeface="Proxima Nova"/>
              <a:sym typeface="Proxima Nova"/>
            </a:endParaRPr>
          </a:p>
        </p:txBody>
      </p:sp>
      <p:pic>
        <p:nvPicPr>
          <p:cNvPr id="250" name="Google Shape;250;g16ebe6f1abf_0_56"/>
          <p:cNvPicPr preferRelativeResize="0"/>
          <p:nvPr/>
        </p:nvPicPr>
        <p:blipFill rotWithShape="1">
          <a:blip r:embed="rId3">
            <a:alphaModFix/>
          </a:blip>
          <a:srcRect b="0" l="0" r="0" t="0"/>
          <a:stretch/>
        </p:blipFill>
        <p:spPr>
          <a:xfrm>
            <a:off x="152400" y="4005000"/>
            <a:ext cx="986100" cy="986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16ebe6f1abf_0_61"/>
          <p:cNvSpPr txBox="1"/>
          <p:nvPr/>
        </p:nvSpPr>
        <p:spPr>
          <a:xfrm>
            <a:off x="490950" y="151775"/>
            <a:ext cx="8587800" cy="98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1" lang="en" sz="4500">
                <a:solidFill>
                  <a:srgbClr val="DA5251"/>
                </a:solidFill>
                <a:latin typeface="Proxima Nova"/>
                <a:ea typeface="Proxima Nova"/>
                <a:cs typeface="Proxima Nova"/>
                <a:sym typeface="Proxima Nova"/>
              </a:rPr>
              <a:t>Visual Studio Code</a:t>
            </a:r>
            <a:r>
              <a:rPr b="1" i="0" lang="en" sz="4500" u="none" cap="none" strike="noStrike">
                <a:solidFill>
                  <a:srgbClr val="DA5251"/>
                </a:solidFill>
                <a:latin typeface="Proxima Nova"/>
                <a:ea typeface="Proxima Nova"/>
                <a:cs typeface="Proxima Nova"/>
                <a:sym typeface="Proxima Nova"/>
              </a:rPr>
              <a:t> </a:t>
            </a:r>
            <a:endParaRPr b="1" i="0" sz="45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800"/>
              <a:buFont typeface="Arial"/>
              <a:buNone/>
            </a:pPr>
            <a:r>
              <a:t/>
            </a:r>
            <a:endParaRPr b="1" i="0" sz="4800" u="none" cap="none" strike="noStrike">
              <a:solidFill>
                <a:srgbClr val="DA5251"/>
              </a:solidFill>
              <a:latin typeface="Roboto"/>
              <a:ea typeface="Roboto"/>
              <a:cs typeface="Roboto"/>
              <a:sym typeface="Roboto"/>
            </a:endParaRPr>
          </a:p>
          <a:p>
            <a:pPr indent="-342900" lvl="0" marL="457200" marR="0" rtl="0" algn="l">
              <a:lnSpc>
                <a:spcPct val="100000"/>
              </a:lnSpc>
              <a:spcBef>
                <a:spcPts val="0"/>
              </a:spcBef>
              <a:spcAft>
                <a:spcPts val="0"/>
              </a:spcAft>
              <a:buClr>
                <a:schemeClr val="lt1"/>
              </a:buClr>
              <a:buSzPts val="1800"/>
              <a:buFont typeface="Proxima Nova"/>
              <a:buChar char="●"/>
            </a:pPr>
            <a:r>
              <a:rPr lang="en" sz="1800">
                <a:solidFill>
                  <a:schemeClr val="lt1"/>
                </a:solidFill>
                <a:latin typeface="Proxima Nova"/>
                <a:ea typeface="Proxima Nova"/>
                <a:cs typeface="Proxima Nova"/>
                <a:sym typeface="Proxima Nova"/>
              </a:rPr>
              <a:t>We recommend using the free and powerful: </a:t>
            </a:r>
            <a:r>
              <a:rPr lang="en" sz="1800" u="sng">
                <a:solidFill>
                  <a:schemeClr val="hlink"/>
                </a:solidFill>
                <a:latin typeface="Proxima Nova"/>
                <a:ea typeface="Proxima Nova"/>
                <a:cs typeface="Proxima Nova"/>
                <a:sym typeface="Proxima Nova"/>
                <a:hlinkClick r:id="rId3"/>
              </a:rPr>
              <a:t>Visual Studio Code</a:t>
            </a:r>
            <a:endParaRPr sz="1800">
              <a:solidFill>
                <a:schemeClr val="lt1"/>
              </a:solidFill>
              <a:latin typeface="Proxima Nova"/>
              <a:ea typeface="Proxima Nova"/>
              <a:cs typeface="Proxima Nova"/>
              <a:sym typeface="Proxima Nova"/>
            </a:endParaRPr>
          </a:p>
          <a:p>
            <a:pPr indent="-342900" lvl="0" marL="457200" marR="0" rtl="0" algn="l">
              <a:lnSpc>
                <a:spcPct val="100000"/>
              </a:lnSpc>
              <a:spcBef>
                <a:spcPts val="0"/>
              </a:spcBef>
              <a:spcAft>
                <a:spcPts val="0"/>
              </a:spcAft>
              <a:buClr>
                <a:schemeClr val="lt1"/>
              </a:buClr>
              <a:buSzPts val="1800"/>
              <a:buFont typeface="Proxima Nova"/>
              <a:buChar char="●"/>
            </a:pPr>
            <a:r>
              <a:rPr lang="en" sz="1800">
                <a:solidFill>
                  <a:schemeClr val="lt1"/>
                </a:solidFill>
                <a:latin typeface="Proxima Nova"/>
                <a:ea typeface="Proxima Nova"/>
                <a:cs typeface="Proxima Nova"/>
                <a:sym typeface="Proxima Nova"/>
              </a:rPr>
              <a:t>Get familiar with the shortcuts, they save a </a:t>
            </a:r>
            <a:r>
              <a:rPr i="1" lang="en" sz="1800">
                <a:solidFill>
                  <a:schemeClr val="lt1"/>
                </a:solidFill>
                <a:latin typeface="Proxima Nova"/>
                <a:ea typeface="Proxima Nova"/>
                <a:cs typeface="Proxima Nova"/>
                <a:sym typeface="Proxima Nova"/>
              </a:rPr>
              <a:t>lot</a:t>
            </a:r>
            <a:r>
              <a:rPr lang="en" sz="1800">
                <a:solidFill>
                  <a:schemeClr val="lt1"/>
                </a:solidFill>
                <a:latin typeface="Proxima Nova"/>
                <a:ea typeface="Proxima Nova"/>
                <a:cs typeface="Proxima Nova"/>
                <a:sym typeface="Proxima Nova"/>
              </a:rPr>
              <a:t> of time!</a:t>
            </a:r>
            <a:br>
              <a:rPr lang="en" sz="1800">
                <a:solidFill>
                  <a:schemeClr val="lt1"/>
                </a:solidFill>
                <a:latin typeface="Proxima Nova"/>
                <a:ea typeface="Proxima Nova"/>
                <a:cs typeface="Proxima Nova"/>
                <a:sym typeface="Proxima Nova"/>
              </a:rPr>
            </a:br>
            <a:r>
              <a:rPr lang="en">
                <a:solidFill>
                  <a:schemeClr val="lt1"/>
                </a:solidFill>
                <a:latin typeface="Proxima Nova"/>
                <a:ea typeface="Proxima Nova"/>
                <a:cs typeface="Proxima Nova"/>
                <a:sym typeface="Proxima Nova"/>
              </a:rPr>
              <a:t>Go to </a:t>
            </a:r>
            <a:r>
              <a:rPr b="1" lang="en">
                <a:solidFill>
                  <a:schemeClr val="lt1"/>
                </a:solidFill>
                <a:latin typeface="Proxima Nova"/>
                <a:ea typeface="Proxima Nova"/>
                <a:cs typeface="Proxima Nova"/>
                <a:sym typeface="Proxima Nova"/>
              </a:rPr>
              <a:t>Help→Keyboard Shortcuts Reference</a:t>
            </a:r>
            <a:r>
              <a:rPr lang="en">
                <a:solidFill>
                  <a:schemeClr val="lt1"/>
                </a:solidFill>
                <a:latin typeface="Proxima Nova"/>
                <a:ea typeface="Proxima Nova"/>
                <a:cs typeface="Proxima Nova"/>
                <a:sym typeface="Proxima Nova"/>
              </a:rPr>
              <a:t> for your OS’ instructions.</a:t>
            </a:r>
            <a:endParaRPr>
              <a:solidFill>
                <a:schemeClr val="lt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lt1"/>
              </a:buClr>
              <a:buSzPts val="1800"/>
              <a:buFont typeface="Proxima Nova"/>
              <a:buChar char="○"/>
            </a:pPr>
            <a:r>
              <a:rPr lang="en" sz="1800" u="sng">
                <a:solidFill>
                  <a:schemeClr val="hlink"/>
                </a:solidFill>
                <a:latin typeface="Proxima Nova"/>
                <a:ea typeface="Proxima Nova"/>
                <a:cs typeface="Proxima Nova"/>
                <a:sym typeface="Proxima Nova"/>
                <a:hlinkClick r:id="rId4"/>
              </a:rPr>
              <a:t>Linux</a:t>
            </a:r>
            <a:endParaRPr sz="1800">
              <a:solidFill>
                <a:schemeClr val="lt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lt1"/>
              </a:buClr>
              <a:buSzPts val="1800"/>
              <a:buFont typeface="Proxima Nova"/>
              <a:buChar char="○"/>
            </a:pPr>
            <a:r>
              <a:rPr lang="en" sz="1800" u="sng">
                <a:solidFill>
                  <a:schemeClr val="hlink"/>
                </a:solidFill>
                <a:latin typeface="Proxima Nova"/>
                <a:ea typeface="Proxima Nova"/>
                <a:cs typeface="Proxima Nova"/>
                <a:sym typeface="Proxima Nova"/>
                <a:hlinkClick r:id="rId5"/>
              </a:rPr>
              <a:t>MacOS</a:t>
            </a:r>
            <a:endParaRPr sz="1800">
              <a:solidFill>
                <a:schemeClr val="lt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lt1"/>
              </a:buClr>
              <a:buSzPts val="1800"/>
              <a:buFont typeface="Proxima Nova"/>
              <a:buChar char="○"/>
            </a:pPr>
            <a:r>
              <a:rPr lang="en" sz="1800" u="sng">
                <a:solidFill>
                  <a:schemeClr val="hlink"/>
                </a:solidFill>
                <a:latin typeface="Proxima Nova"/>
                <a:ea typeface="Proxima Nova"/>
                <a:cs typeface="Proxima Nova"/>
                <a:sym typeface="Proxima Nova"/>
                <a:hlinkClick r:id="rId6"/>
              </a:rPr>
              <a:t>Windows</a:t>
            </a:r>
            <a:endParaRPr sz="1800">
              <a:solidFill>
                <a:schemeClr val="lt1"/>
              </a:solidFill>
              <a:latin typeface="Proxima Nova"/>
              <a:ea typeface="Proxima Nova"/>
              <a:cs typeface="Proxima Nova"/>
              <a:sym typeface="Proxima Nova"/>
            </a:endParaRPr>
          </a:p>
          <a:p>
            <a:pPr indent="0" lvl="0" marL="0" marR="0" rtl="0" algn="l">
              <a:lnSpc>
                <a:spcPct val="100000"/>
              </a:lnSpc>
              <a:spcBef>
                <a:spcPts val="0"/>
              </a:spcBef>
              <a:spcAft>
                <a:spcPts val="0"/>
              </a:spcAft>
              <a:buNone/>
            </a:pPr>
            <a:r>
              <a:t/>
            </a:r>
            <a:endParaRPr sz="1800">
              <a:solidFill>
                <a:schemeClr val="lt1"/>
              </a:solidFill>
              <a:latin typeface="Proxima Nova"/>
              <a:ea typeface="Proxima Nova"/>
              <a:cs typeface="Proxima Nova"/>
              <a:sym typeface="Proxima Nova"/>
            </a:endParaRPr>
          </a:p>
        </p:txBody>
      </p:sp>
      <p:pic>
        <p:nvPicPr>
          <p:cNvPr id="256" name="Google Shape;256;g16ebe6f1abf_0_61"/>
          <p:cNvPicPr preferRelativeResize="0"/>
          <p:nvPr/>
        </p:nvPicPr>
        <p:blipFill rotWithShape="1">
          <a:blip r:embed="rId7">
            <a:alphaModFix/>
          </a:blip>
          <a:srcRect b="0" l="0" r="0" t="0"/>
          <a:stretch/>
        </p:blipFill>
        <p:spPr>
          <a:xfrm>
            <a:off x="152400" y="4005000"/>
            <a:ext cx="986100" cy="986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16ebe6f1abf_0_71"/>
          <p:cNvSpPr txBox="1"/>
          <p:nvPr/>
        </p:nvSpPr>
        <p:spPr>
          <a:xfrm>
            <a:off x="490950" y="151775"/>
            <a:ext cx="8587800" cy="98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1" lang="en" sz="4500">
                <a:solidFill>
                  <a:srgbClr val="DA5251"/>
                </a:solidFill>
                <a:latin typeface="Proxima Nova"/>
                <a:ea typeface="Proxima Nova"/>
                <a:cs typeface="Proxima Nova"/>
                <a:sym typeface="Proxima Nova"/>
              </a:rPr>
              <a:t>VSCode Extensions</a:t>
            </a:r>
            <a:r>
              <a:rPr b="1" i="0" lang="en" sz="4500" u="none" cap="none" strike="noStrike">
                <a:solidFill>
                  <a:srgbClr val="DA5251"/>
                </a:solidFill>
                <a:latin typeface="Proxima Nova"/>
                <a:ea typeface="Proxima Nova"/>
                <a:cs typeface="Proxima Nova"/>
                <a:sym typeface="Proxima Nova"/>
              </a:rPr>
              <a:t> </a:t>
            </a:r>
            <a:endParaRPr b="1" i="0" sz="45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800"/>
              <a:buFont typeface="Arial"/>
              <a:buNone/>
            </a:pPr>
            <a:r>
              <a:t/>
            </a:r>
            <a:endParaRPr b="1" i="0" sz="4800" u="none" cap="none" strike="noStrike">
              <a:solidFill>
                <a:srgbClr val="DA5251"/>
              </a:solidFill>
              <a:latin typeface="Roboto"/>
              <a:ea typeface="Roboto"/>
              <a:cs typeface="Roboto"/>
              <a:sym typeface="Roboto"/>
            </a:endParaRPr>
          </a:p>
          <a:p>
            <a:pPr indent="-342900" lvl="0" marL="457200" marR="0" rtl="0" algn="l">
              <a:lnSpc>
                <a:spcPct val="100000"/>
              </a:lnSpc>
              <a:spcBef>
                <a:spcPts val="0"/>
              </a:spcBef>
              <a:spcAft>
                <a:spcPts val="0"/>
              </a:spcAft>
              <a:buClr>
                <a:schemeClr val="lt1"/>
              </a:buClr>
              <a:buSzPts val="1800"/>
              <a:buFont typeface="Proxima Nova"/>
              <a:buChar char="●"/>
            </a:pPr>
            <a:r>
              <a:rPr lang="en" sz="1800">
                <a:solidFill>
                  <a:schemeClr val="lt1"/>
                </a:solidFill>
                <a:latin typeface="Proxima Nova"/>
                <a:ea typeface="Proxima Nova"/>
                <a:cs typeface="Proxima Nova"/>
                <a:sym typeface="Proxima Nova"/>
              </a:rPr>
              <a:t>When getting started, avoid using tools that write a lot of code for you (like </a:t>
            </a:r>
            <a:r>
              <a:rPr lang="en" sz="1800" u="sng">
                <a:solidFill>
                  <a:schemeClr val="hlink"/>
                </a:solidFill>
                <a:latin typeface="Proxima Nova"/>
                <a:ea typeface="Proxima Nova"/>
                <a:cs typeface="Proxima Nova"/>
                <a:sym typeface="Proxima Nova"/>
                <a:hlinkClick r:id="rId3"/>
              </a:rPr>
              <a:t>GitHub Copilot</a:t>
            </a:r>
            <a:r>
              <a:rPr lang="en" sz="1800">
                <a:solidFill>
                  <a:schemeClr val="lt1"/>
                </a:solidFill>
                <a:latin typeface="Proxima Nova"/>
                <a:ea typeface="Proxima Nova"/>
                <a:cs typeface="Proxima Nova"/>
                <a:sym typeface="Proxima Nova"/>
              </a:rPr>
              <a:t>); while powerful, they often make it difficult for you to learn </a:t>
            </a:r>
            <a:r>
              <a:rPr i="1" lang="en" sz="1800">
                <a:solidFill>
                  <a:schemeClr val="lt1"/>
                </a:solidFill>
                <a:latin typeface="Proxima Nova"/>
                <a:ea typeface="Proxima Nova"/>
                <a:cs typeface="Proxima Nova"/>
                <a:sym typeface="Proxima Nova"/>
              </a:rPr>
              <a:t>how</a:t>
            </a:r>
            <a:r>
              <a:rPr lang="en" sz="1800">
                <a:solidFill>
                  <a:schemeClr val="lt1"/>
                </a:solidFill>
                <a:latin typeface="Proxima Nova"/>
                <a:ea typeface="Proxima Nova"/>
                <a:cs typeface="Proxima Nova"/>
                <a:sym typeface="Proxima Nova"/>
              </a:rPr>
              <a:t> your code works, and it discourages essential repetition when engaging with new concepts</a:t>
            </a:r>
            <a:endParaRPr sz="1800">
              <a:solidFill>
                <a:schemeClr val="lt1"/>
              </a:solidFill>
              <a:latin typeface="Proxima Nova"/>
              <a:ea typeface="Proxima Nova"/>
              <a:cs typeface="Proxima Nova"/>
              <a:sym typeface="Proxima Nova"/>
            </a:endParaRPr>
          </a:p>
          <a:p>
            <a:pPr indent="-342900" lvl="0" marL="457200" marR="0" rtl="0" algn="l">
              <a:lnSpc>
                <a:spcPct val="100000"/>
              </a:lnSpc>
              <a:spcBef>
                <a:spcPts val="0"/>
              </a:spcBef>
              <a:spcAft>
                <a:spcPts val="0"/>
              </a:spcAft>
              <a:buClr>
                <a:schemeClr val="lt1"/>
              </a:buClr>
              <a:buSzPts val="1800"/>
              <a:buFont typeface="Proxima Nova"/>
              <a:buChar char="●"/>
            </a:pPr>
            <a:r>
              <a:rPr b="1" lang="en" sz="1800">
                <a:solidFill>
                  <a:schemeClr val="lt1"/>
                </a:solidFill>
                <a:latin typeface="Proxima Nova"/>
                <a:ea typeface="Proxima Nova"/>
                <a:cs typeface="Proxima Nova"/>
                <a:sym typeface="Proxima Nova"/>
              </a:rPr>
              <a:t>Do use</a:t>
            </a:r>
            <a:r>
              <a:rPr lang="en" sz="1800">
                <a:solidFill>
                  <a:schemeClr val="lt1"/>
                </a:solidFill>
                <a:latin typeface="Proxima Nova"/>
                <a:ea typeface="Proxima Nova"/>
                <a:cs typeface="Proxima Nova"/>
                <a:sym typeface="Proxima Nova"/>
              </a:rPr>
              <a:t> extensions that make your code more readable, and help you maintain a high standard in your code formatting:</a:t>
            </a:r>
            <a:endParaRPr sz="1800">
              <a:solidFill>
                <a:schemeClr val="lt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lt1"/>
              </a:buClr>
              <a:buSzPts val="1800"/>
              <a:buFont typeface="Proxima Nova"/>
              <a:buChar char="○"/>
            </a:pPr>
            <a:r>
              <a:rPr lang="en" sz="1800" u="sng">
                <a:solidFill>
                  <a:schemeClr val="hlink"/>
                </a:solidFill>
                <a:latin typeface="Proxima Nova"/>
                <a:ea typeface="Proxima Nova"/>
                <a:cs typeface="Proxima Nova"/>
                <a:sym typeface="Proxima Nova"/>
                <a:hlinkClick r:id="rId4"/>
              </a:rPr>
              <a:t>ESLint</a:t>
            </a:r>
            <a:endParaRPr sz="1800">
              <a:solidFill>
                <a:schemeClr val="lt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lt1"/>
              </a:buClr>
              <a:buSzPts val="1800"/>
              <a:buFont typeface="Proxima Nova"/>
              <a:buChar char="○"/>
            </a:pPr>
            <a:r>
              <a:rPr lang="en" sz="1800" u="sng">
                <a:solidFill>
                  <a:schemeClr val="hlink"/>
                </a:solidFill>
                <a:latin typeface="Proxima Nova"/>
                <a:ea typeface="Proxima Nova"/>
                <a:cs typeface="Proxima Nova"/>
                <a:sym typeface="Proxima Nova"/>
                <a:hlinkClick r:id="rId5"/>
              </a:rPr>
              <a:t>Rainbow Brackets</a:t>
            </a:r>
            <a:endParaRPr sz="1800">
              <a:solidFill>
                <a:schemeClr val="lt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lt1"/>
              </a:buClr>
              <a:buSzPts val="1800"/>
              <a:buFont typeface="Proxima Nova"/>
              <a:buChar char="○"/>
            </a:pPr>
            <a:r>
              <a:rPr lang="en" sz="1800" u="sng">
                <a:solidFill>
                  <a:schemeClr val="hlink"/>
                </a:solidFill>
                <a:latin typeface="Proxima Nova"/>
                <a:ea typeface="Proxima Nova"/>
                <a:cs typeface="Proxima Nova"/>
                <a:sym typeface="Proxima Nova"/>
                <a:hlinkClick r:id="rId6"/>
              </a:rPr>
              <a:t>Prettier</a:t>
            </a:r>
            <a:r>
              <a:rPr lang="en" sz="1800">
                <a:solidFill>
                  <a:schemeClr val="lt1"/>
                </a:solidFill>
                <a:latin typeface="Proxima Nova"/>
                <a:ea typeface="Proxima Nova"/>
                <a:cs typeface="Proxima Nova"/>
                <a:sym typeface="Proxima Nova"/>
              </a:rPr>
              <a:t> (wait a few weeks, then use this to save some time)</a:t>
            </a:r>
            <a:endParaRPr sz="1800">
              <a:solidFill>
                <a:schemeClr val="lt1"/>
              </a:solidFill>
              <a:latin typeface="Proxima Nova"/>
              <a:ea typeface="Proxima Nova"/>
              <a:cs typeface="Proxima Nova"/>
              <a:sym typeface="Proxima Nova"/>
            </a:endParaRPr>
          </a:p>
          <a:p>
            <a:pPr indent="0" lvl="0" marL="0" marR="0" rtl="0" algn="l">
              <a:lnSpc>
                <a:spcPct val="100000"/>
              </a:lnSpc>
              <a:spcBef>
                <a:spcPts val="0"/>
              </a:spcBef>
              <a:spcAft>
                <a:spcPts val="0"/>
              </a:spcAft>
              <a:buNone/>
            </a:pPr>
            <a:r>
              <a:t/>
            </a:r>
            <a:endParaRPr sz="1800">
              <a:solidFill>
                <a:schemeClr val="lt1"/>
              </a:solidFill>
              <a:latin typeface="Proxima Nova"/>
              <a:ea typeface="Proxima Nova"/>
              <a:cs typeface="Proxima Nova"/>
              <a:sym typeface="Proxima Nova"/>
            </a:endParaRPr>
          </a:p>
        </p:txBody>
      </p:sp>
      <p:pic>
        <p:nvPicPr>
          <p:cNvPr id="262" name="Google Shape;262;g16ebe6f1abf_0_71"/>
          <p:cNvPicPr preferRelativeResize="0"/>
          <p:nvPr/>
        </p:nvPicPr>
        <p:blipFill rotWithShape="1">
          <a:blip r:embed="rId7">
            <a:alphaModFix/>
          </a:blip>
          <a:srcRect b="0" l="0" r="0" t="0"/>
          <a:stretch/>
        </p:blipFill>
        <p:spPr>
          <a:xfrm>
            <a:off x="152400" y="4005000"/>
            <a:ext cx="986100" cy="9861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16ebe6f1abf_0_86"/>
          <p:cNvSpPr txBox="1"/>
          <p:nvPr/>
        </p:nvSpPr>
        <p:spPr>
          <a:xfrm>
            <a:off x="490950" y="151775"/>
            <a:ext cx="8587800" cy="98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1" lang="en" sz="4500">
                <a:solidFill>
                  <a:srgbClr val="DA5251"/>
                </a:solidFill>
                <a:latin typeface="Proxima Nova"/>
                <a:ea typeface="Proxima Nova"/>
                <a:cs typeface="Proxima Nova"/>
                <a:sym typeface="Proxima Nova"/>
              </a:rPr>
              <a:t>Approaching Problems</a:t>
            </a:r>
            <a:r>
              <a:rPr b="1" i="0" lang="en" sz="4500" u="none" cap="none" strike="noStrike">
                <a:solidFill>
                  <a:srgbClr val="DA5251"/>
                </a:solidFill>
                <a:latin typeface="Proxima Nova"/>
                <a:ea typeface="Proxima Nova"/>
                <a:cs typeface="Proxima Nova"/>
                <a:sym typeface="Proxima Nova"/>
              </a:rPr>
              <a:t> </a:t>
            </a:r>
            <a:endParaRPr b="1" i="0" sz="45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800"/>
              <a:buFont typeface="Arial"/>
              <a:buNone/>
            </a:pPr>
            <a:r>
              <a:t/>
            </a:r>
            <a:endParaRPr b="1" i="0" sz="4800" u="none" cap="none" strike="noStrike">
              <a:solidFill>
                <a:srgbClr val="DA5251"/>
              </a:solidFill>
              <a:latin typeface="Roboto"/>
              <a:ea typeface="Roboto"/>
              <a:cs typeface="Roboto"/>
              <a:sym typeface="Roboto"/>
            </a:endParaRPr>
          </a:p>
          <a:p>
            <a:pPr indent="0" lvl="0" marL="0" marR="0" rtl="0" algn="l">
              <a:lnSpc>
                <a:spcPct val="100000"/>
              </a:lnSpc>
              <a:spcBef>
                <a:spcPts val="0"/>
              </a:spcBef>
              <a:spcAft>
                <a:spcPts val="0"/>
              </a:spcAft>
              <a:buNone/>
            </a:pPr>
            <a:r>
              <a:rPr lang="en" sz="1800">
                <a:solidFill>
                  <a:schemeClr val="lt1"/>
                </a:solidFill>
                <a:latin typeface="Proxima Nova"/>
                <a:ea typeface="Proxima Nova"/>
                <a:cs typeface="Proxima Nova"/>
                <a:sym typeface="Proxima Nova"/>
              </a:rPr>
              <a:t>How to approach problem solving?</a:t>
            </a:r>
            <a:endParaRPr sz="1800">
              <a:solidFill>
                <a:schemeClr val="lt1"/>
              </a:solidFill>
              <a:latin typeface="Proxima Nova"/>
              <a:ea typeface="Proxima Nova"/>
              <a:cs typeface="Proxima Nova"/>
              <a:sym typeface="Proxima Nova"/>
            </a:endParaRPr>
          </a:p>
          <a:p>
            <a:pPr indent="-342900" lvl="0" marL="457200" marR="0" rtl="0" algn="l">
              <a:lnSpc>
                <a:spcPct val="100000"/>
              </a:lnSpc>
              <a:spcBef>
                <a:spcPts val="0"/>
              </a:spcBef>
              <a:spcAft>
                <a:spcPts val="0"/>
              </a:spcAft>
              <a:buClr>
                <a:schemeClr val="lt1"/>
              </a:buClr>
              <a:buSzPts val="1800"/>
              <a:buFont typeface="Proxima Nova"/>
              <a:buChar char="●"/>
            </a:pPr>
            <a:r>
              <a:rPr lang="en" sz="1800">
                <a:solidFill>
                  <a:schemeClr val="lt1"/>
                </a:solidFill>
                <a:latin typeface="Proxima Nova"/>
                <a:ea typeface="Proxima Nova"/>
                <a:cs typeface="Proxima Nova"/>
                <a:sym typeface="Proxima Nova"/>
              </a:rPr>
              <a:t>List the steps in order to solve a problem (don't think about syntax)</a:t>
            </a:r>
            <a:endParaRPr sz="1800">
              <a:solidFill>
                <a:schemeClr val="lt1"/>
              </a:solidFill>
              <a:latin typeface="Proxima Nova"/>
              <a:ea typeface="Proxima Nova"/>
              <a:cs typeface="Proxima Nova"/>
              <a:sym typeface="Proxima Nova"/>
            </a:endParaRPr>
          </a:p>
          <a:p>
            <a:pPr indent="-342900" lvl="0" marL="457200" marR="0" rtl="0" algn="l">
              <a:lnSpc>
                <a:spcPct val="100000"/>
              </a:lnSpc>
              <a:spcBef>
                <a:spcPts val="0"/>
              </a:spcBef>
              <a:spcAft>
                <a:spcPts val="0"/>
              </a:spcAft>
              <a:buClr>
                <a:schemeClr val="lt1"/>
              </a:buClr>
              <a:buSzPts val="1800"/>
              <a:buFont typeface="Proxima Nova"/>
              <a:buChar char="●"/>
            </a:pPr>
            <a:r>
              <a:rPr lang="en" sz="1800">
                <a:solidFill>
                  <a:schemeClr val="lt1"/>
                </a:solidFill>
                <a:latin typeface="Proxima Nova"/>
                <a:ea typeface="Proxima Nova"/>
                <a:cs typeface="Proxima Nova"/>
                <a:sym typeface="Proxima Nova"/>
              </a:rPr>
              <a:t>Step-by-step process</a:t>
            </a:r>
            <a:endParaRPr sz="1800">
              <a:solidFill>
                <a:schemeClr val="lt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lt1"/>
              </a:buClr>
              <a:buSzPts val="1800"/>
              <a:buFont typeface="Proxima Nova"/>
              <a:buAutoNum type="alphaLcPeriod"/>
            </a:pPr>
            <a:r>
              <a:rPr lang="en" sz="1800">
                <a:solidFill>
                  <a:schemeClr val="lt1"/>
                </a:solidFill>
                <a:latin typeface="Proxima Nova"/>
                <a:ea typeface="Proxima Nova"/>
                <a:cs typeface="Proxima Nova"/>
                <a:sym typeface="Proxima Nova"/>
              </a:rPr>
              <a:t>State hypothesis</a:t>
            </a:r>
            <a:endParaRPr sz="1800">
              <a:solidFill>
                <a:schemeClr val="lt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lt1"/>
              </a:buClr>
              <a:buSzPts val="1800"/>
              <a:buFont typeface="Proxima Nova"/>
              <a:buAutoNum type="alphaLcPeriod"/>
            </a:pPr>
            <a:r>
              <a:rPr lang="en" sz="1800">
                <a:solidFill>
                  <a:schemeClr val="lt1"/>
                </a:solidFill>
                <a:latin typeface="Proxima Nova"/>
                <a:ea typeface="Proxima Nova"/>
                <a:cs typeface="Proxima Nova"/>
                <a:sym typeface="Proxima Nova"/>
              </a:rPr>
              <a:t>Verify the hypothesis</a:t>
            </a:r>
            <a:endParaRPr sz="1800">
              <a:solidFill>
                <a:schemeClr val="lt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lt1"/>
              </a:buClr>
              <a:buSzPts val="1800"/>
              <a:buFont typeface="Proxima Nova"/>
              <a:buAutoNum type="alphaLcPeriod"/>
            </a:pPr>
            <a:r>
              <a:rPr lang="en" sz="1800">
                <a:solidFill>
                  <a:schemeClr val="lt1"/>
                </a:solidFill>
                <a:latin typeface="Proxima Nova"/>
                <a:ea typeface="Proxima Nova"/>
                <a:cs typeface="Proxima Nova"/>
                <a:sym typeface="Proxima Nova"/>
              </a:rPr>
              <a:t>Make changes</a:t>
            </a:r>
            <a:endParaRPr sz="1800">
              <a:solidFill>
                <a:schemeClr val="lt1"/>
              </a:solidFill>
              <a:latin typeface="Proxima Nova"/>
              <a:ea typeface="Proxima Nova"/>
              <a:cs typeface="Proxima Nova"/>
              <a:sym typeface="Proxima Nova"/>
            </a:endParaRPr>
          </a:p>
          <a:p>
            <a:pPr indent="-342900" lvl="0" marL="457200" marR="0" rtl="0" algn="l">
              <a:lnSpc>
                <a:spcPct val="100000"/>
              </a:lnSpc>
              <a:spcBef>
                <a:spcPts val="0"/>
              </a:spcBef>
              <a:spcAft>
                <a:spcPts val="0"/>
              </a:spcAft>
              <a:buClr>
                <a:schemeClr val="lt1"/>
              </a:buClr>
              <a:buSzPts val="1800"/>
              <a:buFont typeface="Proxima Nova"/>
              <a:buChar char="●"/>
            </a:pPr>
            <a:r>
              <a:rPr lang="en" sz="1800">
                <a:solidFill>
                  <a:schemeClr val="lt1"/>
                </a:solidFill>
                <a:latin typeface="Proxima Nova"/>
                <a:ea typeface="Proxima Nova"/>
                <a:cs typeface="Proxima Nova"/>
                <a:sym typeface="Proxima Nova"/>
              </a:rPr>
              <a:t>We express ourselves through code (like an author with a book)</a:t>
            </a:r>
            <a:endParaRPr sz="1800">
              <a:solidFill>
                <a:schemeClr val="lt1"/>
              </a:solidFill>
              <a:latin typeface="Proxima Nova"/>
              <a:ea typeface="Proxima Nova"/>
              <a:cs typeface="Proxima Nova"/>
              <a:sym typeface="Proxima Nova"/>
            </a:endParaRPr>
          </a:p>
          <a:p>
            <a:pPr indent="-342900" lvl="0" marL="457200" marR="0" rtl="0" algn="l">
              <a:lnSpc>
                <a:spcPct val="100000"/>
              </a:lnSpc>
              <a:spcBef>
                <a:spcPts val="0"/>
              </a:spcBef>
              <a:spcAft>
                <a:spcPts val="0"/>
              </a:spcAft>
              <a:buClr>
                <a:schemeClr val="lt1"/>
              </a:buClr>
              <a:buSzPts val="1800"/>
              <a:buFont typeface="Proxima Nova"/>
              <a:buChar char="●"/>
            </a:pPr>
            <a:r>
              <a:rPr lang="en" sz="1800">
                <a:solidFill>
                  <a:schemeClr val="lt1"/>
                </a:solidFill>
                <a:latin typeface="Proxima Nova"/>
                <a:ea typeface="Proxima Nova"/>
                <a:cs typeface="Proxima Nova"/>
                <a:sym typeface="Proxima Nova"/>
              </a:rPr>
              <a:t>Make sure your book can be understood!</a:t>
            </a:r>
            <a:endParaRPr sz="1800">
              <a:solidFill>
                <a:schemeClr val="lt1"/>
              </a:solidFill>
              <a:latin typeface="Proxima Nova"/>
              <a:ea typeface="Proxima Nova"/>
              <a:cs typeface="Proxima Nova"/>
              <a:sym typeface="Proxima Nova"/>
            </a:endParaRPr>
          </a:p>
          <a:p>
            <a:pPr indent="0" lvl="0" marL="0" marR="0" rtl="0" algn="l">
              <a:lnSpc>
                <a:spcPct val="100000"/>
              </a:lnSpc>
              <a:spcBef>
                <a:spcPts val="0"/>
              </a:spcBef>
              <a:spcAft>
                <a:spcPts val="0"/>
              </a:spcAft>
              <a:buNone/>
            </a:pPr>
            <a:r>
              <a:t/>
            </a:r>
            <a:endParaRPr sz="1800">
              <a:solidFill>
                <a:schemeClr val="lt1"/>
              </a:solidFill>
              <a:latin typeface="Proxima Nova"/>
              <a:ea typeface="Proxima Nova"/>
              <a:cs typeface="Proxima Nova"/>
              <a:sym typeface="Proxima Nova"/>
            </a:endParaRPr>
          </a:p>
        </p:txBody>
      </p:sp>
      <p:pic>
        <p:nvPicPr>
          <p:cNvPr id="268" name="Google Shape;268;g16ebe6f1abf_0_86"/>
          <p:cNvPicPr preferRelativeResize="0"/>
          <p:nvPr/>
        </p:nvPicPr>
        <p:blipFill rotWithShape="1">
          <a:blip r:embed="rId3">
            <a:alphaModFix/>
          </a:blip>
          <a:srcRect b="0" l="0" r="0" t="0"/>
          <a:stretch/>
        </p:blipFill>
        <p:spPr>
          <a:xfrm>
            <a:off x="152400" y="4005000"/>
            <a:ext cx="986100" cy="9861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17"/>
          <p:cNvPicPr preferRelativeResize="0"/>
          <p:nvPr/>
        </p:nvPicPr>
        <p:blipFill rotWithShape="1">
          <a:blip r:embed="rId3">
            <a:alphaModFix/>
          </a:blip>
          <a:srcRect b="0" l="19558" r="46754" t="-13032"/>
          <a:stretch/>
        </p:blipFill>
        <p:spPr>
          <a:xfrm>
            <a:off x="3660750" y="714275"/>
            <a:ext cx="2059901" cy="3108500"/>
          </a:xfrm>
          <a:prstGeom prst="rect">
            <a:avLst/>
          </a:prstGeom>
          <a:noFill/>
          <a:ln>
            <a:noFill/>
          </a:ln>
        </p:spPr>
      </p:pic>
      <p:sp>
        <p:nvSpPr>
          <p:cNvPr id="274" name="Google Shape;274;p17"/>
          <p:cNvSpPr txBox="1"/>
          <p:nvPr/>
        </p:nvSpPr>
        <p:spPr>
          <a:xfrm>
            <a:off x="485100" y="3822775"/>
            <a:ext cx="3396600" cy="1648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n" sz="4800" u="none" cap="none" strike="noStrike">
                <a:solidFill>
                  <a:srgbClr val="012D3D"/>
                </a:solidFill>
                <a:latin typeface="Proxima Nova"/>
                <a:ea typeface="Proxima Nova"/>
                <a:cs typeface="Proxima Nova"/>
                <a:sym typeface="Proxima Nova"/>
              </a:rPr>
              <a:t>Thank you.</a:t>
            </a:r>
            <a:r>
              <a:rPr b="1" i="0" lang="en" sz="4800" u="none" cap="none" strike="noStrike">
                <a:solidFill>
                  <a:srgbClr val="012D3D"/>
                </a:solidFill>
                <a:latin typeface="Roboto"/>
                <a:ea typeface="Roboto"/>
                <a:cs typeface="Roboto"/>
                <a:sym typeface="Roboto"/>
              </a:rPr>
              <a:t> </a:t>
            </a:r>
            <a:endParaRPr b="0" i="0" sz="4800" u="sng" cap="none" strike="noStrike">
              <a:solidFill>
                <a:srgbClr val="012D3D"/>
              </a:solidFill>
              <a:latin typeface="Roboto Slab"/>
              <a:ea typeface="Roboto Slab"/>
              <a:cs typeface="Roboto Slab"/>
              <a:sym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nvSpPr>
        <p:spPr>
          <a:xfrm>
            <a:off x="278100" y="217175"/>
            <a:ext cx="8587800" cy="98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1" lang="en" sz="4800">
                <a:solidFill>
                  <a:srgbClr val="DA5251"/>
                </a:solidFill>
                <a:latin typeface="Proxima Nova"/>
                <a:ea typeface="Proxima Nova"/>
                <a:cs typeface="Proxima Nova"/>
                <a:sym typeface="Proxima Nova"/>
              </a:rPr>
              <a:t>Our Team</a:t>
            </a:r>
            <a:r>
              <a:rPr b="1" i="0" lang="en" sz="4500" u="none" cap="none" strike="noStrike">
                <a:solidFill>
                  <a:srgbClr val="DA5251"/>
                </a:solidFill>
                <a:latin typeface="Proxima Nova"/>
                <a:ea typeface="Proxima Nova"/>
                <a:cs typeface="Proxima Nova"/>
                <a:sym typeface="Proxima Nova"/>
              </a:rPr>
              <a:t> </a:t>
            </a:r>
            <a:endParaRPr b="1" i="0" sz="4500" u="none" cap="none" strike="noStrike">
              <a:solidFill>
                <a:srgbClr val="DA5251"/>
              </a:solidFill>
              <a:latin typeface="Proxima Nova"/>
              <a:ea typeface="Proxima Nova"/>
              <a:cs typeface="Proxima Nova"/>
              <a:sym typeface="Proxima Nova"/>
            </a:endParaRPr>
          </a:p>
          <a:p>
            <a:pPr indent="0" lvl="0" marL="0" marR="0" rtl="0" algn="l">
              <a:lnSpc>
                <a:spcPct val="100000"/>
              </a:lnSpc>
              <a:spcBef>
                <a:spcPts val="600"/>
              </a:spcBef>
              <a:spcAft>
                <a:spcPts val="0"/>
              </a:spcAft>
              <a:buClr>
                <a:srgbClr val="000000"/>
              </a:buClr>
              <a:buSzPts val="1800"/>
              <a:buFont typeface="Arial"/>
              <a:buNone/>
            </a:pPr>
            <a:r>
              <a:t/>
            </a:r>
            <a:endParaRPr b="1" i="0" sz="1800" u="none" cap="none" strike="noStrike">
              <a:solidFill>
                <a:schemeClr val="lt1"/>
              </a:solidFill>
              <a:latin typeface="Proxima Nova"/>
              <a:ea typeface="Proxima Nova"/>
              <a:cs typeface="Proxima Nova"/>
              <a:sym typeface="Proxima Nova"/>
            </a:endParaRPr>
          </a:p>
          <a:p>
            <a:pPr indent="0" lvl="0" marL="0" marR="0" rtl="0" algn="ctr">
              <a:lnSpc>
                <a:spcPct val="100000"/>
              </a:lnSpc>
              <a:spcBef>
                <a:spcPts val="600"/>
              </a:spcBef>
              <a:spcAft>
                <a:spcPts val="0"/>
              </a:spcAft>
              <a:buClr>
                <a:schemeClr val="dk1"/>
              </a:buClr>
              <a:buSzPts val="1100"/>
              <a:buFont typeface="Arial"/>
              <a:buNone/>
            </a:pPr>
            <a:r>
              <a:rPr lang="en" sz="1800">
                <a:solidFill>
                  <a:schemeClr val="lt1"/>
                </a:solidFill>
                <a:latin typeface="Proxima Nova"/>
                <a:ea typeface="Proxima Nova"/>
                <a:cs typeface="Proxima Nova"/>
                <a:sym typeface="Proxima Nova"/>
              </a:rPr>
              <a:t>Here are some soon-to-be familiar faces!</a:t>
            </a:r>
            <a:endParaRPr b="0" i="0" sz="1800" u="none" cap="none" strike="noStrike">
              <a:solidFill>
                <a:schemeClr val="lt1"/>
              </a:solidFill>
              <a:latin typeface="Proxima Nova"/>
              <a:ea typeface="Proxima Nova"/>
              <a:cs typeface="Proxima Nova"/>
              <a:sym typeface="Proxima Nova"/>
            </a:endParaRPr>
          </a:p>
          <a:p>
            <a:pPr indent="0" lvl="0" marL="0" marR="0" rtl="0" algn="l">
              <a:lnSpc>
                <a:spcPct val="100000"/>
              </a:lnSpc>
              <a:spcBef>
                <a:spcPts val="600"/>
              </a:spcBef>
              <a:spcAft>
                <a:spcPts val="0"/>
              </a:spcAft>
              <a:buClr>
                <a:schemeClr val="dk1"/>
              </a:buClr>
              <a:buSzPts val="1100"/>
              <a:buFont typeface="Arial"/>
              <a:buNone/>
            </a:pPr>
            <a:br>
              <a:rPr b="0" i="0" lang="en" sz="1800" u="none" cap="none" strike="noStrike">
                <a:solidFill>
                  <a:schemeClr val="lt1"/>
                </a:solidFill>
                <a:latin typeface="Proxima Nova"/>
                <a:ea typeface="Proxima Nova"/>
                <a:cs typeface="Proxima Nova"/>
                <a:sym typeface="Proxima Nova"/>
              </a:rPr>
            </a:br>
            <a:endParaRPr b="0" i="0" sz="1800" u="none" cap="none" strike="noStrike">
              <a:solidFill>
                <a:schemeClr val="lt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800"/>
              <a:buFont typeface="Arial"/>
              <a:buNone/>
            </a:pPr>
            <a:r>
              <a:t/>
            </a:r>
            <a:endParaRPr b="1" i="0" sz="4800" u="none" cap="none" strike="noStrike">
              <a:solidFill>
                <a:srgbClr val="DA5251"/>
              </a:solidFill>
              <a:latin typeface="Roboto"/>
              <a:ea typeface="Roboto"/>
              <a:cs typeface="Roboto"/>
              <a:sym typeface="Roboto"/>
            </a:endParaRPr>
          </a:p>
        </p:txBody>
      </p:sp>
      <p:pic>
        <p:nvPicPr>
          <p:cNvPr id="104" name="Google Shape;104;p2"/>
          <p:cNvPicPr preferRelativeResize="0"/>
          <p:nvPr/>
        </p:nvPicPr>
        <p:blipFill rotWithShape="1">
          <a:blip r:embed="rId3">
            <a:alphaModFix/>
          </a:blip>
          <a:srcRect b="0" l="0" r="0" t="0"/>
          <a:stretch/>
        </p:blipFill>
        <p:spPr>
          <a:xfrm>
            <a:off x="152400" y="4005000"/>
            <a:ext cx="986100" cy="986100"/>
          </a:xfrm>
          <a:prstGeom prst="rect">
            <a:avLst/>
          </a:prstGeom>
          <a:noFill/>
          <a:ln>
            <a:noFill/>
          </a:ln>
        </p:spPr>
      </p:pic>
      <p:pic>
        <p:nvPicPr>
          <p:cNvPr id="105" name="Google Shape;105;p2"/>
          <p:cNvPicPr preferRelativeResize="0"/>
          <p:nvPr/>
        </p:nvPicPr>
        <p:blipFill>
          <a:blip r:embed="rId4">
            <a:alphaModFix/>
          </a:blip>
          <a:stretch>
            <a:fillRect/>
          </a:stretch>
        </p:blipFill>
        <p:spPr>
          <a:xfrm>
            <a:off x="1504900" y="1958349"/>
            <a:ext cx="1226828" cy="1226803"/>
          </a:xfrm>
          <a:prstGeom prst="rect">
            <a:avLst/>
          </a:prstGeom>
          <a:noFill/>
          <a:ln>
            <a:noFill/>
          </a:ln>
        </p:spPr>
      </p:pic>
      <p:pic>
        <p:nvPicPr>
          <p:cNvPr id="106" name="Google Shape;106;p2"/>
          <p:cNvPicPr preferRelativeResize="0"/>
          <p:nvPr/>
        </p:nvPicPr>
        <p:blipFill>
          <a:blip r:embed="rId5">
            <a:alphaModFix/>
          </a:blip>
          <a:stretch>
            <a:fillRect/>
          </a:stretch>
        </p:blipFill>
        <p:spPr>
          <a:xfrm>
            <a:off x="3958589" y="1958348"/>
            <a:ext cx="1226828" cy="1226803"/>
          </a:xfrm>
          <a:prstGeom prst="rect">
            <a:avLst/>
          </a:prstGeom>
          <a:noFill/>
          <a:ln>
            <a:noFill/>
          </a:ln>
        </p:spPr>
      </p:pic>
      <p:pic>
        <p:nvPicPr>
          <p:cNvPr id="107" name="Google Shape;107;p2"/>
          <p:cNvPicPr preferRelativeResize="0"/>
          <p:nvPr/>
        </p:nvPicPr>
        <p:blipFill>
          <a:blip r:embed="rId6">
            <a:alphaModFix/>
          </a:blip>
          <a:stretch>
            <a:fillRect/>
          </a:stretch>
        </p:blipFill>
        <p:spPr>
          <a:xfrm>
            <a:off x="5185429" y="1958357"/>
            <a:ext cx="1226828" cy="1226803"/>
          </a:xfrm>
          <a:prstGeom prst="rect">
            <a:avLst/>
          </a:prstGeom>
          <a:noFill/>
          <a:ln>
            <a:noFill/>
          </a:ln>
        </p:spPr>
      </p:pic>
      <p:pic>
        <p:nvPicPr>
          <p:cNvPr id="108" name="Google Shape;108;p2"/>
          <p:cNvPicPr preferRelativeResize="0"/>
          <p:nvPr/>
        </p:nvPicPr>
        <p:blipFill>
          <a:blip r:embed="rId7">
            <a:alphaModFix/>
          </a:blip>
          <a:stretch>
            <a:fillRect/>
          </a:stretch>
        </p:blipFill>
        <p:spPr>
          <a:xfrm>
            <a:off x="2731753" y="1958348"/>
            <a:ext cx="1226828" cy="1226803"/>
          </a:xfrm>
          <a:prstGeom prst="rect">
            <a:avLst/>
          </a:prstGeom>
          <a:noFill/>
          <a:ln>
            <a:noFill/>
          </a:ln>
        </p:spPr>
      </p:pic>
      <p:pic>
        <p:nvPicPr>
          <p:cNvPr id="109" name="Google Shape;109;p2"/>
          <p:cNvPicPr preferRelativeResize="0"/>
          <p:nvPr/>
        </p:nvPicPr>
        <p:blipFill>
          <a:blip r:embed="rId8">
            <a:alphaModFix/>
          </a:blip>
          <a:stretch>
            <a:fillRect/>
          </a:stretch>
        </p:blipFill>
        <p:spPr>
          <a:xfrm>
            <a:off x="278067" y="1958348"/>
            <a:ext cx="1226828" cy="1226803"/>
          </a:xfrm>
          <a:prstGeom prst="rect">
            <a:avLst/>
          </a:prstGeom>
          <a:noFill/>
          <a:ln>
            <a:noFill/>
          </a:ln>
        </p:spPr>
      </p:pic>
      <p:pic>
        <p:nvPicPr>
          <p:cNvPr id="110" name="Google Shape;110;p2"/>
          <p:cNvPicPr preferRelativeResize="0"/>
          <p:nvPr/>
        </p:nvPicPr>
        <p:blipFill>
          <a:blip r:embed="rId9">
            <a:alphaModFix/>
          </a:blip>
          <a:stretch>
            <a:fillRect/>
          </a:stretch>
        </p:blipFill>
        <p:spPr>
          <a:xfrm>
            <a:off x="6412252" y="1958348"/>
            <a:ext cx="1226828" cy="1226803"/>
          </a:xfrm>
          <a:prstGeom prst="rect">
            <a:avLst/>
          </a:prstGeom>
          <a:noFill/>
          <a:ln>
            <a:noFill/>
          </a:ln>
        </p:spPr>
      </p:pic>
      <p:pic>
        <p:nvPicPr>
          <p:cNvPr id="111" name="Google Shape;111;p2"/>
          <p:cNvPicPr preferRelativeResize="0"/>
          <p:nvPr/>
        </p:nvPicPr>
        <p:blipFill>
          <a:blip r:embed="rId10">
            <a:alphaModFix/>
          </a:blip>
          <a:stretch>
            <a:fillRect/>
          </a:stretch>
        </p:blipFill>
        <p:spPr>
          <a:xfrm>
            <a:off x="7639073" y="1958345"/>
            <a:ext cx="1226828" cy="1226803"/>
          </a:xfrm>
          <a:prstGeom prst="rect">
            <a:avLst/>
          </a:prstGeom>
          <a:noFill/>
          <a:ln>
            <a:noFill/>
          </a:ln>
        </p:spPr>
      </p:pic>
      <p:sp>
        <p:nvSpPr>
          <p:cNvPr id="112" name="Google Shape;112;p2"/>
          <p:cNvSpPr txBox="1"/>
          <p:nvPr/>
        </p:nvSpPr>
        <p:spPr>
          <a:xfrm>
            <a:off x="1505000" y="3185150"/>
            <a:ext cx="1226700" cy="461700"/>
          </a:xfrm>
          <a:prstGeom prst="rect">
            <a:avLst/>
          </a:prstGeom>
          <a:noFill/>
          <a:ln>
            <a:noFill/>
          </a:ln>
        </p:spPr>
        <p:txBody>
          <a:bodyPr anchorCtr="0" anchor="t" bIns="91425" lIns="91425" spcFirstLastPara="1" rIns="91425" wrap="square" tIns="91425">
            <a:spAutoFit/>
          </a:bodyPr>
          <a:lstStyle/>
          <a:p>
            <a:pPr indent="0" lvl="0" marL="0" rtl="0" algn="ctr">
              <a:spcBef>
                <a:spcPts val="600"/>
              </a:spcBef>
              <a:spcAft>
                <a:spcPts val="0"/>
              </a:spcAft>
              <a:buNone/>
            </a:pPr>
            <a:r>
              <a:rPr lang="en" sz="1800">
                <a:solidFill>
                  <a:schemeClr val="lt1"/>
                </a:solidFill>
                <a:latin typeface="Proxima Nova"/>
                <a:ea typeface="Proxima Nova"/>
                <a:cs typeface="Proxima Nova"/>
                <a:sym typeface="Proxima Nova"/>
              </a:rPr>
              <a:t>Andy</a:t>
            </a:r>
            <a:endParaRPr/>
          </a:p>
        </p:txBody>
      </p:sp>
      <p:sp>
        <p:nvSpPr>
          <p:cNvPr id="113" name="Google Shape;113;p2"/>
          <p:cNvSpPr txBox="1"/>
          <p:nvPr/>
        </p:nvSpPr>
        <p:spPr>
          <a:xfrm>
            <a:off x="3958650" y="3185150"/>
            <a:ext cx="1226700" cy="461700"/>
          </a:xfrm>
          <a:prstGeom prst="rect">
            <a:avLst/>
          </a:prstGeom>
          <a:noFill/>
          <a:ln>
            <a:noFill/>
          </a:ln>
        </p:spPr>
        <p:txBody>
          <a:bodyPr anchorCtr="0" anchor="t" bIns="91425" lIns="91425" spcFirstLastPara="1" rIns="91425" wrap="square" tIns="91425">
            <a:spAutoFit/>
          </a:bodyPr>
          <a:lstStyle/>
          <a:p>
            <a:pPr indent="0" lvl="0" marL="0" rtl="0" algn="ctr">
              <a:spcBef>
                <a:spcPts val="600"/>
              </a:spcBef>
              <a:spcAft>
                <a:spcPts val="0"/>
              </a:spcAft>
              <a:buNone/>
            </a:pPr>
            <a:r>
              <a:rPr lang="en" sz="1800">
                <a:solidFill>
                  <a:schemeClr val="lt1"/>
                </a:solidFill>
                <a:latin typeface="Proxima Nova"/>
                <a:ea typeface="Proxima Nova"/>
                <a:cs typeface="Proxima Nova"/>
                <a:sym typeface="Proxima Nova"/>
              </a:rPr>
              <a:t>Warren</a:t>
            </a:r>
            <a:endParaRPr/>
          </a:p>
        </p:txBody>
      </p:sp>
      <p:sp>
        <p:nvSpPr>
          <p:cNvPr id="114" name="Google Shape;114;p2"/>
          <p:cNvSpPr txBox="1"/>
          <p:nvPr/>
        </p:nvSpPr>
        <p:spPr>
          <a:xfrm>
            <a:off x="2731825" y="3185150"/>
            <a:ext cx="1226700" cy="461700"/>
          </a:xfrm>
          <a:prstGeom prst="rect">
            <a:avLst/>
          </a:prstGeom>
          <a:noFill/>
          <a:ln>
            <a:noFill/>
          </a:ln>
        </p:spPr>
        <p:txBody>
          <a:bodyPr anchorCtr="0" anchor="t" bIns="91425" lIns="91425" spcFirstLastPara="1" rIns="91425" wrap="square" tIns="91425">
            <a:spAutoFit/>
          </a:bodyPr>
          <a:lstStyle/>
          <a:p>
            <a:pPr indent="0" lvl="0" marL="0" rtl="0" algn="ctr">
              <a:spcBef>
                <a:spcPts val="600"/>
              </a:spcBef>
              <a:spcAft>
                <a:spcPts val="0"/>
              </a:spcAft>
              <a:buNone/>
            </a:pPr>
            <a:r>
              <a:rPr lang="en" sz="1800">
                <a:solidFill>
                  <a:schemeClr val="lt1"/>
                </a:solidFill>
                <a:latin typeface="Proxima Nova"/>
                <a:ea typeface="Proxima Nova"/>
                <a:cs typeface="Proxima Nova"/>
                <a:sym typeface="Proxima Nova"/>
              </a:rPr>
              <a:t>Cheng</a:t>
            </a:r>
            <a:endParaRPr/>
          </a:p>
        </p:txBody>
      </p:sp>
      <p:sp>
        <p:nvSpPr>
          <p:cNvPr id="115" name="Google Shape;115;p2"/>
          <p:cNvSpPr txBox="1"/>
          <p:nvPr/>
        </p:nvSpPr>
        <p:spPr>
          <a:xfrm>
            <a:off x="278113" y="3185150"/>
            <a:ext cx="1226700" cy="461700"/>
          </a:xfrm>
          <a:prstGeom prst="rect">
            <a:avLst/>
          </a:prstGeom>
          <a:noFill/>
          <a:ln>
            <a:noFill/>
          </a:ln>
        </p:spPr>
        <p:txBody>
          <a:bodyPr anchorCtr="0" anchor="t" bIns="91425" lIns="91425" spcFirstLastPara="1" rIns="91425" wrap="square" tIns="91425">
            <a:spAutoFit/>
          </a:bodyPr>
          <a:lstStyle/>
          <a:p>
            <a:pPr indent="0" lvl="0" marL="0" rtl="0" algn="ctr">
              <a:spcBef>
                <a:spcPts val="600"/>
              </a:spcBef>
              <a:spcAft>
                <a:spcPts val="0"/>
              </a:spcAft>
              <a:buNone/>
            </a:pPr>
            <a:r>
              <a:rPr lang="en" sz="1800">
                <a:solidFill>
                  <a:schemeClr val="lt1"/>
                </a:solidFill>
                <a:latin typeface="Proxima Nova"/>
                <a:ea typeface="Proxima Nova"/>
                <a:cs typeface="Proxima Nova"/>
                <a:sym typeface="Proxima Nova"/>
              </a:rPr>
              <a:t>Alvin</a:t>
            </a:r>
            <a:endParaRPr/>
          </a:p>
        </p:txBody>
      </p:sp>
      <p:sp>
        <p:nvSpPr>
          <p:cNvPr id="116" name="Google Shape;116;p2"/>
          <p:cNvSpPr txBox="1"/>
          <p:nvPr/>
        </p:nvSpPr>
        <p:spPr>
          <a:xfrm>
            <a:off x="5185475" y="3185150"/>
            <a:ext cx="1226700" cy="461700"/>
          </a:xfrm>
          <a:prstGeom prst="rect">
            <a:avLst/>
          </a:prstGeom>
          <a:noFill/>
          <a:ln>
            <a:noFill/>
          </a:ln>
        </p:spPr>
        <p:txBody>
          <a:bodyPr anchorCtr="0" anchor="t" bIns="91425" lIns="91425" spcFirstLastPara="1" rIns="91425" wrap="square" tIns="91425">
            <a:spAutoFit/>
          </a:bodyPr>
          <a:lstStyle/>
          <a:p>
            <a:pPr indent="0" lvl="0" marL="0" rtl="0" algn="ctr">
              <a:spcBef>
                <a:spcPts val="600"/>
              </a:spcBef>
              <a:spcAft>
                <a:spcPts val="0"/>
              </a:spcAft>
              <a:buNone/>
            </a:pPr>
            <a:r>
              <a:rPr lang="en" sz="1800">
                <a:solidFill>
                  <a:schemeClr val="lt1"/>
                </a:solidFill>
                <a:latin typeface="Proxima Nova"/>
                <a:ea typeface="Proxima Nova"/>
                <a:cs typeface="Proxima Nova"/>
                <a:sym typeface="Proxima Nova"/>
              </a:rPr>
              <a:t>Chetna</a:t>
            </a:r>
            <a:endParaRPr/>
          </a:p>
        </p:txBody>
      </p:sp>
      <p:sp>
        <p:nvSpPr>
          <p:cNvPr id="117" name="Google Shape;117;p2"/>
          <p:cNvSpPr txBox="1"/>
          <p:nvPr/>
        </p:nvSpPr>
        <p:spPr>
          <a:xfrm>
            <a:off x="6412275" y="3185150"/>
            <a:ext cx="1226700" cy="461700"/>
          </a:xfrm>
          <a:prstGeom prst="rect">
            <a:avLst/>
          </a:prstGeom>
          <a:noFill/>
          <a:ln>
            <a:noFill/>
          </a:ln>
        </p:spPr>
        <p:txBody>
          <a:bodyPr anchorCtr="0" anchor="t" bIns="91425" lIns="91425" spcFirstLastPara="1" rIns="91425" wrap="square" tIns="91425">
            <a:spAutoFit/>
          </a:bodyPr>
          <a:lstStyle/>
          <a:p>
            <a:pPr indent="0" lvl="0" marL="0" rtl="0" algn="ctr">
              <a:spcBef>
                <a:spcPts val="600"/>
              </a:spcBef>
              <a:spcAft>
                <a:spcPts val="0"/>
              </a:spcAft>
              <a:buNone/>
            </a:pPr>
            <a:r>
              <a:rPr lang="en" sz="1800">
                <a:solidFill>
                  <a:schemeClr val="lt1"/>
                </a:solidFill>
                <a:latin typeface="Proxima Nova"/>
                <a:ea typeface="Proxima Nova"/>
                <a:cs typeface="Proxima Nova"/>
                <a:sym typeface="Proxima Nova"/>
              </a:rPr>
              <a:t>Hajrah</a:t>
            </a:r>
            <a:endParaRPr/>
          </a:p>
        </p:txBody>
      </p:sp>
      <p:sp>
        <p:nvSpPr>
          <p:cNvPr id="118" name="Google Shape;118;p2"/>
          <p:cNvSpPr txBox="1"/>
          <p:nvPr/>
        </p:nvSpPr>
        <p:spPr>
          <a:xfrm>
            <a:off x="7639075" y="3185150"/>
            <a:ext cx="1226700" cy="461700"/>
          </a:xfrm>
          <a:prstGeom prst="rect">
            <a:avLst/>
          </a:prstGeom>
          <a:noFill/>
          <a:ln>
            <a:noFill/>
          </a:ln>
        </p:spPr>
        <p:txBody>
          <a:bodyPr anchorCtr="0" anchor="t" bIns="91425" lIns="91425" spcFirstLastPara="1" rIns="91425" wrap="square" tIns="91425">
            <a:spAutoFit/>
          </a:bodyPr>
          <a:lstStyle/>
          <a:p>
            <a:pPr indent="0" lvl="0" marL="0" rtl="0" algn="ctr">
              <a:spcBef>
                <a:spcPts val="600"/>
              </a:spcBef>
              <a:spcAft>
                <a:spcPts val="0"/>
              </a:spcAft>
              <a:buNone/>
            </a:pPr>
            <a:r>
              <a:rPr lang="en" sz="1800">
                <a:solidFill>
                  <a:schemeClr val="lt1"/>
                </a:solidFill>
                <a:latin typeface="Proxima Nova"/>
                <a:ea typeface="Proxima Nova"/>
                <a:cs typeface="Proxima Nova"/>
                <a:sym typeface="Proxima Nova"/>
              </a:rPr>
              <a:t>Kristen</a:t>
            </a:r>
            <a:endParaRPr/>
          </a:p>
        </p:txBody>
      </p:sp>
      <p:sp>
        <p:nvSpPr>
          <p:cNvPr id="119" name="Google Shape;119;p2"/>
          <p:cNvSpPr txBox="1"/>
          <p:nvPr/>
        </p:nvSpPr>
        <p:spPr>
          <a:xfrm>
            <a:off x="278113" y="3548450"/>
            <a:ext cx="4907100" cy="400200"/>
          </a:xfrm>
          <a:prstGeom prst="rect">
            <a:avLst/>
          </a:prstGeom>
          <a:noFill/>
          <a:ln>
            <a:noFill/>
          </a:ln>
        </p:spPr>
        <p:txBody>
          <a:bodyPr anchorCtr="0" anchor="t" bIns="91425" lIns="91425" spcFirstLastPara="1" rIns="91425" wrap="square" tIns="91425">
            <a:spAutoFit/>
          </a:bodyPr>
          <a:lstStyle/>
          <a:p>
            <a:pPr indent="0" lvl="0" marL="0" rtl="0" algn="ctr">
              <a:spcBef>
                <a:spcPts val="600"/>
              </a:spcBef>
              <a:spcAft>
                <a:spcPts val="0"/>
              </a:spcAft>
              <a:buNone/>
            </a:pPr>
            <a:r>
              <a:rPr lang="en">
                <a:solidFill>
                  <a:srgbClr val="DA5251"/>
                </a:solidFill>
                <a:latin typeface="Proxima Nova"/>
                <a:ea typeface="Proxima Nova"/>
                <a:cs typeface="Proxima Nova"/>
                <a:sym typeface="Proxima Nova"/>
              </a:rPr>
              <a:t>Instructors</a:t>
            </a:r>
            <a:endParaRPr>
              <a:solidFill>
                <a:srgbClr val="DA5251"/>
              </a:solidFill>
            </a:endParaRPr>
          </a:p>
        </p:txBody>
      </p:sp>
      <p:sp>
        <p:nvSpPr>
          <p:cNvPr id="120" name="Google Shape;120;p2"/>
          <p:cNvSpPr txBox="1"/>
          <p:nvPr/>
        </p:nvSpPr>
        <p:spPr>
          <a:xfrm>
            <a:off x="5185413" y="3548450"/>
            <a:ext cx="1226700" cy="615600"/>
          </a:xfrm>
          <a:prstGeom prst="rect">
            <a:avLst/>
          </a:prstGeom>
          <a:noFill/>
          <a:ln>
            <a:noFill/>
          </a:ln>
        </p:spPr>
        <p:txBody>
          <a:bodyPr anchorCtr="0" anchor="t" bIns="91425" lIns="91425" spcFirstLastPara="1" rIns="91425" wrap="square" tIns="91425">
            <a:spAutoFit/>
          </a:bodyPr>
          <a:lstStyle/>
          <a:p>
            <a:pPr indent="0" lvl="0" marL="0" rtl="0" algn="ctr">
              <a:spcBef>
                <a:spcPts val="600"/>
              </a:spcBef>
              <a:spcAft>
                <a:spcPts val="0"/>
              </a:spcAft>
              <a:buNone/>
            </a:pPr>
            <a:r>
              <a:rPr lang="en">
                <a:solidFill>
                  <a:srgbClr val="DA5251"/>
                </a:solidFill>
                <a:latin typeface="Proxima Nova"/>
                <a:ea typeface="Proxima Nova"/>
                <a:cs typeface="Proxima Nova"/>
                <a:sym typeface="Proxima Nova"/>
              </a:rPr>
              <a:t>Education Manager</a:t>
            </a:r>
            <a:endParaRPr>
              <a:solidFill>
                <a:srgbClr val="DA5251"/>
              </a:solidFill>
            </a:endParaRPr>
          </a:p>
        </p:txBody>
      </p:sp>
      <p:sp>
        <p:nvSpPr>
          <p:cNvPr id="121" name="Google Shape;121;p2"/>
          <p:cNvSpPr txBox="1"/>
          <p:nvPr/>
        </p:nvSpPr>
        <p:spPr>
          <a:xfrm>
            <a:off x="6412188" y="3548450"/>
            <a:ext cx="2453700" cy="615600"/>
          </a:xfrm>
          <a:prstGeom prst="rect">
            <a:avLst/>
          </a:prstGeom>
          <a:noFill/>
          <a:ln>
            <a:noFill/>
          </a:ln>
        </p:spPr>
        <p:txBody>
          <a:bodyPr anchorCtr="0" anchor="t" bIns="91425" lIns="91425" spcFirstLastPara="1" rIns="91425" wrap="square" tIns="91425">
            <a:spAutoFit/>
          </a:bodyPr>
          <a:lstStyle/>
          <a:p>
            <a:pPr indent="0" lvl="0" marL="0" rtl="0" algn="ctr">
              <a:spcBef>
                <a:spcPts val="600"/>
              </a:spcBef>
              <a:spcAft>
                <a:spcPts val="0"/>
              </a:spcAft>
              <a:buNone/>
            </a:pPr>
            <a:r>
              <a:rPr lang="en">
                <a:solidFill>
                  <a:srgbClr val="DA5251"/>
                </a:solidFill>
                <a:latin typeface="Proxima Nova"/>
                <a:ea typeface="Proxima Nova"/>
                <a:cs typeface="Proxima Nova"/>
                <a:sym typeface="Proxima Nova"/>
              </a:rPr>
              <a:t>Student Success Coordinators</a:t>
            </a:r>
            <a:endParaRPr>
              <a:solidFill>
                <a:srgbClr val="DA525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867"/>
        </a:solidFill>
      </p:bgPr>
    </p:bg>
    <p:spTree>
      <p:nvGrpSpPr>
        <p:cNvPr id="125" name="Shape 125"/>
        <p:cNvGrpSpPr/>
        <p:nvPr/>
      </p:nvGrpSpPr>
      <p:grpSpPr>
        <a:xfrm>
          <a:off x="0" y="0"/>
          <a:ext cx="0" cy="0"/>
          <a:chOff x="0" y="0"/>
          <a:chExt cx="0" cy="0"/>
        </a:xfrm>
      </p:grpSpPr>
      <p:sp>
        <p:nvSpPr>
          <p:cNvPr id="126" name="Google Shape;126;g16ebe6f1abf_0_30"/>
          <p:cNvSpPr txBox="1"/>
          <p:nvPr/>
        </p:nvSpPr>
        <p:spPr>
          <a:xfrm>
            <a:off x="685800" y="448400"/>
            <a:ext cx="7772400" cy="3690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lang="en" sz="4800">
                <a:solidFill>
                  <a:srgbClr val="FFFFFF"/>
                </a:solidFill>
                <a:latin typeface="Proxima Nova"/>
                <a:ea typeface="Proxima Nova"/>
                <a:cs typeface="Proxima Nova"/>
                <a:sym typeface="Proxima Nova"/>
              </a:rPr>
              <a:t>BE NOT AFRAID</a:t>
            </a:r>
            <a:br>
              <a:rPr b="1" i="0" lang="en" sz="4800" u="sng" cap="none" strike="noStrike">
                <a:solidFill>
                  <a:srgbClr val="FFFFFF"/>
                </a:solidFill>
                <a:latin typeface="Proxima Nova"/>
                <a:ea typeface="Proxima Nova"/>
                <a:cs typeface="Proxima Nova"/>
                <a:sym typeface="Proxima Nova"/>
              </a:rPr>
            </a:br>
            <a:r>
              <a:rPr b="1" lang="en" sz="3300">
                <a:solidFill>
                  <a:srgbClr val="012D3D"/>
                </a:solidFill>
                <a:latin typeface="Proxima Nova"/>
                <a:ea typeface="Proxima Nova"/>
                <a:cs typeface="Proxima Nova"/>
                <a:sym typeface="Proxima Nova"/>
              </a:rPr>
              <a:t>It is easy to freeze up when approaching a problem.</a:t>
            </a:r>
            <a:br>
              <a:rPr b="1" i="1" lang="en" sz="2000">
                <a:solidFill>
                  <a:srgbClr val="012D3D"/>
                </a:solidFill>
                <a:latin typeface="Proxima Nova"/>
                <a:ea typeface="Proxima Nova"/>
                <a:cs typeface="Proxima Nova"/>
                <a:sym typeface="Proxima Nova"/>
              </a:rPr>
            </a:br>
            <a:endParaRPr b="1" i="0" sz="3300" u="none" cap="none" strike="noStrike">
              <a:solidFill>
                <a:srgbClr val="012D3D"/>
              </a:solidFill>
              <a:latin typeface="Proxima Nova"/>
              <a:ea typeface="Proxima Nova"/>
              <a:cs typeface="Proxima Nova"/>
              <a:sym typeface="Proxima Nova"/>
            </a:endParaRPr>
          </a:p>
          <a:p>
            <a:pPr indent="0" lvl="0" marL="0" marR="0" rtl="0" algn="l">
              <a:lnSpc>
                <a:spcPct val="100000"/>
              </a:lnSpc>
              <a:spcBef>
                <a:spcPts val="0"/>
              </a:spcBef>
              <a:spcAft>
                <a:spcPts val="0"/>
              </a:spcAft>
              <a:buClr>
                <a:schemeClr val="dk1"/>
              </a:buClr>
              <a:buSzPts val="1100"/>
              <a:buFont typeface="Arial"/>
              <a:buNone/>
            </a:pPr>
            <a:r>
              <a:rPr b="1" lang="en" sz="3300">
                <a:solidFill>
                  <a:srgbClr val="012D3D"/>
                </a:solidFill>
                <a:latin typeface="Proxima Nova"/>
                <a:ea typeface="Proxima Nova"/>
                <a:cs typeface="Proxima Nova"/>
                <a:sym typeface="Proxima Nova"/>
              </a:rPr>
              <a:t>When it comes to programming, the most important part is </a:t>
            </a:r>
            <a:r>
              <a:rPr b="1" i="1" lang="en" sz="3300">
                <a:solidFill>
                  <a:srgbClr val="012D3D"/>
                </a:solidFill>
                <a:latin typeface="Proxima Nova"/>
                <a:ea typeface="Proxima Nova"/>
                <a:cs typeface="Proxima Nova"/>
                <a:sym typeface="Proxima Nova"/>
              </a:rPr>
              <a:t>trying</a:t>
            </a:r>
            <a:r>
              <a:rPr b="1" lang="en" sz="3300">
                <a:solidFill>
                  <a:srgbClr val="012D3D"/>
                </a:solidFill>
                <a:latin typeface="Proxima Nova"/>
                <a:ea typeface="Proxima Nova"/>
                <a:cs typeface="Proxima Nova"/>
                <a:sym typeface="Proxima Nova"/>
              </a:rPr>
              <a:t>.</a:t>
            </a:r>
            <a:endParaRPr b="1" i="0" sz="3300" u="none" cap="none" strike="noStrike">
              <a:solidFill>
                <a:srgbClr val="012D3D"/>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br>
              <a:rPr b="1" i="1" lang="en" sz="2000">
                <a:solidFill>
                  <a:srgbClr val="012D3D"/>
                </a:solidFill>
                <a:latin typeface="Proxima Nova"/>
                <a:ea typeface="Proxima Nova"/>
                <a:cs typeface="Proxima Nova"/>
                <a:sym typeface="Proxima Nova"/>
              </a:rPr>
            </a:br>
            <a:r>
              <a:rPr b="1" i="1" lang="en" sz="2000">
                <a:solidFill>
                  <a:srgbClr val="012D3D"/>
                </a:solidFill>
                <a:latin typeface="Proxima Nova"/>
                <a:ea typeface="Proxima Nova"/>
                <a:cs typeface="Proxima Nova"/>
                <a:sym typeface="Proxima Nova"/>
              </a:rPr>
              <a:t>Write some code. It might not work… but we can change it and try, try again! Experiment. Break stuff. Fix it again! Share what you learn!</a:t>
            </a:r>
            <a:endParaRPr b="1" i="1" sz="2000" u="sng" cap="none" strike="noStrike">
              <a:solidFill>
                <a:srgbClr val="012D3D"/>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867"/>
        </a:solidFill>
      </p:bgPr>
    </p:bg>
    <p:spTree>
      <p:nvGrpSpPr>
        <p:cNvPr id="130" name="Shape 130"/>
        <p:cNvGrpSpPr/>
        <p:nvPr/>
      </p:nvGrpSpPr>
      <p:grpSpPr>
        <a:xfrm>
          <a:off x="0" y="0"/>
          <a:ext cx="0" cy="0"/>
          <a:chOff x="0" y="0"/>
          <a:chExt cx="0" cy="0"/>
        </a:xfrm>
      </p:grpSpPr>
      <p:sp>
        <p:nvSpPr>
          <p:cNvPr id="131" name="Google Shape;131;g16ebe6f1abf_0_34"/>
          <p:cNvSpPr txBox="1"/>
          <p:nvPr/>
        </p:nvSpPr>
        <p:spPr>
          <a:xfrm>
            <a:off x="685800" y="448400"/>
            <a:ext cx="7772400" cy="3690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lang="en" sz="4800">
                <a:solidFill>
                  <a:srgbClr val="FFFFFF"/>
                </a:solidFill>
                <a:latin typeface="Proxima Nova"/>
                <a:ea typeface="Proxima Nova"/>
                <a:cs typeface="Proxima Nova"/>
                <a:sym typeface="Proxima Nova"/>
              </a:rPr>
              <a:t>IS THERE ANYTHING…</a:t>
            </a:r>
            <a:endParaRPr b="1" sz="4800">
              <a:solidFill>
                <a:srgbClr val="FFFFFF"/>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4800"/>
              <a:buFont typeface="Arial"/>
              <a:buNone/>
            </a:pPr>
            <a:r>
              <a:t/>
            </a:r>
            <a:endParaRPr b="1" sz="3300">
              <a:solidFill>
                <a:srgbClr val="012D3D"/>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4800"/>
              <a:buFont typeface="Arial"/>
              <a:buNone/>
            </a:pPr>
            <a:r>
              <a:rPr b="1" lang="en" sz="3300">
                <a:solidFill>
                  <a:srgbClr val="012D3D"/>
                </a:solidFill>
                <a:latin typeface="Proxima Nova"/>
                <a:ea typeface="Proxima Nova"/>
                <a:cs typeface="Proxima Nova"/>
                <a:sym typeface="Proxima Nova"/>
              </a:rPr>
              <a:t>you’re </a:t>
            </a:r>
            <a:r>
              <a:rPr b="1" i="1" lang="en" sz="3300">
                <a:solidFill>
                  <a:srgbClr val="012D3D"/>
                </a:solidFill>
                <a:latin typeface="Proxima Nova"/>
                <a:ea typeface="Proxima Nova"/>
                <a:cs typeface="Proxima Nova"/>
                <a:sym typeface="Proxima Nova"/>
              </a:rPr>
              <a:t>worried</a:t>
            </a:r>
            <a:r>
              <a:rPr b="1" lang="en" sz="3300">
                <a:solidFill>
                  <a:srgbClr val="012D3D"/>
                </a:solidFill>
                <a:latin typeface="Proxima Nova"/>
                <a:ea typeface="Proxima Nova"/>
                <a:cs typeface="Proxima Nova"/>
                <a:sym typeface="Proxima Nova"/>
              </a:rPr>
              <a:t> about in your Lighthouse Labs adventure?</a:t>
            </a:r>
            <a:endParaRPr b="1" i="0" sz="3300" u="none" cap="none" strike="noStrike">
              <a:solidFill>
                <a:srgbClr val="012D3D"/>
              </a:solidFill>
              <a:latin typeface="Proxima Nova"/>
              <a:ea typeface="Proxima Nova"/>
              <a:cs typeface="Proxima Nova"/>
              <a:sym typeface="Proxima Nova"/>
            </a:endParaRPr>
          </a:p>
          <a:p>
            <a:pPr indent="0" lvl="0" marL="0" marR="0" rtl="0" algn="l">
              <a:lnSpc>
                <a:spcPct val="100000"/>
              </a:lnSpc>
              <a:spcBef>
                <a:spcPts val="0"/>
              </a:spcBef>
              <a:spcAft>
                <a:spcPts val="0"/>
              </a:spcAft>
              <a:buClr>
                <a:schemeClr val="dk1"/>
              </a:buClr>
              <a:buSzPts val="1100"/>
              <a:buFont typeface="Arial"/>
              <a:buNone/>
            </a:pPr>
            <a:r>
              <a:t/>
            </a:r>
            <a:endParaRPr b="1" i="0" sz="3300" u="none" cap="none" strike="noStrike">
              <a:solidFill>
                <a:srgbClr val="012D3D"/>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rPr b="1" i="1" lang="en" sz="2000">
                <a:solidFill>
                  <a:srgbClr val="012D3D"/>
                </a:solidFill>
                <a:latin typeface="Proxima Nova"/>
                <a:ea typeface="Proxima Nova"/>
                <a:cs typeface="Proxima Nova"/>
                <a:sym typeface="Proxima Nova"/>
              </a:rPr>
              <a:t>We’re all in this together!</a:t>
            </a:r>
            <a:endParaRPr b="1" i="1" sz="2000" u="sng" cap="none" strike="noStrike">
              <a:solidFill>
                <a:srgbClr val="012D3D"/>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867"/>
        </a:solidFill>
      </p:bgPr>
    </p:bg>
    <p:spTree>
      <p:nvGrpSpPr>
        <p:cNvPr id="135" name="Shape 135"/>
        <p:cNvGrpSpPr/>
        <p:nvPr/>
      </p:nvGrpSpPr>
      <p:grpSpPr>
        <a:xfrm>
          <a:off x="0" y="0"/>
          <a:ext cx="0" cy="0"/>
          <a:chOff x="0" y="0"/>
          <a:chExt cx="0" cy="0"/>
        </a:xfrm>
      </p:grpSpPr>
      <p:sp>
        <p:nvSpPr>
          <p:cNvPr id="136" name="Google Shape;136;g16ebe6f1abf_0_47"/>
          <p:cNvSpPr txBox="1"/>
          <p:nvPr/>
        </p:nvSpPr>
        <p:spPr>
          <a:xfrm>
            <a:off x="685800" y="448400"/>
            <a:ext cx="7772400" cy="3690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lang="en" sz="4800">
                <a:solidFill>
                  <a:srgbClr val="FFFFFF"/>
                </a:solidFill>
                <a:latin typeface="Proxima Nova"/>
                <a:ea typeface="Proxima Nova"/>
                <a:cs typeface="Proxima Nova"/>
                <a:sym typeface="Proxima Nova"/>
              </a:rPr>
              <a:t>THE LIGHTHOUSE LABS CURRICULUM</a:t>
            </a:r>
            <a:endParaRPr b="1" sz="4800">
              <a:solidFill>
                <a:srgbClr val="FFFFFF"/>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4800"/>
              <a:buFont typeface="Arial"/>
              <a:buNone/>
            </a:pPr>
            <a:r>
              <a:t/>
            </a:r>
            <a:endParaRPr b="1" sz="3300">
              <a:solidFill>
                <a:srgbClr val="012D3D"/>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4800"/>
              <a:buFont typeface="Arial"/>
              <a:buNone/>
            </a:pPr>
            <a:r>
              <a:rPr b="1" lang="en" sz="3300">
                <a:solidFill>
                  <a:srgbClr val="012D3D"/>
                </a:solidFill>
                <a:latin typeface="Proxima Nova"/>
                <a:ea typeface="Proxima Nova"/>
                <a:cs typeface="Proxima Nova"/>
                <a:sym typeface="Proxima Nova"/>
              </a:rPr>
              <a:t>Our curriculum is composed of 10 modules.</a:t>
            </a:r>
            <a:endParaRPr b="1" i="0" sz="3300" u="none" cap="none" strike="noStrike">
              <a:solidFill>
                <a:srgbClr val="012D3D"/>
              </a:solidFill>
              <a:latin typeface="Proxima Nova"/>
              <a:ea typeface="Proxima Nova"/>
              <a:cs typeface="Proxima Nova"/>
              <a:sym typeface="Proxima Nova"/>
            </a:endParaRPr>
          </a:p>
          <a:p>
            <a:pPr indent="0" lvl="0" marL="0" marR="0" rtl="0" algn="l">
              <a:lnSpc>
                <a:spcPct val="100000"/>
              </a:lnSpc>
              <a:spcBef>
                <a:spcPts val="0"/>
              </a:spcBef>
              <a:spcAft>
                <a:spcPts val="0"/>
              </a:spcAft>
              <a:buClr>
                <a:schemeClr val="dk1"/>
              </a:buClr>
              <a:buSzPts val="1100"/>
              <a:buFont typeface="Arial"/>
              <a:buNone/>
            </a:pPr>
            <a:r>
              <a:t/>
            </a:r>
            <a:endParaRPr b="1" i="0" sz="3300" u="none" cap="none" strike="noStrike">
              <a:solidFill>
                <a:srgbClr val="012D3D"/>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rPr b="1" i="1" lang="en" sz="2000">
                <a:solidFill>
                  <a:srgbClr val="012D3D"/>
                </a:solidFill>
                <a:latin typeface="Proxima Nova"/>
                <a:ea typeface="Proxima Nova"/>
                <a:cs typeface="Proxima Nova"/>
                <a:sym typeface="Proxima Nova"/>
              </a:rPr>
              <a:t>We explore essentials ranging from theory to practical, and from front-end to back-end!</a:t>
            </a:r>
            <a:endParaRPr b="1" i="1" sz="2000" u="sng" cap="none" strike="noStrike">
              <a:solidFill>
                <a:srgbClr val="012D3D"/>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16ebe6f1abf_0_7"/>
          <p:cNvSpPr txBox="1"/>
          <p:nvPr/>
        </p:nvSpPr>
        <p:spPr>
          <a:xfrm>
            <a:off x="278100" y="217175"/>
            <a:ext cx="8587800" cy="98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i="0" lang="en" sz="4800" u="none" cap="none" strike="noStrike">
                <a:solidFill>
                  <a:srgbClr val="DA5251"/>
                </a:solidFill>
                <a:latin typeface="Proxima Nova"/>
                <a:ea typeface="Proxima Nova"/>
                <a:cs typeface="Proxima Nova"/>
                <a:sym typeface="Proxima Nova"/>
              </a:rPr>
              <a:t>MODULE 1 (Weeks 1 - 4) </a:t>
            </a:r>
            <a:endParaRPr b="1" i="0" sz="48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800"/>
              <a:buFont typeface="Arial"/>
              <a:buNone/>
            </a:pPr>
            <a:r>
              <a:rPr b="1" i="0" lang="en" sz="4800" u="none" cap="none" strike="noStrike">
                <a:solidFill>
                  <a:srgbClr val="DA5251"/>
                </a:solidFill>
                <a:latin typeface="Proxima Nova"/>
                <a:ea typeface="Proxima Nova"/>
                <a:cs typeface="Proxima Nova"/>
                <a:sym typeface="Proxima Nova"/>
              </a:rPr>
              <a:t> </a:t>
            </a:r>
            <a:r>
              <a:rPr b="1" i="0" lang="en" sz="4500" u="none" cap="none" strike="noStrike">
                <a:solidFill>
                  <a:srgbClr val="DA5251"/>
                </a:solidFill>
                <a:latin typeface="Proxima Nova"/>
                <a:ea typeface="Proxima Nova"/>
                <a:cs typeface="Proxima Nova"/>
                <a:sym typeface="Proxima Nova"/>
              </a:rPr>
              <a:t>Programming Fundamentals</a:t>
            </a:r>
            <a:endParaRPr b="1" i="0" sz="45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rgbClr val="DA5251"/>
                </a:solidFill>
                <a:latin typeface="Proxima Nova"/>
                <a:ea typeface="Proxima Nova"/>
                <a:cs typeface="Proxima Nova"/>
                <a:sym typeface="Proxima Nova"/>
              </a:rPr>
              <a:t>with Javascript </a:t>
            </a:r>
            <a:endParaRPr b="1" i="0" sz="4500" u="none" cap="none" strike="noStrike">
              <a:solidFill>
                <a:srgbClr val="DA5251"/>
              </a:solidFill>
              <a:latin typeface="Proxima Nova"/>
              <a:ea typeface="Proxima Nova"/>
              <a:cs typeface="Proxima Nova"/>
              <a:sym typeface="Proxima Nova"/>
            </a:endParaRPr>
          </a:p>
          <a:p>
            <a:pPr indent="0" lvl="0" marL="0" marR="0" rtl="0" algn="l">
              <a:lnSpc>
                <a:spcPct val="100000"/>
              </a:lnSpc>
              <a:spcBef>
                <a:spcPts val="600"/>
              </a:spcBef>
              <a:spcAft>
                <a:spcPts val="0"/>
              </a:spcAft>
              <a:buClr>
                <a:srgbClr val="000000"/>
              </a:buClr>
              <a:buSzPts val="1800"/>
              <a:buFont typeface="Arial"/>
              <a:buNone/>
            </a:pPr>
            <a:r>
              <a:t/>
            </a:r>
            <a:endParaRPr b="1" i="0" sz="1800" u="none" cap="none" strike="noStrike">
              <a:solidFill>
                <a:schemeClr val="lt1"/>
              </a:solidFill>
              <a:latin typeface="Proxima Nova"/>
              <a:ea typeface="Proxima Nova"/>
              <a:cs typeface="Proxima Nova"/>
              <a:sym typeface="Proxima Nova"/>
            </a:endParaRPr>
          </a:p>
          <a:p>
            <a:pPr indent="0" lvl="0" marL="0" marR="0" rtl="0" algn="l">
              <a:lnSpc>
                <a:spcPct val="100000"/>
              </a:lnSpc>
              <a:spcBef>
                <a:spcPts val="600"/>
              </a:spcBef>
              <a:spcAft>
                <a:spcPts val="0"/>
              </a:spcAft>
              <a:buClr>
                <a:schemeClr val="dk1"/>
              </a:buClr>
              <a:buSzPts val="1100"/>
              <a:buFont typeface="Arial"/>
              <a:buNone/>
            </a:pPr>
            <a:r>
              <a:rPr b="1" i="0" lang="en" sz="1800" u="none" cap="none" strike="noStrike">
                <a:solidFill>
                  <a:schemeClr val="lt1"/>
                </a:solidFill>
                <a:latin typeface="Proxima Nova"/>
                <a:ea typeface="Proxima Nova"/>
                <a:cs typeface="Proxima Nova"/>
                <a:sym typeface="Proxima Nova"/>
              </a:rPr>
              <a:t>FOCAL:</a:t>
            </a:r>
            <a:r>
              <a:rPr b="0" i="0" lang="en" sz="1800" u="none" cap="none" strike="noStrike">
                <a:solidFill>
                  <a:schemeClr val="lt1"/>
                </a:solidFill>
                <a:latin typeface="Proxima Nova"/>
                <a:ea typeface="Proxima Nova"/>
                <a:cs typeface="Proxima Nova"/>
                <a:sym typeface="Proxima Nova"/>
              </a:rPr>
              <a:t> Functions, Objects, Conditionals, Arrays, Loops.</a:t>
            </a:r>
            <a:endParaRPr b="0" i="0" sz="1800" u="none" cap="none" strike="noStrike">
              <a:solidFill>
                <a:schemeClr val="lt1"/>
              </a:solidFill>
              <a:latin typeface="Proxima Nova"/>
              <a:ea typeface="Proxima Nova"/>
              <a:cs typeface="Proxima Nova"/>
              <a:sym typeface="Proxima Nova"/>
            </a:endParaRPr>
          </a:p>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chemeClr val="lt1"/>
                </a:solidFill>
                <a:latin typeface="Proxima Nova"/>
                <a:ea typeface="Proxima Nova"/>
                <a:cs typeface="Proxima Nova"/>
                <a:sym typeface="Proxima Nova"/>
              </a:rPr>
              <a:t>Dev Approach: Code Style &amp; Quality, Testing, Debugging, Problem Solving</a:t>
            </a:r>
            <a:endParaRPr b="0" i="0" sz="1800" u="none" cap="none" strike="noStrike">
              <a:solidFill>
                <a:schemeClr val="lt1"/>
              </a:solidFill>
              <a:latin typeface="Proxima Nova"/>
              <a:ea typeface="Proxima Nova"/>
              <a:cs typeface="Proxima Nova"/>
              <a:sym typeface="Proxima Nova"/>
            </a:endParaRPr>
          </a:p>
          <a:p>
            <a:pPr indent="0" lvl="0" marL="0" marR="0" rtl="0" algn="l">
              <a:lnSpc>
                <a:spcPct val="100000"/>
              </a:lnSpc>
              <a:spcBef>
                <a:spcPts val="600"/>
              </a:spcBef>
              <a:spcAft>
                <a:spcPts val="0"/>
              </a:spcAft>
              <a:buClr>
                <a:schemeClr val="dk1"/>
              </a:buClr>
              <a:buSzPts val="1100"/>
              <a:buFont typeface="Arial"/>
              <a:buNone/>
            </a:pPr>
            <a:br>
              <a:rPr b="0" i="0" lang="en" sz="1800" u="none" cap="none" strike="noStrike">
                <a:solidFill>
                  <a:schemeClr val="lt1"/>
                </a:solidFill>
                <a:latin typeface="Proxima Nova"/>
                <a:ea typeface="Proxima Nova"/>
                <a:cs typeface="Proxima Nova"/>
                <a:sym typeface="Proxima Nova"/>
              </a:rPr>
            </a:br>
            <a:endParaRPr b="0" i="0" sz="1800" u="none" cap="none" strike="noStrike">
              <a:solidFill>
                <a:schemeClr val="lt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800"/>
              <a:buFont typeface="Arial"/>
              <a:buNone/>
            </a:pPr>
            <a:r>
              <a:t/>
            </a:r>
            <a:endParaRPr b="1" i="0" sz="4800" u="none" cap="none" strike="noStrike">
              <a:solidFill>
                <a:srgbClr val="DA5251"/>
              </a:solidFill>
              <a:latin typeface="Roboto"/>
              <a:ea typeface="Roboto"/>
              <a:cs typeface="Roboto"/>
              <a:sym typeface="Roboto"/>
            </a:endParaRPr>
          </a:p>
        </p:txBody>
      </p:sp>
      <p:pic>
        <p:nvPicPr>
          <p:cNvPr id="142" name="Google Shape;142;g16ebe6f1abf_0_7"/>
          <p:cNvPicPr preferRelativeResize="0"/>
          <p:nvPr/>
        </p:nvPicPr>
        <p:blipFill rotWithShape="1">
          <a:blip r:embed="rId3">
            <a:alphaModFix/>
          </a:blip>
          <a:srcRect b="0" l="0" r="0" t="0"/>
          <a:stretch/>
        </p:blipFill>
        <p:spPr>
          <a:xfrm>
            <a:off x="152400" y="4005000"/>
            <a:ext cx="986100" cy="986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
          <p:cNvSpPr txBox="1"/>
          <p:nvPr/>
        </p:nvSpPr>
        <p:spPr>
          <a:xfrm>
            <a:off x="490950" y="151775"/>
            <a:ext cx="8587800" cy="98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rgbClr val="DA5251"/>
                </a:solidFill>
                <a:latin typeface="Proxima Nova"/>
                <a:ea typeface="Proxima Nova"/>
                <a:cs typeface="Proxima Nova"/>
                <a:sym typeface="Proxima Nova"/>
              </a:rPr>
              <a:t>MODULE 2 (Week 5) </a:t>
            </a:r>
            <a:endParaRPr b="1" i="0" sz="45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rgbClr val="DA5251"/>
                </a:solidFill>
                <a:latin typeface="Proxima Nova"/>
                <a:ea typeface="Proxima Nova"/>
                <a:cs typeface="Proxima Nova"/>
                <a:sym typeface="Proxima Nova"/>
              </a:rPr>
              <a:t>Networking and HTTP </a:t>
            </a:r>
            <a:endParaRPr b="1" i="0" sz="45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rgbClr val="DA5251"/>
                </a:solidFill>
                <a:latin typeface="Proxima Nova"/>
                <a:ea typeface="Proxima Nova"/>
                <a:cs typeface="Proxima Nova"/>
                <a:sym typeface="Proxima Nova"/>
              </a:rPr>
              <a:t>for Web Developers </a:t>
            </a:r>
            <a:endParaRPr b="1" i="0" sz="4500" u="none" cap="none" strike="noStrike">
              <a:solidFill>
                <a:srgbClr val="DA5251"/>
              </a:solidFill>
              <a:latin typeface="Proxima Nova"/>
              <a:ea typeface="Proxima Nova"/>
              <a:cs typeface="Proxima Nova"/>
              <a:sym typeface="Proxima Nova"/>
            </a:endParaRPr>
          </a:p>
          <a:p>
            <a:pPr indent="0" lvl="0" marL="0" marR="0" rtl="0" algn="l">
              <a:lnSpc>
                <a:spcPct val="100000"/>
              </a:lnSpc>
              <a:spcBef>
                <a:spcPts val="600"/>
              </a:spcBef>
              <a:spcAft>
                <a:spcPts val="0"/>
              </a:spcAft>
              <a:buClr>
                <a:srgbClr val="000000"/>
              </a:buClr>
              <a:buSzPts val="1600"/>
              <a:buFont typeface="Arial"/>
              <a:buNone/>
            </a:pPr>
            <a:r>
              <a:t/>
            </a:r>
            <a:endParaRPr b="0" i="0" sz="1600" u="none" cap="none" strike="noStrike">
              <a:solidFill>
                <a:schemeClr val="lt1"/>
              </a:solidFill>
              <a:latin typeface="Proxima Nova"/>
              <a:ea typeface="Proxima Nova"/>
              <a:cs typeface="Proxima Nova"/>
              <a:sym typeface="Proxima Nova"/>
            </a:endParaRPr>
          </a:p>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chemeClr val="lt1"/>
                </a:solidFill>
                <a:latin typeface="Proxima Nova"/>
                <a:ea typeface="Proxima Nova"/>
                <a:cs typeface="Proxima Nova"/>
                <a:sym typeface="Proxima Nova"/>
              </a:rPr>
              <a:t>Asynchronous Control Flow (Callbacks, Promises). Networking, HTTP &amp; APIs.</a:t>
            </a:r>
            <a:endParaRPr b="0" i="0" sz="1800" u="none" cap="none" strike="noStrike">
              <a:solidFill>
                <a:schemeClr val="lt1"/>
              </a:solidFill>
              <a:latin typeface="Proxima Nova"/>
              <a:ea typeface="Proxima Nova"/>
              <a:cs typeface="Proxima Nova"/>
              <a:sym typeface="Proxima Nova"/>
            </a:endParaRPr>
          </a:p>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chemeClr val="lt1"/>
                </a:solidFill>
                <a:latin typeface="Proxima Nova"/>
                <a:ea typeface="Proxima Nova"/>
                <a:cs typeface="Proxima Nova"/>
                <a:sym typeface="Proxima Nova"/>
              </a:rPr>
              <a:t>NPM and Packages. Unit Testing with Mocha &amp; Chai</a:t>
            </a:r>
            <a:endParaRPr b="0" i="0" sz="1800" u="none" cap="none" strike="noStrike">
              <a:solidFill>
                <a:schemeClr val="lt1"/>
              </a:solidFill>
              <a:latin typeface="Proxima Nova"/>
              <a:ea typeface="Proxima Nova"/>
              <a:cs typeface="Proxima Nova"/>
              <a:sym typeface="Proxima Nova"/>
            </a:endParaRPr>
          </a:p>
          <a:p>
            <a:pPr indent="0" lvl="0" marL="0" marR="0" rtl="0" algn="l">
              <a:lnSpc>
                <a:spcPct val="100000"/>
              </a:lnSpc>
              <a:spcBef>
                <a:spcPts val="600"/>
              </a:spcBef>
              <a:spcAft>
                <a:spcPts val="0"/>
              </a:spcAft>
              <a:buClr>
                <a:schemeClr val="dk1"/>
              </a:buClr>
              <a:buSzPts val="1100"/>
              <a:buFont typeface="Arial"/>
              <a:buNone/>
            </a:pPr>
            <a:r>
              <a:t/>
            </a:r>
            <a:endParaRPr b="0" i="0" sz="1600" u="none" cap="none" strike="noStrike">
              <a:solidFill>
                <a:schemeClr val="lt1"/>
              </a:solidFill>
              <a:latin typeface="Roboto Slab"/>
              <a:ea typeface="Roboto Slab"/>
              <a:cs typeface="Roboto Slab"/>
              <a:sym typeface="Roboto Slab"/>
            </a:endParaRPr>
          </a:p>
          <a:p>
            <a:pPr indent="0" lvl="0" marL="0" marR="0" rtl="0" algn="ctr">
              <a:lnSpc>
                <a:spcPct val="100000"/>
              </a:lnSpc>
              <a:spcBef>
                <a:spcPts val="0"/>
              </a:spcBef>
              <a:spcAft>
                <a:spcPts val="0"/>
              </a:spcAft>
              <a:buClr>
                <a:srgbClr val="000000"/>
              </a:buClr>
              <a:buSzPts val="4800"/>
              <a:buFont typeface="Arial"/>
              <a:buNone/>
            </a:pPr>
            <a:r>
              <a:t/>
            </a:r>
            <a:endParaRPr b="1" i="0" sz="4800" u="none" cap="none" strike="noStrike">
              <a:solidFill>
                <a:srgbClr val="DA5251"/>
              </a:solidFill>
              <a:latin typeface="Roboto"/>
              <a:ea typeface="Roboto"/>
              <a:cs typeface="Roboto"/>
              <a:sym typeface="Roboto"/>
            </a:endParaRPr>
          </a:p>
        </p:txBody>
      </p:sp>
      <p:pic>
        <p:nvPicPr>
          <p:cNvPr id="148" name="Google Shape;148;p3"/>
          <p:cNvPicPr preferRelativeResize="0"/>
          <p:nvPr/>
        </p:nvPicPr>
        <p:blipFill rotWithShape="1">
          <a:blip r:embed="rId3">
            <a:alphaModFix/>
          </a:blip>
          <a:srcRect b="0" l="0" r="0" t="0"/>
          <a:stretch/>
        </p:blipFill>
        <p:spPr>
          <a:xfrm>
            <a:off x="283175" y="3818425"/>
            <a:ext cx="986100" cy="986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4"/>
          <p:cNvSpPr txBox="1"/>
          <p:nvPr/>
        </p:nvSpPr>
        <p:spPr>
          <a:xfrm>
            <a:off x="490950" y="151775"/>
            <a:ext cx="8587800" cy="98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rgbClr val="DA5251"/>
                </a:solidFill>
                <a:latin typeface="Proxima Nova"/>
                <a:ea typeface="Proxima Nova"/>
                <a:cs typeface="Proxima Nova"/>
                <a:sym typeface="Proxima Nova"/>
              </a:rPr>
              <a:t>MODULE 3 (Week 6 - 7) </a:t>
            </a:r>
            <a:endParaRPr b="1" i="0" sz="45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rgbClr val="DA5251"/>
                </a:solidFill>
                <a:latin typeface="Proxima Nova"/>
                <a:ea typeface="Proxima Nova"/>
                <a:cs typeface="Proxima Nova"/>
                <a:sym typeface="Proxima Nova"/>
              </a:rPr>
              <a:t> Intro to Web Server Development with Node</a:t>
            </a:r>
            <a:endParaRPr b="1" i="0" sz="45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800"/>
              <a:buFont typeface="Arial"/>
              <a:buNone/>
            </a:pPr>
            <a:r>
              <a:rPr b="1" i="0" lang="en" sz="4800" u="none" cap="none" strike="noStrike">
                <a:solidFill>
                  <a:srgbClr val="DA5251"/>
                </a:solidFill>
                <a:latin typeface="Proxima Nova"/>
                <a:ea typeface="Proxima Nova"/>
                <a:cs typeface="Proxima Nova"/>
                <a:sym typeface="Proxima Nova"/>
              </a:rPr>
              <a:t> </a:t>
            </a:r>
            <a:endParaRPr b="1" i="0" sz="4800" u="none" cap="none" strike="noStrike">
              <a:solidFill>
                <a:srgbClr val="DA525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Proxima Nova"/>
                <a:ea typeface="Proxima Nova"/>
                <a:cs typeface="Proxima Nova"/>
                <a:sym typeface="Proxima Nova"/>
              </a:rPr>
              <a:t>Your First Web App -- HTTP Servers, Express.js, Cookies, Basic HTML &amp; Forms</a:t>
            </a:r>
            <a:endParaRPr b="1" i="0" sz="1800" u="none" cap="none" strike="noStrike">
              <a:solidFill>
                <a:schemeClr val="lt1"/>
              </a:solidFill>
              <a:latin typeface="Proxima Nova"/>
              <a:ea typeface="Proxima Nova"/>
              <a:cs typeface="Proxima Nova"/>
              <a:sym typeface="Proxima Nova"/>
            </a:endParaRPr>
          </a:p>
          <a:p>
            <a:pPr indent="0" lvl="0" marL="0" marR="0" rtl="0" algn="ctr">
              <a:lnSpc>
                <a:spcPct val="100000"/>
              </a:lnSpc>
              <a:spcBef>
                <a:spcPts val="600"/>
              </a:spcBef>
              <a:spcAft>
                <a:spcPts val="0"/>
              </a:spcAft>
              <a:buClr>
                <a:schemeClr val="dk1"/>
              </a:buClr>
              <a:buSzPts val="1100"/>
              <a:buFont typeface="Arial"/>
              <a:buNone/>
            </a:pPr>
            <a:r>
              <a:rPr b="0" i="0" lang="en" sz="1800" u="none" cap="none" strike="noStrike">
                <a:solidFill>
                  <a:schemeClr val="lt1"/>
                </a:solidFill>
                <a:latin typeface="Proxima Nova"/>
                <a:ea typeface="Proxima Nova"/>
                <a:cs typeface="Proxima Nova"/>
                <a:sym typeface="Proxima Nova"/>
              </a:rPr>
              <a:t>Programming Test #3 &amp; Data Structures (Mostly: Trees)</a:t>
            </a:r>
            <a:endParaRPr b="0" i="0" sz="1800" u="none" cap="none" strike="noStrike">
              <a:solidFill>
                <a:schemeClr val="lt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DA5251"/>
              </a:solidFill>
              <a:latin typeface="Roboto"/>
              <a:ea typeface="Roboto"/>
              <a:cs typeface="Roboto"/>
              <a:sym typeface="Roboto"/>
            </a:endParaRPr>
          </a:p>
        </p:txBody>
      </p:sp>
      <p:pic>
        <p:nvPicPr>
          <p:cNvPr id="154" name="Google Shape;154;p4"/>
          <p:cNvPicPr preferRelativeResize="0"/>
          <p:nvPr/>
        </p:nvPicPr>
        <p:blipFill rotWithShape="1">
          <a:blip r:embed="rId3">
            <a:alphaModFix/>
          </a:blip>
          <a:srcRect b="0" l="0" r="0" t="0"/>
          <a:stretch/>
        </p:blipFill>
        <p:spPr>
          <a:xfrm>
            <a:off x="152400" y="3815450"/>
            <a:ext cx="1175650" cy="1175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