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
      <p:font typeface="Proxima Nova"/>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giOAfu7zGep0Y9Fief1fhenP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Slab-regular.fntdata"/><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font" Target="fonts/RobotoSlab-bold.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900">
                <a:solidFill>
                  <a:schemeClr val="dk1"/>
                </a:solidFill>
              </a:rPr>
              <a:t>HTML &amp; CSS</a:t>
            </a:r>
            <a:endParaRPr b="1" sz="900">
              <a:solidFill>
                <a:schemeClr val="dk1"/>
              </a:solidFill>
            </a:endParaRPr>
          </a:p>
          <a:p>
            <a:pPr indent="-228600" lvl="0" marL="457200" rtl="0" algn="l">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accessible HTML code.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CSS code to present HTML pages in various ways.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Manipulate the layout of HTML elements using margin, padding and floats.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modify, and read HTML data attributes using JavaScript and jQuery.</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techniques of responsive web design, including media queries.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the basic features of SASS.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900">
                <a:solidFill>
                  <a:schemeClr val="dk1"/>
                </a:solidFill>
              </a:rPr>
              <a:t>Client Side JavaScript </a:t>
            </a:r>
            <a:endParaRPr b="1" sz="900">
              <a:solidFill>
                <a:schemeClr val="dk1"/>
              </a:solidFill>
            </a:endParaRPr>
          </a:p>
          <a:p>
            <a:pPr indent="-228600" lvl="0" marL="457200" rtl="0" algn="l">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basic client-side JS to add dynamic content to pages.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bind event handlers and to generate DOM elements.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manipulate CSS.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AJAX to send and fetch information from a server, and display it on the web page.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JavaScript to validate form data.</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Analyze and compare complexity and performance of algorithms using big-O notation.</a:t>
            </a:r>
            <a:endParaRPr>
              <a:solidFill>
                <a:schemeClr val="dk1"/>
              </a:solidFill>
            </a:endParaRPr>
          </a:p>
          <a:p>
            <a:pPr indent="0" lvl="0" marL="0" rtl="0" algn="l">
              <a:lnSpc>
                <a:spcPct val="100000"/>
              </a:lnSpc>
              <a:spcBef>
                <a:spcPts val="0"/>
              </a:spcBef>
              <a:spcAft>
                <a:spcPts val="0"/>
              </a:spcAft>
              <a:buSzPts val="1400"/>
              <a:buNone/>
            </a:pPr>
            <a:r>
              <a:t/>
            </a:r>
            <a:endParaRPr sz="1200">
              <a:solidFill>
                <a:srgbClr val="33333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Utilize SELECT statements to solve common data query questions involving GROUP BY, WHERE, LIMIT, ORDER.</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importance and application of SQL/relational databases for web applications.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Describe the key components that make up a relational database.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Correctly use primary and foreign keys when designing database tables.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Determine if a data model should use one-to-many or many-to-many relationships when designing relational databases.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asynchronous (promise-based) postgres JS libraries to query data from Node applications.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psql CLI to interact with and explore a database.</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Research database queries through documentation and other references.</a:t>
            </a:r>
            <a:endParaRPr sz="1200">
              <a:solidFill>
                <a:srgbClr val="333333"/>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midterm project gets learners to step away from the track-based (fully defined) projects, apply their learning from M1 through to M5 into a project-based learning opportunity. In doing so, they also learn how to collaborate with fellow developers on a project, setting them up for success on the job, and for the final project of the program.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Learners do not get to choose the tech stack, because it is about practicing and applying the technical skills that they’ve acquired in previous modules (pull-through / transfer), and will form the basis of a Summative Evaluation (mid-way program checkpoint).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git best practices (sans rebase) when working on a project with multiple members (branching, merging, and doing those often) as well as the github workflow (pull requests).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major steps of software development to execute the project; user stories, wireframes, ERD, Routes, etc.</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indent="0" lvl="0" marL="0" rtl="0" algn="l">
              <a:lnSpc>
                <a:spcPct val="100000"/>
              </a:lnSpc>
              <a:spcBef>
                <a:spcPts val="0"/>
              </a:spcBef>
              <a:spcAft>
                <a:spcPts val="0"/>
              </a:spcAft>
              <a:buSzPts val="1400"/>
              <a:buNone/>
            </a:pPr>
            <a:r>
              <a:t/>
            </a:r>
            <a:endParaRPr sz="1200">
              <a:solidFill>
                <a:srgbClr val="333333"/>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advantages that component based UI development provides.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Recognize React warnings and errors, and use them to prevent or narrow down bugs.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well composed components from HTML and behaviour specification.</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library and associated tooling (Webpack,  Babel, Create-React-App) to build typical single page web application features, especially where there is an existing backend API for data.</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‘new’ React; Functional Components, Hooks, useState, useEffect, Contexts, etc., and classical class-based components with applicable lifecycle methods.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modern AJAX libraries to Axios with React, to make asynchronous requests in appropriate/idiomatic ways.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dev tools and Storybook for component development and inspection.</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common functional programming methods (map, reduce, filter, etc) and other ES6 practices for data manipulation and JSX component rendering.</a:t>
            </a:r>
            <a:endParaRPr>
              <a:solidFill>
                <a:schemeClr val="dk1"/>
              </a:solidFill>
            </a:endParaRPr>
          </a:p>
          <a:p>
            <a:pPr indent="0" lvl="0" marL="0" rtl="0" algn="l">
              <a:lnSpc>
                <a:spcPct val="100000"/>
              </a:lnSpc>
              <a:spcBef>
                <a:spcPts val="0"/>
              </a:spcBef>
              <a:spcAft>
                <a:spcPts val="0"/>
              </a:spcAft>
              <a:buSzPts val="1400"/>
              <a:buNone/>
            </a:pPr>
            <a:r>
              <a:t/>
            </a:r>
            <a:endParaRPr sz="1200">
              <a:solidFill>
                <a:srgbClr val="333333"/>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unit tests for components using Jest.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e2e tests for React applications using Cypress.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different automated testing strategies, and their respective benefits and drawbacks.</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module will prepare learners for the real world (on the job) where they have to learn a new language, framework and web app codebase, MVC and Rails, while maintaining productivity.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Identify and use strategies for simultaneously learning a new programming language, ecosystem, framework, and codebase, all while being productive.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features and improvements to an existing project.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core components and benefits of MVC architecture.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rationale and benefits of an ORM (ActiveRecord).</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benefits of using database migrations to incrementally modify a relational database schema.</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class-based OOP to solve programming problems (inheritance, classes, objects, methods).</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final project gets learners to step away from the track-based (fully defined) projects, apply their learning from the entire program into a project-based learning opportunity. In doing so, they also learn how to collaborate with fellow developers on a project, setting them up for success on the job, and adding another project to their CV/interview.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Learners get to define the project and choose the tech stack, because it is about practicing and applying the technical skills that they’ve acquired in previous modules (pull-through / transfer), and will form the basis of the final Summative Evaluation (final program checkpoint).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coding, collaboration and problem solving skills to successfully complete and showcase a working web application of their choosing.</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source code management best practices using Git and Github.</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Explain how they are evaluated and why we have them.</a:t>
            </a:r>
            <a:endParaRPr/>
          </a:p>
          <a:p>
            <a:pPr indent="-317500" lvl="0" marL="457200" rtl="0" algn="l">
              <a:lnSpc>
                <a:spcPct val="100000"/>
              </a:lnSpc>
              <a:spcBef>
                <a:spcPts val="0"/>
              </a:spcBef>
              <a:spcAft>
                <a:spcPts val="0"/>
              </a:spcAft>
              <a:buSzPts val="1400"/>
              <a:buChar char="-"/>
            </a:pPr>
            <a:r>
              <a:rPr lang="en"/>
              <a:t>Learning through projects means knowledge and topics are more grounded (WHY am I learning this? How does X work with concepts A B and C?)</a:t>
            </a:r>
            <a:endParaRPr/>
          </a:p>
          <a:p>
            <a:pPr indent="-317500" lvl="0" marL="457200" rtl="0" algn="l">
              <a:lnSpc>
                <a:spcPct val="100000"/>
              </a:lnSpc>
              <a:spcBef>
                <a:spcPts val="0"/>
              </a:spcBef>
              <a:spcAft>
                <a:spcPts val="0"/>
              </a:spcAft>
              <a:buSzPts val="1400"/>
              <a:buChar char="-"/>
            </a:pPr>
            <a:r>
              <a:rPr lang="en"/>
              <a:t>More fun and interesting</a:t>
            </a:r>
            <a:endParaRPr/>
          </a:p>
          <a:p>
            <a:pPr indent="-317500" lvl="0" marL="457200" rtl="0" algn="l">
              <a:lnSpc>
                <a:spcPct val="100000"/>
              </a:lnSpc>
              <a:spcBef>
                <a:spcPts val="0"/>
              </a:spcBef>
              <a:spcAft>
                <a:spcPts val="0"/>
              </a:spcAft>
              <a:buSzPts val="1400"/>
              <a:buChar char="-"/>
            </a:pPr>
            <a:r>
              <a:rPr lang="en"/>
              <a:t>More room for creativity</a:t>
            </a:r>
            <a:endParaRPr/>
          </a:p>
          <a:p>
            <a:pPr indent="-317500" lvl="0" marL="457200" rtl="0" algn="l">
              <a:lnSpc>
                <a:spcPct val="100000"/>
              </a:lnSpc>
              <a:spcBef>
                <a:spcPts val="0"/>
              </a:spcBef>
              <a:spcAft>
                <a:spcPts val="0"/>
              </a:spcAft>
              <a:buSzPts val="1400"/>
              <a:buChar char="-"/>
            </a:pPr>
            <a:r>
              <a:rPr lang="en"/>
              <a:t>More portfolio pieces </a:t>
            </a:r>
            <a:endParaRPr/>
          </a:p>
          <a:p>
            <a:pPr indent="-317500" lvl="0" marL="457200" rtl="0" algn="l">
              <a:lnSpc>
                <a:spcPct val="100000"/>
              </a:lnSpc>
              <a:spcBef>
                <a:spcPts val="0"/>
              </a:spcBef>
              <a:spcAft>
                <a:spcPts val="0"/>
              </a:spcAft>
              <a:buSzPts val="1400"/>
              <a:buChar char="-"/>
            </a:pPr>
            <a:r>
              <a:rPr lang="en"/>
              <a:t>More inspiration</a:t>
            </a:r>
            <a:endParaRPr/>
          </a:p>
          <a:p>
            <a:pPr indent="-317500" lvl="0" marL="457200" rtl="0" algn="l">
              <a:lnSpc>
                <a:spcPct val="100000"/>
              </a:lnSpc>
              <a:spcBef>
                <a:spcPts val="0"/>
              </a:spcBef>
              <a:spcAft>
                <a:spcPts val="0"/>
              </a:spcAft>
              <a:buSzPts val="1400"/>
              <a:buChar char="-"/>
            </a:pPr>
            <a:r>
              <a:rPr lang="en"/>
              <a:t>More real world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Let’s get this out of the way, before we talk about each week in detail.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They focus on fundamental concepts (FOCAL) and not on frameworks. It’s really about showing that you can handle control flow, functions, and data management/manipulation.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
                <a:solidFill>
                  <a:schemeClr val="dk1"/>
                </a:solidFill>
              </a:rPr>
              <a:t>Talk about designated  mentors (but others may do interviews still)</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They can happen any time that week (Monday to Friday)</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If you don’t get them by Friday of the specified week, let us know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ebe6f1ab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6ebe6f1a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Can (and should) retake if not perfect score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If you have any questions about assessment or anything else covered here, feel free to ask your Education Manager about this later.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ebe6f1abf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6ebe6f1ab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ebe6f1abf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6ebe6f1abf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ebe6f1abf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6ebe6f1abf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ebe6f1abf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6ebe6f1abf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ebe6f1abf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6ebe6f1ab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6ebe6f1abf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6ebe6f1ab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Think about your code, plan it, and try something!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 Writing line-by-line will help your typing speed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 Writing line-by-line helps you memorize common keywords and methods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 Writing line-by-line gets you more familiar with the language's syntax</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  * Writing line-by-line builds habits and muscle memory</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6ebe6f1abf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6ebe6f1abf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Writing clean, readable code, is key!</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ebe6f1ab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6ebe6f1ab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ebe6f1abf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6ebe6f1abf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Failure is part of the process. No one reaches great success or learns anything without experiencing failure. It isn’t about getting knocked down, it is about getting back up and learning something each time!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It takes time. Come back to something later… and later again… and later again… sometimes it takes days, weeks, or months for something to click completely!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ebe6f1ab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6ebe6f1ab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ebe6f1abf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6ebe6f1ab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Create git repos, add and commit code, and push to github.</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and utilize first principles for writing maintainable and testable code.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Debug code by reading error messages.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FOCAL (any combination of functions, objects, callbacks, arrays, loops) to form a valid solution to a challenge/kata using JavaScript &amp; Node (and Google).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Google and various discussion forums to search for help while solving problems.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Employ a methodical process of writing code incrementally while leveraging errors and experiments (error driven development).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 basic understanding of recursion, including how it is used in solving programming problems.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test files, assertions and common libraries (Mocha, Chai) to write unit tests for code.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Differentiate between primitive values and data structure, and how to use them together.</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an understanding of the Tree data structure and how recursion can be used to traverse them.</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Implement stylistic and organizational improvements to simple JavaScript/Node scripts.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dependency management and utilize a package manager to import third-party JS libraries such as Mocha and Chai.</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Re-create and use higher order functions such as foreach, map, filter, reduce by using callbacks.</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Client and Server code/responsibilities.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TCP to create a simple client/server implementation in Node.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the two most important parts of an HTTP Request.</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and use GET and POST correctly.</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Use command line HTTP clients such as cURL.</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Define the workflow involving an HTTP redirect.</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Interpret common HTTP status codes.</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Retrieve data from HTTP APIs that utilize JSON.</a:t>
            </a:r>
            <a:endParaRPr>
              <a:solidFill>
                <a:schemeClr val="dk1"/>
              </a:solidFill>
              <a:highlight>
                <a:srgbClr val="FFFF00"/>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n" sz="1000" u="sng">
                <a:solidFill>
                  <a:schemeClr val="dk1"/>
                </a:solidFill>
              </a:rPr>
              <a:t> </a:t>
            </a:r>
            <a:endParaRPr b="1" sz="1000" u="sng">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two most important parts of an HTTP Request.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and use GET and POST correctly.</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command line HTTP clients such as cURL.</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Define the workflow involving an HTTP redirect.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Interpret common HTTP status codes.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Retrieve data from HTTP APIs that utilize JSON.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crud-like multi page web applications using Node and Express.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statelessness of HTTP and the major ways that it can be overcome (URLs and cookies).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cookies to persist state between requests.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user authentication using best practices, including (encrypted) cookies and (hashed) passwords.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middleware pattern utilized by web servers like Express.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RESTful web server endpoints.</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HOUSE LABS White logo">
  <p:cSld name="TITLE_4">
    <p:spTree>
      <p:nvGrpSpPr>
        <p:cNvPr id="9" name="Shape 9"/>
        <p:cNvGrpSpPr/>
        <p:nvPr/>
      </p:nvGrpSpPr>
      <p:grpSpPr>
        <a:xfrm>
          <a:off x="0" y="0"/>
          <a:ext cx="0" cy="0"/>
          <a:chOff x="0" y="0"/>
          <a:chExt cx="0" cy="0"/>
        </a:xfrm>
      </p:grpSpPr>
      <p:pic>
        <p:nvPicPr>
          <p:cNvPr descr="lhl-logo_white_lrg.png" id="10" name="Google Shape;10;p19"/>
          <p:cNvPicPr preferRelativeResize="0"/>
          <p:nvPr/>
        </p:nvPicPr>
        <p:blipFill rotWithShape="1">
          <a:blip r:embed="rId2">
            <a:alphaModFix/>
          </a:blip>
          <a:srcRect b="0" l="0" r="0" t="0"/>
          <a:stretch/>
        </p:blipFill>
        <p:spPr>
          <a:xfrm>
            <a:off x="6147375" y="4317150"/>
            <a:ext cx="2762624" cy="583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 photo">
  <p:cSld name="TITLE_ONLY_1">
    <p:bg>
      <p:bgPr>
        <a:noFill/>
      </p:bgPr>
    </p:bg>
    <p:spTree>
      <p:nvGrpSpPr>
        <p:cNvPr id="52" name="Shape 52"/>
        <p:cNvGrpSpPr/>
        <p:nvPr/>
      </p:nvGrpSpPr>
      <p:grpSpPr>
        <a:xfrm>
          <a:off x="0" y="0"/>
          <a:ext cx="0" cy="0"/>
          <a:chOff x="0" y="0"/>
          <a:chExt cx="0" cy="0"/>
        </a:xfrm>
      </p:grpSpPr>
      <p:pic>
        <p:nvPicPr>
          <p:cNvPr descr="lhl-logo_white_lrg.png" id="53" name="Google Shape;53;p38"/>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background">
  <p:cSld name="CAPTION_ONLY_1">
    <p:spTree>
      <p:nvGrpSpPr>
        <p:cNvPr id="54" name="Shape 54"/>
        <p:cNvGrpSpPr/>
        <p:nvPr/>
      </p:nvGrpSpPr>
      <p:grpSpPr>
        <a:xfrm>
          <a:off x="0" y="0"/>
          <a:ext cx="0" cy="0"/>
          <a:chOff x="0" y="0"/>
          <a:chExt cx="0" cy="0"/>
        </a:xfrm>
      </p:grpSpPr>
      <p:sp>
        <p:nvSpPr>
          <p:cNvPr id="55" name="Google Shape;55;p39"/>
          <p:cNvSpPr txBox="1"/>
          <p:nvPr>
            <p:ph idx="1" type="body"/>
          </p:nvPr>
        </p:nvSpPr>
        <p:spPr>
          <a:xfrm>
            <a:off x="420525" y="1096469"/>
            <a:ext cx="8229600" cy="22407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360"/>
              </a:spcBef>
              <a:spcAft>
                <a:spcPts val="0"/>
              </a:spcAft>
              <a:buSzPts val="1800"/>
              <a:buNone/>
              <a:defRPr sz="18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descr="lhl-logo_white-background.jpg" id="56" name="Google Shape;56;p39"/>
          <p:cNvPicPr preferRelativeResize="0"/>
          <p:nvPr/>
        </p:nvPicPr>
        <p:blipFill rotWithShape="1">
          <a:blip r:embed="rId2">
            <a:alphaModFix/>
          </a:blip>
          <a:srcRect b="0" l="0" r="0" t="0"/>
          <a:stretch/>
        </p:blipFill>
        <p:spPr>
          <a:xfrm>
            <a:off x="6510288" y="4423034"/>
            <a:ext cx="2433175" cy="6198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blue background ">
  <p:cSld name="TITLE_1">
    <p:bg>
      <p:bgPr>
        <a:solidFill>
          <a:srgbClr val="012D3D"/>
        </a:solidFill>
      </p:bgPr>
    </p:bg>
    <p:spTree>
      <p:nvGrpSpPr>
        <p:cNvPr id="57" name="Shape 57"/>
        <p:cNvGrpSpPr/>
        <p:nvPr/>
      </p:nvGrpSpPr>
      <p:grpSpPr>
        <a:xfrm>
          <a:off x="0" y="0"/>
          <a:ext cx="0" cy="0"/>
          <a:chOff x="0" y="0"/>
          <a:chExt cx="0" cy="0"/>
        </a:xfrm>
      </p:grpSpPr>
      <p:sp>
        <p:nvSpPr>
          <p:cNvPr id="58" name="Google Shape;58;p40"/>
          <p:cNvSpPr txBox="1"/>
          <p:nvPr>
            <p:ph type="ctrTitle"/>
          </p:nvPr>
        </p:nvSpPr>
        <p:spPr>
          <a:xfrm>
            <a:off x="685800" y="1583342"/>
            <a:ext cx="7772400" cy="115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9" name="Google Shape;59;p40"/>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A9DDE7"/>
              </a:buClr>
              <a:buSzPts val="1800"/>
              <a:buFont typeface="Lato"/>
              <a:buNone/>
              <a:defRPr>
                <a:solidFill>
                  <a:srgbClr val="A9DDE7"/>
                </a:solidFill>
                <a:latin typeface="Lato"/>
                <a:ea typeface="Lato"/>
                <a:cs typeface="Lato"/>
                <a:sym typeface="Lato"/>
              </a:defRPr>
            </a:lvl1pPr>
            <a:lvl2pPr lvl="1"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2pPr>
            <a:lvl3pPr lvl="2"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3pPr>
            <a:lvl4pPr lvl="3"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4pPr>
            <a:lvl5pPr lvl="4"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5pPr>
            <a:lvl6pPr lvl="5"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6pPr>
            <a:lvl7pPr lvl="6"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7pPr>
            <a:lvl8pPr lvl="7"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8pPr>
            <a:lvl9pPr lvl="8" algn="ctr">
              <a:lnSpc>
                <a:spcPct val="115000"/>
              </a:lnSpc>
              <a:spcBef>
                <a:spcPts val="1600"/>
              </a:spcBef>
              <a:spcAft>
                <a:spcPts val="1600"/>
              </a:spcAft>
              <a:buClr>
                <a:srgbClr val="3B94D9"/>
              </a:buClr>
              <a:buSzPts val="3000"/>
              <a:buFont typeface="Lato"/>
              <a:buNone/>
              <a:defRPr sz="3000">
                <a:solidFill>
                  <a:srgbClr val="3B94D9"/>
                </a:solidFill>
                <a:latin typeface="Lato"/>
                <a:ea typeface="Lato"/>
                <a:cs typeface="Lato"/>
                <a:sym typeface="Lato"/>
              </a:defRPr>
            </a:lvl9pPr>
          </a:lstStyle>
          <a:p/>
        </p:txBody>
      </p:sp>
      <p:pic>
        <p:nvPicPr>
          <p:cNvPr descr="lhl-logo_white_lrg.png" id="60" name="Google Shape;60;p40"/>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blue background  1">
  <p:cSld name="TITLE_3">
    <p:bg>
      <p:bgPr>
        <a:solidFill>
          <a:srgbClr val="012D3D"/>
        </a:solidFill>
      </p:bgPr>
    </p:bg>
    <p:spTree>
      <p:nvGrpSpPr>
        <p:cNvPr id="61" name="Shape 61"/>
        <p:cNvGrpSpPr/>
        <p:nvPr/>
      </p:nvGrpSpPr>
      <p:grpSpPr>
        <a:xfrm>
          <a:off x="0" y="0"/>
          <a:ext cx="0" cy="0"/>
          <a:chOff x="0" y="0"/>
          <a:chExt cx="0" cy="0"/>
        </a:xfrm>
      </p:grpSpPr>
      <p:sp>
        <p:nvSpPr>
          <p:cNvPr id="62" name="Google Shape;62;p41"/>
          <p:cNvSpPr txBox="1"/>
          <p:nvPr>
            <p:ph type="ctrTitle"/>
          </p:nvPr>
        </p:nvSpPr>
        <p:spPr>
          <a:xfrm>
            <a:off x="685800" y="1583342"/>
            <a:ext cx="7772400" cy="115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3" name="Google Shape;63;p41"/>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800"/>
              <a:buFont typeface="Roboto Slab"/>
              <a:buNone/>
              <a:defRPr>
                <a:solidFill>
                  <a:schemeClr val="dk2"/>
                </a:solidFill>
                <a:latin typeface="Roboto Slab"/>
                <a:ea typeface="Roboto Slab"/>
                <a:cs typeface="Roboto Slab"/>
                <a:sym typeface="Roboto Slab"/>
              </a:defRPr>
            </a:lvl1pPr>
            <a:lvl2pPr lvl="1" algn="ctr">
              <a:lnSpc>
                <a:spcPct val="115000"/>
              </a:lnSpc>
              <a:spcBef>
                <a:spcPts val="1600"/>
              </a:spcBef>
              <a:spcAft>
                <a:spcPts val="0"/>
              </a:spcAft>
              <a:buClr>
                <a:schemeClr val="dk2"/>
              </a:buClr>
              <a:buSzPts val="3000"/>
              <a:buNone/>
              <a:defRPr sz="3000">
                <a:solidFill>
                  <a:schemeClr val="dk2"/>
                </a:solidFill>
              </a:defRPr>
            </a:lvl2pPr>
            <a:lvl3pPr lvl="2" algn="ctr">
              <a:lnSpc>
                <a:spcPct val="115000"/>
              </a:lnSpc>
              <a:spcBef>
                <a:spcPts val="1600"/>
              </a:spcBef>
              <a:spcAft>
                <a:spcPts val="0"/>
              </a:spcAft>
              <a:buClr>
                <a:schemeClr val="dk2"/>
              </a:buClr>
              <a:buSzPts val="3000"/>
              <a:buNone/>
              <a:defRPr sz="3000">
                <a:solidFill>
                  <a:schemeClr val="dk2"/>
                </a:solidFill>
              </a:defRPr>
            </a:lvl3pPr>
            <a:lvl4pPr lvl="3" algn="ctr">
              <a:lnSpc>
                <a:spcPct val="115000"/>
              </a:lnSpc>
              <a:spcBef>
                <a:spcPts val="1600"/>
              </a:spcBef>
              <a:spcAft>
                <a:spcPts val="0"/>
              </a:spcAft>
              <a:buClr>
                <a:schemeClr val="dk2"/>
              </a:buClr>
              <a:buSzPts val="3000"/>
              <a:buNone/>
              <a:defRPr sz="3000">
                <a:solidFill>
                  <a:schemeClr val="dk2"/>
                </a:solidFill>
              </a:defRPr>
            </a:lvl4pPr>
            <a:lvl5pPr lvl="4" algn="ctr">
              <a:lnSpc>
                <a:spcPct val="115000"/>
              </a:lnSpc>
              <a:spcBef>
                <a:spcPts val="1600"/>
              </a:spcBef>
              <a:spcAft>
                <a:spcPts val="0"/>
              </a:spcAft>
              <a:buClr>
                <a:schemeClr val="dk2"/>
              </a:buClr>
              <a:buSzPts val="3000"/>
              <a:buNone/>
              <a:defRPr sz="3000">
                <a:solidFill>
                  <a:schemeClr val="dk2"/>
                </a:solidFill>
              </a:defRPr>
            </a:lvl5pPr>
            <a:lvl6pPr lvl="5" algn="ctr">
              <a:lnSpc>
                <a:spcPct val="115000"/>
              </a:lnSpc>
              <a:spcBef>
                <a:spcPts val="1600"/>
              </a:spcBef>
              <a:spcAft>
                <a:spcPts val="0"/>
              </a:spcAft>
              <a:buClr>
                <a:schemeClr val="dk2"/>
              </a:buClr>
              <a:buSzPts val="3000"/>
              <a:buNone/>
              <a:defRPr sz="3000">
                <a:solidFill>
                  <a:schemeClr val="dk2"/>
                </a:solidFill>
              </a:defRPr>
            </a:lvl6pPr>
            <a:lvl7pPr lvl="6" algn="ctr">
              <a:lnSpc>
                <a:spcPct val="115000"/>
              </a:lnSpc>
              <a:spcBef>
                <a:spcPts val="1600"/>
              </a:spcBef>
              <a:spcAft>
                <a:spcPts val="0"/>
              </a:spcAft>
              <a:buClr>
                <a:schemeClr val="dk2"/>
              </a:buClr>
              <a:buSzPts val="3000"/>
              <a:buNone/>
              <a:defRPr sz="3000">
                <a:solidFill>
                  <a:schemeClr val="dk2"/>
                </a:solidFill>
              </a:defRPr>
            </a:lvl7pPr>
            <a:lvl8pPr lvl="7" algn="ctr">
              <a:lnSpc>
                <a:spcPct val="115000"/>
              </a:lnSpc>
              <a:spcBef>
                <a:spcPts val="1600"/>
              </a:spcBef>
              <a:spcAft>
                <a:spcPts val="0"/>
              </a:spcAft>
              <a:buClr>
                <a:schemeClr val="dk2"/>
              </a:buClr>
              <a:buSzPts val="3000"/>
              <a:buNone/>
              <a:defRPr sz="3000">
                <a:solidFill>
                  <a:schemeClr val="dk2"/>
                </a:solidFill>
              </a:defRPr>
            </a:lvl8pPr>
            <a:lvl9pPr lvl="8" algn="ctr">
              <a:lnSpc>
                <a:spcPct val="115000"/>
              </a:lnSpc>
              <a:spcBef>
                <a:spcPts val="1600"/>
              </a:spcBef>
              <a:spcAft>
                <a:spcPts val="1600"/>
              </a:spcAft>
              <a:buClr>
                <a:schemeClr val="dk2"/>
              </a:buClr>
              <a:buSzPts val="3000"/>
              <a:buNone/>
              <a:defRPr sz="3000">
                <a:solidFill>
                  <a:schemeClr val="dk2"/>
                </a:solidFill>
              </a:defRPr>
            </a:lvl9pPr>
          </a:lstStyle>
          <a:p/>
        </p:txBody>
      </p:sp>
      <p:pic>
        <p:nvPicPr>
          <p:cNvPr descr="lhl-logo_white_lrg.png" id="64" name="Google Shape;64;p41"/>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HOUSE LABS White logo 1">
  <p:cSld name="TITLE_5">
    <p:spTree>
      <p:nvGrpSpPr>
        <p:cNvPr id="65" name="Shape 65"/>
        <p:cNvGrpSpPr/>
        <p:nvPr/>
      </p:nvGrpSpPr>
      <p:grpSpPr>
        <a:xfrm>
          <a:off x="0" y="0"/>
          <a:ext cx="0" cy="0"/>
          <a:chOff x="0" y="0"/>
          <a:chExt cx="0" cy="0"/>
        </a:xfrm>
      </p:grpSpPr>
      <p:pic>
        <p:nvPicPr>
          <p:cNvPr descr="lhl-logo_white_lrg.png" id="66" name="Google Shape;66;p42"/>
          <p:cNvPicPr preferRelativeResize="0"/>
          <p:nvPr/>
        </p:nvPicPr>
        <p:blipFill rotWithShape="1">
          <a:blip r:embed="rId2">
            <a:alphaModFix/>
          </a:blip>
          <a:srcRect b="0" l="0" r="0" t="0"/>
          <a:stretch/>
        </p:blipFill>
        <p:spPr>
          <a:xfrm>
            <a:off x="6147375" y="4317150"/>
            <a:ext cx="2762624" cy="5833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7" name="Shape 6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blue background " type="title">
  <p:cSld name="TITLE">
    <p:bg>
      <p:bgPr>
        <a:solidFill>
          <a:srgbClr val="012D3D"/>
        </a:solidFill>
      </p:bgPr>
    </p:bg>
    <p:spTree>
      <p:nvGrpSpPr>
        <p:cNvPr id="71" name="Shape 71"/>
        <p:cNvGrpSpPr/>
        <p:nvPr/>
      </p:nvGrpSpPr>
      <p:grpSpPr>
        <a:xfrm>
          <a:off x="0" y="0"/>
          <a:ext cx="0" cy="0"/>
          <a:chOff x="0" y="0"/>
          <a:chExt cx="0" cy="0"/>
        </a:xfrm>
      </p:grpSpPr>
      <p:sp>
        <p:nvSpPr>
          <p:cNvPr id="72" name="Google Shape;72;p21"/>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3" name="Google Shape;73;p21"/>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Roboto Slab"/>
              <a:buNone/>
              <a:defRPr>
                <a:solidFill>
                  <a:schemeClr val="dk2"/>
                </a:solidFill>
                <a:latin typeface="Roboto Slab"/>
                <a:ea typeface="Roboto Slab"/>
                <a:cs typeface="Roboto Slab"/>
                <a:sym typeface="Roboto Slab"/>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p:txBody>
      </p:sp>
      <p:pic>
        <p:nvPicPr>
          <p:cNvPr descr="lhl-logo_white_lrg.png" id="74" name="Google Shape;74;p21"/>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blue background " type="twoColTx">
  <p:cSld name="TITLE_AND_TWO_COLUMNS">
    <p:bg>
      <p:bgPr>
        <a:solidFill>
          <a:srgbClr val="0377A1"/>
        </a:solidFill>
      </p:bgPr>
    </p:bg>
    <p:spTree>
      <p:nvGrpSpPr>
        <p:cNvPr id="75" name="Shape 75"/>
        <p:cNvGrpSpPr/>
        <p:nvPr/>
      </p:nvGrpSpPr>
      <p:grpSpPr>
        <a:xfrm>
          <a:off x="0" y="0"/>
          <a:ext cx="0" cy="0"/>
          <a:chOff x="0" y="0"/>
          <a:chExt cx="0" cy="0"/>
        </a:xfrm>
      </p:grpSpPr>
      <p:sp>
        <p:nvSpPr>
          <p:cNvPr id="76" name="Google Shape;76;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descr="lhl-logo_white_lrg.png" id="77" name="Google Shape;77;p22"/>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background">
  <p:cSld name="CAPTION_ONLY">
    <p:spTree>
      <p:nvGrpSpPr>
        <p:cNvPr id="78" name="Shape 78"/>
        <p:cNvGrpSpPr/>
        <p:nvPr/>
      </p:nvGrpSpPr>
      <p:grpSpPr>
        <a:xfrm>
          <a:off x="0" y="0"/>
          <a:ext cx="0" cy="0"/>
          <a:chOff x="0" y="0"/>
          <a:chExt cx="0" cy="0"/>
        </a:xfrm>
      </p:grpSpPr>
      <p:sp>
        <p:nvSpPr>
          <p:cNvPr id="79" name="Google Shape;79;p23"/>
          <p:cNvSpPr txBox="1"/>
          <p:nvPr>
            <p:ph idx="1" type="body"/>
          </p:nvPr>
        </p:nvSpPr>
        <p:spPr>
          <a:xfrm>
            <a:off x="420525" y="1096469"/>
            <a:ext cx="8229600" cy="2240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pic>
        <p:nvPicPr>
          <p:cNvPr descr="lhl-logo_white-background.jpg" id="80" name="Google Shape;80;p23"/>
          <p:cNvPicPr preferRelativeResize="0"/>
          <p:nvPr/>
        </p:nvPicPr>
        <p:blipFill rotWithShape="1">
          <a:blip r:embed="rId2">
            <a:alphaModFix/>
          </a:blip>
          <a:srcRect b="0" l="0" r="0" t="0"/>
          <a:stretch/>
        </p:blipFill>
        <p:spPr>
          <a:xfrm>
            <a:off x="6510288" y="4423034"/>
            <a:ext cx="2433175" cy="61984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background" type="tx">
  <p:cSld name="TITLE_AND_BODY">
    <p:bg>
      <p:bgPr>
        <a:solidFill>
          <a:srgbClr val="DA5251"/>
        </a:solidFill>
      </p:bgPr>
    </p:bg>
    <p:spTree>
      <p:nvGrpSpPr>
        <p:cNvPr id="81" name="Shape 81"/>
        <p:cNvGrpSpPr/>
        <p:nvPr/>
      </p:nvGrpSpPr>
      <p:grpSpPr>
        <a:xfrm>
          <a:off x="0" y="0"/>
          <a:ext cx="0" cy="0"/>
          <a:chOff x="0" y="0"/>
          <a:chExt cx="0" cy="0"/>
        </a:xfrm>
      </p:grpSpPr>
      <p:sp>
        <p:nvSpPr>
          <p:cNvPr id="82" name="Google Shape;82;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descr="lhl-logo_white_lrg.png" id="83" name="Google Shape;83;p24"/>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 photo" type="titleOnly">
  <p:cSld name="TITLE_ONLY">
    <p:bg>
      <p:bgPr>
        <a:noFill/>
      </p:bgPr>
    </p:bg>
    <p:spTree>
      <p:nvGrpSpPr>
        <p:cNvPr id="84" name="Shape 84"/>
        <p:cNvGrpSpPr/>
        <p:nvPr/>
      </p:nvGrpSpPr>
      <p:grpSpPr>
        <a:xfrm>
          <a:off x="0" y="0"/>
          <a:ext cx="0" cy="0"/>
          <a:chOff x="0" y="0"/>
          <a:chExt cx="0" cy="0"/>
        </a:xfrm>
      </p:grpSpPr>
      <p:pic>
        <p:nvPicPr>
          <p:cNvPr descr="lhl-logo_white_lrg.png" id="85" name="Google Shape;85;p25"/>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8" name="Shape 68"/>
        <p:cNvGrpSpPr/>
        <p:nvPr/>
      </p:nvGrpSpPr>
      <p:grpSpPr>
        <a:xfrm>
          <a:off x="0" y="0"/>
          <a:ext cx="0" cy="0"/>
          <a:chOff x="0" y="0"/>
          <a:chExt cx="0" cy="0"/>
        </a:xfrm>
      </p:grpSpPr>
      <p:sp>
        <p:nvSpPr>
          <p:cNvPr id="69" name="Google Shape;69;p2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0" name="Google Shape;70;p2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Roboto Slab"/>
              <a:buChar char="●"/>
              <a:defRPr b="0" i="0" sz="3000" u="none" cap="none" strike="noStrike">
                <a:solidFill>
                  <a:schemeClr val="dk1"/>
                </a:solidFill>
                <a:latin typeface="Roboto Slab"/>
                <a:ea typeface="Roboto Slab"/>
                <a:cs typeface="Roboto Slab"/>
                <a:sym typeface="Roboto Slab"/>
              </a:defRPr>
            </a:lvl1pPr>
            <a:lvl2pPr indent="-381000" lvl="1" marL="914400" marR="0" rtl="0" algn="l">
              <a:lnSpc>
                <a:spcPct val="100000"/>
              </a:lnSpc>
              <a:spcBef>
                <a:spcPts val="0"/>
              </a:spcBef>
              <a:spcAft>
                <a:spcPts val="0"/>
              </a:spcAft>
              <a:buClr>
                <a:schemeClr val="dk1"/>
              </a:buClr>
              <a:buSzPts val="2400"/>
              <a:buFont typeface="Roboto Slab"/>
              <a:buChar char="○"/>
              <a:defRPr b="0" i="0" sz="2400" u="none" cap="none" strike="noStrike">
                <a:solidFill>
                  <a:schemeClr val="dk1"/>
                </a:solidFill>
                <a:latin typeface="Roboto Slab"/>
                <a:ea typeface="Roboto Slab"/>
                <a:cs typeface="Roboto Slab"/>
                <a:sym typeface="Roboto Slab"/>
              </a:defRPr>
            </a:lvl2pPr>
            <a:lvl3pPr indent="-381000" lvl="2" marL="1371600" marR="0" rtl="0" algn="l">
              <a:lnSpc>
                <a:spcPct val="100000"/>
              </a:lnSpc>
              <a:spcBef>
                <a:spcPts val="0"/>
              </a:spcBef>
              <a:spcAft>
                <a:spcPts val="0"/>
              </a:spcAft>
              <a:buClr>
                <a:schemeClr val="dk1"/>
              </a:buClr>
              <a:buSzPts val="2400"/>
              <a:buFont typeface="Roboto Slab"/>
              <a:buChar char="■"/>
              <a:defRPr b="0" i="0" sz="2400" u="none" cap="none" strike="noStrike">
                <a:solidFill>
                  <a:schemeClr val="dk1"/>
                </a:solidFill>
                <a:latin typeface="Roboto Slab"/>
                <a:ea typeface="Roboto Slab"/>
                <a:cs typeface="Roboto Slab"/>
                <a:sym typeface="Roboto Slab"/>
              </a:defRPr>
            </a:lvl3pPr>
            <a:lvl4pPr indent="-342900" lvl="3" marL="18288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4pPr>
            <a:lvl5pPr indent="-342900" lvl="4" marL="22860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5pPr>
            <a:lvl6pPr indent="-342900" lvl="5" marL="27432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6pPr>
            <a:lvl7pPr indent="-342900" lvl="6" marL="32004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7pPr>
            <a:lvl8pPr indent="-342900" lvl="7" marL="36576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8pPr>
            <a:lvl9pPr indent="-342900" lvl="8" marL="41148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hyperlink" Target="https://code.visualstudio.com/" TargetMode="External"/><Relationship Id="rId4" Type="http://schemas.openxmlformats.org/officeDocument/2006/relationships/hyperlink" Target="https://code.visualstudio.com/shortcuts/keyboard-shortcuts-linux.pdf" TargetMode="External"/><Relationship Id="rId5" Type="http://schemas.openxmlformats.org/officeDocument/2006/relationships/hyperlink" Target="https://code.visualstudio.com/shortcuts/keyboard-shortcuts-macos.pdf" TargetMode="External"/><Relationship Id="rId6" Type="http://schemas.openxmlformats.org/officeDocument/2006/relationships/hyperlink" Target="https://code.visualstudio.com/shortcuts/keyboard-shortcuts-windows.pdf" TargetMode="External"/><Relationship Id="rId7"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hyperlink" Target="https://github.com/features/copilot" TargetMode="External"/><Relationship Id="rId4" Type="http://schemas.openxmlformats.org/officeDocument/2006/relationships/hyperlink" Target="https://marketplace.visualstudio.com/items?itemName=dbaeumer.vscode-eslint" TargetMode="External"/><Relationship Id="rId5" Type="http://schemas.openxmlformats.org/officeDocument/2006/relationships/hyperlink" Target="https://marketplace.visualstudio.com/items?itemName=2gua.rainbow-brackets" TargetMode="External"/><Relationship Id="rId6" Type="http://schemas.openxmlformats.org/officeDocument/2006/relationships/hyperlink" Target="https://marketplace.visualstudio.com/items?itemName=esbenp.prettier-vscode" TargetMode="External"/><Relationship Id="rId7"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21.png"/><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2D3D"/>
        </a:solid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b="0" l="0" r="0" t="0"/>
          <a:stretch/>
        </p:blipFill>
        <p:spPr>
          <a:xfrm>
            <a:off x="2044413" y="2038059"/>
            <a:ext cx="5055175" cy="1067375"/>
          </a:xfrm>
          <a:prstGeom prst="rect">
            <a:avLst/>
          </a:prstGeom>
          <a:noFill/>
          <a:ln>
            <a:noFill/>
          </a:ln>
        </p:spPr>
      </p:pic>
      <p:sp>
        <p:nvSpPr>
          <p:cNvPr id="92" name="Google Shape;92;p1"/>
          <p:cNvSpPr/>
          <p:nvPr/>
        </p:nvSpPr>
        <p:spPr>
          <a:xfrm>
            <a:off x="5830850" y="4026650"/>
            <a:ext cx="3313200" cy="1116900"/>
          </a:xfrm>
          <a:prstGeom prst="rect">
            <a:avLst/>
          </a:prstGeom>
          <a:solidFill>
            <a:srgbClr val="012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278100" y="2171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Welcome to…</a:t>
            </a:r>
            <a:endParaRPr b="1" i="0" sz="4800" u="none" cap="none" strike="noStrike">
              <a:solidFill>
                <a:srgbClr val="DA525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4 (Weeks 8 - 11)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Intro to Front - End Development </a:t>
            </a:r>
            <a:endParaRPr b="1" i="0" sz="4500" u="none" cap="none" strike="noStrike">
              <a:solidFill>
                <a:srgbClr val="DA5251"/>
              </a:solidFill>
              <a:latin typeface="Proxima Nova"/>
              <a:ea typeface="Proxima Nova"/>
              <a:cs typeface="Proxima Nova"/>
              <a:sym typeface="Proxima Nova"/>
            </a:endParaRPr>
          </a:p>
        </p:txBody>
      </p:sp>
      <p:sp>
        <p:nvSpPr>
          <p:cNvPr id="163" name="Google Shape;163;p5"/>
          <p:cNvSpPr txBox="1"/>
          <p:nvPr/>
        </p:nvSpPr>
        <p:spPr>
          <a:xfrm>
            <a:off x="490950" y="2921875"/>
            <a:ext cx="7972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Front-end -- Client-side JS. Browsers. jQuery, HTML, CSS, Box Model. AJAX</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pic>
        <p:nvPicPr>
          <p:cNvPr id="164" name="Google Shape;164;p5"/>
          <p:cNvPicPr preferRelativeResize="0"/>
          <p:nvPr/>
        </p:nvPicPr>
        <p:blipFill rotWithShape="1">
          <a:blip r:embed="rId3">
            <a:alphaModFix/>
          </a:blip>
          <a:srcRect b="0" l="0" r="0" t="0"/>
          <a:stretch/>
        </p:blipFill>
        <p:spPr>
          <a:xfrm>
            <a:off x="207450" y="3837250"/>
            <a:ext cx="1115750" cy="111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5 (Weeks 12 - 13)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Relational Databases and SQL</a:t>
            </a:r>
            <a:r>
              <a:rPr b="1" i="0" lang="en" sz="4800" u="none" cap="none" strike="noStrike">
                <a:solidFill>
                  <a:srgbClr val="DA5251"/>
                </a:solidFill>
                <a:latin typeface="Roboto"/>
                <a:ea typeface="Roboto"/>
                <a:cs typeface="Roboto"/>
                <a:sym typeface="Roboto"/>
              </a:rPr>
              <a:t> </a:t>
            </a:r>
            <a:endParaRPr b="1" i="0" sz="4800" u="none" cap="none" strike="noStrike">
              <a:solidFill>
                <a:srgbClr val="DA525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sp>
        <p:nvSpPr>
          <p:cNvPr id="170" name="Google Shape;170;p6"/>
          <p:cNvSpPr txBox="1"/>
          <p:nvPr/>
        </p:nvSpPr>
        <p:spPr>
          <a:xfrm>
            <a:off x="719650" y="2529575"/>
            <a:ext cx="7357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Data -- Relational Databases, SQL, Data Design. Postgres.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pic>
        <p:nvPicPr>
          <p:cNvPr id="171" name="Google Shape;171;p6"/>
          <p:cNvPicPr preferRelativeResize="0"/>
          <p:nvPr/>
        </p:nvPicPr>
        <p:blipFill rotWithShape="1">
          <a:blip r:embed="rId3">
            <a:alphaModFix/>
          </a:blip>
          <a:srcRect b="0" l="0" r="0" t="0"/>
          <a:stretch/>
        </p:blipFill>
        <p:spPr>
          <a:xfrm>
            <a:off x="239575" y="3917825"/>
            <a:ext cx="986100" cy="9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6 (Weeks 14 - 15)</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Mid-Term Project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sp>
        <p:nvSpPr>
          <p:cNvPr id="177" name="Google Shape;177;p7"/>
          <p:cNvSpPr txBox="1"/>
          <p:nvPr/>
        </p:nvSpPr>
        <p:spPr>
          <a:xfrm>
            <a:off x="1090150" y="2573175"/>
            <a:ext cx="73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Roboto Slab"/>
                <a:ea typeface="Roboto Slab"/>
                <a:cs typeface="Roboto Slab"/>
                <a:sym typeface="Roboto Slab"/>
              </a:rPr>
              <a:t>We choose the groups, you pick from a list of possible projects. </a:t>
            </a:r>
            <a:endParaRPr b="0" i="0" sz="1800" u="none" cap="none" strike="noStrike">
              <a:solidFill>
                <a:schemeClr val="lt1"/>
              </a:solidFill>
              <a:latin typeface="Roboto Slab"/>
              <a:ea typeface="Roboto Slab"/>
              <a:cs typeface="Roboto Slab"/>
              <a:sym typeface="Roboto Slab"/>
            </a:endParaRPr>
          </a:p>
        </p:txBody>
      </p:sp>
      <p:pic>
        <p:nvPicPr>
          <p:cNvPr id="178" name="Google Shape;178;p7"/>
          <p:cNvPicPr preferRelativeResize="0"/>
          <p:nvPr/>
        </p:nvPicPr>
        <p:blipFill rotWithShape="1">
          <a:blip r:embed="rId3">
            <a:alphaModFix/>
          </a:blip>
          <a:srcRect b="0" l="0" r="0" t="0"/>
          <a:stretch/>
        </p:blipFill>
        <p:spPr>
          <a:xfrm>
            <a:off x="152400" y="3682825"/>
            <a:ext cx="1308275" cy="130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7 (Weeks 16 - 19)</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React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84" name="Google Shape;184;p8"/>
          <p:cNvPicPr preferRelativeResize="0"/>
          <p:nvPr/>
        </p:nvPicPr>
        <p:blipFill rotWithShape="1">
          <a:blip r:embed="rId3">
            <a:alphaModFix/>
          </a:blip>
          <a:srcRect b="0" l="0" r="0" t="0"/>
          <a:stretch/>
        </p:blipFill>
        <p:spPr>
          <a:xfrm>
            <a:off x="239575" y="3840250"/>
            <a:ext cx="1108550" cy="110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8 (Weeks 20 - 21)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Automated</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Testing in React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90" name="Google Shape;190;p9"/>
          <p:cNvPicPr preferRelativeResize="0"/>
          <p:nvPr/>
        </p:nvPicPr>
        <p:blipFill rotWithShape="1">
          <a:blip r:embed="rId3">
            <a:alphaModFix/>
          </a:blip>
          <a:srcRect b="0" l="0" r="0" t="0"/>
          <a:stretch/>
        </p:blipFill>
        <p:spPr>
          <a:xfrm>
            <a:off x="239575" y="3840250"/>
            <a:ext cx="1108550" cy="110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9</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Ruby on Rails</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(Weeks 22 - 26 ) </a:t>
            </a:r>
            <a:endParaRPr b="1" i="0" sz="4500" u="none" cap="none" strike="noStrike">
              <a:solidFill>
                <a:srgbClr val="DA5251"/>
              </a:solidFill>
              <a:latin typeface="Proxima Nova"/>
              <a:ea typeface="Proxima Nova"/>
              <a:cs typeface="Proxima Nova"/>
              <a:sym typeface="Proxima Nova"/>
            </a:endParaRPr>
          </a:p>
        </p:txBody>
      </p:sp>
      <p:pic>
        <p:nvPicPr>
          <p:cNvPr id="196" name="Google Shape;196;p10"/>
          <p:cNvPicPr preferRelativeResize="0"/>
          <p:nvPr/>
        </p:nvPicPr>
        <p:blipFill rotWithShape="1">
          <a:blip r:embed="rId3">
            <a:alphaModFix/>
          </a:blip>
          <a:srcRect b="0" l="0" r="0" t="0"/>
          <a:stretch/>
        </p:blipFill>
        <p:spPr>
          <a:xfrm>
            <a:off x="152400" y="3728275"/>
            <a:ext cx="1262825" cy="126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10 (Weeks 27 - 30 )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Final Projects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You choose the group, you choose the project!</a:t>
            </a:r>
            <a:endParaRPr b="0" i="0" sz="1800" u="none" cap="none" strike="noStrike">
              <a:solidFill>
                <a:schemeClr val="lt1"/>
              </a:solidFill>
              <a:latin typeface="Proxima Nova"/>
              <a:ea typeface="Proxima Nova"/>
              <a:cs typeface="Proxima Nova"/>
              <a:sym typeface="Proxima Nova"/>
            </a:endParaRPr>
          </a:p>
        </p:txBody>
      </p:sp>
      <p:pic>
        <p:nvPicPr>
          <p:cNvPr id="202" name="Google Shape;202;p11"/>
          <p:cNvPicPr preferRelativeResize="0"/>
          <p:nvPr/>
        </p:nvPicPr>
        <p:blipFill rotWithShape="1">
          <a:blip r:embed="rId3">
            <a:alphaModFix/>
          </a:blip>
          <a:srcRect b="0" l="0" r="0" t="0"/>
          <a:stretch/>
        </p:blipFill>
        <p:spPr>
          <a:xfrm>
            <a:off x="152400" y="3900775"/>
            <a:ext cx="1090325" cy="109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idx="1" type="subTitle"/>
          </p:nvPr>
        </p:nvSpPr>
        <p:spPr>
          <a:xfrm>
            <a:off x="490950" y="1137875"/>
            <a:ext cx="8157600" cy="3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1:</a:t>
            </a:r>
            <a:r>
              <a:rPr lang="en" sz="1800">
                <a:solidFill>
                  <a:srgbClr val="012D3D"/>
                </a:solidFill>
                <a:latin typeface="Roboto"/>
                <a:ea typeface="Roboto"/>
                <a:cs typeface="Roboto"/>
                <a:sym typeface="Roboto"/>
              </a:rPr>
              <a:t> </a:t>
            </a:r>
            <a:r>
              <a:rPr lang="en" sz="1800">
                <a:solidFill>
                  <a:schemeClr val="lt1"/>
                </a:solidFill>
              </a:rPr>
              <a:t>Due Week 4 - Lotide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2:</a:t>
            </a:r>
            <a:r>
              <a:rPr lang="en" sz="1800">
                <a:solidFill>
                  <a:srgbClr val="012D3D"/>
                </a:solidFill>
                <a:latin typeface="Roboto"/>
                <a:ea typeface="Roboto"/>
                <a:cs typeface="Roboto"/>
                <a:sym typeface="Roboto"/>
              </a:rPr>
              <a:t> </a:t>
            </a:r>
            <a:r>
              <a:rPr lang="en" sz="1800">
                <a:solidFill>
                  <a:schemeClr val="lt1"/>
                </a:solidFill>
              </a:rPr>
              <a:t>Due Week 5 - Snek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3:</a:t>
            </a:r>
            <a:r>
              <a:rPr lang="en" sz="1800">
                <a:solidFill>
                  <a:srgbClr val="012D3D"/>
                </a:solidFill>
                <a:latin typeface="Roboto"/>
                <a:ea typeface="Roboto"/>
                <a:cs typeface="Roboto"/>
                <a:sym typeface="Roboto"/>
              </a:rPr>
              <a:t> </a:t>
            </a:r>
            <a:r>
              <a:rPr lang="en" sz="1800">
                <a:solidFill>
                  <a:schemeClr val="lt1"/>
                </a:solidFill>
              </a:rPr>
              <a:t>Due Week 7 - TinyApp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4:</a:t>
            </a:r>
            <a:r>
              <a:rPr lang="en" sz="1800">
                <a:solidFill>
                  <a:srgbClr val="012D3D"/>
                </a:solidFill>
                <a:latin typeface="Roboto"/>
                <a:ea typeface="Roboto"/>
                <a:cs typeface="Roboto"/>
                <a:sym typeface="Roboto"/>
              </a:rPr>
              <a:t> </a:t>
            </a:r>
            <a:r>
              <a:rPr lang="en" sz="1800">
                <a:solidFill>
                  <a:schemeClr val="lt1"/>
                </a:solidFill>
              </a:rPr>
              <a:t>Due Week 10 - Tweeter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5:</a:t>
            </a:r>
            <a:r>
              <a:rPr lang="en" sz="1800">
                <a:solidFill>
                  <a:srgbClr val="012D3D"/>
                </a:solidFill>
                <a:latin typeface="Roboto"/>
                <a:ea typeface="Roboto"/>
                <a:cs typeface="Roboto"/>
                <a:sym typeface="Roboto"/>
              </a:rPr>
              <a:t> </a:t>
            </a:r>
            <a:r>
              <a:rPr lang="en" sz="1800">
                <a:solidFill>
                  <a:schemeClr val="lt1"/>
                </a:solidFill>
              </a:rPr>
              <a:t>Due Week 13 - LighthouseBnB due</a:t>
            </a:r>
            <a:br>
              <a:rPr lang="en" sz="1800">
                <a:solidFill>
                  <a:schemeClr val="lt1"/>
                </a:solidFill>
              </a:rPr>
            </a:br>
            <a:r>
              <a:rPr b="1" lang="en" sz="1800">
                <a:solidFill>
                  <a:srgbClr val="FF6867"/>
                </a:solidFill>
                <a:latin typeface="Roboto"/>
                <a:ea typeface="Roboto"/>
                <a:cs typeface="Roboto"/>
                <a:sym typeface="Roboto"/>
              </a:rPr>
              <a:t>6:</a:t>
            </a:r>
            <a:r>
              <a:rPr lang="en" sz="1800">
                <a:solidFill>
                  <a:srgbClr val="012D3D"/>
                </a:solidFill>
                <a:latin typeface="Roboto"/>
                <a:ea typeface="Roboto"/>
                <a:cs typeface="Roboto"/>
                <a:sym typeface="Roboto"/>
              </a:rPr>
              <a:t> </a:t>
            </a:r>
            <a:r>
              <a:rPr lang="en" sz="1800">
                <a:solidFill>
                  <a:schemeClr val="lt1"/>
                </a:solidFill>
              </a:rPr>
              <a:t>Due Week 19 - Scheduler due</a:t>
            </a:r>
            <a:endParaRPr sz="1800">
              <a:solidFill>
                <a:schemeClr val="lt1"/>
              </a:solidFill>
            </a:endParaRPr>
          </a:p>
          <a:p>
            <a:pPr indent="0" lvl="0" marL="0" rtl="0" algn="l">
              <a:lnSpc>
                <a:spcPct val="100000"/>
              </a:lnSpc>
              <a:spcBef>
                <a:spcPts val="600"/>
              </a:spcBef>
              <a:spcAft>
                <a:spcPts val="0"/>
              </a:spcAft>
              <a:buClr>
                <a:schemeClr val="dk1"/>
              </a:buClr>
              <a:buSzPts val="1100"/>
              <a:buFont typeface="Arial"/>
              <a:buNone/>
            </a:pPr>
            <a:r>
              <a:t/>
            </a:r>
            <a:endParaRPr sz="1800">
              <a:solidFill>
                <a:schemeClr val="lt1"/>
              </a:solidFill>
            </a:endParaRPr>
          </a:p>
          <a:p>
            <a:pPr indent="0" lvl="0" marL="457200" rtl="0" algn="l">
              <a:lnSpc>
                <a:spcPct val="115000"/>
              </a:lnSpc>
              <a:spcBef>
                <a:spcPts val="0"/>
              </a:spcBef>
              <a:spcAft>
                <a:spcPts val="0"/>
              </a:spcAft>
              <a:buSzPts val="3000"/>
              <a:buNone/>
            </a:pPr>
            <a:r>
              <a:t/>
            </a:r>
            <a:endParaRPr sz="1150">
              <a:solidFill>
                <a:srgbClr val="D1D2D3"/>
              </a:solidFill>
              <a:highlight>
                <a:srgbClr val="222529"/>
              </a:highlight>
              <a:latin typeface="Arial"/>
              <a:ea typeface="Arial"/>
              <a:cs typeface="Arial"/>
              <a:sym typeface="Arial"/>
            </a:endParaRPr>
          </a:p>
          <a:p>
            <a:pPr indent="0" lvl="0" marL="0" rtl="0" algn="l">
              <a:lnSpc>
                <a:spcPct val="100000"/>
              </a:lnSpc>
              <a:spcBef>
                <a:spcPts val="600"/>
              </a:spcBef>
              <a:spcAft>
                <a:spcPts val="0"/>
              </a:spcAft>
              <a:buSzPts val="3000"/>
              <a:buNone/>
            </a:pPr>
            <a:r>
              <a:t/>
            </a:r>
            <a:endParaRPr sz="2600">
              <a:solidFill>
                <a:schemeClr val="lt1"/>
              </a:solidFill>
            </a:endParaRPr>
          </a:p>
          <a:p>
            <a:pPr indent="0" lvl="0" marL="0" rtl="0" algn="l">
              <a:lnSpc>
                <a:spcPct val="100000"/>
              </a:lnSpc>
              <a:spcBef>
                <a:spcPts val="600"/>
              </a:spcBef>
              <a:spcAft>
                <a:spcPts val="0"/>
              </a:spcAft>
              <a:buSzPts val="3000"/>
              <a:buNone/>
            </a:pPr>
            <a:r>
              <a:t/>
            </a:r>
            <a:endParaRPr sz="2600">
              <a:solidFill>
                <a:schemeClr val="lt1"/>
              </a:solidFill>
            </a:endParaRPr>
          </a:p>
          <a:p>
            <a:pPr indent="0" lvl="0" marL="0" rtl="0" algn="l">
              <a:lnSpc>
                <a:spcPct val="100000"/>
              </a:lnSpc>
              <a:spcBef>
                <a:spcPts val="600"/>
              </a:spcBef>
              <a:spcAft>
                <a:spcPts val="0"/>
              </a:spcAft>
              <a:buSzPts val="3000"/>
              <a:buNone/>
            </a:pPr>
            <a:r>
              <a:t/>
            </a:r>
            <a:endParaRPr sz="2600">
              <a:solidFill>
                <a:srgbClr val="FFFFFF"/>
              </a:solidFill>
            </a:endParaRPr>
          </a:p>
        </p:txBody>
      </p:sp>
      <p:sp>
        <p:nvSpPr>
          <p:cNvPr id="208" name="Google Shape;208;p12"/>
          <p:cNvSpPr txBox="1"/>
          <p:nvPr/>
        </p:nvSpPr>
        <p:spPr>
          <a:xfrm>
            <a:off x="490950" y="151775"/>
            <a:ext cx="7744500" cy="9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Major Solo Projects</a:t>
            </a:r>
            <a:endParaRPr b="1" i="0" sz="4800" u="none" cap="none" strike="noStrike">
              <a:solidFill>
                <a:srgbClr val="DA5251"/>
              </a:solidFill>
              <a:latin typeface="Proxima Nova"/>
              <a:ea typeface="Proxima Nova"/>
              <a:cs typeface="Proxima Nova"/>
              <a:sym typeface="Proxima Nova"/>
            </a:endParaRPr>
          </a:p>
        </p:txBody>
      </p:sp>
      <p:pic>
        <p:nvPicPr>
          <p:cNvPr id="209" name="Google Shape;209;p12"/>
          <p:cNvPicPr preferRelativeResize="0"/>
          <p:nvPr/>
        </p:nvPicPr>
        <p:blipFill rotWithShape="1">
          <a:blip r:embed="rId3">
            <a:alphaModFix/>
          </a:blip>
          <a:srcRect b="0" l="0" r="0" t="0"/>
          <a:stretch/>
        </p:blipFill>
        <p:spPr>
          <a:xfrm>
            <a:off x="4259775" y="1590194"/>
            <a:ext cx="3293225" cy="164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213" name="Shape 213"/>
        <p:cNvGrpSpPr/>
        <p:nvPr/>
      </p:nvGrpSpPr>
      <p:grpSpPr>
        <a:xfrm>
          <a:off x="0" y="0"/>
          <a:ext cx="0" cy="0"/>
          <a:chOff x="0" y="0"/>
          <a:chExt cx="0" cy="0"/>
        </a:xfrm>
      </p:grpSpPr>
      <p:sp>
        <p:nvSpPr>
          <p:cNvPr id="214" name="Google Shape;214;p13"/>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PROGRAMMING TESTS</a:t>
            </a:r>
            <a:br>
              <a:rPr b="1" i="0" lang="en" sz="4800" u="sng" cap="none" strike="noStrike">
                <a:solidFill>
                  <a:srgbClr val="FFFFFF"/>
                </a:solidFill>
                <a:latin typeface="Proxima Nova"/>
                <a:ea typeface="Proxima Nova"/>
                <a:cs typeface="Proxima Nova"/>
                <a:sym typeface="Proxima Nova"/>
              </a:rPr>
            </a:br>
            <a:r>
              <a:rPr b="1" i="0" lang="en" sz="3300" u="none" cap="none" strike="noStrike">
                <a:solidFill>
                  <a:srgbClr val="012D3D"/>
                </a:solidFill>
                <a:latin typeface="Proxima Nova"/>
                <a:ea typeface="Proxima Nova"/>
                <a:cs typeface="Proxima Nova"/>
                <a:sym typeface="Proxima Nova"/>
              </a:rPr>
              <a:t>First one focused on FOCAL, not building apps.</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1" i="0" lang="en" sz="3300" u="none" cap="none" strike="noStrike">
                <a:solidFill>
                  <a:srgbClr val="012D3D"/>
                </a:solidFill>
                <a:latin typeface="Proxima Nova"/>
                <a:ea typeface="Proxima Nova"/>
                <a:cs typeface="Proxima Nova"/>
                <a:sym typeface="Proxima Nova"/>
              </a:rPr>
              <a:t>Just as important as the projects.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012D3D"/>
                </a:solidFill>
                <a:latin typeface="Proxima Nova"/>
                <a:ea typeface="Proxima Nova"/>
                <a:cs typeface="Proxima Nova"/>
                <a:sym typeface="Proxima Nova"/>
              </a:rPr>
              <a:t>No more. No less.</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u="none" cap="none" strike="noStrike">
                <a:solidFill>
                  <a:srgbClr val="012D3D"/>
                </a:solidFill>
                <a:latin typeface="Proxima Nova"/>
                <a:ea typeface="Proxima Nova"/>
                <a:cs typeface="Proxima Nova"/>
                <a:sym typeface="Proxima Nova"/>
              </a:rPr>
              <a:t>Mock test first.</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nvSpPr>
        <p:spPr>
          <a:xfrm>
            <a:off x="461425" y="2078700"/>
            <a:ext cx="7578900" cy="15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Tech Interviews.</a:t>
            </a:r>
            <a:br>
              <a:rPr b="1" i="0" lang="en" sz="4800" u="none" cap="none" strike="noStrike">
                <a:solidFill>
                  <a:srgbClr val="DA5251"/>
                </a:solidFill>
                <a:latin typeface="Proxima Nova"/>
                <a:ea typeface="Proxima Nova"/>
                <a:cs typeface="Proxima Nova"/>
                <a:sym typeface="Proxima Nova"/>
              </a:rPr>
            </a:br>
            <a:r>
              <a:rPr b="1" i="0" lang="en" sz="3600" u="none" cap="none" strike="noStrike">
                <a:solidFill>
                  <a:schemeClr val="lt1"/>
                </a:solidFill>
                <a:latin typeface="Proxima Nova"/>
                <a:ea typeface="Proxima Nova"/>
                <a:cs typeface="Proxima Nova"/>
                <a:sym typeface="Proxima Nova"/>
              </a:rPr>
              <a:t>Week 7, </a:t>
            </a:r>
            <a:endParaRPr b="1" i="0" sz="36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roxima Nova"/>
                <a:ea typeface="Proxima Nova"/>
                <a:cs typeface="Proxima Nova"/>
                <a:sym typeface="Proxima Nova"/>
              </a:rPr>
              <a:t>Week 18 </a:t>
            </a:r>
            <a:endParaRPr b="1" i="0" sz="3600" u="none" cap="none" strike="noStrike">
              <a:solidFill>
                <a:schemeClr val="lt1"/>
              </a:solidFill>
              <a:latin typeface="Proxima Nova"/>
              <a:ea typeface="Proxima Nova"/>
              <a:cs typeface="Proxima Nova"/>
              <a:sym typeface="Proxima Nova"/>
            </a:endParaRPr>
          </a:p>
        </p:txBody>
      </p:sp>
      <p:pic>
        <p:nvPicPr>
          <p:cNvPr id="220" name="Google Shape;220;p14"/>
          <p:cNvPicPr preferRelativeResize="0"/>
          <p:nvPr/>
        </p:nvPicPr>
        <p:blipFill rotWithShape="1">
          <a:blip r:embed="rId3">
            <a:alphaModFix/>
          </a:blip>
          <a:srcRect b="0" l="0" r="0" t="0"/>
          <a:stretch/>
        </p:blipFill>
        <p:spPr>
          <a:xfrm>
            <a:off x="7264200" y="304800"/>
            <a:ext cx="1396600" cy="139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2D3D"/>
        </a:solidFill>
      </p:bgPr>
    </p:bg>
    <p:spTree>
      <p:nvGrpSpPr>
        <p:cNvPr id="97" name="Shape 97"/>
        <p:cNvGrpSpPr/>
        <p:nvPr/>
      </p:nvGrpSpPr>
      <p:grpSpPr>
        <a:xfrm>
          <a:off x="0" y="0"/>
          <a:ext cx="0" cy="0"/>
          <a:chOff x="0" y="0"/>
          <a:chExt cx="0" cy="0"/>
        </a:xfrm>
      </p:grpSpPr>
      <p:pic>
        <p:nvPicPr>
          <p:cNvPr id="98" name="Google Shape;98;g16ebe6f1abf_0_0"/>
          <p:cNvPicPr preferRelativeResize="0"/>
          <p:nvPr/>
        </p:nvPicPr>
        <p:blipFill rotWithShape="1">
          <a:blip r:embed="rId3">
            <a:alphaModFix/>
          </a:blip>
          <a:srcRect b="0" l="0" r="0" t="0"/>
          <a:stretch/>
        </p:blipFill>
        <p:spPr>
          <a:xfrm>
            <a:off x="2823050" y="338875"/>
            <a:ext cx="3902850" cy="390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nvSpPr>
        <p:spPr>
          <a:xfrm>
            <a:off x="461425" y="2078700"/>
            <a:ext cx="6329400" cy="15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Quizzes </a:t>
            </a:r>
            <a:r>
              <a:rPr b="1" i="0" lang="en" sz="3200" u="none" cap="none" strike="noStrike">
                <a:solidFill>
                  <a:schemeClr val="lt1"/>
                </a:solidFill>
                <a:latin typeface="Proxima Nova"/>
                <a:ea typeface="Proxima Nova"/>
                <a:cs typeface="Proxima Nova"/>
                <a:sym typeface="Proxima Nova"/>
              </a:rPr>
              <a:t>(Multiple choice)</a:t>
            </a:r>
            <a:br>
              <a:rPr b="1" i="0" lang="en" sz="4800" u="none" cap="none" strike="noStrike">
                <a:solidFill>
                  <a:srgbClr val="DA5251"/>
                </a:solidFill>
                <a:latin typeface="Roboto"/>
                <a:ea typeface="Roboto"/>
                <a:cs typeface="Roboto"/>
                <a:sym typeface="Roboto"/>
              </a:rPr>
            </a:br>
            <a:endParaRPr b="1" i="0" sz="3200" u="none" cap="none" strike="noStrike">
              <a:solidFill>
                <a:schemeClr val="lt1"/>
              </a:solidFill>
              <a:latin typeface="Roboto"/>
              <a:ea typeface="Roboto"/>
              <a:cs typeface="Roboto"/>
              <a:sym typeface="Roboto"/>
            </a:endParaRPr>
          </a:p>
        </p:txBody>
      </p:sp>
      <p:pic>
        <p:nvPicPr>
          <p:cNvPr id="226" name="Google Shape;226;p15"/>
          <p:cNvPicPr preferRelativeResize="0"/>
          <p:nvPr/>
        </p:nvPicPr>
        <p:blipFill rotWithShape="1">
          <a:blip r:embed="rId3">
            <a:alphaModFix/>
          </a:blip>
          <a:srcRect b="0" l="0" r="0" t="0"/>
          <a:stretch/>
        </p:blipFill>
        <p:spPr>
          <a:xfrm>
            <a:off x="7139375" y="348550"/>
            <a:ext cx="1636175" cy="163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ctrTitle"/>
          </p:nvPr>
        </p:nvSpPr>
        <p:spPr>
          <a:xfrm>
            <a:off x="685800" y="1217250"/>
            <a:ext cx="7772400" cy="3471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assessment = {</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completion: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codeReviews: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techInterviews: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 </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projectEvals: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quizAnswers: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testAnswers: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rgbClr val="EAD1D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3000">
                <a:solidFill>
                  <a:srgbClr val="EAD1DC"/>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assistances:</a:t>
            </a:r>
            <a:r>
              <a:rPr lang="en" sz="3000">
                <a:solidFill>
                  <a:srgbClr val="EAD1DC"/>
                </a:solidFill>
                <a:latin typeface="Proxima Nova"/>
                <a:ea typeface="Proxima Nova"/>
                <a:cs typeface="Proxima Nova"/>
                <a:sym typeface="Proxima Nova"/>
              </a:rPr>
              <a:t>		[]</a:t>
            </a:r>
            <a:endParaRPr sz="3000">
              <a:solidFill>
                <a:srgbClr val="EAD1DC"/>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235" name="Shape 235"/>
        <p:cNvGrpSpPr/>
        <p:nvPr/>
      </p:nvGrpSpPr>
      <p:grpSpPr>
        <a:xfrm>
          <a:off x="0" y="0"/>
          <a:ext cx="0" cy="0"/>
          <a:chOff x="0" y="0"/>
          <a:chExt cx="0" cy="0"/>
        </a:xfrm>
      </p:grpSpPr>
      <p:sp>
        <p:nvSpPr>
          <p:cNvPr id="236" name="Google Shape;236;g16ebe6f1abf_0_43"/>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LEARNING TO PROGRAM</a:t>
            </a:r>
            <a:br>
              <a:rPr b="1" i="0" lang="en" sz="4800" u="sng" cap="none" strike="noStrike">
                <a:solidFill>
                  <a:srgbClr val="FFFFFF"/>
                </a:solidFill>
                <a:latin typeface="Proxima Nova"/>
                <a:ea typeface="Proxima Nova"/>
                <a:cs typeface="Proxima Nova"/>
                <a:sym typeface="Proxima Nova"/>
              </a:rPr>
            </a:br>
            <a:r>
              <a:rPr b="1" i="0" lang="en" sz="3300" u="none" cap="none" strike="noStrike">
                <a:solidFill>
                  <a:srgbClr val="012D3D"/>
                </a:solidFill>
                <a:latin typeface="Proxima Nova"/>
                <a:ea typeface="Proxima Nova"/>
                <a:cs typeface="Proxima Nova"/>
                <a:sym typeface="Proxima Nova"/>
              </a:rPr>
              <a:t>Learning doesn’t happen without failure. Try stuff, break stuff, fix stuff.</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u="none" cap="none" strike="noStrike">
                <a:solidFill>
                  <a:srgbClr val="012D3D"/>
                </a:solidFill>
                <a:latin typeface="Proxima Nova"/>
                <a:ea typeface="Proxima Nova"/>
                <a:cs typeface="Proxima Nova"/>
                <a:sym typeface="Proxima Nova"/>
              </a:rPr>
              <a:t>People don’t often enough speak on the fifty-six times they failed… they brag about the one time that worked!</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240" name="Shape 240"/>
        <p:cNvGrpSpPr/>
        <p:nvPr/>
      </p:nvGrpSpPr>
      <p:grpSpPr>
        <a:xfrm>
          <a:off x="0" y="0"/>
          <a:ext cx="0" cy="0"/>
          <a:chOff x="0" y="0"/>
          <a:chExt cx="0" cy="0"/>
        </a:xfrm>
      </p:grpSpPr>
      <p:sp>
        <p:nvSpPr>
          <p:cNvPr id="241" name="Google Shape;241;g16ebe6f1abf_0_51"/>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YOUR BIGGEST ENEMY?</a:t>
            </a:r>
            <a:br>
              <a:rPr b="1" i="0" lang="en" sz="4800" u="sng" cap="none" strike="noStrike">
                <a:solidFill>
                  <a:srgbClr val="FFFFFF"/>
                </a:solidFill>
                <a:latin typeface="Proxima Nova"/>
                <a:ea typeface="Proxima Nova"/>
                <a:cs typeface="Proxima Nova"/>
                <a:sym typeface="Proxima Nova"/>
              </a:rPr>
            </a:br>
            <a:r>
              <a:rPr b="1" i="0" lang="en" sz="3300" u="none" cap="none" strike="noStrike">
                <a:solidFill>
                  <a:srgbClr val="012D3D"/>
                </a:solidFill>
                <a:latin typeface="Proxima Nova"/>
                <a:ea typeface="Proxima Nova"/>
                <a:cs typeface="Proxima Nova"/>
                <a:sym typeface="Proxima Nova"/>
              </a:rPr>
              <a:t>Don’t freeze in the face of a problem. Break it into small pieces… write pseudo-code… and try something!</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u="none" cap="none" strike="noStrike">
                <a:solidFill>
                  <a:srgbClr val="012D3D"/>
                </a:solidFill>
                <a:latin typeface="Proxima Nova"/>
                <a:ea typeface="Proxima Nova"/>
                <a:cs typeface="Proxima Nova"/>
                <a:sym typeface="Proxima Nova"/>
              </a:rPr>
              <a:t>Look at previous examples from class, or from your own experiments. There are often pieces you can carry to new challenges!</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6ebe6f1abf_0_38"/>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Approach to Lectures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Lectures are offered over Zoom; invites sent via Discord</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Tuesday and Thursday @ 1:00 PM ET / 10:00 AM PT</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Approximately 2 hours with a break near the middle</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Keep your camera on so we can see and engage with each other</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Ask questions (via chat, or put your hand up </a:t>
            </a:r>
            <a:r>
              <a:rPr b="0" i="1" lang="en" sz="1800" u="none" cap="none" strike="noStrike">
                <a:solidFill>
                  <a:schemeClr val="lt1"/>
                </a:solidFill>
                <a:latin typeface="Proxima Nova"/>
                <a:ea typeface="Proxima Nova"/>
                <a:cs typeface="Proxima Nova"/>
                <a:sym typeface="Proxima Nova"/>
              </a:rPr>
              <a:t>(ALT+Y)</a:t>
            </a:r>
            <a:r>
              <a:rPr b="0" i="0" lang="en" sz="1800" u="none" cap="none" strike="noStrike">
                <a:solidFill>
                  <a:schemeClr val="lt1"/>
                </a:solidFill>
                <a:latin typeface="Proxima Nova"/>
                <a:ea typeface="Proxima Nova"/>
                <a:cs typeface="Proxima Nova"/>
                <a:sym typeface="Proxima Nova"/>
              </a:rPr>
              <a:t>)</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Take notes (don’t code every line the instructor types)</a:t>
            </a:r>
            <a:endParaRPr b="0" i="0" sz="1800" u="none" cap="none" strike="noStrike">
              <a:solidFill>
                <a:schemeClr val="lt1"/>
              </a:solidFill>
              <a:latin typeface="Proxima Nova"/>
              <a:ea typeface="Proxima Nova"/>
              <a:cs typeface="Proxima Nova"/>
              <a:sym typeface="Proxima Nova"/>
            </a:endParaRPr>
          </a:p>
        </p:txBody>
      </p:sp>
      <p:pic>
        <p:nvPicPr>
          <p:cNvPr id="247" name="Google Shape;247;g16ebe6f1abf_0_38"/>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6ebe6f1abf_0_56"/>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Lectures are Not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…time to work on your exercises—be present to make the most of each lecture!</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…code-along sessions.</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Feel free to write small experiments!</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Feel free to peruse the example using the provided GitHub link!</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Don’t fall into the trap of trying to type </a:t>
            </a:r>
            <a:r>
              <a:rPr b="0" i="1" lang="en" sz="1800" u="none" cap="none" strike="noStrike">
                <a:solidFill>
                  <a:schemeClr val="lt1"/>
                </a:solidFill>
                <a:latin typeface="Proxima Nova"/>
                <a:ea typeface="Proxima Nova"/>
                <a:cs typeface="Proxima Nova"/>
                <a:sym typeface="Proxima Nova"/>
              </a:rPr>
              <a:t>everything</a:t>
            </a:r>
            <a:r>
              <a:rPr b="0" i="0" lang="en" sz="1800" u="none" cap="none" strike="noStrike">
                <a:solidFill>
                  <a:schemeClr val="lt1"/>
                </a:solidFill>
                <a:latin typeface="Proxima Nova"/>
                <a:ea typeface="Proxima Nova"/>
                <a:cs typeface="Proxima Nova"/>
                <a:sym typeface="Proxima Nova"/>
              </a:rPr>
              <a:t> and not having time to build </a:t>
            </a:r>
            <a:r>
              <a:rPr b="0" i="1" lang="en" sz="1800" u="none" cap="none" strike="noStrike">
                <a:solidFill>
                  <a:schemeClr val="lt1"/>
                </a:solidFill>
                <a:latin typeface="Proxima Nova"/>
                <a:ea typeface="Proxima Nova"/>
                <a:cs typeface="Proxima Nova"/>
                <a:sym typeface="Proxima Nova"/>
              </a:rPr>
              <a:t>understanding</a:t>
            </a:r>
            <a:r>
              <a:rPr b="0" i="0" lang="en" sz="1800" u="none" cap="none" strike="noStrike">
                <a:solidFill>
                  <a:schemeClr val="lt1"/>
                </a:solidFill>
                <a:latin typeface="Proxima Nova"/>
                <a:ea typeface="Proxima Nova"/>
                <a:cs typeface="Proxima Nova"/>
                <a:sym typeface="Proxima Nova"/>
              </a:rPr>
              <a:t>.</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pic>
        <p:nvPicPr>
          <p:cNvPr id="253" name="Google Shape;253;g16ebe6f1abf_0_56"/>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6ebe6f1abf_0_61"/>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Visual Studio Code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We recommend using the free and powerful: </a:t>
            </a:r>
            <a:r>
              <a:rPr b="0" i="0" lang="en" sz="1800" u="sng" cap="none" strike="noStrike">
                <a:solidFill>
                  <a:schemeClr val="hlink"/>
                </a:solidFill>
                <a:latin typeface="Proxima Nova"/>
                <a:ea typeface="Proxima Nova"/>
                <a:cs typeface="Proxima Nova"/>
                <a:sym typeface="Proxima Nova"/>
                <a:hlinkClick r:id="rId3"/>
              </a:rPr>
              <a:t>Visual Studio Code</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Get familiar with the shortcuts, they save a </a:t>
            </a:r>
            <a:r>
              <a:rPr b="0" i="1" lang="en" sz="1800" u="none" cap="none" strike="noStrike">
                <a:solidFill>
                  <a:schemeClr val="lt1"/>
                </a:solidFill>
                <a:latin typeface="Proxima Nova"/>
                <a:ea typeface="Proxima Nova"/>
                <a:cs typeface="Proxima Nova"/>
                <a:sym typeface="Proxima Nova"/>
              </a:rPr>
              <a:t>lot</a:t>
            </a:r>
            <a:r>
              <a:rPr b="0" i="0" lang="en" sz="1800" u="none" cap="none" strike="noStrike">
                <a:solidFill>
                  <a:schemeClr val="lt1"/>
                </a:solidFill>
                <a:latin typeface="Proxima Nova"/>
                <a:ea typeface="Proxima Nova"/>
                <a:cs typeface="Proxima Nova"/>
                <a:sym typeface="Proxima Nova"/>
              </a:rPr>
              <a:t> of time!</a:t>
            </a:r>
            <a:br>
              <a:rPr b="0" i="0" lang="en" sz="1800" u="none" cap="none" strike="noStrike">
                <a:solidFill>
                  <a:schemeClr val="lt1"/>
                </a:solidFill>
                <a:latin typeface="Proxima Nova"/>
                <a:ea typeface="Proxima Nova"/>
                <a:cs typeface="Proxima Nova"/>
                <a:sym typeface="Proxima Nova"/>
              </a:rPr>
            </a:br>
            <a:r>
              <a:rPr b="0" i="0" lang="en" sz="1400" u="none" cap="none" strike="noStrike">
                <a:solidFill>
                  <a:schemeClr val="lt1"/>
                </a:solidFill>
                <a:latin typeface="Proxima Nova"/>
                <a:ea typeface="Proxima Nova"/>
                <a:cs typeface="Proxima Nova"/>
                <a:sym typeface="Proxima Nova"/>
              </a:rPr>
              <a:t>Go to </a:t>
            </a:r>
            <a:r>
              <a:rPr b="1" i="0" lang="en" sz="1400" u="none" cap="none" strike="noStrike">
                <a:solidFill>
                  <a:schemeClr val="lt1"/>
                </a:solidFill>
                <a:latin typeface="Proxima Nova"/>
                <a:ea typeface="Proxima Nova"/>
                <a:cs typeface="Proxima Nova"/>
                <a:sym typeface="Proxima Nova"/>
              </a:rPr>
              <a:t>Help→Keyboard Shortcuts Reference</a:t>
            </a:r>
            <a:r>
              <a:rPr b="0" i="0" lang="en" sz="1400" u="none" cap="none" strike="noStrike">
                <a:solidFill>
                  <a:schemeClr val="lt1"/>
                </a:solidFill>
                <a:latin typeface="Proxima Nova"/>
                <a:ea typeface="Proxima Nova"/>
                <a:cs typeface="Proxima Nova"/>
                <a:sym typeface="Proxima Nova"/>
              </a:rPr>
              <a:t> for your OS’ instructions.</a:t>
            </a:r>
            <a:endParaRPr b="0" i="0" sz="14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sng" cap="none" strike="noStrike">
                <a:solidFill>
                  <a:schemeClr val="hlink"/>
                </a:solidFill>
                <a:latin typeface="Proxima Nova"/>
                <a:ea typeface="Proxima Nova"/>
                <a:cs typeface="Proxima Nova"/>
                <a:sym typeface="Proxima Nova"/>
                <a:hlinkClick r:id="rId4"/>
              </a:rPr>
              <a:t>Linux</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sng" cap="none" strike="noStrike">
                <a:solidFill>
                  <a:schemeClr val="hlink"/>
                </a:solidFill>
                <a:latin typeface="Proxima Nova"/>
                <a:ea typeface="Proxima Nova"/>
                <a:cs typeface="Proxima Nova"/>
                <a:sym typeface="Proxima Nova"/>
                <a:hlinkClick r:id="rId5"/>
              </a:rPr>
              <a:t>MacOS</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sng" cap="none" strike="noStrike">
                <a:solidFill>
                  <a:schemeClr val="hlink"/>
                </a:solidFill>
                <a:latin typeface="Proxima Nova"/>
                <a:ea typeface="Proxima Nova"/>
                <a:cs typeface="Proxima Nova"/>
                <a:sym typeface="Proxima Nova"/>
                <a:hlinkClick r:id="rId6"/>
              </a:rPr>
              <a:t>Windows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pic>
        <p:nvPicPr>
          <p:cNvPr id="259" name="Google Shape;259;g16ebe6f1abf_0_61"/>
          <p:cNvPicPr preferRelativeResize="0"/>
          <p:nvPr/>
        </p:nvPicPr>
        <p:blipFill rotWithShape="1">
          <a:blip r:embed="rId7">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6ebe6f1abf_0_71"/>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VSCode Extensions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When getting started, avoid using tools that write a lot of code for you (like </a:t>
            </a:r>
            <a:r>
              <a:rPr b="0" i="0" lang="en" sz="1800" u="sng" cap="none" strike="noStrike">
                <a:solidFill>
                  <a:schemeClr val="hlink"/>
                </a:solidFill>
                <a:latin typeface="Proxima Nova"/>
                <a:ea typeface="Proxima Nova"/>
                <a:cs typeface="Proxima Nova"/>
                <a:sym typeface="Proxima Nova"/>
                <a:hlinkClick r:id="rId3"/>
              </a:rPr>
              <a:t>GitHub Copilot</a:t>
            </a:r>
            <a:r>
              <a:rPr b="0" i="0" lang="en" sz="1800" u="none" cap="none" strike="noStrike">
                <a:solidFill>
                  <a:schemeClr val="lt1"/>
                </a:solidFill>
                <a:latin typeface="Proxima Nova"/>
                <a:ea typeface="Proxima Nova"/>
                <a:cs typeface="Proxima Nova"/>
                <a:sym typeface="Proxima Nova"/>
              </a:rPr>
              <a:t>); while powerful, they often make it difficult for you to learn </a:t>
            </a:r>
            <a:r>
              <a:rPr b="0" i="1" lang="en" sz="1800" u="none" cap="none" strike="noStrike">
                <a:solidFill>
                  <a:schemeClr val="lt1"/>
                </a:solidFill>
                <a:latin typeface="Proxima Nova"/>
                <a:ea typeface="Proxima Nova"/>
                <a:cs typeface="Proxima Nova"/>
                <a:sym typeface="Proxima Nova"/>
              </a:rPr>
              <a:t>how</a:t>
            </a:r>
            <a:r>
              <a:rPr b="0" i="0" lang="en" sz="1800" u="none" cap="none" strike="noStrike">
                <a:solidFill>
                  <a:schemeClr val="lt1"/>
                </a:solidFill>
                <a:latin typeface="Proxima Nova"/>
                <a:ea typeface="Proxima Nova"/>
                <a:cs typeface="Proxima Nova"/>
                <a:sym typeface="Proxima Nova"/>
              </a:rPr>
              <a:t> your code works, and it discourages essential repetition when engaging with new concepts</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1" i="0" lang="en" sz="1800" u="none" cap="none" strike="noStrike">
                <a:solidFill>
                  <a:schemeClr val="lt1"/>
                </a:solidFill>
                <a:latin typeface="Proxima Nova"/>
                <a:ea typeface="Proxima Nova"/>
                <a:cs typeface="Proxima Nova"/>
                <a:sym typeface="Proxima Nova"/>
              </a:rPr>
              <a:t>Do use</a:t>
            </a:r>
            <a:r>
              <a:rPr b="0" i="0" lang="en" sz="1800" u="none" cap="none" strike="noStrike">
                <a:solidFill>
                  <a:schemeClr val="lt1"/>
                </a:solidFill>
                <a:latin typeface="Proxima Nova"/>
                <a:ea typeface="Proxima Nova"/>
                <a:cs typeface="Proxima Nova"/>
                <a:sym typeface="Proxima Nova"/>
              </a:rPr>
              <a:t> extensions that make your code more readable, and help you maintain a high standard in your code formatting:</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sng" cap="none" strike="noStrike">
                <a:solidFill>
                  <a:schemeClr val="hlink"/>
                </a:solidFill>
                <a:latin typeface="Proxima Nova"/>
                <a:ea typeface="Proxima Nova"/>
                <a:cs typeface="Proxima Nova"/>
                <a:sym typeface="Proxima Nova"/>
                <a:hlinkClick r:id="rId4"/>
              </a:rPr>
              <a:t>ESLint</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sng" cap="none" strike="noStrike">
                <a:solidFill>
                  <a:schemeClr val="hlink"/>
                </a:solidFill>
                <a:latin typeface="Proxima Nova"/>
                <a:ea typeface="Proxima Nova"/>
                <a:cs typeface="Proxima Nova"/>
                <a:sym typeface="Proxima Nova"/>
                <a:hlinkClick r:id="rId5"/>
              </a:rPr>
              <a:t>Rainbow Brackets</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b="0" i="0" lang="en" sz="1800" u="sng" cap="none" strike="noStrike">
                <a:solidFill>
                  <a:schemeClr val="hlink"/>
                </a:solidFill>
                <a:latin typeface="Proxima Nova"/>
                <a:ea typeface="Proxima Nova"/>
                <a:cs typeface="Proxima Nova"/>
                <a:sym typeface="Proxima Nova"/>
                <a:hlinkClick r:id="rId6"/>
              </a:rPr>
              <a:t>Prettier</a:t>
            </a:r>
            <a:r>
              <a:rPr b="0" i="0" lang="en" sz="1800" u="none" cap="none" strike="noStrike">
                <a:solidFill>
                  <a:schemeClr val="lt1"/>
                </a:solidFill>
                <a:latin typeface="Proxima Nova"/>
                <a:ea typeface="Proxima Nova"/>
                <a:cs typeface="Proxima Nova"/>
                <a:sym typeface="Proxima Nova"/>
              </a:rPr>
              <a:t> (wait a few weeks, then use this to save some time)</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pic>
        <p:nvPicPr>
          <p:cNvPr id="265" name="Google Shape;265;g16ebe6f1abf_0_71"/>
          <p:cNvPicPr preferRelativeResize="0"/>
          <p:nvPr/>
        </p:nvPicPr>
        <p:blipFill rotWithShape="1">
          <a:blip r:embed="rId7">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6ebe6f1abf_0_86"/>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Approaching Problems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How to approach problem solving?</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List the steps in order to solve a problem (don't think about syntax)</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Step-by-step process</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AutoNum type="alphaLcPeriod"/>
            </a:pPr>
            <a:r>
              <a:rPr b="0" i="0" lang="en" sz="1800" u="none" cap="none" strike="noStrike">
                <a:solidFill>
                  <a:schemeClr val="lt1"/>
                </a:solidFill>
                <a:latin typeface="Proxima Nova"/>
                <a:ea typeface="Proxima Nova"/>
                <a:cs typeface="Proxima Nova"/>
                <a:sym typeface="Proxima Nova"/>
              </a:rPr>
              <a:t>State hypothesis</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AutoNum type="alphaLcPeriod"/>
            </a:pPr>
            <a:r>
              <a:rPr b="0" i="0" lang="en" sz="1800" u="none" cap="none" strike="noStrike">
                <a:solidFill>
                  <a:schemeClr val="lt1"/>
                </a:solidFill>
                <a:latin typeface="Proxima Nova"/>
                <a:ea typeface="Proxima Nova"/>
                <a:cs typeface="Proxima Nova"/>
                <a:sym typeface="Proxima Nova"/>
              </a:rPr>
              <a:t>Verify the hypothesis</a:t>
            </a:r>
            <a:endParaRPr b="0" i="0" sz="1800" u="none" cap="none" strike="noStrike">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AutoNum type="alphaLcPeriod"/>
            </a:pPr>
            <a:r>
              <a:rPr b="0" i="0" lang="en" sz="1800" u="none" cap="none" strike="noStrike">
                <a:solidFill>
                  <a:schemeClr val="lt1"/>
                </a:solidFill>
                <a:latin typeface="Proxima Nova"/>
                <a:ea typeface="Proxima Nova"/>
                <a:cs typeface="Proxima Nova"/>
                <a:sym typeface="Proxima Nova"/>
              </a:rPr>
              <a:t>Make changes</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We express ourselves through code (like an author with a book)</a:t>
            </a:r>
            <a:endParaRPr b="0" i="0" sz="1800" u="none" cap="none" strike="noStrike">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0" i="0" lang="en" sz="1800" u="none" cap="none" strike="noStrike">
                <a:solidFill>
                  <a:schemeClr val="lt1"/>
                </a:solidFill>
                <a:latin typeface="Proxima Nova"/>
                <a:ea typeface="Proxima Nova"/>
                <a:cs typeface="Proxima Nova"/>
                <a:sym typeface="Proxima Nova"/>
              </a:rPr>
              <a:t>Make sure your book can be understood!</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pic>
        <p:nvPicPr>
          <p:cNvPr id="271" name="Google Shape;271;g16ebe6f1abf_0_86"/>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7"/>
          <p:cNvPicPr preferRelativeResize="0"/>
          <p:nvPr/>
        </p:nvPicPr>
        <p:blipFill rotWithShape="1">
          <a:blip r:embed="rId3">
            <a:alphaModFix/>
          </a:blip>
          <a:srcRect b="0" l="19558" r="46754" t="-13032"/>
          <a:stretch/>
        </p:blipFill>
        <p:spPr>
          <a:xfrm>
            <a:off x="3660750" y="714275"/>
            <a:ext cx="2059901" cy="3108500"/>
          </a:xfrm>
          <a:prstGeom prst="rect">
            <a:avLst/>
          </a:prstGeom>
          <a:noFill/>
          <a:ln>
            <a:noFill/>
          </a:ln>
        </p:spPr>
      </p:pic>
      <p:sp>
        <p:nvSpPr>
          <p:cNvPr id="277" name="Google Shape;277;p17"/>
          <p:cNvSpPr txBox="1"/>
          <p:nvPr/>
        </p:nvSpPr>
        <p:spPr>
          <a:xfrm>
            <a:off x="485100" y="3822775"/>
            <a:ext cx="3396600" cy="164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012D3D"/>
                </a:solidFill>
                <a:latin typeface="Proxima Nova"/>
                <a:ea typeface="Proxima Nova"/>
                <a:cs typeface="Proxima Nova"/>
                <a:sym typeface="Proxima Nova"/>
              </a:rPr>
              <a:t>Thank you.</a:t>
            </a:r>
            <a:r>
              <a:rPr b="1" i="0" lang="en" sz="4800" u="none" cap="none" strike="noStrike">
                <a:solidFill>
                  <a:srgbClr val="012D3D"/>
                </a:solidFill>
                <a:latin typeface="Roboto"/>
                <a:ea typeface="Roboto"/>
                <a:cs typeface="Roboto"/>
                <a:sym typeface="Roboto"/>
              </a:rPr>
              <a:t> </a:t>
            </a:r>
            <a:endParaRPr b="0" i="0" sz="4800" u="sng" cap="none" strike="noStrike">
              <a:solidFill>
                <a:srgbClr val="012D3D"/>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nvSpPr>
        <p:spPr>
          <a:xfrm>
            <a:off x="278100" y="2171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800" u="none" cap="none" strike="noStrike">
                <a:solidFill>
                  <a:srgbClr val="DA5251"/>
                </a:solidFill>
                <a:latin typeface="Proxima Nova"/>
                <a:ea typeface="Proxima Nova"/>
                <a:cs typeface="Proxima Nova"/>
                <a:sym typeface="Proxima Nova"/>
              </a:rPr>
              <a:t>Our Team</a:t>
            </a:r>
            <a:r>
              <a:rPr b="1" i="0" lang="en" sz="4500" u="none" cap="none" strike="noStrike">
                <a:solidFill>
                  <a:srgbClr val="DA5251"/>
                </a:solidFill>
                <a:latin typeface="Proxima Nova"/>
                <a:ea typeface="Proxima Nova"/>
                <a:cs typeface="Proxima Nova"/>
                <a:sym typeface="Proxima Nova"/>
              </a:rPr>
              <a:t> </a:t>
            </a:r>
            <a:endParaRPr b="1" i="0" sz="4500" u="none" cap="none" strike="noStrike">
              <a:solidFill>
                <a:srgbClr val="DA5251"/>
              </a:solidFill>
              <a:latin typeface="Proxima Nova"/>
              <a:ea typeface="Proxima Nova"/>
              <a:cs typeface="Proxima Nova"/>
              <a:sym typeface="Proxima Nova"/>
            </a:endParaRPr>
          </a:p>
          <a:p>
            <a:pPr indent="0" lvl="0" marL="0" marR="0" rtl="0" algn="l">
              <a:lnSpc>
                <a:spcPct val="100000"/>
              </a:lnSpc>
              <a:spcBef>
                <a:spcPts val="600"/>
              </a:spcBef>
              <a:spcAft>
                <a:spcPts val="0"/>
              </a:spcAft>
              <a:buClr>
                <a:srgbClr val="000000"/>
              </a:buClr>
              <a:buSzPts val="1800"/>
              <a:buFont typeface="Arial"/>
              <a:buNone/>
            </a:pPr>
            <a:r>
              <a:t/>
            </a:r>
            <a:endParaRPr b="1"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Here are some soon-to-be familiar faces!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br>
              <a:rPr b="0" i="0" lang="en" sz="1800" u="none" cap="none" strike="noStrike">
                <a:solidFill>
                  <a:schemeClr val="lt1"/>
                </a:solidFill>
                <a:latin typeface="Proxima Nova"/>
                <a:ea typeface="Proxima Nova"/>
                <a:cs typeface="Proxima Nova"/>
                <a:sym typeface="Proxima Nova"/>
              </a:rPr>
            </a:br>
            <a:endParaRPr b="0"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04" name="Google Shape;104;p2"/>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pic>
        <p:nvPicPr>
          <p:cNvPr id="105" name="Google Shape;105;p2"/>
          <p:cNvPicPr preferRelativeResize="0"/>
          <p:nvPr/>
        </p:nvPicPr>
        <p:blipFill rotWithShape="1">
          <a:blip r:embed="rId4">
            <a:alphaModFix/>
          </a:blip>
          <a:srcRect b="0" l="0" r="0" t="0"/>
          <a:stretch/>
        </p:blipFill>
        <p:spPr>
          <a:xfrm>
            <a:off x="0" y="2000269"/>
            <a:ext cx="1143011" cy="1142961"/>
          </a:xfrm>
          <a:prstGeom prst="rect">
            <a:avLst/>
          </a:prstGeom>
          <a:noFill/>
          <a:ln>
            <a:noFill/>
          </a:ln>
        </p:spPr>
      </p:pic>
      <p:pic>
        <p:nvPicPr>
          <p:cNvPr id="106" name="Google Shape;106;p2"/>
          <p:cNvPicPr preferRelativeResize="0"/>
          <p:nvPr/>
        </p:nvPicPr>
        <p:blipFill rotWithShape="1">
          <a:blip r:embed="rId5">
            <a:alphaModFix/>
          </a:blip>
          <a:srcRect b="0" l="0" r="0" t="0"/>
          <a:stretch/>
        </p:blipFill>
        <p:spPr>
          <a:xfrm>
            <a:off x="3429063" y="2000268"/>
            <a:ext cx="1143011" cy="1142961"/>
          </a:xfrm>
          <a:prstGeom prst="rect">
            <a:avLst/>
          </a:prstGeom>
          <a:noFill/>
          <a:ln>
            <a:noFill/>
          </a:ln>
        </p:spPr>
      </p:pic>
      <p:pic>
        <p:nvPicPr>
          <p:cNvPr id="107" name="Google Shape;107;p2"/>
          <p:cNvPicPr preferRelativeResize="0"/>
          <p:nvPr/>
        </p:nvPicPr>
        <p:blipFill rotWithShape="1">
          <a:blip r:embed="rId6">
            <a:alphaModFix/>
          </a:blip>
          <a:srcRect b="0" l="0" r="0" t="0"/>
          <a:stretch/>
        </p:blipFill>
        <p:spPr>
          <a:xfrm>
            <a:off x="4572085" y="2000277"/>
            <a:ext cx="1143011" cy="1142961"/>
          </a:xfrm>
          <a:prstGeom prst="rect">
            <a:avLst/>
          </a:prstGeom>
          <a:noFill/>
          <a:ln>
            <a:noFill/>
          </a:ln>
        </p:spPr>
      </p:pic>
      <p:pic>
        <p:nvPicPr>
          <p:cNvPr id="108" name="Google Shape;108;p2"/>
          <p:cNvPicPr preferRelativeResize="0"/>
          <p:nvPr/>
        </p:nvPicPr>
        <p:blipFill rotWithShape="1">
          <a:blip r:embed="rId7">
            <a:alphaModFix/>
          </a:blip>
          <a:srcRect b="0" l="0" r="0" t="0"/>
          <a:stretch/>
        </p:blipFill>
        <p:spPr>
          <a:xfrm>
            <a:off x="2286044" y="2000268"/>
            <a:ext cx="1143011" cy="1142961"/>
          </a:xfrm>
          <a:prstGeom prst="rect">
            <a:avLst/>
          </a:prstGeom>
          <a:noFill/>
          <a:ln>
            <a:noFill/>
          </a:ln>
        </p:spPr>
      </p:pic>
      <p:pic>
        <p:nvPicPr>
          <p:cNvPr id="109" name="Google Shape;109;p2"/>
          <p:cNvPicPr preferRelativeResize="0"/>
          <p:nvPr/>
        </p:nvPicPr>
        <p:blipFill rotWithShape="1">
          <a:blip r:embed="rId8">
            <a:alphaModFix/>
          </a:blip>
          <a:srcRect b="0" l="0" r="0" t="0"/>
          <a:stretch/>
        </p:blipFill>
        <p:spPr>
          <a:xfrm>
            <a:off x="1143001" y="2000268"/>
            <a:ext cx="1143011" cy="1142961"/>
          </a:xfrm>
          <a:prstGeom prst="rect">
            <a:avLst/>
          </a:prstGeom>
          <a:noFill/>
          <a:ln>
            <a:noFill/>
          </a:ln>
        </p:spPr>
      </p:pic>
      <p:pic>
        <p:nvPicPr>
          <p:cNvPr id="110" name="Google Shape;110;p2"/>
          <p:cNvPicPr preferRelativeResize="0"/>
          <p:nvPr/>
        </p:nvPicPr>
        <p:blipFill rotWithShape="1">
          <a:blip r:embed="rId9">
            <a:alphaModFix/>
          </a:blip>
          <a:srcRect b="0" l="0" r="0" t="0"/>
          <a:stretch/>
        </p:blipFill>
        <p:spPr>
          <a:xfrm>
            <a:off x="5715092" y="2000268"/>
            <a:ext cx="1143011" cy="1142961"/>
          </a:xfrm>
          <a:prstGeom prst="rect">
            <a:avLst/>
          </a:prstGeom>
          <a:noFill/>
          <a:ln>
            <a:noFill/>
          </a:ln>
        </p:spPr>
      </p:pic>
      <p:pic>
        <p:nvPicPr>
          <p:cNvPr id="111" name="Google Shape;111;p2"/>
          <p:cNvPicPr preferRelativeResize="0"/>
          <p:nvPr/>
        </p:nvPicPr>
        <p:blipFill rotWithShape="1">
          <a:blip r:embed="rId10">
            <a:alphaModFix/>
          </a:blip>
          <a:srcRect b="0" l="0" r="0" t="0"/>
          <a:stretch/>
        </p:blipFill>
        <p:spPr>
          <a:xfrm>
            <a:off x="6858097" y="2000265"/>
            <a:ext cx="1143011" cy="1142961"/>
          </a:xfrm>
          <a:prstGeom prst="rect">
            <a:avLst/>
          </a:prstGeom>
          <a:noFill/>
          <a:ln>
            <a:noFill/>
          </a:ln>
        </p:spPr>
      </p:pic>
      <p:sp>
        <p:nvSpPr>
          <p:cNvPr id="112" name="Google Shape;112;p2"/>
          <p:cNvSpPr txBox="1"/>
          <p:nvPr/>
        </p:nvSpPr>
        <p:spPr>
          <a:xfrm>
            <a:off x="1143000" y="3185150"/>
            <a:ext cx="1143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lang="en" sz="1800">
                <a:solidFill>
                  <a:schemeClr val="lt1"/>
                </a:solidFill>
                <a:latin typeface="Proxima Nova"/>
                <a:ea typeface="Proxima Nova"/>
                <a:cs typeface="Proxima Nova"/>
                <a:sym typeface="Proxima Nova"/>
              </a:rPr>
              <a:t>Alvin</a:t>
            </a:r>
            <a:endParaRPr b="0" i="0" sz="1400" u="none" cap="none" strike="noStrike">
              <a:solidFill>
                <a:srgbClr val="000000"/>
              </a:solidFill>
              <a:latin typeface="Arial"/>
              <a:ea typeface="Arial"/>
              <a:cs typeface="Arial"/>
              <a:sym typeface="Arial"/>
            </a:endParaRPr>
          </a:p>
        </p:txBody>
      </p:sp>
      <p:sp>
        <p:nvSpPr>
          <p:cNvPr id="113" name="Google Shape;113;p2"/>
          <p:cNvSpPr txBox="1"/>
          <p:nvPr/>
        </p:nvSpPr>
        <p:spPr>
          <a:xfrm>
            <a:off x="3429075" y="3185150"/>
            <a:ext cx="1143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lang="en" sz="1800">
                <a:solidFill>
                  <a:schemeClr val="lt1"/>
                </a:solidFill>
                <a:latin typeface="Proxima Nova"/>
                <a:ea typeface="Proxima Nova"/>
                <a:cs typeface="Proxima Nova"/>
                <a:sym typeface="Proxima Nova"/>
              </a:rPr>
              <a:t>Warren</a:t>
            </a:r>
            <a:endParaRPr b="0" i="0" sz="1400" u="none" cap="none" strike="noStrike">
              <a:solidFill>
                <a:srgbClr val="000000"/>
              </a:solidFill>
              <a:latin typeface="Arial"/>
              <a:ea typeface="Arial"/>
              <a:cs typeface="Arial"/>
              <a:sym typeface="Arial"/>
            </a:endParaRPr>
          </a:p>
        </p:txBody>
      </p:sp>
      <p:sp>
        <p:nvSpPr>
          <p:cNvPr id="114" name="Google Shape;114;p2"/>
          <p:cNvSpPr txBox="1"/>
          <p:nvPr/>
        </p:nvSpPr>
        <p:spPr>
          <a:xfrm>
            <a:off x="2286000" y="3185150"/>
            <a:ext cx="1143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lang="en" sz="1800">
                <a:solidFill>
                  <a:schemeClr val="lt1"/>
                </a:solidFill>
                <a:latin typeface="Proxima Nova"/>
                <a:ea typeface="Proxima Nova"/>
                <a:cs typeface="Proxima Nova"/>
                <a:sym typeface="Proxima Nova"/>
              </a:rPr>
              <a:t>Cheng</a:t>
            </a:r>
            <a:endParaRPr b="0" i="0" sz="1800" u="none" cap="none" strike="noStrike">
              <a:solidFill>
                <a:schemeClr val="lt1"/>
              </a:solidFill>
              <a:latin typeface="Proxima Nova"/>
              <a:ea typeface="Proxima Nova"/>
              <a:cs typeface="Proxima Nova"/>
              <a:sym typeface="Proxima Nova"/>
            </a:endParaRPr>
          </a:p>
        </p:txBody>
      </p:sp>
      <p:sp>
        <p:nvSpPr>
          <p:cNvPr id="115" name="Google Shape;115;p2"/>
          <p:cNvSpPr txBox="1"/>
          <p:nvPr/>
        </p:nvSpPr>
        <p:spPr>
          <a:xfrm>
            <a:off x="32099" y="3185150"/>
            <a:ext cx="1106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lang="en" sz="1800">
                <a:solidFill>
                  <a:schemeClr val="lt1"/>
                </a:solidFill>
                <a:latin typeface="Proxima Nova"/>
                <a:ea typeface="Proxima Nova"/>
                <a:cs typeface="Proxima Nova"/>
                <a:sym typeface="Proxima Nova"/>
              </a:rPr>
              <a:t>Andy</a:t>
            </a:r>
            <a:endParaRPr b="0" i="0" sz="1400" u="none" cap="none" strike="noStrike">
              <a:solidFill>
                <a:srgbClr val="000000"/>
              </a:solidFill>
              <a:latin typeface="Arial"/>
              <a:ea typeface="Arial"/>
              <a:cs typeface="Arial"/>
              <a:sym typeface="Arial"/>
            </a:endParaRPr>
          </a:p>
        </p:txBody>
      </p:sp>
      <p:sp>
        <p:nvSpPr>
          <p:cNvPr id="116" name="Google Shape;116;p2"/>
          <p:cNvSpPr txBox="1"/>
          <p:nvPr/>
        </p:nvSpPr>
        <p:spPr>
          <a:xfrm>
            <a:off x="4572075" y="3185150"/>
            <a:ext cx="1143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Chetna</a:t>
            </a:r>
            <a:endParaRPr b="0" i="0" sz="1400" u="none" cap="none" strike="noStrike">
              <a:solidFill>
                <a:srgbClr val="000000"/>
              </a:solidFill>
              <a:latin typeface="Arial"/>
              <a:ea typeface="Arial"/>
              <a:cs typeface="Arial"/>
              <a:sym typeface="Arial"/>
            </a:endParaRPr>
          </a:p>
        </p:txBody>
      </p:sp>
      <p:sp>
        <p:nvSpPr>
          <p:cNvPr id="117" name="Google Shape;117;p2"/>
          <p:cNvSpPr txBox="1"/>
          <p:nvPr/>
        </p:nvSpPr>
        <p:spPr>
          <a:xfrm>
            <a:off x="5715075" y="3185150"/>
            <a:ext cx="1143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Hajrah</a:t>
            </a:r>
            <a:endParaRPr b="0" i="0" sz="1400" u="none" cap="none" strike="noStrike">
              <a:solidFill>
                <a:srgbClr val="000000"/>
              </a:solidFill>
              <a:latin typeface="Arial"/>
              <a:ea typeface="Arial"/>
              <a:cs typeface="Arial"/>
              <a:sym typeface="Arial"/>
            </a:endParaRPr>
          </a:p>
        </p:txBody>
      </p:sp>
      <p:sp>
        <p:nvSpPr>
          <p:cNvPr id="118" name="Google Shape;118;p2"/>
          <p:cNvSpPr txBox="1"/>
          <p:nvPr/>
        </p:nvSpPr>
        <p:spPr>
          <a:xfrm>
            <a:off x="6858075" y="3185150"/>
            <a:ext cx="1143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Kristen</a:t>
            </a:r>
            <a:endParaRPr b="0" i="0" sz="1400" u="none" cap="none" strike="noStrike">
              <a:solidFill>
                <a:srgbClr val="000000"/>
              </a:solidFill>
              <a:latin typeface="Arial"/>
              <a:ea typeface="Arial"/>
              <a:cs typeface="Arial"/>
              <a:sym typeface="Arial"/>
            </a:endParaRPr>
          </a:p>
        </p:txBody>
      </p:sp>
      <p:sp>
        <p:nvSpPr>
          <p:cNvPr id="119" name="Google Shape;119;p2"/>
          <p:cNvSpPr txBox="1"/>
          <p:nvPr/>
        </p:nvSpPr>
        <p:spPr>
          <a:xfrm>
            <a:off x="32100" y="3548450"/>
            <a:ext cx="3396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DA5251"/>
                </a:solidFill>
                <a:latin typeface="Proxima Nova"/>
                <a:ea typeface="Proxima Nova"/>
                <a:cs typeface="Proxima Nova"/>
                <a:sym typeface="Proxima Nova"/>
              </a:rPr>
              <a:t>Instructors</a:t>
            </a:r>
            <a:endParaRPr b="0" i="0" sz="1400" u="none" cap="none" strike="noStrike">
              <a:solidFill>
                <a:srgbClr val="DA5251"/>
              </a:solidFill>
              <a:latin typeface="Arial"/>
              <a:ea typeface="Arial"/>
              <a:cs typeface="Arial"/>
              <a:sym typeface="Arial"/>
            </a:endParaRPr>
          </a:p>
        </p:txBody>
      </p:sp>
      <p:sp>
        <p:nvSpPr>
          <p:cNvPr id="120" name="Google Shape;120;p2"/>
          <p:cNvSpPr txBox="1"/>
          <p:nvPr/>
        </p:nvSpPr>
        <p:spPr>
          <a:xfrm>
            <a:off x="4592272" y="3548450"/>
            <a:ext cx="1143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DA5251"/>
                </a:solidFill>
                <a:latin typeface="Proxima Nova"/>
                <a:ea typeface="Proxima Nova"/>
                <a:cs typeface="Proxima Nova"/>
                <a:sym typeface="Proxima Nova"/>
              </a:rPr>
              <a:t>Education Manager</a:t>
            </a:r>
            <a:endParaRPr b="0" i="0" sz="1400" u="none" cap="none" strike="noStrike">
              <a:solidFill>
                <a:srgbClr val="DA5251"/>
              </a:solidFill>
              <a:latin typeface="Arial"/>
              <a:ea typeface="Arial"/>
              <a:cs typeface="Arial"/>
              <a:sym typeface="Arial"/>
            </a:endParaRPr>
          </a:p>
        </p:txBody>
      </p:sp>
      <p:sp>
        <p:nvSpPr>
          <p:cNvPr id="121" name="Google Shape;121;p2"/>
          <p:cNvSpPr txBox="1"/>
          <p:nvPr/>
        </p:nvSpPr>
        <p:spPr>
          <a:xfrm>
            <a:off x="5681600" y="3548450"/>
            <a:ext cx="3462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400"/>
              <a:buFont typeface="Arial"/>
              <a:buNone/>
            </a:pPr>
            <a:r>
              <a:rPr b="0" i="0" lang="en" sz="1400" u="none" cap="none" strike="noStrike">
                <a:solidFill>
                  <a:srgbClr val="DA5251"/>
                </a:solidFill>
                <a:latin typeface="Proxima Nova"/>
                <a:ea typeface="Proxima Nova"/>
                <a:cs typeface="Proxima Nova"/>
                <a:sym typeface="Proxima Nova"/>
              </a:rPr>
              <a:t>Student Success Coordinators</a:t>
            </a:r>
            <a:endParaRPr b="0" i="0" sz="1400" u="none" cap="none" strike="noStrike">
              <a:solidFill>
                <a:srgbClr val="DA5251"/>
              </a:solidFill>
              <a:latin typeface="Arial"/>
              <a:ea typeface="Arial"/>
              <a:cs typeface="Arial"/>
              <a:sym typeface="Arial"/>
            </a:endParaRPr>
          </a:p>
        </p:txBody>
      </p:sp>
      <p:pic>
        <p:nvPicPr>
          <p:cNvPr id="122" name="Google Shape;122;p2"/>
          <p:cNvPicPr preferRelativeResize="0"/>
          <p:nvPr/>
        </p:nvPicPr>
        <p:blipFill>
          <a:blip r:embed="rId11">
            <a:alphaModFix/>
          </a:blip>
          <a:stretch>
            <a:fillRect/>
          </a:stretch>
        </p:blipFill>
        <p:spPr>
          <a:xfrm>
            <a:off x="8001108" y="2000363"/>
            <a:ext cx="1142892" cy="1142865"/>
          </a:xfrm>
          <a:prstGeom prst="rect">
            <a:avLst/>
          </a:prstGeom>
          <a:noFill/>
          <a:ln>
            <a:noFill/>
          </a:ln>
        </p:spPr>
      </p:pic>
      <p:sp>
        <p:nvSpPr>
          <p:cNvPr id="123" name="Google Shape;123;p2"/>
          <p:cNvSpPr txBox="1"/>
          <p:nvPr/>
        </p:nvSpPr>
        <p:spPr>
          <a:xfrm>
            <a:off x="8001075" y="3185150"/>
            <a:ext cx="1143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800"/>
              <a:buFont typeface="Arial"/>
              <a:buNone/>
            </a:pPr>
            <a:r>
              <a:rPr lang="en" sz="1800">
                <a:solidFill>
                  <a:schemeClr val="lt1"/>
                </a:solidFill>
                <a:latin typeface="Proxima Nova"/>
                <a:ea typeface="Proxima Nova"/>
                <a:cs typeface="Proxima Nova"/>
                <a:sym typeface="Proxima Nova"/>
              </a:rPr>
              <a:t>Olivia</a:t>
            </a:r>
            <a:endParaRPr b="0" i="0" sz="1400" u="none" cap="none" strike="noStrike">
              <a:solidFill>
                <a:srgbClr val="000000"/>
              </a:solidFill>
              <a:latin typeface="Arial"/>
              <a:ea typeface="Arial"/>
              <a:cs typeface="Arial"/>
              <a:sym typeface="Arial"/>
            </a:endParaRPr>
          </a:p>
        </p:txBody>
      </p:sp>
      <p:sp>
        <p:nvSpPr>
          <p:cNvPr id="124" name="Google Shape;124;p2"/>
          <p:cNvSpPr txBox="1"/>
          <p:nvPr/>
        </p:nvSpPr>
        <p:spPr>
          <a:xfrm>
            <a:off x="3449272" y="3548450"/>
            <a:ext cx="1143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600"/>
              </a:spcBef>
              <a:spcAft>
                <a:spcPts val="0"/>
              </a:spcAft>
              <a:buClr>
                <a:srgbClr val="000000"/>
              </a:buClr>
              <a:buSzPts val="1400"/>
              <a:buFont typeface="Arial"/>
              <a:buNone/>
            </a:pPr>
            <a:r>
              <a:rPr lang="en">
                <a:solidFill>
                  <a:srgbClr val="DA5251"/>
                </a:solidFill>
                <a:latin typeface="Proxima Nova"/>
                <a:ea typeface="Proxima Nova"/>
                <a:cs typeface="Proxima Nova"/>
                <a:sym typeface="Proxima Nova"/>
              </a:rPr>
              <a:t>Web Flex Lead</a:t>
            </a:r>
            <a:endParaRPr b="0" i="0" sz="1400" u="none" cap="none" strike="noStrike">
              <a:solidFill>
                <a:srgbClr val="DA525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128" name="Shape 128"/>
        <p:cNvGrpSpPr/>
        <p:nvPr/>
      </p:nvGrpSpPr>
      <p:grpSpPr>
        <a:xfrm>
          <a:off x="0" y="0"/>
          <a:ext cx="0" cy="0"/>
          <a:chOff x="0" y="0"/>
          <a:chExt cx="0" cy="0"/>
        </a:xfrm>
      </p:grpSpPr>
      <p:sp>
        <p:nvSpPr>
          <p:cNvPr id="129" name="Google Shape;129;g16ebe6f1abf_0_30"/>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BE NOT AFRAID</a:t>
            </a:r>
            <a:br>
              <a:rPr b="1" i="0" lang="en" sz="4800" u="sng" cap="none" strike="noStrike">
                <a:solidFill>
                  <a:srgbClr val="FFFFFF"/>
                </a:solidFill>
                <a:latin typeface="Proxima Nova"/>
                <a:ea typeface="Proxima Nova"/>
                <a:cs typeface="Proxima Nova"/>
                <a:sym typeface="Proxima Nova"/>
              </a:rPr>
            </a:br>
            <a:r>
              <a:rPr b="1" i="0" lang="en" sz="3300" u="none" cap="none" strike="noStrike">
                <a:solidFill>
                  <a:srgbClr val="012D3D"/>
                </a:solidFill>
                <a:latin typeface="Proxima Nova"/>
                <a:ea typeface="Proxima Nova"/>
                <a:cs typeface="Proxima Nova"/>
                <a:sym typeface="Proxima Nova"/>
              </a:rPr>
              <a:t>It is easy to freeze up when approaching a problem.</a:t>
            </a:r>
            <a:br>
              <a:rPr b="1" i="1" lang="en" sz="2000" u="none" cap="none" strike="noStrike">
                <a:solidFill>
                  <a:srgbClr val="012D3D"/>
                </a:solidFill>
                <a:latin typeface="Proxima Nova"/>
                <a:ea typeface="Proxima Nova"/>
                <a:cs typeface="Proxima Nova"/>
                <a:sym typeface="Proxima Nova"/>
              </a:rPr>
            </a:b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1" i="0" lang="en" sz="3300" u="none" cap="none" strike="noStrike">
                <a:solidFill>
                  <a:srgbClr val="012D3D"/>
                </a:solidFill>
                <a:latin typeface="Proxima Nova"/>
                <a:ea typeface="Proxima Nova"/>
                <a:cs typeface="Proxima Nova"/>
                <a:sym typeface="Proxima Nova"/>
              </a:rPr>
              <a:t>When it comes to programming, the most important part is </a:t>
            </a:r>
            <a:r>
              <a:rPr b="1" i="1" lang="en" sz="3300" u="none" cap="none" strike="noStrike">
                <a:solidFill>
                  <a:srgbClr val="012D3D"/>
                </a:solidFill>
                <a:latin typeface="Proxima Nova"/>
                <a:ea typeface="Proxima Nova"/>
                <a:cs typeface="Proxima Nova"/>
                <a:sym typeface="Proxima Nova"/>
              </a:rPr>
              <a:t>trying</a:t>
            </a:r>
            <a:r>
              <a:rPr b="1" i="0" lang="en" sz="3300" u="none" cap="none" strike="noStrike">
                <a:solidFill>
                  <a:srgbClr val="012D3D"/>
                </a:solidFill>
                <a:latin typeface="Proxima Nova"/>
                <a:ea typeface="Proxima Nova"/>
                <a:cs typeface="Proxima Nova"/>
                <a:sym typeface="Proxima Nova"/>
              </a:rPr>
              <a:t>.</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br>
              <a:rPr b="1" i="1" lang="en" sz="2000" u="none" cap="none" strike="noStrike">
                <a:solidFill>
                  <a:srgbClr val="012D3D"/>
                </a:solidFill>
                <a:latin typeface="Proxima Nova"/>
                <a:ea typeface="Proxima Nova"/>
                <a:cs typeface="Proxima Nova"/>
                <a:sym typeface="Proxima Nova"/>
              </a:rPr>
            </a:br>
            <a:r>
              <a:rPr b="1" i="1" lang="en" sz="2000" u="none" cap="none" strike="noStrike">
                <a:solidFill>
                  <a:srgbClr val="012D3D"/>
                </a:solidFill>
                <a:latin typeface="Proxima Nova"/>
                <a:ea typeface="Proxima Nova"/>
                <a:cs typeface="Proxima Nova"/>
                <a:sym typeface="Proxima Nova"/>
              </a:rPr>
              <a:t>Write some code. It might not work… but we can change it and try, try again! Experiment. Break stuff. Fix it again! Share what you learn!</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133" name="Shape 133"/>
        <p:cNvGrpSpPr/>
        <p:nvPr/>
      </p:nvGrpSpPr>
      <p:grpSpPr>
        <a:xfrm>
          <a:off x="0" y="0"/>
          <a:ext cx="0" cy="0"/>
          <a:chOff x="0" y="0"/>
          <a:chExt cx="0" cy="0"/>
        </a:xfrm>
      </p:grpSpPr>
      <p:sp>
        <p:nvSpPr>
          <p:cNvPr id="134" name="Google Shape;134;g16ebe6f1abf_0_34"/>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IS THERE ANYTHING…</a:t>
            </a:r>
            <a:endParaRPr b="1" i="0" sz="48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rPr b="1" i="0" lang="en" sz="3300" u="none" cap="none" strike="noStrike">
                <a:solidFill>
                  <a:srgbClr val="012D3D"/>
                </a:solidFill>
                <a:latin typeface="Proxima Nova"/>
                <a:ea typeface="Proxima Nova"/>
                <a:cs typeface="Proxima Nova"/>
                <a:sym typeface="Proxima Nova"/>
              </a:rPr>
              <a:t>you’re </a:t>
            </a:r>
            <a:r>
              <a:rPr b="1" i="1" lang="en" sz="3300" u="none" cap="none" strike="noStrike">
                <a:solidFill>
                  <a:srgbClr val="012D3D"/>
                </a:solidFill>
                <a:latin typeface="Proxima Nova"/>
                <a:ea typeface="Proxima Nova"/>
                <a:cs typeface="Proxima Nova"/>
                <a:sym typeface="Proxima Nova"/>
              </a:rPr>
              <a:t>worried</a:t>
            </a:r>
            <a:r>
              <a:rPr b="1" i="0" lang="en" sz="3300" u="none" cap="none" strike="noStrike">
                <a:solidFill>
                  <a:srgbClr val="012D3D"/>
                </a:solidFill>
                <a:latin typeface="Proxima Nova"/>
                <a:ea typeface="Proxima Nova"/>
                <a:cs typeface="Proxima Nova"/>
                <a:sym typeface="Proxima Nova"/>
              </a:rPr>
              <a:t> about in your Lighthouse Labs adventure?</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u="none" cap="none" strike="noStrike">
                <a:solidFill>
                  <a:srgbClr val="012D3D"/>
                </a:solidFill>
                <a:latin typeface="Proxima Nova"/>
                <a:ea typeface="Proxima Nova"/>
                <a:cs typeface="Proxima Nova"/>
                <a:sym typeface="Proxima Nova"/>
              </a:rPr>
              <a:t>We’re all in this together!</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138" name="Shape 138"/>
        <p:cNvGrpSpPr/>
        <p:nvPr/>
      </p:nvGrpSpPr>
      <p:grpSpPr>
        <a:xfrm>
          <a:off x="0" y="0"/>
          <a:ext cx="0" cy="0"/>
          <a:chOff x="0" y="0"/>
          <a:chExt cx="0" cy="0"/>
        </a:xfrm>
      </p:grpSpPr>
      <p:sp>
        <p:nvSpPr>
          <p:cNvPr id="139" name="Google Shape;139;g16ebe6f1abf_0_47"/>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THE LIGHTHOUSE LABS CURRICULUM</a:t>
            </a:r>
            <a:endParaRPr b="1" i="0" sz="48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rPr b="1" i="0" lang="en" sz="3300" u="none" cap="none" strike="noStrike">
                <a:solidFill>
                  <a:srgbClr val="012D3D"/>
                </a:solidFill>
                <a:latin typeface="Proxima Nova"/>
                <a:ea typeface="Proxima Nova"/>
                <a:cs typeface="Proxima Nova"/>
                <a:sym typeface="Proxima Nova"/>
              </a:rPr>
              <a:t>Our curriculum is composed of 10 modules.</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u="none" cap="none" strike="noStrike">
                <a:solidFill>
                  <a:srgbClr val="012D3D"/>
                </a:solidFill>
                <a:latin typeface="Proxima Nova"/>
                <a:ea typeface="Proxima Nova"/>
                <a:cs typeface="Proxima Nova"/>
                <a:sym typeface="Proxima Nova"/>
              </a:rPr>
              <a:t>We explore essentials ranging from theory to practical, and from front-end to back-end!</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6ebe6f1abf_0_7"/>
          <p:cNvSpPr txBox="1"/>
          <p:nvPr/>
        </p:nvSpPr>
        <p:spPr>
          <a:xfrm>
            <a:off x="278100" y="2171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MODULE 1 (Weeks 1 - 4) </a:t>
            </a:r>
            <a:endParaRPr b="1" i="0" sz="48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 </a:t>
            </a:r>
            <a:r>
              <a:rPr b="1" i="0" lang="en" sz="4500" u="none" cap="none" strike="noStrike">
                <a:solidFill>
                  <a:srgbClr val="DA5251"/>
                </a:solidFill>
                <a:latin typeface="Proxima Nova"/>
                <a:ea typeface="Proxima Nova"/>
                <a:cs typeface="Proxima Nova"/>
                <a:sym typeface="Proxima Nova"/>
              </a:rPr>
              <a:t>Programming Fundamentals</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with Javascript </a:t>
            </a:r>
            <a:endParaRPr b="1" i="0" sz="4500" u="none" cap="none" strike="noStrike">
              <a:solidFill>
                <a:srgbClr val="DA5251"/>
              </a:solidFill>
              <a:latin typeface="Proxima Nova"/>
              <a:ea typeface="Proxima Nova"/>
              <a:cs typeface="Proxima Nova"/>
              <a:sym typeface="Proxima Nova"/>
            </a:endParaRPr>
          </a:p>
          <a:p>
            <a:pPr indent="0" lvl="0" marL="0" marR="0" rtl="0" algn="l">
              <a:lnSpc>
                <a:spcPct val="100000"/>
              </a:lnSpc>
              <a:spcBef>
                <a:spcPts val="600"/>
              </a:spcBef>
              <a:spcAft>
                <a:spcPts val="0"/>
              </a:spcAft>
              <a:buClr>
                <a:srgbClr val="000000"/>
              </a:buClr>
              <a:buSzPts val="1800"/>
              <a:buFont typeface="Arial"/>
              <a:buNone/>
            </a:pPr>
            <a:r>
              <a:t/>
            </a:r>
            <a:endParaRPr b="1"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1" i="0" lang="en" sz="1800" u="none" cap="none" strike="noStrike">
                <a:solidFill>
                  <a:schemeClr val="lt1"/>
                </a:solidFill>
                <a:latin typeface="Proxima Nova"/>
                <a:ea typeface="Proxima Nova"/>
                <a:cs typeface="Proxima Nova"/>
                <a:sym typeface="Proxima Nova"/>
              </a:rPr>
              <a:t>FOCAL:</a:t>
            </a:r>
            <a:r>
              <a:rPr b="0" i="0" lang="en" sz="1800" u="none" cap="none" strike="noStrike">
                <a:solidFill>
                  <a:schemeClr val="lt1"/>
                </a:solidFill>
                <a:latin typeface="Proxima Nova"/>
                <a:ea typeface="Proxima Nova"/>
                <a:cs typeface="Proxima Nova"/>
                <a:sym typeface="Proxima Nova"/>
              </a:rPr>
              <a:t> Functions, Objects, Conditionals, Arrays, Loops.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Dev Approach: Code Style &amp; Quality, Testing, Debugging, Problem Solving</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br>
              <a:rPr b="0" i="0" lang="en" sz="1800" u="none" cap="none" strike="noStrike">
                <a:solidFill>
                  <a:schemeClr val="lt1"/>
                </a:solidFill>
                <a:latin typeface="Proxima Nova"/>
                <a:ea typeface="Proxima Nova"/>
                <a:cs typeface="Proxima Nova"/>
                <a:sym typeface="Proxima Nova"/>
              </a:rPr>
            </a:br>
            <a:endParaRPr b="0"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45" name="Google Shape;145;g16ebe6f1abf_0_7"/>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2 (Week 5)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Networking and HTTP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for Web Developers </a:t>
            </a:r>
            <a:endParaRPr b="1" i="0" sz="4500" u="none" cap="none" strike="noStrike">
              <a:solidFill>
                <a:srgbClr val="DA5251"/>
              </a:solidFill>
              <a:latin typeface="Proxima Nova"/>
              <a:ea typeface="Proxima Nova"/>
              <a:cs typeface="Proxima Nova"/>
              <a:sym typeface="Proxima Nova"/>
            </a:endParaRPr>
          </a:p>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Asynchronous Control Flow (Callbacks, Promises). Networking, HTTP &amp; APIs.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NPM and Packages. Unit Testing with Mocha &amp; Chai</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t/>
            </a:r>
            <a:endParaRPr b="0" i="0" sz="1600" u="none" cap="none" strike="noStrike">
              <a:solidFill>
                <a:schemeClr val="lt1"/>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51" name="Google Shape;151;p3"/>
          <p:cNvPicPr preferRelativeResize="0"/>
          <p:nvPr/>
        </p:nvPicPr>
        <p:blipFill rotWithShape="1">
          <a:blip r:embed="rId3">
            <a:alphaModFix/>
          </a:blip>
          <a:srcRect b="0" l="0" r="0" t="0"/>
          <a:stretch/>
        </p:blipFill>
        <p:spPr>
          <a:xfrm>
            <a:off x="283175" y="3818425"/>
            <a:ext cx="986100" cy="9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3 (Week 6 - 7)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Intro to Web Server Development with Node</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 </a:t>
            </a:r>
            <a:endParaRPr b="1" i="0" sz="48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Your First Web App -- HTTP Servers, Express.js, Cookies, Basic HTML &amp; Forms</a:t>
            </a:r>
            <a:endParaRPr b="1"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Programming Test #3 &amp; Data Structures (Mostly: Trees)</a:t>
            </a:r>
            <a:endParaRPr b="0"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DA5251"/>
              </a:solidFill>
              <a:latin typeface="Roboto"/>
              <a:ea typeface="Roboto"/>
              <a:cs typeface="Roboto"/>
              <a:sym typeface="Roboto"/>
            </a:endParaRPr>
          </a:p>
        </p:txBody>
      </p:sp>
      <p:pic>
        <p:nvPicPr>
          <p:cNvPr id="157" name="Google Shape;157;p4"/>
          <p:cNvPicPr preferRelativeResize="0"/>
          <p:nvPr/>
        </p:nvPicPr>
        <p:blipFill rotWithShape="1">
          <a:blip r:embed="rId3">
            <a:alphaModFix/>
          </a:blip>
          <a:srcRect b="0" l="0" r="0" t="0"/>
          <a:stretch/>
        </p:blipFill>
        <p:spPr>
          <a:xfrm>
            <a:off x="152400" y="3815450"/>
            <a:ext cx="1175650" cy="117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