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15"/>
  </p:notesMasterIdLst>
  <p:sldIdLst>
    <p:sldId id="256" r:id="rId2"/>
    <p:sldId id="257" r:id="rId3"/>
    <p:sldId id="259" r:id="rId4"/>
    <p:sldId id="260" r:id="rId5"/>
    <p:sldId id="269" r:id="rId6"/>
    <p:sldId id="261" r:id="rId7"/>
    <p:sldId id="270" r:id="rId8"/>
    <p:sldId id="265" r:id="rId9"/>
    <p:sldId id="266" r:id="rId10"/>
    <p:sldId id="267" r:id="rId11"/>
    <p:sldId id="268" r:id="rId12"/>
    <p:sldId id="263"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39966"/>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343" autoAdjust="0"/>
  </p:normalViewPr>
  <p:slideViewPr>
    <p:cSldViewPr snapToGrid="0">
      <p:cViewPr varScale="1">
        <p:scale>
          <a:sx n="81" d="100"/>
          <a:sy n="81" d="100"/>
        </p:scale>
        <p:origin x="754" y="8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8C7FCA-C258-44B4-8A35-35134DB81EA1}" type="datetimeFigureOut">
              <a:rPr lang="en-IN" smtClean="0"/>
              <a:t>23-05-2021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D3E9B9-2869-4C55-B863-344238E7C25E}" type="slidenum">
              <a:rPr lang="en-IN" smtClean="0"/>
              <a:t>‹#›</a:t>
            </a:fld>
            <a:endParaRPr lang="en-IN"/>
          </a:p>
        </p:txBody>
      </p:sp>
    </p:spTree>
    <p:extLst>
      <p:ext uri="{BB962C8B-B14F-4D97-AF65-F5344CB8AC3E}">
        <p14:creationId xmlns:p14="http://schemas.microsoft.com/office/powerpoint/2010/main" val="2577562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D3E9B9-2869-4C55-B863-344238E7C25E}" type="slidenum">
              <a:rPr lang="en-IN" smtClean="0"/>
              <a:t>1</a:t>
            </a:fld>
            <a:endParaRPr lang="en-IN"/>
          </a:p>
        </p:txBody>
      </p:sp>
    </p:spTree>
    <p:extLst>
      <p:ext uri="{BB962C8B-B14F-4D97-AF65-F5344CB8AC3E}">
        <p14:creationId xmlns:p14="http://schemas.microsoft.com/office/powerpoint/2010/main" val="17879197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D3E9B9-2869-4C55-B863-344238E7C25E}" type="slidenum">
              <a:rPr lang="en-IN" smtClean="0"/>
              <a:t>10</a:t>
            </a:fld>
            <a:endParaRPr lang="en-IN"/>
          </a:p>
        </p:txBody>
      </p:sp>
    </p:spTree>
    <p:extLst>
      <p:ext uri="{BB962C8B-B14F-4D97-AF65-F5344CB8AC3E}">
        <p14:creationId xmlns:p14="http://schemas.microsoft.com/office/powerpoint/2010/main" val="26048488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D3E9B9-2869-4C55-B863-344238E7C25E}" type="slidenum">
              <a:rPr lang="en-IN" smtClean="0"/>
              <a:t>11</a:t>
            </a:fld>
            <a:endParaRPr lang="en-IN"/>
          </a:p>
        </p:txBody>
      </p:sp>
    </p:spTree>
    <p:extLst>
      <p:ext uri="{BB962C8B-B14F-4D97-AF65-F5344CB8AC3E}">
        <p14:creationId xmlns:p14="http://schemas.microsoft.com/office/powerpoint/2010/main" val="11508323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D3E9B9-2869-4C55-B863-344238E7C25E}" type="slidenum">
              <a:rPr lang="en-IN" smtClean="0"/>
              <a:t>12</a:t>
            </a:fld>
            <a:endParaRPr lang="en-IN"/>
          </a:p>
        </p:txBody>
      </p:sp>
    </p:spTree>
    <p:extLst>
      <p:ext uri="{BB962C8B-B14F-4D97-AF65-F5344CB8AC3E}">
        <p14:creationId xmlns:p14="http://schemas.microsoft.com/office/powerpoint/2010/main" val="1723027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D3E9B9-2869-4C55-B863-344238E7C25E}" type="slidenum">
              <a:rPr lang="en-IN" smtClean="0"/>
              <a:t>13</a:t>
            </a:fld>
            <a:endParaRPr lang="en-IN"/>
          </a:p>
        </p:txBody>
      </p:sp>
    </p:spTree>
    <p:extLst>
      <p:ext uri="{BB962C8B-B14F-4D97-AF65-F5344CB8AC3E}">
        <p14:creationId xmlns:p14="http://schemas.microsoft.com/office/powerpoint/2010/main" val="1656990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D3E9B9-2869-4C55-B863-344238E7C25E}" type="slidenum">
              <a:rPr lang="en-IN" smtClean="0"/>
              <a:t>2</a:t>
            </a:fld>
            <a:endParaRPr lang="en-IN"/>
          </a:p>
        </p:txBody>
      </p:sp>
    </p:spTree>
    <p:extLst>
      <p:ext uri="{BB962C8B-B14F-4D97-AF65-F5344CB8AC3E}">
        <p14:creationId xmlns:p14="http://schemas.microsoft.com/office/powerpoint/2010/main" val="4059257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D3E9B9-2869-4C55-B863-344238E7C25E}" type="slidenum">
              <a:rPr lang="en-IN" smtClean="0"/>
              <a:t>3</a:t>
            </a:fld>
            <a:endParaRPr lang="en-IN"/>
          </a:p>
        </p:txBody>
      </p:sp>
    </p:spTree>
    <p:extLst>
      <p:ext uri="{BB962C8B-B14F-4D97-AF65-F5344CB8AC3E}">
        <p14:creationId xmlns:p14="http://schemas.microsoft.com/office/powerpoint/2010/main" val="2611449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D3E9B9-2869-4C55-B863-344238E7C25E}" type="slidenum">
              <a:rPr lang="en-IN" smtClean="0"/>
              <a:t>4</a:t>
            </a:fld>
            <a:endParaRPr lang="en-IN"/>
          </a:p>
        </p:txBody>
      </p:sp>
    </p:spTree>
    <p:extLst>
      <p:ext uri="{BB962C8B-B14F-4D97-AF65-F5344CB8AC3E}">
        <p14:creationId xmlns:p14="http://schemas.microsoft.com/office/powerpoint/2010/main" val="2227691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D3E9B9-2869-4C55-B863-344238E7C25E}" type="slidenum">
              <a:rPr lang="en-IN" smtClean="0"/>
              <a:t>5</a:t>
            </a:fld>
            <a:endParaRPr lang="en-IN"/>
          </a:p>
        </p:txBody>
      </p:sp>
    </p:spTree>
    <p:extLst>
      <p:ext uri="{BB962C8B-B14F-4D97-AF65-F5344CB8AC3E}">
        <p14:creationId xmlns:p14="http://schemas.microsoft.com/office/powerpoint/2010/main" val="2944909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D3E9B9-2869-4C55-B863-344238E7C25E}" type="slidenum">
              <a:rPr lang="en-IN" smtClean="0"/>
              <a:t>6</a:t>
            </a:fld>
            <a:endParaRPr lang="en-IN"/>
          </a:p>
        </p:txBody>
      </p:sp>
    </p:spTree>
    <p:extLst>
      <p:ext uri="{BB962C8B-B14F-4D97-AF65-F5344CB8AC3E}">
        <p14:creationId xmlns:p14="http://schemas.microsoft.com/office/powerpoint/2010/main" val="2540971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D3E9B9-2869-4C55-B863-344238E7C25E}" type="slidenum">
              <a:rPr lang="en-IN" smtClean="0"/>
              <a:t>7</a:t>
            </a:fld>
            <a:endParaRPr lang="en-IN"/>
          </a:p>
        </p:txBody>
      </p:sp>
    </p:spTree>
    <p:extLst>
      <p:ext uri="{BB962C8B-B14F-4D97-AF65-F5344CB8AC3E}">
        <p14:creationId xmlns:p14="http://schemas.microsoft.com/office/powerpoint/2010/main" val="2588660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D3E9B9-2869-4C55-B863-344238E7C25E}" type="slidenum">
              <a:rPr lang="en-IN" smtClean="0"/>
              <a:t>8</a:t>
            </a:fld>
            <a:endParaRPr lang="en-IN"/>
          </a:p>
        </p:txBody>
      </p:sp>
    </p:spTree>
    <p:extLst>
      <p:ext uri="{BB962C8B-B14F-4D97-AF65-F5344CB8AC3E}">
        <p14:creationId xmlns:p14="http://schemas.microsoft.com/office/powerpoint/2010/main" val="3896807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D3E9B9-2869-4C55-B863-344238E7C25E}" type="slidenum">
              <a:rPr lang="en-IN" smtClean="0"/>
              <a:t>9</a:t>
            </a:fld>
            <a:endParaRPr lang="en-IN"/>
          </a:p>
        </p:txBody>
      </p:sp>
    </p:spTree>
    <p:extLst>
      <p:ext uri="{BB962C8B-B14F-4D97-AF65-F5344CB8AC3E}">
        <p14:creationId xmlns:p14="http://schemas.microsoft.com/office/powerpoint/2010/main" val="1758293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4442F-0001-4AAE-908E-898988F97D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B174F3-949F-4429-99A8-E0A41A2681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75C6DC-910C-475A-BF01-7ACD37F9FF76}"/>
              </a:ext>
            </a:extLst>
          </p:cNvPr>
          <p:cNvSpPr>
            <a:spLocks noGrp="1"/>
          </p:cNvSpPr>
          <p:nvPr>
            <p:ph type="dt" sz="half" idx="10"/>
          </p:nvPr>
        </p:nvSpPr>
        <p:spPr/>
        <p:txBody>
          <a:bodyPr/>
          <a:lstStyle/>
          <a:p>
            <a:fld id="{B61BEF0D-F0BB-DE4B-95CE-6DB70DBA9567}" type="datetimeFigureOut">
              <a:rPr lang="en-US" smtClean="0"/>
              <a:pPr/>
              <a:t>5/23/2021</a:t>
            </a:fld>
            <a:endParaRPr lang="en-US" dirty="0"/>
          </a:p>
        </p:txBody>
      </p:sp>
      <p:sp>
        <p:nvSpPr>
          <p:cNvPr id="5" name="Footer Placeholder 4">
            <a:extLst>
              <a:ext uri="{FF2B5EF4-FFF2-40B4-BE49-F238E27FC236}">
                <a16:creationId xmlns:a16="http://schemas.microsoft.com/office/drawing/2014/main" id="{C1499CAD-CC33-4626-B2D9-332B822C356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D3A02A9-B0DA-4906-85D9-AAF89C6C5F4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080660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3E317-85AE-45D9-B994-C7DED6CF374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9B5C26-C483-473A-A339-399B161354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FCC790-81A5-4FA2-B450-6352E17D40A3}"/>
              </a:ext>
            </a:extLst>
          </p:cNvPr>
          <p:cNvSpPr>
            <a:spLocks noGrp="1"/>
          </p:cNvSpPr>
          <p:nvPr>
            <p:ph type="dt" sz="half" idx="10"/>
          </p:nvPr>
        </p:nvSpPr>
        <p:spPr/>
        <p:txBody>
          <a:bodyPr/>
          <a:lstStyle/>
          <a:p>
            <a:fld id="{55C6B4A9-1611-4792-9094-5F34BCA07E0B}" type="datetimeFigureOut">
              <a:rPr lang="en-US" smtClean="0"/>
              <a:t>5/23/2021</a:t>
            </a:fld>
            <a:endParaRPr lang="en-US" dirty="0"/>
          </a:p>
        </p:txBody>
      </p:sp>
      <p:sp>
        <p:nvSpPr>
          <p:cNvPr id="5" name="Footer Placeholder 4">
            <a:extLst>
              <a:ext uri="{FF2B5EF4-FFF2-40B4-BE49-F238E27FC236}">
                <a16:creationId xmlns:a16="http://schemas.microsoft.com/office/drawing/2014/main" id="{8AE3D5EE-FCBE-4A6C-A740-DF73F4B90F4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E9AEDC1-9696-4840-AB73-C4CC3F623595}"/>
              </a:ext>
            </a:extLst>
          </p:cNvPr>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49165870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A4047F-6CCE-4B08-8655-9CC15AD03E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9DFF5A-C5DF-4656-B477-BE627C47CC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879FAA-F417-44DB-B8A6-1EF8D0E7C65D}"/>
              </a:ext>
            </a:extLst>
          </p:cNvPr>
          <p:cNvSpPr>
            <a:spLocks noGrp="1"/>
          </p:cNvSpPr>
          <p:nvPr>
            <p:ph type="dt" sz="half" idx="10"/>
          </p:nvPr>
        </p:nvSpPr>
        <p:spPr/>
        <p:txBody>
          <a:bodyPr/>
          <a:lstStyle/>
          <a:p>
            <a:fld id="{B61BEF0D-F0BB-DE4B-95CE-6DB70DBA9567}" type="datetimeFigureOut">
              <a:rPr lang="en-US" smtClean="0"/>
              <a:pPr/>
              <a:t>5/23/2021</a:t>
            </a:fld>
            <a:endParaRPr lang="en-US" dirty="0"/>
          </a:p>
        </p:txBody>
      </p:sp>
      <p:sp>
        <p:nvSpPr>
          <p:cNvPr id="5" name="Footer Placeholder 4">
            <a:extLst>
              <a:ext uri="{FF2B5EF4-FFF2-40B4-BE49-F238E27FC236}">
                <a16:creationId xmlns:a16="http://schemas.microsoft.com/office/drawing/2014/main" id="{1A565F5B-A30B-40C5-8830-A11A5F7BECD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113F8E6-17C3-403B-8D3D-B5DF4BB66E1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188494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1122363"/>
            <a:ext cx="9626221" cy="2387600"/>
          </a:xfrm>
          <a:prstGeom prst="rect">
            <a:avLst/>
          </a:prstGeom>
        </p:spPr>
        <p:txBody>
          <a:bodyPr anchor="b"/>
          <a:lstStyle>
            <a:lvl1pPr algn="ctr">
              <a:defRPr sz="4800">
                <a:solidFill>
                  <a:srgbClr val="C00000"/>
                </a:solidFill>
              </a:defRPr>
            </a:lvl1pPr>
          </a:lstStyle>
          <a:p>
            <a:endParaRPr lang="en-IN" dirty="0"/>
          </a:p>
        </p:txBody>
      </p:sp>
      <p:sp>
        <p:nvSpPr>
          <p:cNvPr id="4" name="Date Placeholder 3"/>
          <p:cNvSpPr>
            <a:spLocks noGrp="1"/>
          </p:cNvSpPr>
          <p:nvPr>
            <p:ph type="dt" sz="half" idx="10"/>
          </p:nvPr>
        </p:nvSpPr>
        <p:spPr>
          <a:xfrm>
            <a:off x="565245" y="6417765"/>
            <a:ext cx="2743200" cy="365125"/>
          </a:xfrm>
          <a:prstGeom prst="rect">
            <a:avLst/>
          </a:prstGeom>
        </p:spPr>
        <p:txBody>
          <a:bodyPr/>
          <a:lstStyle/>
          <a:p>
            <a:fld id="{8F1F1A44-90B2-40FE-84BD-810511FF6F8F}" type="datetime1">
              <a:rPr lang="en-IN" smtClean="0"/>
              <a:t>23-05-2021</a:t>
            </a:fld>
            <a:endParaRPr lang="en-IN"/>
          </a:p>
        </p:txBody>
      </p:sp>
      <p:sp>
        <p:nvSpPr>
          <p:cNvPr id="5" name="Slide Number Placeholder 5"/>
          <p:cNvSpPr>
            <a:spLocks noGrp="1"/>
          </p:cNvSpPr>
          <p:nvPr>
            <p:ph type="sldNum" sz="quarter" idx="12"/>
          </p:nvPr>
        </p:nvSpPr>
        <p:spPr>
          <a:xfrm>
            <a:off x="11095630" y="6472355"/>
            <a:ext cx="887104" cy="365125"/>
          </a:xfrm>
          <a:prstGeom prst="rect">
            <a:avLst/>
          </a:prstGeom>
        </p:spPr>
        <p:txBody>
          <a:bodyPr/>
          <a:lstStyle>
            <a:lvl1pPr algn="r">
              <a:defRPr>
                <a:solidFill>
                  <a:schemeClr val="bg1"/>
                </a:solidFill>
              </a:defRPr>
            </a:lvl1pPr>
          </a:lstStyle>
          <a:p>
            <a:fld id="{F6AA8E2C-B278-42C6-934C-90FADC204DC1}" type="slidenum">
              <a:rPr lang="en-IN" smtClean="0"/>
              <a:pPr/>
              <a:t>‹#›</a:t>
            </a:fld>
            <a:endParaRPr lang="en-IN" dirty="0"/>
          </a:p>
        </p:txBody>
      </p:sp>
    </p:spTree>
    <p:extLst>
      <p:ext uri="{BB962C8B-B14F-4D97-AF65-F5344CB8AC3E}">
        <p14:creationId xmlns:p14="http://schemas.microsoft.com/office/powerpoint/2010/main" val="180094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E75D0-EA0F-47F0-A716-76AB4B6851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801667-4604-4639-B1E4-8A91070B60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5E5755-8C29-4A56-8412-2C22155DB425}"/>
              </a:ext>
            </a:extLst>
          </p:cNvPr>
          <p:cNvSpPr>
            <a:spLocks noGrp="1"/>
          </p:cNvSpPr>
          <p:nvPr>
            <p:ph type="dt" sz="half" idx="10"/>
          </p:nvPr>
        </p:nvSpPr>
        <p:spPr/>
        <p:txBody>
          <a:bodyPr/>
          <a:lstStyle/>
          <a:p>
            <a:fld id="{CEC39F8F-FF6E-47D3-AF7D-2E4C1259E41D}" type="datetime1">
              <a:rPr lang="en-IN" smtClean="0"/>
              <a:t>23-05-2021</a:t>
            </a:fld>
            <a:endParaRPr lang="en-IN"/>
          </a:p>
        </p:txBody>
      </p:sp>
      <p:sp>
        <p:nvSpPr>
          <p:cNvPr id="5" name="Footer Placeholder 4">
            <a:extLst>
              <a:ext uri="{FF2B5EF4-FFF2-40B4-BE49-F238E27FC236}">
                <a16:creationId xmlns:a16="http://schemas.microsoft.com/office/drawing/2014/main" id="{F6AB8D98-CE64-4307-A0FD-E9880E8613E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A82AF8-76D8-4896-8DDE-9CA9947F0C26}"/>
              </a:ext>
            </a:extLst>
          </p:cNvPr>
          <p:cNvSpPr>
            <a:spLocks noGrp="1"/>
          </p:cNvSpPr>
          <p:nvPr>
            <p:ph type="sldNum" sz="quarter" idx="12"/>
          </p:nvPr>
        </p:nvSpPr>
        <p:spPr/>
        <p:txBody>
          <a:bodyPr/>
          <a:lstStyle/>
          <a:p>
            <a:fld id="{F6AA8E2C-B278-42C6-934C-90FADC204DC1}" type="slidenum">
              <a:rPr lang="en-IN" smtClean="0"/>
              <a:pPr/>
              <a:t>‹#›</a:t>
            </a:fld>
            <a:endParaRPr lang="en-IN" dirty="0"/>
          </a:p>
        </p:txBody>
      </p:sp>
    </p:spTree>
    <p:extLst>
      <p:ext uri="{BB962C8B-B14F-4D97-AF65-F5344CB8AC3E}">
        <p14:creationId xmlns:p14="http://schemas.microsoft.com/office/powerpoint/2010/main" val="271730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C4737-CB9A-42B3-BBA9-5B41F2401C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0C6063-3050-4F8A-9BCF-8234532427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50327F-0271-4ABF-9AEC-1D0C54E26F6C}"/>
              </a:ext>
            </a:extLst>
          </p:cNvPr>
          <p:cNvSpPr>
            <a:spLocks noGrp="1"/>
          </p:cNvSpPr>
          <p:nvPr>
            <p:ph type="dt" sz="half" idx="10"/>
          </p:nvPr>
        </p:nvSpPr>
        <p:spPr/>
        <p:txBody>
          <a:bodyPr/>
          <a:lstStyle/>
          <a:p>
            <a:fld id="{B61BEF0D-F0BB-DE4B-95CE-6DB70DBA9567}" type="datetimeFigureOut">
              <a:rPr lang="en-US" smtClean="0"/>
              <a:pPr/>
              <a:t>5/23/2021</a:t>
            </a:fld>
            <a:endParaRPr lang="en-US" dirty="0"/>
          </a:p>
        </p:txBody>
      </p:sp>
      <p:sp>
        <p:nvSpPr>
          <p:cNvPr id="5" name="Footer Placeholder 4">
            <a:extLst>
              <a:ext uri="{FF2B5EF4-FFF2-40B4-BE49-F238E27FC236}">
                <a16:creationId xmlns:a16="http://schemas.microsoft.com/office/drawing/2014/main" id="{C6459B61-81B8-416E-A9F7-7CE1D75C567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B3848F5-20EA-4CEE-95D9-E9668EE8355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194837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90D91-3C9F-48FD-876C-289B022F81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5454EF-C00D-4D6E-A22C-3ECFF5AB5F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E15A10-E608-4535-BD15-9567B6522D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B8367E-4FF9-4791-B5C1-EAD5DB40C3D9}"/>
              </a:ext>
            </a:extLst>
          </p:cNvPr>
          <p:cNvSpPr>
            <a:spLocks noGrp="1"/>
          </p:cNvSpPr>
          <p:nvPr>
            <p:ph type="dt" sz="half" idx="10"/>
          </p:nvPr>
        </p:nvSpPr>
        <p:spPr/>
        <p:txBody>
          <a:bodyPr/>
          <a:lstStyle/>
          <a:p>
            <a:fld id="{EB712588-04B1-427B-82EE-E8DB90309F08}" type="datetimeFigureOut">
              <a:rPr lang="en-US" smtClean="0"/>
              <a:t>5/23/2021</a:t>
            </a:fld>
            <a:endParaRPr lang="en-US" dirty="0"/>
          </a:p>
        </p:txBody>
      </p:sp>
      <p:sp>
        <p:nvSpPr>
          <p:cNvPr id="6" name="Footer Placeholder 5">
            <a:extLst>
              <a:ext uri="{FF2B5EF4-FFF2-40B4-BE49-F238E27FC236}">
                <a16:creationId xmlns:a16="http://schemas.microsoft.com/office/drawing/2014/main" id="{0A692DD6-FC8E-46D5-AB7A-2DFFE22467A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004931-D403-4800-B576-E409B48854C0}"/>
              </a:ext>
            </a:extLst>
          </p:cNvPr>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12300783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1A7A1-F0BD-4B8B-A2EE-EE85507AF3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83E373-9755-4CF1-BD1E-F79E235184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E46D24-0EC7-49E6-8C47-B66BAAAE04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EC035E-7358-4560-A926-0BBDDFF512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80E94A-181A-46EB-A036-BABC2704F5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5766CB-F2D6-48EF-8C41-AF22D63110FC}"/>
              </a:ext>
            </a:extLst>
          </p:cNvPr>
          <p:cNvSpPr>
            <a:spLocks noGrp="1"/>
          </p:cNvSpPr>
          <p:nvPr>
            <p:ph type="dt" sz="half" idx="10"/>
          </p:nvPr>
        </p:nvSpPr>
        <p:spPr/>
        <p:txBody>
          <a:bodyPr/>
          <a:lstStyle/>
          <a:p>
            <a:fld id="{B61BEF0D-F0BB-DE4B-95CE-6DB70DBA9567}" type="datetimeFigureOut">
              <a:rPr lang="en-US" smtClean="0"/>
              <a:pPr/>
              <a:t>5/23/2021</a:t>
            </a:fld>
            <a:endParaRPr lang="en-US" dirty="0"/>
          </a:p>
        </p:txBody>
      </p:sp>
      <p:sp>
        <p:nvSpPr>
          <p:cNvPr id="8" name="Footer Placeholder 7">
            <a:extLst>
              <a:ext uri="{FF2B5EF4-FFF2-40B4-BE49-F238E27FC236}">
                <a16:creationId xmlns:a16="http://schemas.microsoft.com/office/drawing/2014/main" id="{57F632BE-A6C0-4CD6-ADFF-3E2121536A0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4ABA51F-7F42-44FE-953F-9A16816387F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120948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08227-BEAD-46FE-B094-9795D342B3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F08779-98C4-4404-8B67-21FF44086FCC}"/>
              </a:ext>
            </a:extLst>
          </p:cNvPr>
          <p:cNvSpPr>
            <a:spLocks noGrp="1"/>
          </p:cNvSpPr>
          <p:nvPr>
            <p:ph type="dt" sz="half" idx="10"/>
          </p:nvPr>
        </p:nvSpPr>
        <p:spPr/>
        <p:txBody>
          <a:bodyPr/>
          <a:lstStyle/>
          <a:p>
            <a:fld id="{B61BEF0D-F0BB-DE4B-95CE-6DB70DBA9567}" type="datetimeFigureOut">
              <a:rPr lang="en-US" smtClean="0"/>
              <a:pPr/>
              <a:t>5/23/2021</a:t>
            </a:fld>
            <a:endParaRPr lang="en-US" dirty="0"/>
          </a:p>
        </p:txBody>
      </p:sp>
      <p:sp>
        <p:nvSpPr>
          <p:cNvPr id="4" name="Footer Placeholder 3">
            <a:extLst>
              <a:ext uri="{FF2B5EF4-FFF2-40B4-BE49-F238E27FC236}">
                <a16:creationId xmlns:a16="http://schemas.microsoft.com/office/drawing/2014/main" id="{33B241F3-E35B-4709-B1AE-50B5FA2FD79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EE657F6-B087-4FAC-B876-F67DB807AAC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079173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A443A6-2D8C-41FD-8422-66B36C1354FC}"/>
              </a:ext>
            </a:extLst>
          </p:cNvPr>
          <p:cNvSpPr>
            <a:spLocks noGrp="1"/>
          </p:cNvSpPr>
          <p:nvPr>
            <p:ph type="dt" sz="half" idx="10"/>
          </p:nvPr>
        </p:nvSpPr>
        <p:spPr/>
        <p:txBody>
          <a:bodyPr/>
          <a:lstStyle/>
          <a:p>
            <a:fld id="{B61BEF0D-F0BB-DE4B-95CE-6DB70DBA9567}" type="datetimeFigureOut">
              <a:rPr lang="en-US" smtClean="0"/>
              <a:pPr/>
              <a:t>5/23/2021</a:t>
            </a:fld>
            <a:endParaRPr lang="en-US" dirty="0"/>
          </a:p>
        </p:txBody>
      </p:sp>
      <p:sp>
        <p:nvSpPr>
          <p:cNvPr id="3" name="Footer Placeholder 2">
            <a:extLst>
              <a:ext uri="{FF2B5EF4-FFF2-40B4-BE49-F238E27FC236}">
                <a16:creationId xmlns:a16="http://schemas.microsoft.com/office/drawing/2014/main" id="{4ECBB1FF-BF7D-4EB7-8218-66EACCC3A0C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D8217A6-0C29-4611-AE51-DC507065B84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669399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87BDD-D52F-4479-A7BC-BB80612229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B3C620-3D26-4E26-9266-DB78320966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AE8E72-DA3D-40FB-AE3E-6AD29E354D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3A723D-2836-4381-87AB-736B24517B45}"/>
              </a:ext>
            </a:extLst>
          </p:cNvPr>
          <p:cNvSpPr>
            <a:spLocks noGrp="1"/>
          </p:cNvSpPr>
          <p:nvPr>
            <p:ph type="dt" sz="half" idx="10"/>
          </p:nvPr>
        </p:nvSpPr>
        <p:spPr/>
        <p:txBody>
          <a:bodyPr/>
          <a:lstStyle/>
          <a:p>
            <a:fld id="{42A54C80-263E-416B-A8E0-580EDEADCBDC}" type="datetimeFigureOut">
              <a:rPr lang="en-US" smtClean="0"/>
              <a:t>5/23/2021</a:t>
            </a:fld>
            <a:endParaRPr lang="en-US" dirty="0"/>
          </a:p>
        </p:txBody>
      </p:sp>
      <p:sp>
        <p:nvSpPr>
          <p:cNvPr id="6" name="Footer Placeholder 5">
            <a:extLst>
              <a:ext uri="{FF2B5EF4-FFF2-40B4-BE49-F238E27FC236}">
                <a16:creationId xmlns:a16="http://schemas.microsoft.com/office/drawing/2014/main" id="{C12EB06A-F971-4A67-BE56-4EBE41453F7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53C3C81-D11B-4F83-9769-AA435E22C5D4}"/>
              </a:ext>
            </a:extLst>
          </p:cNvPr>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49109720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EB178-2F2A-4F3E-8025-F82A76B4CF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1EC891-8B8D-4C5E-A29A-2A195CC29E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6B98A2-BC76-4ECC-91FF-C9F8BA1235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D70EC4-060B-46A1-B9DD-69E704974C7D}"/>
              </a:ext>
            </a:extLst>
          </p:cNvPr>
          <p:cNvSpPr>
            <a:spLocks noGrp="1"/>
          </p:cNvSpPr>
          <p:nvPr>
            <p:ph type="dt" sz="half" idx="10"/>
          </p:nvPr>
        </p:nvSpPr>
        <p:spPr/>
        <p:txBody>
          <a:bodyPr/>
          <a:lstStyle/>
          <a:p>
            <a:fld id="{B61BEF0D-F0BB-DE4B-95CE-6DB70DBA9567}" type="datetimeFigureOut">
              <a:rPr lang="en-US" smtClean="0"/>
              <a:pPr/>
              <a:t>5/23/2021</a:t>
            </a:fld>
            <a:endParaRPr lang="en-US" dirty="0"/>
          </a:p>
        </p:txBody>
      </p:sp>
      <p:sp>
        <p:nvSpPr>
          <p:cNvPr id="6" name="Footer Placeholder 5">
            <a:extLst>
              <a:ext uri="{FF2B5EF4-FFF2-40B4-BE49-F238E27FC236}">
                <a16:creationId xmlns:a16="http://schemas.microsoft.com/office/drawing/2014/main" id="{129A155A-0068-4CDC-BBDB-AADCD3080EB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9C7A947-3256-4DDA-A964-06D0F3710A7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097596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jpe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16DFFB-585C-4D3C-AE52-4841A655BF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5615F8-7E3E-4513-B5ED-31C1483AD9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B4C00A-627B-425C-A539-FDDB88CC90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5/23/2021</a:t>
            </a:fld>
            <a:endParaRPr lang="en-US" dirty="0"/>
          </a:p>
        </p:txBody>
      </p:sp>
      <p:sp>
        <p:nvSpPr>
          <p:cNvPr id="5" name="Footer Placeholder 4">
            <a:extLst>
              <a:ext uri="{FF2B5EF4-FFF2-40B4-BE49-F238E27FC236}">
                <a16:creationId xmlns:a16="http://schemas.microsoft.com/office/drawing/2014/main" id="{DE98763D-89C4-4FA5-AACC-D93FF8EC28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BE0BFDF-85CB-46DC-8483-EBFDC17E1C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pic>
        <p:nvPicPr>
          <p:cNvPr id="7" name="Picture 6">
            <a:extLst>
              <a:ext uri="{FF2B5EF4-FFF2-40B4-BE49-F238E27FC236}">
                <a16:creationId xmlns:a16="http://schemas.microsoft.com/office/drawing/2014/main" id="{850133D0-7968-497B-894F-080D4300EC37}"/>
              </a:ext>
            </a:extLst>
          </p:cNvPr>
          <p:cNvPicPr>
            <a:picLocks noChangeAspect="1"/>
          </p:cNvPicPr>
          <p:nvPr userDrawn="1"/>
        </p:nvPicPr>
        <p:blipFill>
          <a:blip r:embed="rId14"/>
          <a:stretch>
            <a:fillRect/>
          </a:stretch>
        </p:blipFill>
        <p:spPr>
          <a:xfrm>
            <a:off x="605" y="1"/>
            <a:ext cx="566958" cy="6871648"/>
          </a:xfrm>
          <a:prstGeom prst="rect">
            <a:avLst/>
          </a:prstGeom>
        </p:spPr>
      </p:pic>
      <p:pic>
        <p:nvPicPr>
          <p:cNvPr id="8" name="Picture 7">
            <a:extLst>
              <a:ext uri="{FF2B5EF4-FFF2-40B4-BE49-F238E27FC236}">
                <a16:creationId xmlns:a16="http://schemas.microsoft.com/office/drawing/2014/main" id="{C0046922-A090-4F8A-B4A7-B1C3E5BC88F4}"/>
              </a:ext>
            </a:extLst>
          </p:cNvPr>
          <p:cNvPicPr>
            <a:picLocks noChangeAspect="1"/>
          </p:cNvPicPr>
          <p:nvPr userDrawn="1"/>
        </p:nvPicPr>
        <p:blipFill>
          <a:blip r:embed="rId15"/>
          <a:stretch>
            <a:fillRect/>
          </a:stretch>
        </p:blipFill>
        <p:spPr>
          <a:xfrm>
            <a:off x="567563" y="0"/>
            <a:ext cx="209677" cy="5440680"/>
          </a:xfrm>
          <a:prstGeom prst="rect">
            <a:avLst/>
          </a:prstGeom>
        </p:spPr>
      </p:pic>
      <p:pic>
        <p:nvPicPr>
          <p:cNvPr id="9" name="Picture 8" descr="A close up of a sign&#10;&#10;Description automatically generated">
            <a:extLst>
              <a:ext uri="{FF2B5EF4-FFF2-40B4-BE49-F238E27FC236}">
                <a16:creationId xmlns:a16="http://schemas.microsoft.com/office/drawing/2014/main" id="{E230EA10-B3F4-4F7E-8716-2325A49F48FF}"/>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1094547" y="5642014"/>
            <a:ext cx="868683" cy="647487"/>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177610AF-ECF5-49F8-ACB2-0C9255F094DA}"/>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553915" y="5634779"/>
            <a:ext cx="2655568" cy="694647"/>
          </a:xfrm>
          <a:prstGeom prst="rect">
            <a:avLst/>
          </a:prstGeom>
        </p:spPr>
      </p:pic>
      <p:pic>
        <p:nvPicPr>
          <p:cNvPr id="11" name="Picture 10">
            <a:extLst>
              <a:ext uri="{FF2B5EF4-FFF2-40B4-BE49-F238E27FC236}">
                <a16:creationId xmlns:a16="http://schemas.microsoft.com/office/drawing/2014/main" id="{6A5628F0-65B2-45E6-86F1-62BD5BD179FA}"/>
              </a:ext>
            </a:extLst>
          </p:cNvPr>
          <p:cNvPicPr>
            <a:picLocks noChangeAspect="1"/>
          </p:cNvPicPr>
          <p:nvPr userDrawn="1"/>
        </p:nvPicPr>
        <p:blipFill>
          <a:blip r:embed="rId14"/>
          <a:stretch>
            <a:fillRect/>
          </a:stretch>
        </p:blipFill>
        <p:spPr>
          <a:xfrm rot="5400000">
            <a:off x="5904393" y="589086"/>
            <a:ext cx="383818" cy="12191393"/>
          </a:xfrm>
          <a:prstGeom prst="rect">
            <a:avLst/>
          </a:prstGeom>
        </p:spPr>
      </p:pic>
      <p:pic>
        <p:nvPicPr>
          <p:cNvPr id="12" name="Picture 11">
            <a:extLst>
              <a:ext uri="{FF2B5EF4-FFF2-40B4-BE49-F238E27FC236}">
                <a16:creationId xmlns:a16="http://schemas.microsoft.com/office/drawing/2014/main" id="{50568519-151C-4E0A-8917-D66547F7A4B4}"/>
              </a:ext>
            </a:extLst>
          </p:cNvPr>
          <p:cNvPicPr>
            <a:picLocks noChangeAspect="1"/>
          </p:cNvPicPr>
          <p:nvPr userDrawn="1"/>
        </p:nvPicPr>
        <p:blipFill>
          <a:blip r:embed="rId15"/>
          <a:stretch>
            <a:fillRect/>
          </a:stretch>
        </p:blipFill>
        <p:spPr>
          <a:xfrm rot="5400000">
            <a:off x="4560949" y="1754134"/>
            <a:ext cx="176409" cy="9333048"/>
          </a:xfrm>
          <a:prstGeom prst="rect">
            <a:avLst/>
          </a:prstGeom>
        </p:spPr>
      </p:pic>
    </p:spTree>
    <p:extLst>
      <p:ext uri="{BB962C8B-B14F-4D97-AF65-F5344CB8AC3E}">
        <p14:creationId xmlns:p14="http://schemas.microsoft.com/office/powerpoint/2010/main" val="1471393529"/>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8" Type="http://schemas.openxmlformats.org/officeDocument/2006/relationships/hyperlink" Target="https://in.finance.yahoo.com/?guccounter=1" TargetMode="External"/><Relationship Id="rId3" Type="http://schemas.openxmlformats.org/officeDocument/2006/relationships/hyperlink" Target="https://pandas.pydata.org/docs/" TargetMode="External"/><Relationship Id="rId7" Type="http://schemas.openxmlformats.org/officeDocument/2006/relationships/hyperlink" Target="https://pypi.org/project/termcolor/"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hyperlink" Target="https://plotly.com/python/" TargetMode="External"/><Relationship Id="rId5" Type="http://schemas.openxmlformats.org/officeDocument/2006/relationships/hyperlink" Target="https://www.crummy.com/software/BeautifulSoup/bs4/doc/" TargetMode="External"/><Relationship Id="rId4" Type="http://schemas.openxmlformats.org/officeDocument/2006/relationships/hyperlink" Target="https://docs.python-requests.org/en/master/" TargetMode="External"/><Relationship Id="rId9" Type="http://schemas.openxmlformats.org/officeDocument/2006/relationships/hyperlink" Target="https://github.com/Warrior2612/Stock-Market-Data-Visualiser"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2510" y="-220479"/>
            <a:ext cx="10323027" cy="3412503"/>
          </a:xfrm>
        </p:spPr>
        <p:txBody>
          <a:bodyPr>
            <a:normAutofit/>
          </a:bodyPr>
          <a:lstStyle/>
          <a:p>
            <a:r>
              <a:rPr lang="en-IN" sz="9600" dirty="0">
                <a:solidFill>
                  <a:schemeClr val="accent1"/>
                </a:solidFill>
                <a:latin typeface="Comic Sans MS" panose="030F0702030302020204" pitchFamily="66" charset="0"/>
              </a:rPr>
              <a:t>Stock Market </a:t>
            </a:r>
            <a:br>
              <a:rPr lang="en-IN" sz="9600" dirty="0">
                <a:solidFill>
                  <a:schemeClr val="accent1"/>
                </a:solidFill>
                <a:latin typeface="Comic Sans MS" panose="030F0702030302020204" pitchFamily="66" charset="0"/>
              </a:rPr>
            </a:br>
            <a:r>
              <a:rPr lang="en-IN" sz="9600" dirty="0">
                <a:solidFill>
                  <a:schemeClr val="accent1"/>
                </a:solidFill>
                <a:latin typeface="Comic Sans MS" panose="030F0702030302020204" pitchFamily="66" charset="0"/>
              </a:rPr>
              <a:t>Data Visualizer</a:t>
            </a:r>
          </a:p>
        </p:txBody>
      </p:sp>
      <p:pic>
        <p:nvPicPr>
          <p:cNvPr id="5" name="Picture 4">
            <a:extLst>
              <a:ext uri="{FF2B5EF4-FFF2-40B4-BE49-F238E27FC236}">
                <a16:creationId xmlns:a16="http://schemas.microsoft.com/office/drawing/2014/main" id="{461EC57D-7BBA-4E24-96CB-D24237B207C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23031" y="251147"/>
            <a:ext cx="2005012" cy="2005012"/>
          </a:xfrm>
          <a:prstGeom prst="rect">
            <a:avLst/>
          </a:prstGeom>
        </p:spPr>
      </p:pic>
      <p:graphicFrame>
        <p:nvGraphicFramePr>
          <p:cNvPr id="6" name="Table 6">
            <a:extLst>
              <a:ext uri="{FF2B5EF4-FFF2-40B4-BE49-F238E27FC236}">
                <a16:creationId xmlns:a16="http://schemas.microsoft.com/office/drawing/2014/main" id="{4711D817-A613-4D41-9524-EC62F2F58D01}"/>
              </a:ext>
            </a:extLst>
          </p:cNvPr>
          <p:cNvGraphicFramePr>
            <a:graphicFrameLocks noGrp="1"/>
          </p:cNvGraphicFramePr>
          <p:nvPr>
            <p:extLst>
              <p:ext uri="{D42A27DB-BD31-4B8C-83A1-F6EECF244321}">
                <p14:modId xmlns:p14="http://schemas.microsoft.com/office/powerpoint/2010/main" val="218725336"/>
              </p:ext>
            </p:extLst>
          </p:nvPr>
        </p:nvGraphicFramePr>
        <p:xfrm>
          <a:off x="2095893" y="3325305"/>
          <a:ext cx="8301687" cy="2371353"/>
        </p:xfrm>
        <a:graphic>
          <a:graphicData uri="http://schemas.openxmlformats.org/drawingml/2006/table">
            <a:tbl>
              <a:tblPr firstRow="1" bandRow="1">
                <a:tableStyleId>{2D5ABB26-0587-4C30-8999-92F81FD0307C}</a:tableStyleId>
              </a:tblPr>
              <a:tblGrid>
                <a:gridCol w="2767229">
                  <a:extLst>
                    <a:ext uri="{9D8B030D-6E8A-4147-A177-3AD203B41FA5}">
                      <a16:colId xmlns:a16="http://schemas.microsoft.com/office/drawing/2014/main" val="432416139"/>
                    </a:ext>
                  </a:extLst>
                </a:gridCol>
                <a:gridCol w="2767229">
                  <a:extLst>
                    <a:ext uri="{9D8B030D-6E8A-4147-A177-3AD203B41FA5}">
                      <a16:colId xmlns:a16="http://schemas.microsoft.com/office/drawing/2014/main" val="1564854256"/>
                    </a:ext>
                  </a:extLst>
                </a:gridCol>
                <a:gridCol w="2767229">
                  <a:extLst>
                    <a:ext uri="{9D8B030D-6E8A-4147-A177-3AD203B41FA5}">
                      <a16:colId xmlns:a16="http://schemas.microsoft.com/office/drawing/2014/main" val="1116826268"/>
                    </a:ext>
                  </a:extLst>
                </a:gridCol>
              </a:tblGrid>
              <a:tr h="556771">
                <a:tc gridSpan="3">
                  <a:txBody>
                    <a:bodyPr/>
                    <a:lstStyle/>
                    <a:p>
                      <a:pPr algn="ctr"/>
                      <a:r>
                        <a:rPr lang="en-US" sz="4000" b="0" dirty="0">
                          <a:solidFill>
                            <a:schemeClr val="accent1">
                              <a:lumMod val="50000"/>
                            </a:schemeClr>
                          </a:solidFill>
                          <a:latin typeface="Trebuchet MS" panose="020B0603020202020204" pitchFamily="34" charset="0"/>
                        </a:rPr>
                        <a:t>A Python Mini Project By</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882107514"/>
                  </a:ext>
                </a:extLst>
              </a:tr>
              <a:tr h="556771">
                <a:tc>
                  <a:txBody>
                    <a:bodyPr/>
                    <a:lstStyle/>
                    <a:p>
                      <a:pPr algn="ctr"/>
                      <a:r>
                        <a:rPr lang="en-US" sz="2400" dirty="0">
                          <a:solidFill>
                            <a:schemeClr val="accent1">
                              <a:lumMod val="50000"/>
                            </a:schemeClr>
                          </a:solidFill>
                          <a:latin typeface="Trebuchet MS" panose="020B0603020202020204" pitchFamily="34" charset="0"/>
                        </a:rPr>
                        <a:t>Bhavesh Ghanchi</a:t>
                      </a:r>
                    </a:p>
                  </a:txBody>
                  <a:tcPr/>
                </a:tc>
                <a:tc>
                  <a:txBody>
                    <a:bodyPr/>
                    <a:lstStyle/>
                    <a:p>
                      <a:pPr algn="ctr"/>
                      <a:r>
                        <a:rPr lang="en-US" sz="2400" dirty="0">
                          <a:solidFill>
                            <a:schemeClr val="accent1">
                              <a:lumMod val="50000"/>
                            </a:schemeClr>
                          </a:solidFill>
                          <a:latin typeface="Trebuchet MS" panose="020B0603020202020204" pitchFamily="34" charset="0"/>
                        </a:rPr>
                        <a:t>Pratham Mehta</a:t>
                      </a:r>
                    </a:p>
                  </a:txBody>
                  <a:tcPr/>
                </a:tc>
                <a:tc>
                  <a:txBody>
                    <a:bodyPr/>
                    <a:lstStyle/>
                    <a:p>
                      <a:pPr algn="ctr"/>
                      <a:r>
                        <a:rPr lang="en-US" sz="2400" dirty="0">
                          <a:solidFill>
                            <a:schemeClr val="accent1">
                              <a:lumMod val="50000"/>
                            </a:schemeClr>
                          </a:solidFill>
                          <a:latin typeface="Trebuchet MS" panose="020B0603020202020204" pitchFamily="34" charset="0"/>
                        </a:rPr>
                        <a:t>Manav Modi</a:t>
                      </a:r>
                    </a:p>
                  </a:txBody>
                  <a:tcPr/>
                </a:tc>
                <a:extLst>
                  <a:ext uri="{0D108BD9-81ED-4DB2-BD59-A6C34878D82A}">
                    <a16:rowId xmlns:a16="http://schemas.microsoft.com/office/drawing/2014/main" val="84324153"/>
                  </a:ext>
                </a:extLst>
              </a:tr>
              <a:tr h="556771">
                <a:tc>
                  <a:txBody>
                    <a:bodyPr/>
                    <a:lstStyle/>
                    <a:p>
                      <a:pPr algn="ctr"/>
                      <a:r>
                        <a:rPr lang="en-US" sz="2400" dirty="0">
                          <a:solidFill>
                            <a:schemeClr val="accent1">
                              <a:lumMod val="50000"/>
                            </a:schemeClr>
                          </a:solidFill>
                          <a:latin typeface="Trebuchet MS" panose="020B0603020202020204" pitchFamily="34" charset="0"/>
                        </a:rPr>
                        <a:t>16010120071</a:t>
                      </a:r>
                    </a:p>
                  </a:txBody>
                  <a:tcPr/>
                </a:tc>
                <a:tc>
                  <a:txBody>
                    <a:bodyPr/>
                    <a:lstStyle/>
                    <a:p>
                      <a:pPr algn="ctr"/>
                      <a:r>
                        <a:rPr lang="en-US" sz="2400" dirty="0">
                          <a:solidFill>
                            <a:schemeClr val="accent1">
                              <a:lumMod val="50000"/>
                            </a:schemeClr>
                          </a:solidFill>
                          <a:latin typeface="Trebuchet MS" panose="020B0603020202020204" pitchFamily="34" charset="0"/>
                        </a:rPr>
                        <a:t>16010120084</a:t>
                      </a:r>
                    </a:p>
                  </a:txBody>
                  <a:tcPr/>
                </a:tc>
                <a:tc>
                  <a:txBody>
                    <a:bodyPr/>
                    <a:lstStyle/>
                    <a:p>
                      <a:pPr algn="ctr"/>
                      <a:r>
                        <a:rPr lang="en-US" sz="2400" dirty="0">
                          <a:solidFill>
                            <a:schemeClr val="accent1">
                              <a:lumMod val="50000"/>
                            </a:schemeClr>
                          </a:solidFill>
                          <a:latin typeface="Trebuchet MS" panose="020B0603020202020204" pitchFamily="34" charset="0"/>
                        </a:rPr>
                        <a:t>16010120085</a:t>
                      </a:r>
                    </a:p>
                  </a:txBody>
                  <a:tcPr/>
                </a:tc>
                <a:extLst>
                  <a:ext uri="{0D108BD9-81ED-4DB2-BD59-A6C34878D82A}">
                    <a16:rowId xmlns:a16="http://schemas.microsoft.com/office/drawing/2014/main" val="3172466114"/>
                  </a:ext>
                </a:extLst>
              </a:tr>
              <a:tr h="556771">
                <a:tc gridSpan="3">
                  <a:txBody>
                    <a:bodyPr/>
                    <a:lstStyle/>
                    <a:p>
                      <a:pPr algn="ctr"/>
                      <a:r>
                        <a:rPr lang="en-US" sz="2800" dirty="0">
                          <a:solidFill>
                            <a:schemeClr val="accent1">
                              <a:lumMod val="50000"/>
                            </a:schemeClr>
                          </a:solidFill>
                          <a:latin typeface="Trebuchet MS" panose="020B0603020202020204" pitchFamily="34" charset="0"/>
                        </a:rPr>
                        <a:t>From B1 Batch</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427714100"/>
                  </a:ext>
                </a:extLst>
              </a:tr>
            </a:tbl>
          </a:graphicData>
        </a:graphic>
      </p:graphicFrame>
      <p:sp>
        <p:nvSpPr>
          <p:cNvPr id="7" name="Rectangle 6">
            <a:extLst>
              <a:ext uri="{FF2B5EF4-FFF2-40B4-BE49-F238E27FC236}">
                <a16:creationId xmlns:a16="http://schemas.microsoft.com/office/drawing/2014/main" id="{AFCAF26C-6CEE-48F5-AB4E-262804C329AE}"/>
              </a:ext>
            </a:extLst>
          </p:cNvPr>
          <p:cNvSpPr/>
          <p:nvPr/>
        </p:nvSpPr>
        <p:spPr>
          <a:xfrm>
            <a:off x="4865301" y="4044355"/>
            <a:ext cx="108409" cy="1121534"/>
          </a:xfrm>
          <a:prstGeom prst="rect">
            <a:avLst/>
          </a:prstGeom>
          <a:gradFill>
            <a:gsLst>
              <a:gs pos="0">
                <a:schemeClr val="accent1">
                  <a:lumMod val="5000"/>
                  <a:lumOff val="95000"/>
                </a:schemeClr>
              </a:gs>
              <a:gs pos="29000">
                <a:schemeClr val="accent1">
                  <a:lumMod val="45000"/>
                  <a:lumOff val="55000"/>
                </a:schemeClr>
              </a:gs>
              <a:gs pos="40000">
                <a:schemeClr val="accent1">
                  <a:lumMod val="45000"/>
                  <a:lumOff val="55000"/>
                </a:schemeClr>
              </a:gs>
              <a:gs pos="100000">
                <a:srgbClr val="0070C0"/>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9C06BA8-6575-498B-BB4A-CBD1CC7C4C13}"/>
              </a:ext>
            </a:extLst>
          </p:cNvPr>
          <p:cNvSpPr/>
          <p:nvPr/>
        </p:nvSpPr>
        <p:spPr>
          <a:xfrm>
            <a:off x="7642221" y="4044355"/>
            <a:ext cx="108409" cy="1121534"/>
          </a:xfrm>
          <a:prstGeom prst="rect">
            <a:avLst/>
          </a:prstGeom>
          <a:gradFill>
            <a:gsLst>
              <a:gs pos="0">
                <a:schemeClr val="accent1">
                  <a:lumMod val="5000"/>
                  <a:lumOff val="95000"/>
                </a:schemeClr>
              </a:gs>
              <a:gs pos="29000">
                <a:schemeClr val="accent1">
                  <a:lumMod val="45000"/>
                  <a:lumOff val="55000"/>
                </a:schemeClr>
              </a:gs>
              <a:gs pos="40000">
                <a:schemeClr val="accent1">
                  <a:lumMod val="45000"/>
                  <a:lumOff val="55000"/>
                </a:schemeClr>
              </a:gs>
              <a:gs pos="100000">
                <a:srgbClr val="0070C0"/>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902259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4150" y="-172039"/>
            <a:ext cx="10323027" cy="1802875"/>
          </a:xfrm>
        </p:spPr>
        <p:txBody>
          <a:bodyPr>
            <a:normAutofit/>
          </a:bodyPr>
          <a:lstStyle/>
          <a:p>
            <a:r>
              <a:rPr lang="en-IN" sz="11500" dirty="0">
                <a:solidFill>
                  <a:schemeClr val="accent1"/>
                </a:solidFill>
                <a:latin typeface="Billy Ohio" panose="02000506000000020004" pitchFamily="2" charset="0"/>
              </a:rPr>
              <a:t>Result</a:t>
            </a:r>
          </a:p>
        </p:txBody>
      </p:sp>
      <p:pic>
        <p:nvPicPr>
          <p:cNvPr id="5" name="Picture 4">
            <a:extLst>
              <a:ext uri="{FF2B5EF4-FFF2-40B4-BE49-F238E27FC236}">
                <a16:creationId xmlns:a16="http://schemas.microsoft.com/office/drawing/2014/main" id="{461EC57D-7BBA-4E24-96CB-D24237B207C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37976" y="115861"/>
            <a:ext cx="2005012" cy="2005012"/>
          </a:xfrm>
          <a:prstGeom prst="rect">
            <a:avLst/>
          </a:prstGeom>
        </p:spPr>
      </p:pic>
      <p:pic>
        <p:nvPicPr>
          <p:cNvPr id="4" name="Picture 3">
            <a:extLst>
              <a:ext uri="{FF2B5EF4-FFF2-40B4-BE49-F238E27FC236}">
                <a16:creationId xmlns:a16="http://schemas.microsoft.com/office/drawing/2014/main" id="{E5F8FC73-1D82-4C73-8F50-182CE7615BED}"/>
              </a:ext>
            </a:extLst>
          </p:cNvPr>
          <p:cNvPicPr>
            <a:picLocks noChangeAspect="1"/>
          </p:cNvPicPr>
          <p:nvPr/>
        </p:nvPicPr>
        <p:blipFill rotWithShape="1">
          <a:blip r:embed="rId4"/>
          <a:srcRect b="5017"/>
          <a:stretch/>
        </p:blipFill>
        <p:spPr>
          <a:xfrm>
            <a:off x="0" y="0"/>
            <a:ext cx="12192000" cy="6513922"/>
          </a:xfrm>
          <a:prstGeom prst="rect">
            <a:avLst/>
          </a:prstGeom>
        </p:spPr>
      </p:pic>
    </p:spTree>
    <p:extLst>
      <p:ext uri="{BB962C8B-B14F-4D97-AF65-F5344CB8AC3E}">
        <p14:creationId xmlns:p14="http://schemas.microsoft.com/office/powerpoint/2010/main" val="2815662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4150" y="-172039"/>
            <a:ext cx="10323027" cy="1802875"/>
          </a:xfrm>
        </p:spPr>
        <p:txBody>
          <a:bodyPr>
            <a:normAutofit/>
          </a:bodyPr>
          <a:lstStyle/>
          <a:p>
            <a:r>
              <a:rPr lang="en-IN" sz="11500" dirty="0">
                <a:solidFill>
                  <a:schemeClr val="accent1"/>
                </a:solidFill>
                <a:latin typeface="Comic Sans MS" panose="030F0702030302020204" pitchFamily="66" charset="0"/>
              </a:rPr>
              <a:t>Result</a:t>
            </a:r>
          </a:p>
        </p:txBody>
      </p:sp>
      <p:pic>
        <p:nvPicPr>
          <p:cNvPr id="4" name="Picture 3">
            <a:extLst>
              <a:ext uri="{FF2B5EF4-FFF2-40B4-BE49-F238E27FC236}">
                <a16:creationId xmlns:a16="http://schemas.microsoft.com/office/drawing/2014/main" id="{64E0E980-475F-4399-A3A7-29523C9F87A8}"/>
              </a:ext>
            </a:extLst>
          </p:cNvPr>
          <p:cNvPicPr>
            <a:picLocks noChangeAspect="1"/>
          </p:cNvPicPr>
          <p:nvPr/>
        </p:nvPicPr>
        <p:blipFill rotWithShape="1">
          <a:blip r:embed="rId3"/>
          <a:srcRect t="18006" b="6942"/>
          <a:stretch/>
        </p:blipFill>
        <p:spPr>
          <a:xfrm>
            <a:off x="0" y="1517715"/>
            <a:ext cx="12192000" cy="5147036"/>
          </a:xfrm>
          <a:prstGeom prst="rect">
            <a:avLst/>
          </a:prstGeom>
        </p:spPr>
      </p:pic>
    </p:spTree>
    <p:extLst>
      <p:ext uri="{BB962C8B-B14F-4D97-AF65-F5344CB8AC3E}">
        <p14:creationId xmlns:p14="http://schemas.microsoft.com/office/powerpoint/2010/main" val="541799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4150" y="-172039"/>
            <a:ext cx="10323027" cy="1802875"/>
          </a:xfrm>
        </p:spPr>
        <p:txBody>
          <a:bodyPr>
            <a:normAutofit/>
          </a:bodyPr>
          <a:lstStyle/>
          <a:p>
            <a:r>
              <a:rPr lang="en-IN" sz="11500" dirty="0">
                <a:solidFill>
                  <a:schemeClr val="accent1"/>
                </a:solidFill>
                <a:latin typeface="Comic Sans MS" panose="030F0702030302020204" pitchFamily="66" charset="0"/>
              </a:rPr>
              <a:t>Conclusion</a:t>
            </a:r>
          </a:p>
        </p:txBody>
      </p:sp>
      <p:sp>
        <p:nvSpPr>
          <p:cNvPr id="3" name="TextBox 2">
            <a:extLst>
              <a:ext uri="{FF2B5EF4-FFF2-40B4-BE49-F238E27FC236}">
                <a16:creationId xmlns:a16="http://schemas.microsoft.com/office/drawing/2014/main" id="{93A862A6-3D74-4801-833A-9D0C2D97ADA4}"/>
              </a:ext>
            </a:extLst>
          </p:cNvPr>
          <p:cNvSpPr txBox="1"/>
          <p:nvPr/>
        </p:nvSpPr>
        <p:spPr>
          <a:xfrm>
            <a:off x="923828" y="1253765"/>
            <a:ext cx="11094022"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rebuchet MS" panose="020B0603020202020204" pitchFamily="34" charset="0"/>
                <a:ea typeface="Adobe Fan Heiti Std B" panose="020B0700000000000000" pitchFamily="34" charset="-128"/>
              </a:rPr>
              <a:t>We have successfully been able to create a python program that satisfies our original objective, visualizing stock market data.</a:t>
            </a:r>
          </a:p>
          <a:p>
            <a:pPr marL="342900" indent="-342900">
              <a:buFont typeface="Arial" panose="020B0604020202020204" pitchFamily="34" charset="0"/>
              <a:buChar char="•"/>
            </a:pPr>
            <a:r>
              <a:rPr lang="en-US" sz="2400" dirty="0">
                <a:latin typeface="Trebuchet MS" panose="020B0603020202020204" pitchFamily="34" charset="0"/>
                <a:ea typeface="Adobe Fan Heiti Std B" panose="020B0700000000000000" pitchFamily="34" charset="-128"/>
              </a:rPr>
              <a:t>It has many salient features as described in the features of designed system section.</a:t>
            </a:r>
          </a:p>
          <a:p>
            <a:pPr marL="342900" indent="-342900">
              <a:buFont typeface="Arial" panose="020B0604020202020204" pitchFamily="34" charset="0"/>
              <a:buChar char="•"/>
            </a:pPr>
            <a:r>
              <a:rPr lang="en-US" sz="2400" dirty="0">
                <a:latin typeface="Trebuchet MS" panose="020B0603020202020204" pitchFamily="34" charset="0"/>
                <a:ea typeface="Adobe Fan Heiti Std B" panose="020B0700000000000000" pitchFamily="34" charset="-128"/>
              </a:rPr>
              <a:t>We have implemented the functionality of scraping data from desired website and outputting it in a tabular form.</a:t>
            </a:r>
          </a:p>
          <a:p>
            <a:pPr marL="342900" indent="-342900">
              <a:buFont typeface="Arial" panose="020B0604020202020204" pitchFamily="34" charset="0"/>
              <a:buChar char="•"/>
            </a:pPr>
            <a:r>
              <a:rPr lang="en-US" sz="2400" dirty="0">
                <a:latin typeface="Trebuchet MS" panose="020B0603020202020204" pitchFamily="34" charset="0"/>
                <a:ea typeface="Adobe Fan Heiti Std B" panose="020B0700000000000000" pitchFamily="34" charset="-128"/>
              </a:rPr>
              <a:t>We have implemented the functionality of sanitizing the data by performing various functions on it to get a desirable output.</a:t>
            </a:r>
          </a:p>
          <a:p>
            <a:pPr marL="342900" indent="-342900">
              <a:buFont typeface="Arial" panose="020B0604020202020204" pitchFamily="34" charset="0"/>
              <a:buChar char="•"/>
            </a:pPr>
            <a:r>
              <a:rPr lang="en-US" sz="2400" dirty="0">
                <a:latin typeface="Trebuchet MS" panose="020B0603020202020204" pitchFamily="34" charset="0"/>
                <a:ea typeface="Adobe Fan Heiti Std B" panose="020B0700000000000000" pitchFamily="34" charset="-128"/>
              </a:rPr>
              <a:t>We have plotted the historical data of the chosen stocks in the form of a candlestick graph.</a:t>
            </a:r>
          </a:p>
          <a:p>
            <a:pPr marL="342900" indent="-342900">
              <a:buFont typeface="Arial" panose="020B0604020202020204" pitchFamily="34" charset="0"/>
              <a:buChar char="•"/>
            </a:pPr>
            <a:r>
              <a:rPr lang="en-US" sz="2400" dirty="0">
                <a:latin typeface="Trebuchet MS" panose="020B0603020202020204" pitchFamily="34" charset="0"/>
                <a:ea typeface="Adobe Fan Heiti Std B" panose="020B0700000000000000" pitchFamily="34" charset="-128"/>
              </a:rPr>
              <a:t>Lastly and most importantly, we have made it very easy to use the program so that anybody can visualize the data and benefit from it!</a:t>
            </a:r>
          </a:p>
        </p:txBody>
      </p:sp>
    </p:spTree>
    <p:extLst>
      <p:ext uri="{BB962C8B-B14F-4D97-AF65-F5344CB8AC3E}">
        <p14:creationId xmlns:p14="http://schemas.microsoft.com/office/powerpoint/2010/main" val="2322023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4150" y="-172039"/>
            <a:ext cx="10323027" cy="1802875"/>
          </a:xfrm>
        </p:spPr>
        <p:txBody>
          <a:bodyPr>
            <a:normAutofit/>
          </a:bodyPr>
          <a:lstStyle/>
          <a:p>
            <a:r>
              <a:rPr lang="en-IN" sz="11500" dirty="0">
                <a:solidFill>
                  <a:schemeClr val="accent1"/>
                </a:solidFill>
                <a:latin typeface="Comic Sans MS" panose="030F0702030302020204" pitchFamily="66" charset="0"/>
              </a:rPr>
              <a:t>References</a:t>
            </a:r>
          </a:p>
        </p:txBody>
      </p:sp>
      <p:sp>
        <p:nvSpPr>
          <p:cNvPr id="3" name="TextBox 2">
            <a:extLst>
              <a:ext uri="{FF2B5EF4-FFF2-40B4-BE49-F238E27FC236}">
                <a16:creationId xmlns:a16="http://schemas.microsoft.com/office/drawing/2014/main" id="{E2B4D13D-01E1-41E8-9C89-417915307E28}"/>
              </a:ext>
            </a:extLst>
          </p:cNvPr>
          <p:cNvSpPr txBox="1"/>
          <p:nvPr/>
        </p:nvSpPr>
        <p:spPr>
          <a:xfrm>
            <a:off x="1084082" y="1471203"/>
            <a:ext cx="9681328"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Trebuchet MS" panose="020B0603020202020204" pitchFamily="34" charset="0"/>
                <a:hlinkClick r:id="rId3">
                  <a:extLst>
                    <a:ext uri="{A12FA001-AC4F-418D-AE19-62706E023703}">
                      <ahyp:hlinkClr xmlns:ahyp="http://schemas.microsoft.com/office/drawing/2018/hyperlinkcolor" val="tx"/>
                    </a:ext>
                  </a:extLst>
                </a:hlinkClick>
              </a:rPr>
              <a:t>https://pandas.pydata.org/docs/</a:t>
            </a:r>
            <a:endParaRPr lang="en-US" sz="2800" dirty="0">
              <a:latin typeface="Trebuchet MS" panose="020B0603020202020204" pitchFamily="34" charset="0"/>
            </a:endParaRPr>
          </a:p>
          <a:p>
            <a:pPr marL="285750" indent="-285750">
              <a:buFont typeface="Arial" panose="020B0604020202020204" pitchFamily="34" charset="0"/>
              <a:buChar char="•"/>
            </a:pPr>
            <a:r>
              <a:rPr lang="en-US" sz="2800" dirty="0">
                <a:latin typeface="Trebuchet MS" panose="020B0603020202020204" pitchFamily="34" charset="0"/>
                <a:hlinkClick r:id="rId4">
                  <a:extLst>
                    <a:ext uri="{A12FA001-AC4F-418D-AE19-62706E023703}">
                      <ahyp:hlinkClr xmlns:ahyp="http://schemas.microsoft.com/office/drawing/2018/hyperlinkcolor" val="tx"/>
                    </a:ext>
                  </a:extLst>
                </a:hlinkClick>
              </a:rPr>
              <a:t>https://docs.python-requests.org/en/master/</a:t>
            </a:r>
            <a:endParaRPr lang="en-US" sz="2800" dirty="0">
              <a:latin typeface="Trebuchet MS" panose="020B0603020202020204" pitchFamily="34" charset="0"/>
            </a:endParaRPr>
          </a:p>
          <a:p>
            <a:pPr marL="285750" indent="-285750">
              <a:buFont typeface="Arial" panose="020B0604020202020204" pitchFamily="34" charset="0"/>
              <a:buChar char="•"/>
            </a:pPr>
            <a:r>
              <a:rPr lang="en-US" sz="2800" dirty="0">
                <a:latin typeface="Trebuchet MS" panose="020B0603020202020204" pitchFamily="34" charset="0"/>
                <a:hlinkClick r:id="rId5">
                  <a:extLst>
                    <a:ext uri="{A12FA001-AC4F-418D-AE19-62706E023703}">
                      <ahyp:hlinkClr xmlns:ahyp="http://schemas.microsoft.com/office/drawing/2018/hyperlinkcolor" val="tx"/>
                    </a:ext>
                  </a:extLst>
                </a:hlinkClick>
              </a:rPr>
              <a:t>https://www.crummy.com/software/BeautifulSoup/bs4/doc/</a:t>
            </a:r>
            <a:endParaRPr lang="en-US" sz="2800" dirty="0">
              <a:latin typeface="Trebuchet MS" panose="020B0603020202020204" pitchFamily="34" charset="0"/>
            </a:endParaRPr>
          </a:p>
          <a:p>
            <a:pPr marL="285750" indent="-285750">
              <a:buFont typeface="Arial" panose="020B0604020202020204" pitchFamily="34" charset="0"/>
              <a:buChar char="•"/>
            </a:pPr>
            <a:r>
              <a:rPr lang="en-US" sz="2800" dirty="0">
                <a:latin typeface="Trebuchet MS" panose="020B0603020202020204" pitchFamily="34" charset="0"/>
                <a:hlinkClick r:id="rId6">
                  <a:extLst>
                    <a:ext uri="{A12FA001-AC4F-418D-AE19-62706E023703}">
                      <ahyp:hlinkClr xmlns:ahyp="http://schemas.microsoft.com/office/drawing/2018/hyperlinkcolor" val="tx"/>
                    </a:ext>
                  </a:extLst>
                </a:hlinkClick>
              </a:rPr>
              <a:t>https://plotly.com/python/</a:t>
            </a:r>
            <a:endParaRPr lang="en-US" sz="2800" dirty="0">
              <a:latin typeface="Trebuchet MS" panose="020B0603020202020204" pitchFamily="34" charset="0"/>
            </a:endParaRPr>
          </a:p>
          <a:p>
            <a:pPr marL="285750" indent="-285750">
              <a:buFont typeface="Arial" panose="020B0604020202020204" pitchFamily="34" charset="0"/>
              <a:buChar char="•"/>
            </a:pPr>
            <a:r>
              <a:rPr lang="en-US" sz="2800" dirty="0">
                <a:latin typeface="Trebuchet MS" panose="020B0603020202020204" pitchFamily="34" charset="0"/>
                <a:hlinkClick r:id="rId7">
                  <a:extLst>
                    <a:ext uri="{A12FA001-AC4F-418D-AE19-62706E023703}">
                      <ahyp:hlinkClr xmlns:ahyp="http://schemas.microsoft.com/office/drawing/2018/hyperlinkcolor" val="tx"/>
                    </a:ext>
                  </a:extLst>
                </a:hlinkClick>
              </a:rPr>
              <a:t>https://pypi.org/project/termcolor/</a:t>
            </a:r>
            <a:endParaRPr lang="en-US" sz="2800" dirty="0">
              <a:latin typeface="Trebuchet MS" panose="020B0603020202020204" pitchFamily="34" charset="0"/>
            </a:endParaRPr>
          </a:p>
          <a:p>
            <a:pPr marL="285750" indent="-285750">
              <a:buFont typeface="Arial" panose="020B0604020202020204" pitchFamily="34" charset="0"/>
              <a:buChar char="•"/>
            </a:pPr>
            <a:r>
              <a:rPr lang="en-US" sz="2800" dirty="0">
                <a:latin typeface="Trebuchet MS" panose="020B0603020202020204" pitchFamily="34" charset="0"/>
                <a:hlinkClick r:id="rId8">
                  <a:extLst>
                    <a:ext uri="{A12FA001-AC4F-418D-AE19-62706E023703}">
                      <ahyp:hlinkClr xmlns:ahyp="http://schemas.microsoft.com/office/drawing/2018/hyperlinkcolor" val="tx"/>
                    </a:ext>
                  </a:extLst>
                </a:hlinkClick>
              </a:rPr>
              <a:t>https://in.finance.yahoo.com/?guccounter=1</a:t>
            </a:r>
            <a:endParaRPr lang="en-US" sz="2800" dirty="0">
              <a:latin typeface="Trebuchet MS" panose="020B0603020202020204" pitchFamily="34" charset="0"/>
            </a:endParaRPr>
          </a:p>
        </p:txBody>
      </p:sp>
      <p:sp>
        <p:nvSpPr>
          <p:cNvPr id="6" name="TextBox 5">
            <a:extLst>
              <a:ext uri="{FF2B5EF4-FFF2-40B4-BE49-F238E27FC236}">
                <a16:creationId xmlns:a16="http://schemas.microsoft.com/office/drawing/2014/main" id="{D2D2636F-8C88-4457-92D8-E5E06C8A45F6}"/>
              </a:ext>
            </a:extLst>
          </p:cNvPr>
          <p:cNvSpPr txBox="1"/>
          <p:nvPr/>
        </p:nvSpPr>
        <p:spPr>
          <a:xfrm>
            <a:off x="1084081" y="5155964"/>
            <a:ext cx="10228083" cy="523220"/>
          </a:xfrm>
          <a:prstGeom prst="rect">
            <a:avLst/>
          </a:prstGeom>
          <a:noFill/>
        </p:spPr>
        <p:txBody>
          <a:bodyPr wrap="square">
            <a:spAutoFit/>
          </a:bodyPr>
          <a:lstStyle/>
          <a:p>
            <a:r>
              <a:rPr lang="en-US" sz="2800" dirty="0">
                <a:solidFill>
                  <a:srgbClr val="0070C0"/>
                </a:solidFill>
                <a:hlinkClick r:id="rId9">
                  <a:extLst>
                    <a:ext uri="{A12FA001-AC4F-418D-AE19-62706E023703}">
                      <ahyp:hlinkClr xmlns:ahyp="http://schemas.microsoft.com/office/drawing/2018/hyperlinkcolor" val="tx"/>
                    </a:ext>
                  </a:extLst>
                </a:hlinkClick>
              </a:rPr>
              <a:t>https://github.com/Warrior2612/Stock-Market-Data-Visualiser</a:t>
            </a:r>
            <a:endParaRPr lang="en-US" sz="2800" dirty="0">
              <a:solidFill>
                <a:srgbClr val="0070C0"/>
              </a:solidFill>
            </a:endParaRPr>
          </a:p>
        </p:txBody>
      </p:sp>
      <p:sp>
        <p:nvSpPr>
          <p:cNvPr id="7" name="TextBox 6">
            <a:extLst>
              <a:ext uri="{FF2B5EF4-FFF2-40B4-BE49-F238E27FC236}">
                <a16:creationId xmlns:a16="http://schemas.microsoft.com/office/drawing/2014/main" id="{073BAFA7-B574-459C-BEB7-08160046B3E1}"/>
              </a:ext>
            </a:extLst>
          </p:cNvPr>
          <p:cNvSpPr txBox="1"/>
          <p:nvPr/>
        </p:nvSpPr>
        <p:spPr>
          <a:xfrm>
            <a:off x="1087225" y="4656841"/>
            <a:ext cx="3469064" cy="523220"/>
          </a:xfrm>
          <a:prstGeom prst="rect">
            <a:avLst/>
          </a:prstGeom>
          <a:noFill/>
        </p:spPr>
        <p:txBody>
          <a:bodyPr wrap="square" rtlCol="0">
            <a:spAutoFit/>
          </a:bodyPr>
          <a:lstStyle/>
          <a:p>
            <a:r>
              <a:rPr lang="en-US" sz="2800" b="1" dirty="0">
                <a:latin typeface="Trebuchet MS" panose="020B0603020202020204" pitchFamily="34" charset="0"/>
              </a:rPr>
              <a:t>Project Link:-</a:t>
            </a:r>
          </a:p>
        </p:txBody>
      </p:sp>
    </p:spTree>
    <p:extLst>
      <p:ext uri="{BB962C8B-B14F-4D97-AF65-F5344CB8AC3E}">
        <p14:creationId xmlns:p14="http://schemas.microsoft.com/office/powerpoint/2010/main" val="825598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9379" y="-334207"/>
            <a:ext cx="10323027" cy="1802875"/>
          </a:xfrm>
        </p:spPr>
        <p:txBody>
          <a:bodyPr>
            <a:noAutofit/>
          </a:bodyPr>
          <a:lstStyle/>
          <a:p>
            <a:r>
              <a:rPr lang="en-IN" sz="8800" dirty="0">
                <a:solidFill>
                  <a:schemeClr val="accent1"/>
                </a:solidFill>
                <a:latin typeface="Comic Sans MS" panose="030F0702030302020204" pitchFamily="66" charset="0"/>
              </a:rPr>
              <a:t>Problem Statement</a:t>
            </a:r>
          </a:p>
        </p:txBody>
      </p:sp>
      <p:sp>
        <p:nvSpPr>
          <p:cNvPr id="3" name="TextBox 2">
            <a:extLst>
              <a:ext uri="{FF2B5EF4-FFF2-40B4-BE49-F238E27FC236}">
                <a16:creationId xmlns:a16="http://schemas.microsoft.com/office/drawing/2014/main" id="{EE968267-C89F-4C2B-B841-21D0E5B0579B}"/>
              </a:ext>
            </a:extLst>
          </p:cNvPr>
          <p:cNvSpPr txBox="1"/>
          <p:nvPr/>
        </p:nvSpPr>
        <p:spPr>
          <a:xfrm>
            <a:off x="1150069" y="1282045"/>
            <a:ext cx="10699423" cy="4493538"/>
          </a:xfrm>
          <a:prstGeom prst="rect">
            <a:avLst/>
          </a:prstGeom>
          <a:noFill/>
        </p:spPr>
        <p:txBody>
          <a:bodyPr wrap="square" rtlCol="0">
            <a:spAutoFit/>
          </a:bodyPr>
          <a:lstStyle/>
          <a:p>
            <a:r>
              <a:rPr lang="en-US" sz="2400" b="1" u="sng" dirty="0">
                <a:latin typeface="Trebuchet MS" panose="020B0603020202020204" pitchFamily="34" charset="0"/>
              </a:rPr>
              <a:t>Problem Definition:</a:t>
            </a:r>
          </a:p>
          <a:p>
            <a:r>
              <a:rPr lang="en-US" sz="2000" dirty="0">
                <a:latin typeface="Trebuchet MS" panose="020B0603020202020204" pitchFamily="34" charset="0"/>
              </a:rPr>
              <a:t>We need to write a program that scrapes financial data about the Stock Market from any number of websites as per requirement. The data should then be converted to a more readable format by removing unnecessary data, converting the data to their necessary formats(example, converting numbers from string to int/float) and finally outputting the data in form of a table. The user should be prompted to enter the name of the stock which they would like to visualize in the form of a graph. The tabular data for that particular stock should then be displayed in the form of an easily useable graph. The program should loop on until the user asks to quit.</a:t>
            </a:r>
          </a:p>
          <a:p>
            <a:r>
              <a:rPr lang="en-US" sz="2000" dirty="0">
                <a:latin typeface="Trebuchet MS" panose="020B0603020202020204" pitchFamily="34" charset="0"/>
              </a:rPr>
              <a:t>	</a:t>
            </a:r>
          </a:p>
          <a:p>
            <a:r>
              <a:rPr lang="en-US" sz="2400" b="1" u="sng" dirty="0">
                <a:latin typeface="Trebuchet MS" panose="020B0603020202020204" pitchFamily="34" charset="0"/>
              </a:rPr>
              <a:t>Necessary Functions:</a:t>
            </a:r>
          </a:p>
          <a:p>
            <a:pPr marL="285750" indent="-285750">
              <a:buFont typeface="Arial" panose="020B0604020202020204" pitchFamily="34" charset="0"/>
              <a:buChar char="•"/>
            </a:pPr>
            <a:r>
              <a:rPr lang="en-US" sz="2000" dirty="0">
                <a:latin typeface="Trebuchet MS" panose="020B0603020202020204" pitchFamily="34" charset="0"/>
              </a:rPr>
              <a:t>A scraping function to scrape the data from provided URL</a:t>
            </a:r>
          </a:p>
          <a:p>
            <a:pPr marL="285750" indent="-285750">
              <a:buFont typeface="Arial" panose="020B0604020202020204" pitchFamily="34" charset="0"/>
              <a:buChar char="•"/>
            </a:pPr>
            <a:r>
              <a:rPr lang="en-US" sz="2000" dirty="0">
                <a:latin typeface="Trebuchet MS" panose="020B0603020202020204" pitchFamily="34" charset="0"/>
              </a:rPr>
              <a:t>A sanitization function to sanitize incoming data</a:t>
            </a:r>
          </a:p>
          <a:p>
            <a:pPr marL="285750" indent="-285750">
              <a:buFont typeface="Arial" panose="020B0604020202020204" pitchFamily="34" charset="0"/>
              <a:buChar char="•"/>
            </a:pPr>
            <a:r>
              <a:rPr lang="en-US" sz="2000" dirty="0">
                <a:latin typeface="Trebuchet MS" panose="020B0603020202020204" pitchFamily="34" charset="0"/>
              </a:rPr>
              <a:t>A plotting function to plot data in form of graph.</a:t>
            </a:r>
          </a:p>
        </p:txBody>
      </p:sp>
    </p:spTree>
    <p:extLst>
      <p:ext uri="{BB962C8B-B14F-4D97-AF65-F5344CB8AC3E}">
        <p14:creationId xmlns:p14="http://schemas.microsoft.com/office/powerpoint/2010/main" val="2212569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4909" y="-341722"/>
            <a:ext cx="10323027" cy="1802875"/>
          </a:xfrm>
        </p:spPr>
        <p:txBody>
          <a:bodyPr>
            <a:noAutofit/>
          </a:bodyPr>
          <a:lstStyle/>
          <a:p>
            <a:r>
              <a:rPr lang="en-IN" sz="8800" dirty="0">
                <a:solidFill>
                  <a:schemeClr val="accent1"/>
                </a:solidFill>
                <a:latin typeface="Comic Sans MS" panose="030F0702030302020204" pitchFamily="66" charset="0"/>
              </a:rPr>
              <a:t>Problem Statement</a:t>
            </a:r>
          </a:p>
        </p:txBody>
      </p:sp>
      <p:sp>
        <p:nvSpPr>
          <p:cNvPr id="3" name="TextBox 2">
            <a:extLst>
              <a:ext uri="{FF2B5EF4-FFF2-40B4-BE49-F238E27FC236}">
                <a16:creationId xmlns:a16="http://schemas.microsoft.com/office/drawing/2014/main" id="{EE968267-C89F-4C2B-B841-21D0E5B0579B}"/>
              </a:ext>
            </a:extLst>
          </p:cNvPr>
          <p:cNvSpPr txBox="1"/>
          <p:nvPr/>
        </p:nvSpPr>
        <p:spPr>
          <a:xfrm>
            <a:off x="1131216" y="1357459"/>
            <a:ext cx="8906760" cy="4401205"/>
          </a:xfrm>
          <a:prstGeom prst="rect">
            <a:avLst/>
          </a:prstGeom>
          <a:noFill/>
        </p:spPr>
        <p:txBody>
          <a:bodyPr wrap="square" rtlCol="0">
            <a:spAutoFit/>
          </a:bodyPr>
          <a:lstStyle/>
          <a:p>
            <a:r>
              <a:rPr lang="en-US" sz="2400" b="1" u="sng" dirty="0">
                <a:latin typeface="Trebuchet MS" panose="020B0603020202020204" pitchFamily="34" charset="0"/>
              </a:rPr>
              <a:t>Constraints:</a:t>
            </a:r>
          </a:p>
          <a:p>
            <a:pPr marL="285750" indent="-285750">
              <a:buFont typeface="Arial" panose="020B0604020202020204" pitchFamily="34" charset="0"/>
              <a:buChar char="•"/>
            </a:pPr>
            <a:r>
              <a:rPr lang="en-US" sz="2000" dirty="0">
                <a:latin typeface="Trebuchet MS" panose="020B0603020202020204" pitchFamily="34" charset="0"/>
              </a:rPr>
              <a:t>Should have at least 3 well defined functionalities (Scraping, Sanitization, Plotting)</a:t>
            </a:r>
          </a:p>
          <a:p>
            <a:pPr marL="285750" indent="-285750">
              <a:buFont typeface="Arial" panose="020B0604020202020204" pitchFamily="34" charset="0"/>
              <a:buChar char="•"/>
            </a:pPr>
            <a:r>
              <a:rPr lang="en-US" sz="2000" dirty="0">
                <a:latin typeface="Trebuchet MS" panose="020B0603020202020204" pitchFamily="34" charset="0"/>
              </a:rPr>
              <a:t>Should be completely modular and have appropriate function calls</a:t>
            </a:r>
          </a:p>
          <a:p>
            <a:pPr marL="285750" indent="-285750">
              <a:buFont typeface="Arial" panose="020B0604020202020204" pitchFamily="34" charset="0"/>
              <a:buChar char="•"/>
            </a:pPr>
            <a:r>
              <a:rPr lang="en-US" sz="2000" dirty="0">
                <a:latin typeface="Trebuchet MS" panose="020B0603020202020204" pitchFamily="34" charset="0"/>
              </a:rPr>
              <a:t>Should have excellent user prompts, good use of symbols and spacing in outputs</a:t>
            </a:r>
          </a:p>
          <a:p>
            <a:pPr marL="285750" indent="-285750">
              <a:buFont typeface="Arial" panose="020B0604020202020204" pitchFamily="34" charset="0"/>
              <a:buChar char="•"/>
            </a:pPr>
            <a:r>
              <a:rPr lang="en-US" sz="2000" dirty="0">
                <a:latin typeface="Trebuchet MS" panose="020B0603020202020204" pitchFamily="34" charset="0"/>
              </a:rPr>
              <a:t>Should go through thorough and organized testing and output from test cases should be included in the results</a:t>
            </a:r>
          </a:p>
          <a:p>
            <a:pPr marL="285750" indent="-285750">
              <a:buFont typeface="Arial" panose="020B0604020202020204" pitchFamily="34" charset="0"/>
              <a:buChar char="•"/>
            </a:pPr>
            <a:r>
              <a:rPr lang="en-US" sz="2000" dirty="0">
                <a:latin typeface="Trebuchet MS" panose="020B0603020202020204" pitchFamily="34" charset="0"/>
              </a:rPr>
              <a:t>The displayed data should be highly readable to increase the number of people that can make use of it</a:t>
            </a:r>
          </a:p>
          <a:p>
            <a:pPr marL="285750" indent="-285750">
              <a:buFont typeface="Arial" panose="020B0604020202020204" pitchFamily="34" charset="0"/>
              <a:buChar char="•"/>
            </a:pPr>
            <a:r>
              <a:rPr lang="en-US" sz="2000" dirty="0">
                <a:latin typeface="Trebuchet MS" panose="020B0603020202020204" pitchFamily="34" charset="0"/>
              </a:rPr>
              <a:t>The graphs should ideally be candlestick style graphs because they are the preferred method of representing data in finance</a:t>
            </a:r>
          </a:p>
          <a:p>
            <a:endParaRPr lang="en-US" dirty="0">
              <a:latin typeface="Bahnschrift" panose="020B0502040204020203" pitchFamily="34" charset="0"/>
            </a:endParaRPr>
          </a:p>
          <a:p>
            <a:endParaRPr lang="en-US" dirty="0"/>
          </a:p>
        </p:txBody>
      </p:sp>
    </p:spTree>
    <p:extLst>
      <p:ext uri="{BB962C8B-B14F-4D97-AF65-F5344CB8AC3E}">
        <p14:creationId xmlns:p14="http://schemas.microsoft.com/office/powerpoint/2010/main" val="3904674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0138" y="-514360"/>
            <a:ext cx="12306939" cy="1802875"/>
          </a:xfrm>
        </p:spPr>
        <p:txBody>
          <a:bodyPr>
            <a:noAutofit/>
          </a:bodyPr>
          <a:lstStyle/>
          <a:p>
            <a:r>
              <a:rPr lang="en-IN" sz="8800" dirty="0">
                <a:solidFill>
                  <a:schemeClr val="accent1"/>
                </a:solidFill>
                <a:latin typeface="Comic Sans MS" panose="030F0702030302020204" pitchFamily="66" charset="0"/>
              </a:rPr>
              <a:t>System Architecture</a:t>
            </a:r>
          </a:p>
        </p:txBody>
      </p:sp>
      <p:pic>
        <p:nvPicPr>
          <p:cNvPr id="8" name="Picture 7">
            <a:extLst>
              <a:ext uri="{FF2B5EF4-FFF2-40B4-BE49-F238E27FC236}">
                <a16:creationId xmlns:a16="http://schemas.microsoft.com/office/drawing/2014/main" id="{7DF3BAA3-8472-471C-86BD-B76A8E17AE38}"/>
              </a:ext>
            </a:extLst>
          </p:cNvPr>
          <p:cNvPicPr>
            <a:picLocks noChangeAspect="1"/>
          </p:cNvPicPr>
          <p:nvPr/>
        </p:nvPicPr>
        <p:blipFill rotWithShape="1">
          <a:blip r:embed="rId3">
            <a:extLst>
              <a:ext uri="{28A0092B-C50C-407E-A947-70E740481C1C}">
                <a14:useLocalDpi xmlns:a14="http://schemas.microsoft.com/office/drawing/2010/main" val="0"/>
              </a:ext>
            </a:extLst>
          </a:blip>
          <a:srcRect b="58199"/>
          <a:stretch/>
        </p:blipFill>
        <p:spPr>
          <a:xfrm>
            <a:off x="3508796" y="1288515"/>
            <a:ext cx="4539067" cy="4592418"/>
          </a:xfrm>
          <a:prstGeom prst="rect">
            <a:avLst/>
          </a:prstGeom>
        </p:spPr>
      </p:pic>
      <p:pic>
        <p:nvPicPr>
          <p:cNvPr id="10" name="Picture 9">
            <a:extLst>
              <a:ext uri="{FF2B5EF4-FFF2-40B4-BE49-F238E27FC236}">
                <a16:creationId xmlns:a16="http://schemas.microsoft.com/office/drawing/2014/main" id="{0FD7F6DB-F5D0-4E39-B0E8-818018F727A3}"/>
              </a:ext>
            </a:extLst>
          </p:cNvPr>
          <p:cNvPicPr>
            <a:picLocks noChangeAspect="1"/>
          </p:cNvPicPr>
          <p:nvPr/>
        </p:nvPicPr>
        <p:blipFill rotWithShape="1">
          <a:blip r:embed="rId3">
            <a:extLst>
              <a:ext uri="{28A0092B-C50C-407E-A947-70E740481C1C}">
                <a14:useLocalDpi xmlns:a14="http://schemas.microsoft.com/office/drawing/2010/main" val="0"/>
              </a:ext>
            </a:extLst>
          </a:blip>
          <a:srcRect t="42199"/>
          <a:stretch/>
        </p:blipFill>
        <p:spPr>
          <a:xfrm>
            <a:off x="6715830" y="1035497"/>
            <a:ext cx="3772313" cy="5277528"/>
          </a:xfrm>
          <a:prstGeom prst="rect">
            <a:avLst/>
          </a:prstGeom>
        </p:spPr>
      </p:pic>
      <p:sp>
        <p:nvSpPr>
          <p:cNvPr id="36" name="TextBox 35">
            <a:extLst>
              <a:ext uri="{FF2B5EF4-FFF2-40B4-BE49-F238E27FC236}">
                <a16:creationId xmlns:a16="http://schemas.microsoft.com/office/drawing/2014/main" id="{CD1B330E-EDE6-40B5-862B-8AE0E45BE9FA}"/>
              </a:ext>
            </a:extLst>
          </p:cNvPr>
          <p:cNvSpPr txBox="1"/>
          <p:nvPr/>
        </p:nvSpPr>
        <p:spPr>
          <a:xfrm>
            <a:off x="4557915" y="5384819"/>
            <a:ext cx="216816" cy="369332"/>
          </a:xfrm>
          <a:prstGeom prst="rect">
            <a:avLst/>
          </a:prstGeom>
          <a:noFill/>
        </p:spPr>
        <p:txBody>
          <a:bodyPr wrap="square" rtlCol="0">
            <a:spAutoFit/>
          </a:bodyPr>
          <a:lstStyle/>
          <a:p>
            <a:r>
              <a:rPr lang="en-US" dirty="0">
                <a:latin typeface="Helvetica" panose="020B0604020202020204" pitchFamily="34" charset="0"/>
                <a:cs typeface="Helvetica" panose="020B0604020202020204" pitchFamily="34" charset="0"/>
              </a:rPr>
              <a:t>A</a:t>
            </a:r>
          </a:p>
        </p:txBody>
      </p:sp>
      <p:sp>
        <p:nvSpPr>
          <p:cNvPr id="37" name="TextBox 36">
            <a:extLst>
              <a:ext uri="{FF2B5EF4-FFF2-40B4-BE49-F238E27FC236}">
                <a16:creationId xmlns:a16="http://schemas.microsoft.com/office/drawing/2014/main" id="{D2E2CF86-9B2F-4814-944B-441931738149}"/>
              </a:ext>
            </a:extLst>
          </p:cNvPr>
          <p:cNvSpPr txBox="1"/>
          <p:nvPr/>
        </p:nvSpPr>
        <p:spPr>
          <a:xfrm>
            <a:off x="7559333" y="1103849"/>
            <a:ext cx="216816" cy="369332"/>
          </a:xfrm>
          <a:prstGeom prst="rect">
            <a:avLst/>
          </a:prstGeom>
          <a:noFill/>
        </p:spPr>
        <p:txBody>
          <a:bodyPr wrap="square" rtlCol="0">
            <a:spAutoFit/>
          </a:bodyPr>
          <a:lstStyle/>
          <a:p>
            <a:r>
              <a:rPr lang="en-US" dirty="0">
                <a:latin typeface="Helvetica" panose="020B0604020202020204" pitchFamily="34" charset="0"/>
                <a:cs typeface="Helvetica" panose="020B0604020202020204" pitchFamily="34" charset="0"/>
              </a:rPr>
              <a:t>A</a:t>
            </a:r>
          </a:p>
        </p:txBody>
      </p:sp>
    </p:spTree>
    <p:extLst>
      <p:ext uri="{BB962C8B-B14F-4D97-AF65-F5344CB8AC3E}">
        <p14:creationId xmlns:p14="http://schemas.microsoft.com/office/powerpoint/2010/main" val="523605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4150" y="-322868"/>
            <a:ext cx="12391780" cy="1802875"/>
          </a:xfrm>
        </p:spPr>
        <p:txBody>
          <a:bodyPr>
            <a:noAutofit/>
          </a:bodyPr>
          <a:lstStyle/>
          <a:p>
            <a:r>
              <a:rPr lang="en-IN" sz="8800" dirty="0">
                <a:solidFill>
                  <a:schemeClr val="accent1"/>
                </a:solidFill>
                <a:latin typeface="Comic Sans MS" panose="030F0702030302020204" pitchFamily="66" charset="0"/>
              </a:rPr>
              <a:t>System Architecture</a:t>
            </a:r>
          </a:p>
        </p:txBody>
      </p:sp>
      <p:sp>
        <p:nvSpPr>
          <p:cNvPr id="3" name="TextBox 2">
            <a:extLst>
              <a:ext uri="{FF2B5EF4-FFF2-40B4-BE49-F238E27FC236}">
                <a16:creationId xmlns:a16="http://schemas.microsoft.com/office/drawing/2014/main" id="{3E0B7EBE-F0EA-481A-8229-3387314EC5E4}"/>
              </a:ext>
            </a:extLst>
          </p:cNvPr>
          <p:cNvSpPr txBox="1"/>
          <p:nvPr/>
        </p:nvSpPr>
        <p:spPr>
          <a:xfrm>
            <a:off x="992687" y="2967335"/>
            <a:ext cx="7447175" cy="461665"/>
          </a:xfrm>
          <a:prstGeom prst="rect">
            <a:avLst/>
          </a:prstGeom>
          <a:noFill/>
        </p:spPr>
        <p:txBody>
          <a:bodyPr wrap="square" rtlCol="0">
            <a:spAutoFit/>
          </a:bodyPr>
          <a:lstStyle/>
          <a:p>
            <a:r>
              <a:rPr lang="en-US" sz="2400" dirty="0">
                <a:latin typeface="Trebuchet MS" panose="020B0603020202020204" pitchFamily="34" charset="0"/>
              </a:rPr>
              <a:t>Condensed Version:</a:t>
            </a:r>
          </a:p>
        </p:txBody>
      </p:sp>
      <p:pic>
        <p:nvPicPr>
          <p:cNvPr id="6" name="Picture 5">
            <a:extLst>
              <a:ext uri="{FF2B5EF4-FFF2-40B4-BE49-F238E27FC236}">
                <a16:creationId xmlns:a16="http://schemas.microsoft.com/office/drawing/2014/main" id="{6693F1D7-FF71-4E66-B082-F45E98B46C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275" y="1241341"/>
            <a:ext cx="2957143" cy="5089189"/>
          </a:xfrm>
          <a:prstGeom prst="rect">
            <a:avLst/>
          </a:prstGeom>
        </p:spPr>
      </p:pic>
    </p:spTree>
    <p:extLst>
      <p:ext uri="{BB962C8B-B14F-4D97-AF65-F5344CB8AC3E}">
        <p14:creationId xmlns:p14="http://schemas.microsoft.com/office/powerpoint/2010/main" val="396766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4150" y="-435990"/>
            <a:ext cx="12193817" cy="1802875"/>
          </a:xfrm>
        </p:spPr>
        <p:txBody>
          <a:bodyPr>
            <a:noAutofit/>
          </a:bodyPr>
          <a:lstStyle/>
          <a:p>
            <a:r>
              <a:rPr lang="en-IN" sz="8800" dirty="0">
                <a:solidFill>
                  <a:schemeClr val="accent1"/>
                </a:solidFill>
                <a:latin typeface="Comic Sans MS" panose="030F0702030302020204" pitchFamily="66" charset="0"/>
              </a:rPr>
              <a:t>Features of System</a:t>
            </a:r>
          </a:p>
        </p:txBody>
      </p:sp>
      <p:sp>
        <p:nvSpPr>
          <p:cNvPr id="3" name="TextBox 2">
            <a:extLst>
              <a:ext uri="{FF2B5EF4-FFF2-40B4-BE49-F238E27FC236}">
                <a16:creationId xmlns:a16="http://schemas.microsoft.com/office/drawing/2014/main" id="{A3F981A3-135C-4ADE-9E14-F67A3B2D6776}"/>
              </a:ext>
            </a:extLst>
          </p:cNvPr>
          <p:cNvSpPr txBox="1"/>
          <p:nvPr/>
        </p:nvSpPr>
        <p:spPr>
          <a:xfrm>
            <a:off x="788015" y="1272617"/>
            <a:ext cx="11229835"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rebuchet MS" panose="020B0603020202020204" pitchFamily="34" charset="0"/>
              </a:rPr>
              <a:t>The system is in a clean and well modularized format to increase ease of use.</a:t>
            </a:r>
          </a:p>
          <a:p>
            <a:pPr marL="285750" indent="-285750">
              <a:buFont typeface="Arial" panose="020B0604020202020204" pitchFamily="34" charset="0"/>
              <a:buChar char="•"/>
            </a:pPr>
            <a:r>
              <a:rPr lang="en-US" sz="2400" dirty="0">
                <a:latin typeface="Trebuchet MS" panose="020B0603020202020204" pitchFamily="34" charset="0"/>
              </a:rPr>
              <a:t>Due to the modular format of the files and functions, each can be imported and reused independent of the others and  thus the code is highly reusable in other projects</a:t>
            </a:r>
          </a:p>
          <a:p>
            <a:pPr marL="285750" indent="-285750">
              <a:buFont typeface="Arial" panose="020B0604020202020204" pitchFamily="34" charset="0"/>
              <a:buChar char="•"/>
            </a:pPr>
            <a:r>
              <a:rPr lang="en-US" sz="2400" dirty="0">
                <a:latin typeface="Trebuchet MS" panose="020B0603020202020204" pitchFamily="34" charset="0"/>
              </a:rPr>
              <a:t>It has three main functionalities:</a:t>
            </a:r>
          </a:p>
          <a:p>
            <a:pPr marL="800100" lvl="1" indent="-342900">
              <a:buFont typeface="+mj-lt"/>
              <a:buAutoNum type="arabicPeriod"/>
            </a:pPr>
            <a:r>
              <a:rPr lang="en-US" sz="2400" dirty="0">
                <a:latin typeface="Trebuchet MS" panose="020B0603020202020204" pitchFamily="34" charset="0"/>
              </a:rPr>
              <a:t>Scraping financial data from a website and outputting it in the form of a Table.</a:t>
            </a:r>
          </a:p>
          <a:p>
            <a:pPr marL="800100" lvl="1" indent="-342900">
              <a:buFont typeface="+mj-lt"/>
              <a:buAutoNum type="arabicPeriod"/>
            </a:pPr>
            <a:r>
              <a:rPr lang="en-US" sz="2400" dirty="0">
                <a:latin typeface="Trebuchet MS" panose="020B0603020202020204" pitchFamily="34" charset="0"/>
              </a:rPr>
              <a:t>Sanitizing the receiving data by converting numbers from str to float, dates to actual datetime format, reverting scale of numbers, removing unwanted data, etc.</a:t>
            </a:r>
          </a:p>
          <a:p>
            <a:pPr marL="800100" lvl="1" indent="-342900">
              <a:buFont typeface="+mj-lt"/>
              <a:buAutoNum type="arabicPeriod"/>
            </a:pPr>
            <a:r>
              <a:rPr lang="en-US" sz="2400" dirty="0">
                <a:latin typeface="Trebuchet MS" panose="020B0603020202020204" pitchFamily="34" charset="0"/>
              </a:rPr>
              <a:t>Plotting a graph with the scraped data. The graph is a candlestick graph which is most commonly used for displaying such financial data.</a:t>
            </a:r>
          </a:p>
        </p:txBody>
      </p:sp>
    </p:spTree>
    <p:extLst>
      <p:ext uri="{BB962C8B-B14F-4D97-AF65-F5344CB8AC3E}">
        <p14:creationId xmlns:p14="http://schemas.microsoft.com/office/powerpoint/2010/main" val="4291560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4150" y="-435990"/>
            <a:ext cx="12193817" cy="1802875"/>
          </a:xfrm>
        </p:spPr>
        <p:txBody>
          <a:bodyPr>
            <a:noAutofit/>
          </a:bodyPr>
          <a:lstStyle/>
          <a:p>
            <a:r>
              <a:rPr lang="en-IN" sz="8800" dirty="0">
                <a:solidFill>
                  <a:schemeClr val="accent1"/>
                </a:solidFill>
                <a:latin typeface="Comic Sans MS" panose="030F0702030302020204" pitchFamily="66" charset="0"/>
              </a:rPr>
              <a:t>Features of System</a:t>
            </a:r>
          </a:p>
        </p:txBody>
      </p:sp>
      <p:sp>
        <p:nvSpPr>
          <p:cNvPr id="3" name="TextBox 2">
            <a:extLst>
              <a:ext uri="{FF2B5EF4-FFF2-40B4-BE49-F238E27FC236}">
                <a16:creationId xmlns:a16="http://schemas.microsoft.com/office/drawing/2014/main" id="{A3F981A3-135C-4ADE-9E14-F67A3B2D6776}"/>
              </a:ext>
            </a:extLst>
          </p:cNvPr>
          <p:cNvSpPr txBox="1"/>
          <p:nvPr/>
        </p:nvSpPr>
        <p:spPr>
          <a:xfrm>
            <a:off x="788015" y="1272617"/>
            <a:ext cx="11229835"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rebuchet MS" panose="020B0603020202020204" pitchFamily="34" charset="0"/>
              </a:rPr>
              <a:t>The code is very well documented which allows for all the coders to understand each others work very well and also allows new comers to understand the functions, logic and reasoning behind it properly.</a:t>
            </a:r>
          </a:p>
          <a:p>
            <a:pPr marL="285750" indent="-285750">
              <a:buFont typeface="Arial" panose="020B0604020202020204" pitchFamily="34" charset="0"/>
              <a:buChar char="•"/>
            </a:pPr>
            <a:r>
              <a:rPr lang="en-US" sz="2400" dirty="0">
                <a:latin typeface="Trebuchet MS" panose="020B0603020202020204" pitchFamily="34" charset="0"/>
              </a:rPr>
              <a:t>The output in the terminal is properly formatted and colored in a standardized manner to allow users to read it the output very easily and make appropriate choices while using the program. It also has good user prompts.</a:t>
            </a:r>
          </a:p>
          <a:p>
            <a:pPr marL="285750" indent="-285750">
              <a:buFont typeface="Arial" panose="020B0604020202020204" pitchFamily="34" charset="0"/>
              <a:buChar char="•"/>
            </a:pPr>
            <a:r>
              <a:rPr lang="en-US" sz="2400" dirty="0">
                <a:latin typeface="Trebuchet MS" panose="020B0603020202020204" pitchFamily="34" charset="0"/>
              </a:rPr>
              <a:t>It has features like try and except blocks at the appropriate locations so that it can intercept all errors and provide the user a great experience.</a:t>
            </a:r>
          </a:p>
          <a:p>
            <a:pPr marL="285750" indent="-285750">
              <a:buFont typeface="Arial" panose="020B0604020202020204" pitchFamily="34" charset="0"/>
              <a:buChar char="•"/>
            </a:pPr>
            <a:r>
              <a:rPr lang="en-US" sz="2400" dirty="0">
                <a:latin typeface="Trebuchet MS" panose="020B0603020202020204" pitchFamily="34" charset="0"/>
              </a:rPr>
              <a:t>It has testing code that allows us to test the functionality of each individual functions as well as testing the entire system working together. The testing code is also documented appropriately.</a:t>
            </a:r>
          </a:p>
        </p:txBody>
      </p:sp>
    </p:spTree>
    <p:extLst>
      <p:ext uri="{BB962C8B-B14F-4D97-AF65-F5344CB8AC3E}">
        <p14:creationId xmlns:p14="http://schemas.microsoft.com/office/powerpoint/2010/main" val="3479501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4150" y="-172039"/>
            <a:ext cx="10323027" cy="1802875"/>
          </a:xfrm>
        </p:spPr>
        <p:txBody>
          <a:bodyPr>
            <a:normAutofit/>
          </a:bodyPr>
          <a:lstStyle/>
          <a:p>
            <a:r>
              <a:rPr lang="en-IN" sz="11500" dirty="0">
                <a:solidFill>
                  <a:schemeClr val="accent1"/>
                </a:solidFill>
                <a:latin typeface="Comic Sans MS" panose="030F0702030302020204" pitchFamily="66" charset="0"/>
              </a:rPr>
              <a:t>Result</a:t>
            </a:r>
          </a:p>
        </p:txBody>
      </p:sp>
      <p:pic>
        <p:nvPicPr>
          <p:cNvPr id="4" name="Picture 3">
            <a:extLst>
              <a:ext uri="{FF2B5EF4-FFF2-40B4-BE49-F238E27FC236}">
                <a16:creationId xmlns:a16="http://schemas.microsoft.com/office/drawing/2014/main" id="{D8EE8E00-AF65-4E0F-9F82-F4EF168218CF}"/>
              </a:ext>
            </a:extLst>
          </p:cNvPr>
          <p:cNvPicPr>
            <a:picLocks noChangeAspect="1"/>
          </p:cNvPicPr>
          <p:nvPr/>
        </p:nvPicPr>
        <p:blipFill rotWithShape="1">
          <a:blip r:embed="rId3"/>
          <a:srcRect l="-171" t="12475" r="-1" b="9827"/>
          <a:stretch/>
        </p:blipFill>
        <p:spPr>
          <a:xfrm>
            <a:off x="0" y="1538543"/>
            <a:ext cx="12192000" cy="5319457"/>
          </a:xfrm>
          <a:prstGeom prst="rect">
            <a:avLst/>
          </a:prstGeom>
        </p:spPr>
      </p:pic>
    </p:spTree>
    <p:extLst>
      <p:ext uri="{BB962C8B-B14F-4D97-AF65-F5344CB8AC3E}">
        <p14:creationId xmlns:p14="http://schemas.microsoft.com/office/powerpoint/2010/main" val="1054706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4150" y="-172039"/>
            <a:ext cx="10323027" cy="1802875"/>
          </a:xfrm>
        </p:spPr>
        <p:txBody>
          <a:bodyPr>
            <a:normAutofit/>
          </a:bodyPr>
          <a:lstStyle/>
          <a:p>
            <a:r>
              <a:rPr lang="en-IN" sz="11500" dirty="0">
                <a:solidFill>
                  <a:schemeClr val="accent1"/>
                </a:solidFill>
                <a:latin typeface="Comic Sans MS" panose="030F0702030302020204" pitchFamily="66" charset="0"/>
              </a:rPr>
              <a:t>Result</a:t>
            </a:r>
          </a:p>
        </p:txBody>
      </p:sp>
      <p:pic>
        <p:nvPicPr>
          <p:cNvPr id="7" name="Picture 6">
            <a:extLst>
              <a:ext uri="{FF2B5EF4-FFF2-40B4-BE49-F238E27FC236}">
                <a16:creationId xmlns:a16="http://schemas.microsoft.com/office/drawing/2014/main" id="{1E827991-11E9-4369-8863-C54EDA156D8F}"/>
              </a:ext>
            </a:extLst>
          </p:cNvPr>
          <p:cNvPicPr>
            <a:picLocks noChangeAspect="1"/>
          </p:cNvPicPr>
          <p:nvPr/>
        </p:nvPicPr>
        <p:blipFill rotWithShape="1">
          <a:blip r:embed="rId3"/>
          <a:srcRect t="8356" b="15326"/>
          <a:stretch/>
        </p:blipFill>
        <p:spPr>
          <a:xfrm>
            <a:off x="0" y="1508289"/>
            <a:ext cx="12192000" cy="5233850"/>
          </a:xfrm>
          <a:prstGeom prst="rect">
            <a:avLst/>
          </a:prstGeom>
        </p:spPr>
      </p:pic>
    </p:spTree>
    <p:extLst>
      <p:ext uri="{BB962C8B-B14F-4D97-AF65-F5344CB8AC3E}">
        <p14:creationId xmlns:p14="http://schemas.microsoft.com/office/powerpoint/2010/main" val="41380527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713</TotalTime>
  <Words>778</Words>
  <Application>Microsoft Office PowerPoint</Application>
  <PresentationFormat>Widescreen</PresentationFormat>
  <Paragraphs>75</Paragraphs>
  <Slides>13</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Bahnschrift</vt:lpstr>
      <vt:lpstr>Billy Ohio</vt:lpstr>
      <vt:lpstr>Calibri</vt:lpstr>
      <vt:lpstr>Calibri Light</vt:lpstr>
      <vt:lpstr>Comic Sans MS</vt:lpstr>
      <vt:lpstr>Helvetica</vt:lpstr>
      <vt:lpstr>Trebuchet MS</vt:lpstr>
      <vt:lpstr>Office Theme</vt:lpstr>
      <vt:lpstr>Stock Market  Data Visualizer</vt:lpstr>
      <vt:lpstr>Problem Statement</vt:lpstr>
      <vt:lpstr>Problem Statement</vt:lpstr>
      <vt:lpstr>System Architecture</vt:lpstr>
      <vt:lpstr>System Architecture</vt:lpstr>
      <vt:lpstr>Features of System</vt:lpstr>
      <vt:lpstr>Features of System</vt:lpstr>
      <vt:lpstr>Result</vt:lpstr>
      <vt:lpstr>Result</vt:lpstr>
      <vt:lpstr>Result</vt:lpstr>
      <vt:lpstr>Result</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 Suren S. Patwardhan</dc:creator>
  <cp:lastModifiedBy>Pratham Mehta</cp:lastModifiedBy>
  <cp:revision>120</cp:revision>
  <dcterms:created xsi:type="dcterms:W3CDTF">2020-10-17T15:51:19Z</dcterms:created>
  <dcterms:modified xsi:type="dcterms:W3CDTF">2021-05-23T16:33:34Z</dcterms:modified>
</cp:coreProperties>
</file>