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Y3R3gU0cmJdZsLcoTgqo7ORr+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7"/>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7"/>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7"/>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17"/>
          <p:cNvGrpSpPr/>
          <p:nvPr/>
        </p:nvGrpSpPr>
        <p:grpSpPr>
          <a:xfrm>
            <a:off x="9649215" y="4068923"/>
            <a:ext cx="1080904" cy="1080902"/>
            <a:chOff x="9685338" y="4460675"/>
            <a:chExt cx="1080904" cy="1080902"/>
          </a:xfrm>
        </p:grpSpPr>
        <p:sp>
          <p:nvSpPr>
            <p:cNvPr id="23" name="Google Shape;23;p17"/>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17"/>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7"/>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6"/>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7"/>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7"/>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20"/>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0"/>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4" name="Google Shape;44;p20"/>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6" name="Google Shape;46;p20"/>
          <p:cNvGrpSpPr/>
          <p:nvPr/>
        </p:nvGrpSpPr>
        <p:grpSpPr>
          <a:xfrm>
            <a:off x="897399" y="2325848"/>
            <a:ext cx="1080904" cy="1080902"/>
            <a:chOff x="9685338" y="4460675"/>
            <a:chExt cx="1080904" cy="1080902"/>
          </a:xfrm>
        </p:grpSpPr>
        <p:sp>
          <p:nvSpPr>
            <p:cNvPr id="47" name="Google Shape;47;p2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20"/>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1"/>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21"/>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4" name="Google Shape;54;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2"/>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0" name="Google Shape;60;p22"/>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1" name="Google Shape;61;p22"/>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62" name="Google Shape;62;p22"/>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63" name="Google Shape;63;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4"/>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4"/>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24"/>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24"/>
          <p:cNvGrpSpPr/>
          <p:nvPr/>
        </p:nvGrpSpPr>
        <p:grpSpPr>
          <a:xfrm>
            <a:off x="11401725" y="6229681"/>
            <a:ext cx="457200" cy="457200"/>
            <a:chOff x="11361456" y="6195813"/>
            <a:chExt cx="548640" cy="548640"/>
          </a:xfrm>
        </p:grpSpPr>
        <p:sp>
          <p:nvSpPr>
            <p:cNvPr id="79" name="Google Shape;79;p24"/>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25"/>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5"/>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5"/>
          <p:cNvSpPr/>
          <p:nvPr>
            <p:ph idx="2" type="pic"/>
          </p:nvPr>
        </p:nvSpPr>
        <p:spPr>
          <a:xfrm>
            <a:off x="0" y="0"/>
            <a:ext cx="8303740" cy="6858000"/>
          </a:xfrm>
          <a:prstGeom prst="rect">
            <a:avLst/>
          </a:prstGeom>
          <a:solidFill>
            <a:srgbClr val="E1DFDF"/>
          </a:solidFill>
          <a:ln>
            <a:noFill/>
          </a:ln>
        </p:spPr>
      </p:sp>
      <p:sp>
        <p:nvSpPr>
          <p:cNvPr id="86" name="Google Shape;86;p25"/>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25"/>
          <p:cNvGrpSpPr/>
          <p:nvPr/>
        </p:nvGrpSpPr>
        <p:grpSpPr>
          <a:xfrm>
            <a:off x="11401725" y="6229681"/>
            <a:ext cx="457200" cy="457200"/>
            <a:chOff x="11361456" y="6195813"/>
            <a:chExt cx="548640" cy="548640"/>
          </a:xfrm>
        </p:grpSpPr>
        <p:sp>
          <p:nvSpPr>
            <p:cNvPr id="89" name="Google Shape;89;p25"/>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16"/>
          <p:cNvGrpSpPr/>
          <p:nvPr/>
        </p:nvGrpSpPr>
        <p:grpSpPr>
          <a:xfrm>
            <a:off x="11401725" y="6229681"/>
            <a:ext cx="457200" cy="457200"/>
            <a:chOff x="11361456" y="6195813"/>
            <a:chExt cx="548640" cy="548640"/>
          </a:xfrm>
        </p:grpSpPr>
        <p:sp>
          <p:nvSpPr>
            <p:cNvPr id="15" name="Google Shape;15;p16"/>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6600"/>
              <a:buFont typeface="Rockwell"/>
              <a:buNone/>
            </a:pPr>
            <a:r>
              <a:rPr lang="en-US" sz="6600"/>
              <a:t>PORTFOLIO OPTIMIZATION USING MONTE CARLO SIMULATION</a:t>
            </a:r>
            <a:endParaRPr sz="6600"/>
          </a:p>
        </p:txBody>
      </p:sp>
      <p:sp>
        <p:nvSpPr>
          <p:cNvPr id="109" name="Google Shape;109;p1"/>
          <p:cNvSpPr txBox="1"/>
          <p:nvPr>
            <p:ph idx="1" type="subTitle"/>
          </p:nvPr>
        </p:nvSpPr>
        <p:spPr>
          <a:xfrm>
            <a:off x="9279783" y="5313352"/>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70"/>
              <a:buNone/>
            </a:pPr>
            <a:r>
              <a:rPr lang="en-US">
                <a:solidFill>
                  <a:srgbClr val="4D160F"/>
                </a:solidFill>
              </a:rPr>
              <a:t>Ritesh Kumar</a:t>
            </a:r>
            <a:endParaRPr/>
          </a:p>
          <a:p>
            <a:pPr indent="0" lvl="0" marL="0" rtl="0" algn="l">
              <a:lnSpc>
                <a:spcPct val="90000"/>
              </a:lnSpc>
              <a:spcBef>
                <a:spcPts val="1200"/>
              </a:spcBef>
              <a:spcAft>
                <a:spcPts val="0"/>
              </a:spcAft>
              <a:buSzPts val="1870"/>
              <a:buNone/>
            </a:pPr>
            <a:r>
              <a:rPr lang="en-US">
                <a:solidFill>
                  <a:srgbClr val="4D160F"/>
                </a:solidFill>
              </a:rPr>
              <a:t>22112088</a:t>
            </a:r>
            <a:endParaRPr>
              <a:solidFill>
                <a:srgbClr val="4D160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A graph showing a curve&#10;&#10;Description automatically generated with medium confidence" id="171" name="Google Shape;171;p10"/>
          <p:cNvPicPr preferRelativeResize="0"/>
          <p:nvPr/>
        </p:nvPicPr>
        <p:blipFill rotWithShape="1">
          <a:blip r:embed="rId3">
            <a:alphaModFix/>
          </a:blip>
          <a:srcRect b="0" l="0" r="0" t="0"/>
          <a:stretch/>
        </p:blipFill>
        <p:spPr>
          <a:xfrm>
            <a:off x="182245" y="1431401"/>
            <a:ext cx="5731510" cy="3778885"/>
          </a:xfrm>
          <a:prstGeom prst="rect">
            <a:avLst/>
          </a:prstGeom>
          <a:noFill/>
          <a:ln>
            <a:noFill/>
          </a:ln>
        </p:spPr>
      </p:pic>
      <p:pic>
        <p:nvPicPr>
          <p:cNvPr descr="A graph showing a pointy triangle&#10;&#10;Description automatically generated with medium confidence" id="172" name="Google Shape;172;p10"/>
          <p:cNvPicPr preferRelativeResize="0"/>
          <p:nvPr/>
        </p:nvPicPr>
        <p:blipFill rotWithShape="1">
          <a:blip r:embed="rId4">
            <a:alphaModFix/>
          </a:blip>
          <a:srcRect b="0" l="0" r="0" t="0"/>
          <a:stretch/>
        </p:blipFill>
        <p:spPr>
          <a:xfrm>
            <a:off x="6278245" y="1431401"/>
            <a:ext cx="5731510" cy="37788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nvSpPr>
        <p:spPr>
          <a:xfrm>
            <a:off x="157317" y="1026275"/>
            <a:ext cx="11208774" cy="5851089"/>
          </a:xfrm>
          <a:prstGeom prst="rect">
            <a:avLst/>
          </a:prstGeom>
          <a:noFill/>
          <a:ln>
            <a:noFill/>
          </a:ln>
        </p:spPr>
        <p:txBody>
          <a:bodyPr anchorCtr="0" anchor="t" bIns="45700" lIns="91425" spcFirstLastPara="1" rIns="91425" wrap="square" tIns="45700">
            <a:spAutoFit/>
          </a:bodyPr>
          <a:lstStyle/>
          <a:p>
            <a:pPr indent="0" lvl="0" marL="457200" marR="0" rtl="0" algn="l">
              <a:lnSpc>
                <a:spcPct val="107000"/>
              </a:lnSpc>
              <a:spcBef>
                <a:spcPts val="0"/>
              </a:spcBef>
              <a:spcAft>
                <a:spcPts val="0"/>
              </a:spcAft>
              <a:buNone/>
            </a:pPr>
            <a:r>
              <a:rPr i="1" lang="en-US" sz="1800" u="sng">
                <a:solidFill>
                  <a:srgbClr val="4D160F"/>
                </a:solidFill>
                <a:latin typeface="Rockwell"/>
                <a:ea typeface="Rockwell"/>
                <a:cs typeface="Rockwell"/>
                <a:sym typeface="Rockwell"/>
              </a:rPr>
              <a:t>There are much better ways to find good allocation weights than just guess and check! We can use optimization functions to find the ideal weights mathematically!</a:t>
            </a:r>
            <a:endParaRPr/>
          </a:p>
          <a:p>
            <a:pPr indent="0" lvl="0" marL="457200" marR="0" rtl="0" algn="l">
              <a:lnSpc>
                <a:spcPct val="107000"/>
              </a:lnSpc>
              <a:spcBef>
                <a:spcPts val="0"/>
              </a:spcBef>
              <a:spcAft>
                <a:spcPts val="0"/>
              </a:spcAft>
              <a:buNone/>
            </a:pPr>
            <a:r>
              <a:t/>
            </a:r>
            <a:endParaRPr sz="1800">
              <a:solidFill>
                <a:srgbClr val="4D160F"/>
              </a:solidFill>
              <a:latin typeface="Rockwell"/>
              <a:ea typeface="Rockwell"/>
              <a:cs typeface="Rockwell"/>
              <a:sym typeface="Rockwell"/>
            </a:endParaRPr>
          </a:p>
          <a:p>
            <a:pPr indent="0" lvl="0" marL="457200" marR="0" rtl="0" algn="l">
              <a:lnSpc>
                <a:spcPct val="107000"/>
              </a:lnSpc>
              <a:spcBef>
                <a:spcPts val="0"/>
              </a:spcBef>
              <a:spcAft>
                <a:spcPts val="0"/>
              </a:spcAft>
              <a:buNone/>
            </a:pPr>
            <a:r>
              <a:rPr i="1" lang="en-US" sz="1800" u="sng">
                <a:solidFill>
                  <a:srgbClr val="4D160F"/>
                </a:solidFill>
                <a:latin typeface="Rockwell"/>
                <a:ea typeface="Rockwell"/>
                <a:cs typeface="Rockwell"/>
                <a:sym typeface="Rockwell"/>
              </a:rPr>
              <a:t>Optimization works as a minimization function, since we actually want to maximize the Sharpe Ratio, we will need to turn it negative so we can minimize the negative Sharpe (same as maximizing the positive Sharpe)</a:t>
            </a:r>
            <a:endParaRPr sz="1800">
              <a:solidFill>
                <a:srgbClr val="4D160F"/>
              </a:solidFill>
              <a:latin typeface="Rockwell"/>
              <a:ea typeface="Rockwell"/>
              <a:cs typeface="Rockwell"/>
              <a:sym typeface="Rockwell"/>
            </a:endParaRPr>
          </a:p>
          <a:p>
            <a:pPr indent="0" lvl="0" marL="0" marR="0" rtl="0" algn="l">
              <a:spcBef>
                <a:spcPts val="800"/>
              </a:spcBef>
              <a:spcAft>
                <a:spcPts val="0"/>
              </a:spcAft>
              <a:buNone/>
            </a:pPr>
            <a:r>
              <a:t/>
            </a:r>
            <a:endParaRPr sz="1800">
              <a:solidFill>
                <a:srgbClr val="4D160F"/>
              </a:solidFill>
              <a:latin typeface="Rockwell"/>
              <a:ea typeface="Rockwell"/>
              <a:cs typeface="Rockwell"/>
              <a:sym typeface="Rockwell"/>
            </a:endParaRPr>
          </a:p>
          <a:p>
            <a:pPr indent="0" lvl="0" marL="0" marR="0" rtl="0" algn="l">
              <a:spcBef>
                <a:spcPts val="0"/>
              </a:spcBef>
              <a:spcAft>
                <a:spcPts val="0"/>
              </a:spcAft>
              <a:buNone/>
            </a:pPr>
            <a:r>
              <a:rPr lang="en-US" sz="1800">
                <a:solidFill>
                  <a:srgbClr val="4D160F"/>
                </a:solidFill>
                <a:latin typeface="Rockwell"/>
                <a:ea typeface="Rockwell"/>
                <a:cs typeface="Rockwell"/>
                <a:sym typeface="Rockwell"/>
              </a:rPr>
              <a:t>    	2. Calculated the optimal results using SLSQP method of minimize function.</a:t>
            </a:r>
            <a:endParaRPr sz="1800">
              <a:solidFill>
                <a:srgbClr val="4D160F"/>
              </a:solidFill>
              <a:latin typeface="Rockwell"/>
              <a:ea typeface="Rockwell"/>
              <a:cs typeface="Rockwell"/>
              <a:sym typeface="Rockwell"/>
            </a:endParaRPr>
          </a:p>
          <a:p>
            <a:pPr indent="0" lvl="0" marL="0" marR="0" rtl="0" algn="l">
              <a:spcBef>
                <a:spcPts val="0"/>
              </a:spcBef>
              <a:spcAft>
                <a:spcPts val="0"/>
              </a:spcAft>
              <a:buNone/>
            </a:pPr>
            <a:r>
              <a:rPr lang="en-US" sz="1800">
                <a:solidFill>
                  <a:srgbClr val="4D160F"/>
                </a:solidFill>
                <a:latin typeface="Rockwell"/>
                <a:ea typeface="Rockwell"/>
                <a:cs typeface="Rockwell"/>
                <a:sym typeface="Rockwell"/>
              </a:rPr>
              <a:t>        </a:t>
            </a:r>
            <a:endParaRPr/>
          </a:p>
          <a:p>
            <a:pPr indent="0" lvl="0" marL="0" marR="0" rtl="0" algn="l">
              <a:spcBef>
                <a:spcPts val="0"/>
              </a:spcBef>
              <a:spcAft>
                <a:spcPts val="0"/>
              </a:spcAft>
              <a:buNone/>
            </a:pPr>
            <a:r>
              <a:rPr lang="en-US" sz="1800">
                <a:solidFill>
                  <a:srgbClr val="4D160F"/>
                </a:solidFill>
                <a:latin typeface="Rockwell"/>
                <a:ea typeface="Rockwell"/>
                <a:cs typeface="Rockwell"/>
                <a:sym typeface="Rockwell"/>
              </a:rPr>
              <a:t> 	3. Made all optimal portfolios (Efficient Frontier) and plotted the graph between return and volatility.</a:t>
            </a:r>
            <a:endParaRPr sz="1800">
              <a:solidFill>
                <a:srgbClr val="4D160F"/>
              </a:solidFill>
              <a:latin typeface="Rockwell"/>
              <a:ea typeface="Rockwell"/>
              <a:cs typeface="Rockwell"/>
              <a:sym typeface="Rockwell"/>
            </a:endParaRPr>
          </a:p>
          <a:p>
            <a:pPr indent="0" lvl="0" marL="0" marR="0" rtl="0" algn="l">
              <a:spcBef>
                <a:spcPts val="0"/>
              </a:spcBef>
              <a:spcAft>
                <a:spcPts val="0"/>
              </a:spcAft>
              <a:buNone/>
            </a:pPr>
            <a:r>
              <a:t/>
            </a:r>
            <a:endParaRPr sz="1800">
              <a:solidFill>
                <a:srgbClr val="4D160F"/>
              </a:solidFill>
              <a:latin typeface="Rockwell"/>
              <a:ea typeface="Rockwell"/>
              <a:cs typeface="Rockwell"/>
              <a:sym typeface="Rockwell"/>
            </a:endParaRPr>
          </a:p>
          <a:p>
            <a:pPr indent="0" lvl="0" marL="0" marR="0" rtl="0" algn="l">
              <a:spcBef>
                <a:spcPts val="0"/>
              </a:spcBef>
              <a:spcAft>
                <a:spcPts val="0"/>
              </a:spcAft>
              <a:buNone/>
            </a:pPr>
            <a:r>
              <a:rPr lang="en-US" sz="1800">
                <a:solidFill>
                  <a:srgbClr val="4D160F"/>
                </a:solidFill>
                <a:latin typeface="Rockwell"/>
                <a:ea typeface="Rockwell"/>
                <a:cs typeface="Rockwell"/>
                <a:sym typeface="Rockwell"/>
              </a:rPr>
              <a:t>	</a:t>
            </a:r>
            <a:r>
              <a:rPr i="1" lang="en-US" sz="1800">
                <a:solidFill>
                  <a:srgbClr val="4D160F"/>
                </a:solidFill>
                <a:latin typeface="Rockwell"/>
                <a:ea typeface="Rockwell"/>
                <a:cs typeface="Rockwell"/>
                <a:sym typeface="Rockwell"/>
              </a:rPr>
              <a:t>The efficient frontier is the set of optimal portfolios that offers the highest expected return for a defined 	level of risk or the lowest risk for a given level of expected return. Portfolios that lie below the efficient 	frontier are sub-optimal, because they do not provide enough return for the level of risk. Portfolios that 	cluster to the right of the efficient frontier are also sub-optimal, because they have a higher level of risk f 	for the defined rate of return</a:t>
            </a:r>
            <a:endParaRPr i="1" sz="1800">
              <a:solidFill>
                <a:srgbClr val="4D160F"/>
              </a:solidFill>
              <a:latin typeface="Rockwell"/>
              <a:ea typeface="Rockwell"/>
              <a:cs typeface="Rockwell"/>
              <a:sym typeface="Rockwell"/>
            </a:endParaRPr>
          </a:p>
          <a:p>
            <a:pPr indent="0" lvl="0" marL="0" marR="0" rtl="0" algn="l">
              <a:spcBef>
                <a:spcPts val="0"/>
              </a:spcBef>
              <a:spcAft>
                <a:spcPts val="0"/>
              </a:spcAft>
              <a:buNone/>
            </a:pPr>
            <a:r>
              <a:t/>
            </a:r>
            <a:endParaRPr i="1"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i="1"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i="1" sz="1800">
              <a:solidFill>
                <a:srgbClr val="00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A graph showing a graph of volatility&#10;&#10;Description automatically generated" id="182" name="Google Shape;182;p12"/>
          <p:cNvPicPr preferRelativeResize="0"/>
          <p:nvPr/>
        </p:nvPicPr>
        <p:blipFill rotWithShape="1">
          <a:blip r:embed="rId3">
            <a:alphaModFix/>
          </a:blip>
          <a:srcRect b="0" l="0" r="0" t="0"/>
          <a:stretch/>
        </p:blipFill>
        <p:spPr>
          <a:xfrm>
            <a:off x="364490" y="1608383"/>
            <a:ext cx="5731510" cy="3778885"/>
          </a:xfrm>
          <a:prstGeom prst="rect">
            <a:avLst/>
          </a:prstGeom>
          <a:noFill/>
          <a:ln>
            <a:noFill/>
          </a:ln>
        </p:spPr>
      </p:pic>
      <p:pic>
        <p:nvPicPr>
          <p:cNvPr descr="A graph showing a curve&#10;&#10;Description automatically generated with medium confidence" id="183" name="Google Shape;183;p12"/>
          <p:cNvPicPr preferRelativeResize="0"/>
          <p:nvPr/>
        </p:nvPicPr>
        <p:blipFill rotWithShape="1">
          <a:blip r:embed="rId4">
            <a:alphaModFix/>
          </a:blip>
          <a:srcRect b="0" l="0" r="0" t="0"/>
          <a:stretch/>
        </p:blipFill>
        <p:spPr>
          <a:xfrm>
            <a:off x="6327406" y="1608383"/>
            <a:ext cx="5731510" cy="37788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A graph showing a volatility curve&#10;&#10;Description automatically generated" id="188" name="Google Shape;188;p13"/>
          <p:cNvPicPr preferRelativeResize="0"/>
          <p:nvPr/>
        </p:nvPicPr>
        <p:blipFill rotWithShape="1">
          <a:blip r:embed="rId3">
            <a:alphaModFix/>
          </a:blip>
          <a:srcRect b="0" l="0" r="0" t="0"/>
          <a:stretch/>
        </p:blipFill>
        <p:spPr>
          <a:xfrm>
            <a:off x="364490" y="1539557"/>
            <a:ext cx="5731510" cy="3778885"/>
          </a:xfrm>
          <a:prstGeom prst="rect">
            <a:avLst/>
          </a:prstGeom>
          <a:noFill/>
          <a:ln>
            <a:noFill/>
          </a:ln>
        </p:spPr>
      </p:pic>
      <p:pic>
        <p:nvPicPr>
          <p:cNvPr descr="A graph of a graph showing a point of interest&#10;&#10;Description automatically generated with medium confidence" id="189" name="Google Shape;189;p13"/>
          <p:cNvPicPr preferRelativeResize="0"/>
          <p:nvPr/>
        </p:nvPicPr>
        <p:blipFill rotWithShape="1">
          <a:blip r:embed="rId4">
            <a:alphaModFix/>
          </a:blip>
          <a:srcRect b="0" l="0" r="0" t="0"/>
          <a:stretch/>
        </p:blipFill>
        <p:spPr>
          <a:xfrm>
            <a:off x="6219252" y="1539557"/>
            <a:ext cx="5731510" cy="37788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nvSpPr>
        <p:spPr>
          <a:xfrm>
            <a:off x="599768" y="1936955"/>
            <a:ext cx="10953135" cy="3731984"/>
          </a:xfrm>
          <a:prstGeom prst="rect">
            <a:avLst/>
          </a:prstGeom>
          <a:noFill/>
          <a:ln>
            <a:noFill/>
          </a:ln>
        </p:spPr>
        <p:txBody>
          <a:bodyPr anchorCtr="0" anchor="t" bIns="45700" lIns="91425" spcFirstLastPara="1" rIns="91425" wrap="square" tIns="45700">
            <a:spAutoFit/>
          </a:bodyPr>
          <a:lstStyle/>
          <a:p>
            <a:pPr indent="0" lvl="0" marL="457200" marR="0" rtl="0" algn="l">
              <a:lnSpc>
                <a:spcPct val="107000"/>
              </a:lnSpc>
              <a:spcBef>
                <a:spcPts val="0"/>
              </a:spcBef>
              <a:spcAft>
                <a:spcPts val="0"/>
              </a:spcAft>
              <a:buNone/>
            </a:pPr>
            <a:r>
              <a:rPr lang="en-US" sz="3600" u="sng">
                <a:solidFill>
                  <a:srgbClr val="4D160F"/>
                </a:solidFill>
                <a:latin typeface="Rockwell"/>
                <a:ea typeface="Rockwell"/>
                <a:cs typeface="Rockwell"/>
                <a:sym typeface="Rockwell"/>
              </a:rPr>
              <a:t>Conclusion:</a:t>
            </a:r>
            <a:endParaRPr/>
          </a:p>
          <a:p>
            <a:pPr indent="0" lvl="0" marL="457200" marR="0" rtl="0" algn="l">
              <a:lnSpc>
                <a:spcPct val="107000"/>
              </a:lnSpc>
              <a:spcBef>
                <a:spcPts val="0"/>
              </a:spcBef>
              <a:spcAft>
                <a:spcPts val="0"/>
              </a:spcAft>
              <a:buNone/>
            </a:pPr>
            <a:r>
              <a:t/>
            </a:r>
            <a:endParaRPr sz="1800">
              <a:solidFill>
                <a:srgbClr val="4D160F"/>
              </a:solidFill>
              <a:latin typeface="Rockwell"/>
              <a:ea typeface="Rockwell"/>
              <a:cs typeface="Rockwell"/>
              <a:sym typeface="Rockwell"/>
            </a:endParaRPr>
          </a:p>
          <a:p>
            <a:pPr indent="0" lvl="0" marL="457200" marR="0" rtl="0" algn="l">
              <a:lnSpc>
                <a:spcPct val="107000"/>
              </a:lnSpc>
              <a:spcBef>
                <a:spcPts val="0"/>
              </a:spcBef>
              <a:spcAft>
                <a:spcPts val="0"/>
              </a:spcAft>
              <a:buNone/>
            </a:pPr>
            <a:r>
              <a:rPr lang="en-US" sz="1800">
                <a:solidFill>
                  <a:srgbClr val="4D160F"/>
                </a:solidFill>
                <a:latin typeface="Rockwell"/>
                <a:ea typeface="Rockwell"/>
                <a:cs typeface="Rockwell"/>
                <a:sym typeface="Rockwell"/>
              </a:rPr>
              <a:t>Monte Carlo Simulation provides a powerful framework for portfolio optimization, enabling investors to make more informed decisions in the face of uncertainty. By simulating a wide range of market scenarios, investors can gain insights into the potential risks and rewards associated with different investment strategies. However, it is crucial to recognize the limitations and challenges associated with MCS and to use it in conjunction with other analytical tools and qualitative judgment for robust portfolio construction. As financial markets continue to evolve, the application of Monte Carlo Simulation is expected to play an increasingly important role in the field of portfolio management.</a:t>
            </a:r>
            <a:endParaRPr/>
          </a:p>
          <a:p>
            <a:pPr indent="0" lvl="0" marL="0" marR="0" rtl="0" algn="l">
              <a:spcBef>
                <a:spcPts val="800"/>
              </a:spcBef>
              <a:spcAft>
                <a:spcPts val="0"/>
              </a:spcAft>
              <a:buNone/>
            </a:pPr>
            <a:r>
              <a:t/>
            </a:r>
            <a:endParaRPr sz="1800">
              <a:solidFill>
                <a:schemeClr val="dk1"/>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grpSp>
        <p:nvGrpSpPr>
          <p:cNvPr id="199" name="Google Shape;199;p15"/>
          <p:cNvGrpSpPr/>
          <p:nvPr/>
        </p:nvGrpSpPr>
        <p:grpSpPr>
          <a:xfrm>
            <a:off x="11401725" y="6229681"/>
            <a:ext cx="457200" cy="457200"/>
            <a:chOff x="11361456" y="6195813"/>
            <a:chExt cx="548640" cy="548640"/>
          </a:xfrm>
        </p:grpSpPr>
        <p:sp>
          <p:nvSpPr>
            <p:cNvPr id="200" name="Google Shape;200;p15"/>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01" name="Google Shape;201;p1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pic>
        <p:nvPicPr>
          <p:cNvPr descr="Blue and orange Colour Powder background" id="202" name="Google Shape;202;p15"/>
          <p:cNvPicPr preferRelativeResize="0"/>
          <p:nvPr/>
        </p:nvPicPr>
        <p:blipFill rotWithShape="1">
          <a:blip r:embed="rId4">
            <a:alphaModFix/>
          </a:blip>
          <a:srcRect b="-1" l="0" r="26549" t="0"/>
          <a:stretch/>
        </p:blipFill>
        <p:spPr>
          <a:xfrm>
            <a:off x="1" y="10"/>
            <a:ext cx="7546216" cy="6857990"/>
          </a:xfrm>
          <a:prstGeom prst="rect">
            <a:avLst/>
          </a:prstGeom>
          <a:noFill/>
          <a:ln>
            <a:noFill/>
          </a:ln>
        </p:spPr>
      </p:pic>
      <p:sp>
        <p:nvSpPr>
          <p:cNvPr id="203" name="Google Shape;203;p15"/>
          <p:cNvSpPr txBox="1"/>
          <p:nvPr/>
        </p:nvSpPr>
        <p:spPr>
          <a:xfrm>
            <a:off x="7865805" y="2121408"/>
            <a:ext cx="3677263" cy="409257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5400">
                <a:solidFill>
                  <a:srgbClr val="4D160F"/>
                </a:solidFill>
                <a:latin typeface="Rockwell"/>
                <a:ea typeface="Rockwell"/>
                <a:cs typeface="Rockwell"/>
                <a:sym typeface="Rockwell"/>
              </a:rPr>
              <a:t>THANK YOU </a:t>
            </a:r>
            <a:endParaRPr/>
          </a:p>
          <a:p>
            <a:pPr indent="0" lvl="0" marL="0" marR="0" rtl="0" algn="l">
              <a:lnSpc>
                <a:spcPct val="90000"/>
              </a:lnSpc>
              <a:spcBef>
                <a:spcPts val="600"/>
              </a:spcBef>
              <a:spcAft>
                <a:spcPts val="0"/>
              </a:spcAft>
              <a:buClr>
                <a:srgbClr val="9E3611"/>
              </a:buClr>
              <a:buSzPts val="1360"/>
              <a:buFont typeface="Noto Sans Symbols"/>
              <a:buChar char="▪"/>
            </a:pPr>
            <a:r>
              <a:rPr lang="en-US" sz="1600">
                <a:solidFill>
                  <a:srgbClr val="4D160F"/>
                </a:solidFill>
                <a:latin typeface="Rockwell"/>
                <a:ea typeface="Rockwell"/>
                <a:cs typeface="Rockwell"/>
                <a:sym typeface="Rockwell"/>
              </a:rPr>
              <a:t>RITESH KUMAR</a:t>
            </a:r>
            <a:endParaRPr/>
          </a:p>
          <a:p>
            <a:pPr indent="0" lvl="0" marL="0" marR="0" rtl="0" algn="l">
              <a:lnSpc>
                <a:spcPct val="90000"/>
              </a:lnSpc>
              <a:spcBef>
                <a:spcPts val="600"/>
              </a:spcBef>
              <a:spcAft>
                <a:spcPts val="0"/>
              </a:spcAft>
              <a:buClr>
                <a:srgbClr val="9E3611"/>
              </a:buClr>
              <a:buSzPts val="1360"/>
              <a:buFont typeface="Noto Sans Symbols"/>
              <a:buChar char="▪"/>
            </a:pPr>
            <a:r>
              <a:rPr lang="en-US" sz="1600">
                <a:solidFill>
                  <a:srgbClr val="4D160F"/>
                </a:solidFill>
                <a:latin typeface="Rockwell"/>
                <a:ea typeface="Rockwell"/>
                <a:cs typeface="Rockwell"/>
                <a:sym typeface="Rockwell"/>
              </a:rPr>
              <a:t>22112088</a:t>
            </a:r>
            <a:endParaRPr/>
          </a:p>
          <a:p>
            <a:pPr indent="0" lvl="0" marL="0" marR="0" rtl="0" algn="l">
              <a:lnSpc>
                <a:spcPct val="90000"/>
              </a:lnSpc>
              <a:spcBef>
                <a:spcPts val="600"/>
              </a:spcBef>
              <a:spcAft>
                <a:spcPts val="0"/>
              </a:spcAft>
              <a:buClr>
                <a:srgbClr val="9E3611"/>
              </a:buClr>
              <a:buSzPts val="1360"/>
              <a:buFont typeface="Noto Sans Symbols"/>
              <a:buChar char="▪"/>
            </a:pPr>
            <a:r>
              <a:rPr lang="en-US" sz="1600">
                <a:solidFill>
                  <a:srgbClr val="4D160F"/>
                </a:solidFill>
                <a:latin typeface="Rockwell"/>
                <a:ea typeface="Rockwell"/>
                <a:cs typeface="Rockwell"/>
                <a:sym typeface="Rockwell"/>
              </a:rPr>
              <a:t>2</a:t>
            </a:r>
            <a:r>
              <a:rPr baseline="30000" lang="en-US" sz="1600">
                <a:solidFill>
                  <a:srgbClr val="4D160F"/>
                </a:solidFill>
                <a:latin typeface="Rockwell"/>
                <a:ea typeface="Rockwell"/>
                <a:cs typeface="Rockwell"/>
                <a:sym typeface="Rockwell"/>
              </a:rPr>
              <a:t>ND</a:t>
            </a:r>
            <a:r>
              <a:rPr lang="en-US" sz="1600">
                <a:solidFill>
                  <a:srgbClr val="4D160F"/>
                </a:solidFill>
                <a:latin typeface="Rockwell"/>
                <a:ea typeface="Rockwell"/>
                <a:cs typeface="Rockwell"/>
                <a:sym typeface="Rockwell"/>
              </a:rPr>
              <a:t>  YEAR  B.TECH.  CHEMICAL </a:t>
            </a:r>
            <a:endParaRPr/>
          </a:p>
          <a:p>
            <a:pPr indent="0" lvl="0" marL="0" marR="0" rtl="0" algn="l">
              <a:lnSpc>
                <a:spcPct val="90000"/>
              </a:lnSpc>
              <a:spcBef>
                <a:spcPts val="600"/>
              </a:spcBef>
              <a:spcAft>
                <a:spcPts val="0"/>
              </a:spcAft>
              <a:buNone/>
            </a:pPr>
            <a:r>
              <a:rPr lang="en-US" sz="1600">
                <a:solidFill>
                  <a:srgbClr val="4D160F"/>
                </a:solidFill>
                <a:latin typeface="Rockwell"/>
                <a:ea typeface="Rockwell"/>
                <a:cs typeface="Rockwell"/>
                <a:sym typeface="Rockwell"/>
              </a:rPr>
              <a:t>    ENGINEERING</a:t>
            </a:r>
            <a:endParaRPr/>
          </a:p>
          <a:p>
            <a:pPr indent="0" lvl="0" marL="0" marR="0" rtl="0" algn="l">
              <a:lnSpc>
                <a:spcPct val="90000"/>
              </a:lnSpc>
              <a:spcBef>
                <a:spcPts val="600"/>
              </a:spcBef>
              <a:spcAft>
                <a:spcPts val="0"/>
              </a:spcAft>
              <a:buClr>
                <a:srgbClr val="9E3611"/>
              </a:buClr>
              <a:buSzPts val="1360"/>
              <a:buFont typeface="Noto Sans Symbols"/>
              <a:buChar char="▪"/>
            </a:pPr>
            <a:r>
              <a:rPr lang="en-US" sz="1600">
                <a:solidFill>
                  <a:srgbClr val="4D160F"/>
                </a:solidFill>
                <a:latin typeface="Rockwell"/>
                <a:ea typeface="Rockwell"/>
                <a:cs typeface="Rockwell"/>
                <a:sym typeface="Rockwell"/>
              </a:rPr>
              <a:t> ritesh_k@ch.iitr.ac.in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INTRODUCTION</a:t>
            </a:r>
            <a:endParaRPr/>
          </a:p>
        </p:txBody>
      </p:sp>
      <p:sp>
        <p:nvSpPr>
          <p:cNvPr id="115" name="Google Shape;115;p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530"/>
              <a:buChar char="▪"/>
            </a:pPr>
            <a:r>
              <a:rPr lang="en-US" sz="1800">
                <a:solidFill>
                  <a:srgbClr val="4D160F"/>
                </a:solidFill>
              </a:rPr>
              <a:t>Portfolio optimization is a critical task for investors aiming to maximize returns while managing risks. Traditional methods often use historical data and statistical techniques to construct optimal portfolios. Modern Portfolio Theory (MPT), a hypothesis put forth by Harry Markowitz in his paper “Portfolio Selection,” (published in 1952 by the Journal of Finance) is an investment theory based on the idea that risk-averse investors can construct portfolios to optimize or maximize expected return based on a given level of market risk, emphasizing that risk is an inherent part of higher reward. It is one of the most important and influential economic theories dealing with finance and investment. </a:t>
            </a:r>
            <a:endParaRPr/>
          </a:p>
          <a:p>
            <a:pPr indent="-182880" lvl="0" marL="182880" rtl="0" algn="l">
              <a:lnSpc>
                <a:spcPct val="90000"/>
              </a:lnSpc>
              <a:spcBef>
                <a:spcPts val="1200"/>
              </a:spcBef>
              <a:spcAft>
                <a:spcPts val="0"/>
              </a:spcAft>
              <a:buSzPts val="1530"/>
              <a:buChar char="▪"/>
            </a:pPr>
            <a:r>
              <a:rPr lang="en-US" sz="1800">
                <a:solidFill>
                  <a:srgbClr val="4D160F"/>
                </a:solidFill>
              </a:rPr>
              <a:t>Monte Carlo Simulation (MCS) has emerged as a powerful tool for portfolio optimization. MCS helps in simulating various market scenarios, allowing investors to make informed decisions. This report explores the application of Monte Carlo Simulation in portfolio optimization, analysing its benefits and limitations.</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MONTE CARLO SIMULATION (MCS)</a:t>
            </a:r>
            <a:endParaRPr/>
          </a:p>
        </p:txBody>
      </p:sp>
      <p:sp>
        <p:nvSpPr>
          <p:cNvPr id="121" name="Google Shape;121;p3"/>
          <p:cNvSpPr txBox="1"/>
          <p:nvPr>
            <p:ph idx="1" type="body"/>
          </p:nvPr>
        </p:nvSpPr>
        <p:spPr>
          <a:xfrm>
            <a:off x="1069848" y="2121408"/>
            <a:ext cx="10058400" cy="9265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530"/>
              <a:buChar char="▪"/>
            </a:pPr>
            <a:r>
              <a:rPr lang="en-US" sz="1800">
                <a:solidFill>
                  <a:srgbClr val="4D160F"/>
                </a:solidFill>
              </a:rPr>
              <a:t>Monte Carlo simulation is a computational technique used to model and analyze complex systems and processes through random sampling. It is named after the famous casino city, Monte Carlo, because of the element of chance and randomness involved in the method. </a:t>
            </a:r>
            <a:endParaRPr sz="1800">
              <a:solidFill>
                <a:srgbClr val="4D160F"/>
              </a:solidFill>
            </a:endParaRPr>
          </a:p>
          <a:p>
            <a:pPr indent="-74929" lvl="0" marL="182880" rtl="0" algn="l">
              <a:lnSpc>
                <a:spcPct val="90000"/>
              </a:lnSpc>
              <a:spcBef>
                <a:spcPts val="1200"/>
              </a:spcBef>
              <a:spcAft>
                <a:spcPts val="0"/>
              </a:spcAft>
              <a:buSzPts val="1700"/>
              <a:buNone/>
            </a:pPr>
            <a:r>
              <a:t/>
            </a:r>
            <a:endParaRPr/>
          </a:p>
        </p:txBody>
      </p:sp>
      <p:sp>
        <p:nvSpPr>
          <p:cNvPr id="122" name="Google Shape;122;p3"/>
          <p:cNvSpPr txBox="1"/>
          <p:nvPr/>
        </p:nvSpPr>
        <p:spPr>
          <a:xfrm>
            <a:off x="1063752" y="3048000"/>
            <a:ext cx="9512968"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US" sz="4800">
                <a:solidFill>
                  <a:schemeClr val="dk1"/>
                </a:solidFill>
                <a:latin typeface="Rockwell"/>
                <a:ea typeface="Rockwell"/>
                <a:cs typeface="Rockwell"/>
                <a:sym typeface="Rockwell"/>
              </a:rPr>
              <a:t>KEY CONCEPTS OF MCS</a:t>
            </a:r>
            <a:endParaRPr/>
          </a:p>
          <a:p>
            <a:pPr indent="-285750" lvl="0" marL="285750" marR="0" rtl="0" algn="l">
              <a:spcBef>
                <a:spcPts val="0"/>
              </a:spcBef>
              <a:spcAft>
                <a:spcPts val="0"/>
              </a:spcAft>
              <a:buClr>
                <a:srgbClr val="4D160F"/>
              </a:buClr>
              <a:buSzPts val="1800"/>
              <a:buFont typeface="Arial"/>
              <a:buChar char="•"/>
            </a:pPr>
            <a:r>
              <a:rPr lang="en-US" sz="1800">
                <a:solidFill>
                  <a:srgbClr val="4D160F"/>
                </a:solidFill>
                <a:latin typeface="Rockwell"/>
                <a:ea typeface="Rockwell"/>
                <a:cs typeface="Rockwell"/>
                <a:sym typeface="Rockwell"/>
              </a:rPr>
              <a:t>Simulation Technique</a:t>
            </a:r>
            <a:endParaRPr/>
          </a:p>
          <a:p>
            <a:pPr indent="-285750" lvl="0" marL="285750" marR="0" rtl="0" algn="l">
              <a:spcBef>
                <a:spcPts val="0"/>
              </a:spcBef>
              <a:spcAft>
                <a:spcPts val="0"/>
              </a:spcAft>
              <a:buClr>
                <a:srgbClr val="4D160F"/>
              </a:buClr>
              <a:buSzPts val="1800"/>
              <a:buFont typeface="Arial"/>
              <a:buChar char="•"/>
            </a:pPr>
            <a:r>
              <a:rPr lang="en-US" sz="1800">
                <a:solidFill>
                  <a:srgbClr val="4D160F"/>
                </a:solidFill>
                <a:latin typeface="Rockwell"/>
                <a:ea typeface="Rockwell"/>
                <a:cs typeface="Rockwell"/>
                <a:sym typeface="Rockwell"/>
              </a:rPr>
              <a:t>Random Sampling</a:t>
            </a:r>
            <a:endParaRPr/>
          </a:p>
          <a:p>
            <a:pPr indent="-285750" lvl="0" marL="285750" marR="0" rtl="0" algn="l">
              <a:spcBef>
                <a:spcPts val="0"/>
              </a:spcBef>
              <a:spcAft>
                <a:spcPts val="0"/>
              </a:spcAft>
              <a:buClr>
                <a:srgbClr val="4D160F"/>
              </a:buClr>
              <a:buSzPts val="1800"/>
              <a:buFont typeface="Arial"/>
              <a:buChar char="•"/>
            </a:pPr>
            <a:r>
              <a:rPr lang="en-US" sz="1800">
                <a:solidFill>
                  <a:srgbClr val="4D160F"/>
                </a:solidFill>
                <a:latin typeface="Rockwell"/>
                <a:ea typeface="Rockwell"/>
                <a:cs typeface="Rockwell"/>
                <a:sym typeface="Rockwell"/>
              </a:rPr>
              <a:t>Probability Distribution</a:t>
            </a:r>
            <a:endParaRPr/>
          </a:p>
          <a:p>
            <a:pPr indent="-285750" lvl="0" marL="285750" marR="0" rtl="0" algn="l">
              <a:spcBef>
                <a:spcPts val="0"/>
              </a:spcBef>
              <a:spcAft>
                <a:spcPts val="0"/>
              </a:spcAft>
              <a:buClr>
                <a:srgbClr val="4D160F"/>
              </a:buClr>
              <a:buSzPts val="1800"/>
              <a:buFont typeface="Arial"/>
              <a:buChar char="•"/>
            </a:pPr>
            <a:r>
              <a:rPr lang="en-US" sz="1800">
                <a:solidFill>
                  <a:srgbClr val="4D160F"/>
                </a:solidFill>
                <a:latin typeface="Rockwell"/>
                <a:ea typeface="Rockwell"/>
                <a:cs typeface="Rockwell"/>
                <a:sym typeface="Rockwell"/>
              </a:rPr>
              <a:t>Modeling Complex Systems</a:t>
            </a:r>
            <a:endParaRPr/>
          </a:p>
          <a:p>
            <a:pPr indent="-285750" lvl="0" marL="285750" marR="0" rtl="0" algn="l">
              <a:spcBef>
                <a:spcPts val="0"/>
              </a:spcBef>
              <a:spcAft>
                <a:spcPts val="0"/>
              </a:spcAft>
              <a:buClr>
                <a:srgbClr val="4D160F"/>
              </a:buClr>
              <a:buSzPts val="1800"/>
              <a:buFont typeface="Arial"/>
              <a:buChar char="•"/>
            </a:pPr>
            <a:r>
              <a:rPr lang="en-US" sz="1800">
                <a:solidFill>
                  <a:srgbClr val="4D160F"/>
                </a:solidFill>
                <a:latin typeface="Rockwell"/>
                <a:ea typeface="Rockwell"/>
                <a:cs typeface="Rockwell"/>
                <a:sym typeface="Rockwell"/>
              </a:rPr>
              <a:t>Numerical Estimations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54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898358" y="484632"/>
            <a:ext cx="1022989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MONTE CARLO SIMULATION FOR OPTIMIZATION SEARCH</a:t>
            </a:r>
            <a:endParaRPr/>
          </a:p>
        </p:txBody>
      </p:sp>
      <p:sp>
        <p:nvSpPr>
          <p:cNvPr id="128" name="Google Shape;128;p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720"/>
              <a:buNone/>
            </a:pPr>
            <a:r>
              <a:rPr lang="en-US" sz="3200">
                <a:solidFill>
                  <a:srgbClr val="4D160F"/>
                </a:solidFill>
                <a:latin typeface="Rockwell"/>
                <a:ea typeface="Rockwell"/>
                <a:cs typeface="Rockwell"/>
                <a:sym typeface="Rockwell"/>
              </a:rPr>
              <a:t>  PROCEDURE:</a:t>
            </a:r>
            <a:endParaRPr/>
          </a:p>
          <a:p>
            <a:pPr indent="-342899" lvl="0" marL="617220" rtl="0" algn="l">
              <a:lnSpc>
                <a:spcPct val="107000"/>
              </a:lnSpc>
              <a:spcBef>
                <a:spcPts val="1200"/>
              </a:spcBef>
              <a:spcAft>
                <a:spcPts val="0"/>
              </a:spcAft>
              <a:buSzPts val="1530"/>
              <a:buFont typeface="Rockwell"/>
              <a:buAutoNum type="arabicPeriod"/>
            </a:pPr>
            <a:r>
              <a:rPr lang="en-US" sz="1800">
                <a:solidFill>
                  <a:srgbClr val="4D160F"/>
                </a:solidFill>
                <a:latin typeface="Quattrocento Sans"/>
                <a:ea typeface="Quattrocento Sans"/>
                <a:cs typeface="Quattrocento Sans"/>
                <a:sym typeface="Quattrocento Sans"/>
              </a:rPr>
              <a:t>Made four different portfolios with three stocks each and got their daily returns data from    web. </a:t>
            </a:r>
            <a:endParaRPr/>
          </a:p>
          <a:p>
            <a:pPr indent="0" lvl="0" marL="274320" rtl="0" algn="l">
              <a:lnSpc>
                <a:spcPct val="107000"/>
              </a:lnSpc>
              <a:spcBef>
                <a:spcPts val="1200"/>
              </a:spcBef>
              <a:spcAft>
                <a:spcPts val="0"/>
              </a:spcAft>
              <a:buSzPts val="1530"/>
              <a:buNone/>
            </a:pPr>
            <a:r>
              <a:rPr lang="en-US" sz="1800">
                <a:solidFill>
                  <a:srgbClr val="0070C0"/>
                </a:solidFill>
                <a:latin typeface="Quattrocento Sans"/>
                <a:ea typeface="Quattrocento Sans"/>
                <a:cs typeface="Quattrocento Sans"/>
                <a:sym typeface="Quattrocento Sans"/>
              </a:rPr>
              <a:t>      Portfolios made are:</a:t>
            </a:r>
            <a:endParaRPr sz="1800">
              <a:latin typeface="Calibri"/>
              <a:ea typeface="Calibri"/>
              <a:cs typeface="Calibri"/>
              <a:sym typeface="Calibri"/>
            </a:endParaRPr>
          </a:p>
          <a:p>
            <a:pPr indent="-182880" lvl="0" marL="914400" rtl="0" algn="l">
              <a:lnSpc>
                <a:spcPct val="107000"/>
              </a:lnSpc>
              <a:spcBef>
                <a:spcPts val="1200"/>
              </a:spcBef>
              <a:spcAft>
                <a:spcPts val="0"/>
              </a:spcAft>
              <a:buSzPts val="1530"/>
              <a:buChar char="▪"/>
            </a:pPr>
            <a:r>
              <a:rPr lang="en-US" sz="1800">
                <a:solidFill>
                  <a:srgbClr val="0070C0"/>
                </a:solidFill>
                <a:latin typeface="Quattrocento Sans"/>
                <a:ea typeface="Quattrocento Sans"/>
                <a:cs typeface="Quattrocento Sans"/>
                <a:sym typeface="Quattrocento Sans"/>
              </a:rPr>
              <a:t>1. Amazon , Apple , Netflix</a:t>
            </a:r>
            <a:endParaRPr sz="1800">
              <a:latin typeface="Calibri"/>
              <a:ea typeface="Calibri"/>
              <a:cs typeface="Calibri"/>
              <a:sym typeface="Calibri"/>
            </a:endParaRPr>
          </a:p>
          <a:p>
            <a:pPr indent="-182880" lvl="0" marL="914400" rtl="0" algn="l">
              <a:lnSpc>
                <a:spcPct val="107000"/>
              </a:lnSpc>
              <a:spcBef>
                <a:spcPts val="1200"/>
              </a:spcBef>
              <a:spcAft>
                <a:spcPts val="0"/>
              </a:spcAft>
              <a:buSzPts val="1530"/>
              <a:buChar char="▪"/>
            </a:pPr>
            <a:r>
              <a:rPr lang="en-US" sz="1800">
                <a:solidFill>
                  <a:srgbClr val="0070C0"/>
                </a:solidFill>
                <a:latin typeface="Quattrocento Sans"/>
                <a:ea typeface="Quattrocento Sans"/>
                <a:cs typeface="Quattrocento Sans"/>
                <a:sym typeface="Quattrocento Sans"/>
              </a:rPr>
              <a:t>2. Google , Meta , Goldman Sachs</a:t>
            </a:r>
            <a:endParaRPr sz="1800">
              <a:latin typeface="Calibri"/>
              <a:ea typeface="Calibri"/>
              <a:cs typeface="Calibri"/>
              <a:sym typeface="Calibri"/>
            </a:endParaRPr>
          </a:p>
          <a:p>
            <a:pPr indent="-182880" lvl="0" marL="914400" rtl="0" algn="l">
              <a:lnSpc>
                <a:spcPct val="107000"/>
              </a:lnSpc>
              <a:spcBef>
                <a:spcPts val="1200"/>
              </a:spcBef>
              <a:spcAft>
                <a:spcPts val="0"/>
              </a:spcAft>
              <a:buSzPts val="1530"/>
              <a:buChar char="▪"/>
            </a:pPr>
            <a:r>
              <a:rPr lang="en-US" sz="1800">
                <a:solidFill>
                  <a:srgbClr val="0070C0"/>
                </a:solidFill>
                <a:latin typeface="Quattrocento Sans"/>
                <a:ea typeface="Quattrocento Sans"/>
                <a:cs typeface="Quattrocento Sans"/>
                <a:sym typeface="Quattrocento Sans"/>
              </a:rPr>
              <a:t>3. JP Morgan , Johnson &amp; Johnson , Coco Cola</a:t>
            </a:r>
            <a:endParaRPr sz="1800">
              <a:latin typeface="Calibri"/>
              <a:ea typeface="Calibri"/>
              <a:cs typeface="Calibri"/>
              <a:sym typeface="Calibri"/>
            </a:endParaRPr>
          </a:p>
          <a:p>
            <a:pPr indent="-182880" lvl="0" marL="914400" rtl="0" algn="l">
              <a:lnSpc>
                <a:spcPct val="107000"/>
              </a:lnSpc>
              <a:spcBef>
                <a:spcPts val="1200"/>
              </a:spcBef>
              <a:spcAft>
                <a:spcPts val="0"/>
              </a:spcAft>
              <a:buSzPts val="1530"/>
              <a:buChar char="▪"/>
            </a:pPr>
            <a:r>
              <a:rPr lang="en-US" sz="1800">
                <a:solidFill>
                  <a:srgbClr val="0070C0"/>
                </a:solidFill>
                <a:latin typeface="Quattrocento Sans"/>
                <a:ea typeface="Quattrocento Sans"/>
                <a:cs typeface="Quattrocento Sans"/>
                <a:sym typeface="Quattrocento Sans"/>
              </a:rPr>
              <a:t>4. Microsoft , Accenture , Meta</a:t>
            </a:r>
            <a:endParaRPr sz="1800">
              <a:solidFill>
                <a:srgbClr val="000000"/>
              </a:solidFill>
              <a:latin typeface="Quattrocento Sans"/>
              <a:ea typeface="Quattrocento Sans"/>
              <a:cs typeface="Quattrocento Sans"/>
              <a:sym typeface="Quattrocento Sans"/>
            </a:endParaRPr>
          </a:p>
          <a:p>
            <a:pPr indent="0" lvl="0" marL="0" rtl="0" algn="l">
              <a:lnSpc>
                <a:spcPct val="90000"/>
              </a:lnSpc>
              <a:spcBef>
                <a:spcPts val="1200"/>
              </a:spcBef>
              <a:spcAft>
                <a:spcPts val="0"/>
              </a:spcAft>
              <a:buSzPts val="1530"/>
              <a:buNone/>
            </a:pPr>
            <a:r>
              <a:t/>
            </a:r>
            <a:endParaRPr sz="1800">
              <a:solidFill>
                <a:srgbClr val="000000"/>
              </a:solidFill>
              <a:latin typeface="Quattrocento Sans"/>
              <a:ea typeface="Quattrocento Sans"/>
              <a:cs typeface="Quattrocento Sans"/>
              <a:sym typeface="Quattrocento Sans"/>
            </a:endParaRPr>
          </a:p>
          <a:p>
            <a:pPr indent="-85724" lvl="0" marL="182880" rtl="0" algn="l">
              <a:lnSpc>
                <a:spcPct val="90000"/>
              </a:lnSpc>
              <a:spcBef>
                <a:spcPts val="1200"/>
              </a:spcBef>
              <a:spcAft>
                <a:spcPts val="0"/>
              </a:spcAft>
              <a:buSzPts val="1530"/>
              <a:buNone/>
            </a:pPr>
            <a:r>
              <a:t/>
            </a:r>
            <a:endParaRPr sz="1800">
              <a:solidFill>
                <a:srgbClr val="000000"/>
              </a:solidFill>
              <a:latin typeface="Quattrocento Sans"/>
              <a:ea typeface="Quattrocento Sans"/>
              <a:cs typeface="Quattrocento Sans"/>
              <a:sym typeface="Quattrocento Sans"/>
            </a:endParaRPr>
          </a:p>
          <a:p>
            <a:pPr indent="0" lvl="0" marL="0" rtl="0" algn="l">
              <a:lnSpc>
                <a:spcPct val="90000"/>
              </a:lnSpc>
              <a:spcBef>
                <a:spcPts val="1200"/>
              </a:spcBef>
              <a:spcAft>
                <a:spcPts val="0"/>
              </a:spcAft>
              <a:buSzPts val="1530"/>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1022555" y="786581"/>
            <a:ext cx="10294500" cy="21480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4D160F"/>
                </a:solidFill>
                <a:latin typeface="Rockwell"/>
                <a:ea typeface="Rockwell"/>
                <a:cs typeface="Rockwell"/>
                <a:sym typeface="Rockwell"/>
              </a:rPr>
              <a:t>2. Calculated mean daily returns, percent change in stocks and correlation between them for  </a:t>
            </a:r>
            <a:endParaRPr/>
          </a:p>
          <a:p>
            <a:pPr indent="0" lvl="0" marL="0" marR="0" rtl="0" algn="l">
              <a:lnSpc>
                <a:spcPct val="107000"/>
              </a:lnSpc>
              <a:spcBef>
                <a:spcPts val="0"/>
              </a:spcBef>
              <a:spcAft>
                <a:spcPts val="0"/>
              </a:spcAft>
              <a:buNone/>
            </a:pPr>
            <a:r>
              <a:rPr lang="en-US" sz="1800">
                <a:solidFill>
                  <a:srgbClr val="4D160F"/>
                </a:solidFill>
                <a:latin typeface="Rockwell"/>
                <a:ea typeface="Rockwell"/>
                <a:cs typeface="Rockwell"/>
                <a:sym typeface="Rockwell"/>
              </a:rPr>
              <a:t>     each portfolio</a:t>
            </a:r>
            <a:endParaRPr/>
          </a:p>
          <a:p>
            <a:pPr indent="0" lvl="0" marL="0" marR="0" rtl="0" algn="l">
              <a:lnSpc>
                <a:spcPct val="107000"/>
              </a:lnSpc>
              <a:spcBef>
                <a:spcPts val="0"/>
              </a:spcBef>
              <a:spcAft>
                <a:spcPts val="0"/>
              </a:spcAft>
              <a:buNone/>
            </a:pPr>
            <a:r>
              <a:rPr lang="en-US" sz="1800">
                <a:solidFill>
                  <a:srgbClr val="000000"/>
                </a:solidFill>
                <a:latin typeface="Rockwell"/>
                <a:ea typeface="Rockwell"/>
                <a:cs typeface="Rockwell"/>
                <a:sym typeface="Rockwell"/>
              </a:rPr>
              <a:t>                 </a:t>
            </a:r>
            <a:r>
              <a:rPr lang="en-US" sz="1800">
                <a:solidFill>
                  <a:srgbClr val="0070C0"/>
                </a:solidFill>
                <a:latin typeface="Quattrocento Sans"/>
                <a:ea typeface="Quattrocento Sans"/>
                <a:cs typeface="Quattrocento Sans"/>
                <a:sym typeface="Quattrocento Sans"/>
              </a:rPr>
              <a:t>Mean daily returns:</a:t>
            </a:r>
            <a:endParaRPr sz="1800">
              <a:solidFill>
                <a:schemeClr val="dk1"/>
              </a:solidFill>
              <a:latin typeface="Calibri"/>
              <a:ea typeface="Calibri"/>
              <a:cs typeface="Calibri"/>
              <a:sym typeface="Calibri"/>
            </a:endParaRPr>
          </a:p>
          <a:p>
            <a:pPr indent="0" lvl="0" marL="975360" marR="0" rtl="0" algn="l">
              <a:lnSpc>
                <a:spcPct val="107000"/>
              </a:lnSpc>
              <a:spcBef>
                <a:spcPts val="0"/>
              </a:spcBef>
              <a:spcAft>
                <a:spcPts val="0"/>
              </a:spcAft>
              <a:buNone/>
            </a:pPr>
            <a:r>
              <a:rPr lang="en-US" sz="1800">
                <a:solidFill>
                  <a:srgbClr val="8EAADB"/>
                </a:solidFill>
                <a:latin typeface="Courier New"/>
                <a:ea typeface="Courier New"/>
                <a:cs typeface="Courier New"/>
                <a:sym typeface="Courier New"/>
              </a:rPr>
              <a:t>1. AAPL 0.001081 AMZN 0.000972 NFLX 0.001231</a:t>
            </a:r>
            <a:endParaRPr sz="1800">
              <a:solidFill>
                <a:schemeClr val="dk1"/>
              </a:solidFill>
              <a:latin typeface="Calibri"/>
              <a:ea typeface="Calibri"/>
              <a:cs typeface="Calibri"/>
              <a:sym typeface="Calibri"/>
            </a:endParaRPr>
          </a:p>
          <a:p>
            <a:pPr indent="0" lvl="0" marL="975360" marR="0" rtl="0" algn="l">
              <a:lnSpc>
                <a:spcPct val="107000"/>
              </a:lnSpc>
              <a:spcBef>
                <a:spcPts val="0"/>
              </a:spcBef>
              <a:spcAft>
                <a:spcPts val="0"/>
              </a:spcAft>
              <a:buNone/>
            </a:pPr>
            <a:r>
              <a:rPr lang="en-US" sz="1800">
                <a:solidFill>
                  <a:srgbClr val="8EAADB"/>
                </a:solidFill>
                <a:latin typeface="Quattrocento Sans"/>
                <a:ea typeface="Quattrocento Sans"/>
                <a:cs typeface="Quattrocento Sans"/>
                <a:sym typeface="Quattrocento Sans"/>
              </a:rPr>
              <a:t>2.    </a:t>
            </a:r>
            <a:r>
              <a:rPr lang="en-US" sz="1800">
                <a:solidFill>
                  <a:srgbClr val="8EAADB"/>
                </a:solidFill>
                <a:latin typeface="Courier New"/>
                <a:ea typeface="Courier New"/>
                <a:cs typeface="Courier New"/>
                <a:sym typeface="Courier New"/>
              </a:rPr>
              <a:t>GOOG 0.000760 GS 0.000430 META 0.000969</a:t>
            </a:r>
            <a:endParaRPr sz="1800">
              <a:solidFill>
                <a:schemeClr val="dk1"/>
              </a:solidFill>
              <a:latin typeface="Calibri"/>
              <a:ea typeface="Calibri"/>
              <a:cs typeface="Calibri"/>
              <a:sym typeface="Calibri"/>
            </a:endParaRPr>
          </a:p>
          <a:p>
            <a:pPr indent="0" lvl="0" marL="975360" marR="0" rtl="0" algn="l">
              <a:lnSpc>
                <a:spcPct val="107000"/>
              </a:lnSpc>
              <a:spcBef>
                <a:spcPts val="0"/>
              </a:spcBef>
              <a:spcAft>
                <a:spcPts val="0"/>
              </a:spcAft>
              <a:buNone/>
            </a:pPr>
            <a:r>
              <a:rPr lang="en-US" sz="1800">
                <a:solidFill>
                  <a:srgbClr val="8EAADB"/>
                </a:solidFill>
                <a:latin typeface="Quattrocento Sans"/>
                <a:ea typeface="Quattrocento Sans"/>
                <a:cs typeface="Quattrocento Sans"/>
                <a:sym typeface="Quattrocento Sans"/>
              </a:rPr>
              <a:t>3.    </a:t>
            </a:r>
            <a:r>
              <a:rPr lang="en-US" sz="1800">
                <a:solidFill>
                  <a:srgbClr val="8EAADB"/>
                </a:solidFill>
                <a:latin typeface="Courier New"/>
                <a:ea typeface="Courier New"/>
                <a:cs typeface="Courier New"/>
                <a:sym typeface="Courier New"/>
              </a:rPr>
              <a:t>JNJ 0.000362 JPM 0.000598 KO 0.000314</a:t>
            </a:r>
            <a:endParaRPr sz="1800">
              <a:solidFill>
                <a:schemeClr val="dk1"/>
              </a:solidFill>
              <a:latin typeface="Calibri"/>
              <a:ea typeface="Calibri"/>
              <a:cs typeface="Calibri"/>
              <a:sym typeface="Calibri"/>
            </a:endParaRPr>
          </a:p>
          <a:p>
            <a:pPr indent="0" lvl="0" marL="914400" marR="0" rtl="0" algn="l">
              <a:lnSpc>
                <a:spcPct val="107000"/>
              </a:lnSpc>
              <a:spcBef>
                <a:spcPts val="0"/>
              </a:spcBef>
              <a:spcAft>
                <a:spcPts val="0"/>
              </a:spcAft>
              <a:buNone/>
            </a:pPr>
            <a:r>
              <a:rPr lang="en-US" sz="1800">
                <a:solidFill>
                  <a:srgbClr val="8EAADB"/>
                </a:solidFill>
                <a:latin typeface="Courier New"/>
                <a:ea typeface="Courier New"/>
                <a:cs typeface="Courier New"/>
                <a:sym typeface="Courier New"/>
              </a:rPr>
              <a:t>4. </a:t>
            </a:r>
            <a:r>
              <a:rPr lang="en-US" sz="1800">
                <a:solidFill>
                  <a:srgbClr val="8EAADB"/>
                </a:solidFill>
                <a:latin typeface="Courier New"/>
                <a:ea typeface="Courier New"/>
                <a:cs typeface="Courier New"/>
                <a:sym typeface="Courier New"/>
              </a:rPr>
              <a:t>ACN 0.000703 META 0.000969 MSFT 0.001099</a:t>
            </a:r>
            <a:endParaRPr/>
          </a:p>
        </p:txBody>
      </p:sp>
      <p:sp>
        <p:nvSpPr>
          <p:cNvPr id="134" name="Google Shape;134;p5"/>
          <p:cNvSpPr txBox="1"/>
          <p:nvPr/>
        </p:nvSpPr>
        <p:spPr>
          <a:xfrm>
            <a:off x="1022555" y="2948648"/>
            <a:ext cx="1031403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D160F"/>
                </a:solidFill>
                <a:latin typeface="Rockwell"/>
                <a:ea typeface="Rockwell"/>
                <a:cs typeface="Rockwell"/>
                <a:sym typeface="Rockwell"/>
              </a:rPr>
              <a:t>3. Simulated thousands of possible allocations.</a:t>
            </a:r>
            <a:endParaRPr sz="1800">
              <a:solidFill>
                <a:srgbClr val="4D160F"/>
              </a:solidFill>
              <a:latin typeface="Rockwell"/>
              <a:ea typeface="Rockwell"/>
              <a:cs typeface="Rockwell"/>
              <a:sym typeface="Rockwell"/>
            </a:endParaRPr>
          </a:p>
          <a:p>
            <a:pPr indent="0" lvl="0" marL="0" marR="0" rtl="0" algn="l">
              <a:spcBef>
                <a:spcPts val="0"/>
              </a:spcBef>
              <a:spcAft>
                <a:spcPts val="0"/>
              </a:spcAft>
              <a:buNone/>
            </a:pPr>
            <a:r>
              <a:t/>
            </a:r>
            <a:endParaRPr sz="1800">
              <a:solidFill>
                <a:srgbClr val="4D160F"/>
              </a:solidFill>
              <a:latin typeface="Rockwell"/>
              <a:ea typeface="Rockwell"/>
              <a:cs typeface="Rockwell"/>
              <a:sym typeface="Rockwell"/>
            </a:endParaRPr>
          </a:p>
          <a:p>
            <a:pPr indent="0" lvl="0" marL="0" marR="0" rtl="0" algn="l">
              <a:spcBef>
                <a:spcPts val="0"/>
              </a:spcBef>
              <a:spcAft>
                <a:spcPts val="0"/>
              </a:spcAft>
              <a:buNone/>
            </a:pPr>
            <a:r>
              <a:rPr lang="en-US" sz="1800">
                <a:solidFill>
                  <a:srgbClr val="4D160F"/>
                </a:solidFill>
                <a:latin typeface="Rockwell"/>
                <a:ea typeface="Rockwell"/>
                <a:cs typeface="Rockwell"/>
                <a:sym typeface="Rockwell"/>
              </a:rPr>
              <a:t>4. Plotted graphs for Portfolio Adj. Close Price History</a:t>
            </a:r>
            <a:r>
              <a:rPr lang="en-US" sz="1800">
                <a:solidFill>
                  <a:srgbClr val="000000"/>
                </a:solidFill>
                <a:latin typeface="Quattrocento Sans"/>
                <a:ea typeface="Quattrocento Sans"/>
                <a:cs typeface="Quattrocento Sans"/>
                <a:sym typeface="Quattrocento Sans"/>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pic>
        <p:nvPicPr>
          <p:cNvPr id="135" name="Google Shape;135;p5"/>
          <p:cNvPicPr preferRelativeResize="0"/>
          <p:nvPr/>
        </p:nvPicPr>
        <p:blipFill rotWithShape="1">
          <a:blip r:embed="rId3">
            <a:alphaModFix/>
          </a:blip>
          <a:srcRect b="0" l="0" r="0" t="0"/>
          <a:stretch/>
        </p:blipFill>
        <p:spPr>
          <a:xfrm>
            <a:off x="1853729" y="3909201"/>
            <a:ext cx="4035794" cy="2728707"/>
          </a:xfrm>
          <a:prstGeom prst="rect">
            <a:avLst/>
          </a:prstGeom>
          <a:noFill/>
          <a:ln>
            <a:noFill/>
          </a:ln>
        </p:spPr>
      </p:pic>
      <p:pic>
        <p:nvPicPr>
          <p:cNvPr id="136" name="Google Shape;136;p5"/>
          <p:cNvPicPr preferRelativeResize="0"/>
          <p:nvPr/>
        </p:nvPicPr>
        <p:blipFill rotWithShape="1">
          <a:blip r:embed="rId4">
            <a:alphaModFix/>
          </a:blip>
          <a:srcRect b="0" l="0" r="0" t="0"/>
          <a:stretch/>
        </p:blipFill>
        <p:spPr>
          <a:xfrm>
            <a:off x="6169741" y="3907653"/>
            <a:ext cx="4168529" cy="27287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A graph of different colored lines&#10;&#10;Description automatically generated" id="141" name="Google Shape;141;p6"/>
          <p:cNvPicPr preferRelativeResize="0"/>
          <p:nvPr/>
        </p:nvPicPr>
        <p:blipFill rotWithShape="1">
          <a:blip r:embed="rId3">
            <a:alphaModFix/>
          </a:blip>
          <a:srcRect b="0" l="0" r="0" t="0"/>
          <a:stretch/>
        </p:blipFill>
        <p:spPr>
          <a:xfrm>
            <a:off x="506709" y="276952"/>
            <a:ext cx="4743717" cy="2584235"/>
          </a:xfrm>
          <a:prstGeom prst="rect">
            <a:avLst/>
          </a:prstGeom>
          <a:noFill/>
          <a:ln>
            <a:noFill/>
          </a:ln>
        </p:spPr>
      </p:pic>
      <p:pic>
        <p:nvPicPr>
          <p:cNvPr descr="A graph of a graph showing the price of a stock market&#10;&#10;Description automatically generated" id="142" name="Google Shape;142;p6"/>
          <p:cNvPicPr preferRelativeResize="0"/>
          <p:nvPr/>
        </p:nvPicPr>
        <p:blipFill rotWithShape="1">
          <a:blip r:embed="rId4">
            <a:alphaModFix/>
          </a:blip>
          <a:srcRect b="0" l="0" r="0" t="0"/>
          <a:stretch/>
        </p:blipFill>
        <p:spPr>
          <a:xfrm>
            <a:off x="6238219" y="276952"/>
            <a:ext cx="5039381" cy="2584235"/>
          </a:xfrm>
          <a:prstGeom prst="rect">
            <a:avLst/>
          </a:prstGeom>
          <a:noFill/>
          <a:ln>
            <a:noFill/>
          </a:ln>
        </p:spPr>
      </p:pic>
      <p:sp>
        <p:nvSpPr>
          <p:cNvPr id="143" name="Google Shape;143;p6"/>
          <p:cNvSpPr txBox="1"/>
          <p:nvPr/>
        </p:nvSpPr>
        <p:spPr>
          <a:xfrm>
            <a:off x="580103" y="3352800"/>
            <a:ext cx="1069749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u="sng">
                <a:solidFill>
                  <a:srgbClr val="4D160F"/>
                </a:solidFill>
                <a:latin typeface="Rockwell"/>
                <a:ea typeface="Rockwell"/>
                <a:cs typeface="Rockwell"/>
                <a:sym typeface="Rockwell"/>
              </a:rPr>
              <a:t>We will now switch over to using log returns instead of arithmetic returns. Most technical analyses require detrending/normalizing the time series and using log returns is a nice way to do that.</a:t>
            </a:r>
            <a:endParaRPr/>
          </a:p>
          <a:p>
            <a:pPr indent="0" lvl="0" marL="0" marR="0" rtl="0" algn="l">
              <a:spcBef>
                <a:spcPts val="0"/>
              </a:spcBef>
              <a:spcAft>
                <a:spcPts val="0"/>
              </a:spcAft>
              <a:buNone/>
            </a:pPr>
            <a:r>
              <a:t/>
            </a:r>
            <a:endParaRPr i="1" sz="1800" u="sng">
              <a:solidFill>
                <a:srgbClr val="4D160F"/>
              </a:solidFill>
              <a:latin typeface="Rockwell"/>
              <a:ea typeface="Rockwell"/>
              <a:cs typeface="Rockwell"/>
              <a:sym typeface="Rockwell"/>
            </a:endParaRPr>
          </a:p>
          <a:p>
            <a:pPr indent="0" lvl="0" marL="0" marR="0" rtl="0" algn="l">
              <a:spcBef>
                <a:spcPts val="0"/>
              </a:spcBef>
              <a:spcAft>
                <a:spcPts val="0"/>
              </a:spcAft>
              <a:buNone/>
            </a:pPr>
            <a:r>
              <a:t/>
            </a:r>
            <a:endParaRPr i="1" sz="1800" u="sng">
              <a:solidFill>
                <a:srgbClr val="4D160F"/>
              </a:solidFill>
              <a:latin typeface="Rockwell"/>
              <a:ea typeface="Rockwell"/>
              <a:cs typeface="Rockwell"/>
              <a:sym typeface="Rockwell"/>
            </a:endParaRPr>
          </a:p>
          <a:p>
            <a:pPr indent="-342900" lvl="0" marL="342900" marR="0" rtl="0" algn="l">
              <a:spcBef>
                <a:spcPts val="0"/>
              </a:spcBef>
              <a:spcAft>
                <a:spcPts val="0"/>
              </a:spcAft>
              <a:buClr>
                <a:srgbClr val="4D160F"/>
              </a:buClr>
              <a:buSzPts val="1800"/>
              <a:buFont typeface="Rockwell"/>
              <a:buAutoNum type="arabicPeriod" startAt="5"/>
            </a:pPr>
            <a:r>
              <a:rPr lang="en-US" sz="1800">
                <a:solidFill>
                  <a:srgbClr val="4D160F"/>
                </a:solidFill>
                <a:latin typeface="Rockwell"/>
                <a:ea typeface="Rockwell"/>
                <a:cs typeface="Rockwell"/>
                <a:sym typeface="Rockwell"/>
              </a:rPr>
              <a:t>Computed log returns, its mean, pairwise covariance of columns and multiplied it by number of  days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A screenshot of a graph&#10;&#10;Description automatically generated" id="148" name="Google Shape;148;p7"/>
          <p:cNvPicPr preferRelativeResize="0"/>
          <p:nvPr/>
        </p:nvPicPr>
        <p:blipFill rotWithShape="1">
          <a:blip r:embed="rId3">
            <a:alphaModFix/>
          </a:blip>
          <a:srcRect b="0" l="0" r="0" t="0"/>
          <a:stretch/>
        </p:blipFill>
        <p:spPr>
          <a:xfrm>
            <a:off x="365760" y="85090"/>
            <a:ext cx="5731510" cy="3343910"/>
          </a:xfrm>
          <a:prstGeom prst="rect">
            <a:avLst/>
          </a:prstGeom>
          <a:noFill/>
          <a:ln>
            <a:noFill/>
          </a:ln>
        </p:spPr>
      </p:pic>
      <p:pic>
        <p:nvPicPr>
          <p:cNvPr descr="A graph of data on a white background&#10;&#10;Description automatically generated" id="149" name="Google Shape;149;p7"/>
          <p:cNvPicPr preferRelativeResize="0"/>
          <p:nvPr/>
        </p:nvPicPr>
        <p:blipFill rotWithShape="1">
          <a:blip r:embed="rId4">
            <a:alphaModFix/>
          </a:blip>
          <a:srcRect b="0" l="0" r="0" t="0"/>
          <a:stretch/>
        </p:blipFill>
        <p:spPr>
          <a:xfrm>
            <a:off x="6246238" y="85090"/>
            <a:ext cx="5677535" cy="3343910"/>
          </a:xfrm>
          <a:prstGeom prst="rect">
            <a:avLst/>
          </a:prstGeom>
          <a:noFill/>
          <a:ln>
            <a:noFill/>
          </a:ln>
        </p:spPr>
      </p:pic>
      <p:pic>
        <p:nvPicPr>
          <p:cNvPr descr="A screenshot of a graph&#10;&#10;Description automatically generated" id="150" name="Google Shape;150;p7"/>
          <p:cNvPicPr preferRelativeResize="0"/>
          <p:nvPr/>
        </p:nvPicPr>
        <p:blipFill rotWithShape="1">
          <a:blip r:embed="rId5">
            <a:alphaModFix/>
          </a:blip>
          <a:srcRect b="0" l="0" r="0" t="0"/>
          <a:stretch/>
        </p:blipFill>
        <p:spPr>
          <a:xfrm>
            <a:off x="365760" y="3496310"/>
            <a:ext cx="5730240" cy="3276600"/>
          </a:xfrm>
          <a:prstGeom prst="rect">
            <a:avLst/>
          </a:prstGeom>
          <a:noFill/>
          <a:ln>
            <a:noFill/>
          </a:ln>
        </p:spPr>
      </p:pic>
      <p:pic>
        <p:nvPicPr>
          <p:cNvPr descr="A screenshot of a graph&#10;&#10;Description automatically generated" id="151" name="Google Shape;151;p7"/>
          <p:cNvPicPr preferRelativeResize="0"/>
          <p:nvPr/>
        </p:nvPicPr>
        <p:blipFill rotWithShape="1">
          <a:blip r:embed="rId6">
            <a:alphaModFix/>
          </a:blip>
          <a:srcRect b="0" l="0" r="0" t="0"/>
          <a:stretch/>
        </p:blipFill>
        <p:spPr>
          <a:xfrm>
            <a:off x="6246238" y="3496310"/>
            <a:ext cx="5677535" cy="33439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nvSpPr>
        <p:spPr>
          <a:xfrm>
            <a:off x="412955" y="422787"/>
            <a:ext cx="11375922" cy="344030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0070C0"/>
                </a:solidFill>
                <a:latin typeface="Rockwell"/>
                <a:ea typeface="Rockwell"/>
                <a:cs typeface="Rockwell"/>
                <a:sym typeface="Rockwell"/>
              </a:rPr>
              <a:t>Mean log returns:</a:t>
            </a:r>
            <a:endParaRPr sz="1800">
              <a:solidFill>
                <a:schemeClr val="dk1"/>
              </a:solidFill>
              <a:latin typeface="Rockwell"/>
              <a:ea typeface="Rockwell"/>
              <a:cs typeface="Rockwell"/>
              <a:sym typeface="Rockwell"/>
            </a:endParaRPr>
          </a:p>
          <a:p>
            <a:pPr indent="-342900" lvl="0" marL="342900" marR="0" rtl="0" algn="l">
              <a:lnSpc>
                <a:spcPct val="107000"/>
              </a:lnSpc>
              <a:spcBef>
                <a:spcPts val="800"/>
              </a:spcBef>
              <a:spcAft>
                <a:spcPts val="0"/>
              </a:spcAft>
              <a:buClr>
                <a:srgbClr val="0070C0"/>
              </a:buClr>
              <a:buSzPts val="1800"/>
              <a:buFont typeface="Rockwell"/>
              <a:buAutoNum type="arabicPeriod"/>
            </a:pPr>
            <a:r>
              <a:rPr lang="en-US" sz="1800">
                <a:solidFill>
                  <a:srgbClr val="0070C0"/>
                </a:solidFill>
                <a:latin typeface="Rockwell"/>
                <a:ea typeface="Rockwell"/>
                <a:cs typeface="Rockwell"/>
                <a:sym typeface="Rockwell"/>
              </a:rPr>
              <a:t>AAPL ; 0.231629   AMZN : 0.189546    NFLX : 0.207770</a:t>
            </a:r>
            <a:endParaRPr sz="1800">
              <a:solidFill>
                <a:schemeClr val="dk1"/>
              </a:solidFill>
              <a:latin typeface="Rockwell"/>
              <a:ea typeface="Rockwell"/>
              <a:cs typeface="Rockwell"/>
              <a:sym typeface="Rockwell"/>
            </a:endParaRPr>
          </a:p>
          <a:p>
            <a:pPr indent="-342900" lvl="0" marL="342900" marR="0" rtl="0" algn="l">
              <a:lnSpc>
                <a:spcPct val="107000"/>
              </a:lnSpc>
              <a:spcBef>
                <a:spcPts val="0"/>
              </a:spcBef>
              <a:spcAft>
                <a:spcPts val="0"/>
              </a:spcAft>
              <a:buClr>
                <a:srgbClr val="0070C0"/>
              </a:buClr>
              <a:buSzPts val="1800"/>
              <a:buFont typeface="Rockwell"/>
              <a:buAutoNum type="arabicPeriod"/>
            </a:pPr>
            <a:r>
              <a:rPr lang="en-US" sz="1800">
                <a:solidFill>
                  <a:srgbClr val="0070C0"/>
                </a:solidFill>
                <a:latin typeface="Rockwell"/>
                <a:ea typeface="Rockwell"/>
                <a:cs typeface="Rockwell"/>
                <a:sym typeface="Rockwell"/>
              </a:rPr>
              <a:t>GOOG : 0.152212   GS : 0.68556    META : 0.172361</a:t>
            </a:r>
            <a:endParaRPr sz="1800">
              <a:solidFill>
                <a:schemeClr val="dk1"/>
              </a:solidFill>
              <a:latin typeface="Rockwell"/>
              <a:ea typeface="Rockwell"/>
              <a:cs typeface="Rockwell"/>
              <a:sym typeface="Rockwell"/>
            </a:endParaRPr>
          </a:p>
          <a:p>
            <a:pPr indent="-342900" lvl="0" marL="342900" marR="0" rtl="0" algn="l">
              <a:lnSpc>
                <a:spcPct val="107000"/>
              </a:lnSpc>
              <a:spcBef>
                <a:spcPts val="0"/>
              </a:spcBef>
              <a:spcAft>
                <a:spcPts val="0"/>
              </a:spcAft>
              <a:buClr>
                <a:srgbClr val="0070C0"/>
              </a:buClr>
              <a:buSzPts val="1800"/>
              <a:buFont typeface="Rockwell"/>
              <a:buAutoNum type="arabicPeriod"/>
            </a:pPr>
            <a:r>
              <a:rPr lang="en-US" sz="1800">
                <a:solidFill>
                  <a:srgbClr val="0070C0"/>
                </a:solidFill>
                <a:latin typeface="Rockwell"/>
                <a:ea typeface="Rockwell"/>
                <a:cs typeface="Rockwell"/>
                <a:sym typeface="Rockwell"/>
              </a:rPr>
              <a:t>JNJ : 0.074813   JPM : 0.114069    KO : 0.062789</a:t>
            </a:r>
            <a:endParaRPr sz="1800">
              <a:solidFill>
                <a:schemeClr val="dk1"/>
              </a:solidFill>
              <a:latin typeface="Rockwell"/>
              <a:ea typeface="Rockwell"/>
              <a:cs typeface="Rockwell"/>
              <a:sym typeface="Rockwell"/>
            </a:endParaRPr>
          </a:p>
          <a:p>
            <a:pPr indent="-342900" lvl="0" marL="342900" marR="0" rtl="0" algn="l">
              <a:lnSpc>
                <a:spcPct val="107000"/>
              </a:lnSpc>
              <a:spcBef>
                <a:spcPts val="0"/>
              </a:spcBef>
              <a:spcAft>
                <a:spcPts val="0"/>
              </a:spcAft>
              <a:buClr>
                <a:srgbClr val="0070C0"/>
              </a:buClr>
              <a:buSzPts val="1800"/>
              <a:buFont typeface="Rockwell"/>
              <a:buAutoNum type="arabicPeriod"/>
            </a:pPr>
            <a:r>
              <a:rPr lang="en-US" sz="1800">
                <a:solidFill>
                  <a:srgbClr val="0070C0"/>
                </a:solidFill>
                <a:latin typeface="Rockwell"/>
                <a:ea typeface="Rockwell"/>
                <a:cs typeface="Rockwell"/>
                <a:sym typeface="Rockwell"/>
              </a:rPr>
              <a:t>ACN : 0.147677   META : 0.172361   MSFT : 0.239886</a:t>
            </a:r>
            <a:endParaRPr/>
          </a:p>
          <a:p>
            <a:pPr indent="0" lvl="0" marL="0" marR="0" rtl="0" algn="l">
              <a:lnSpc>
                <a:spcPct val="107000"/>
              </a:lnSpc>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lnSpc>
                <a:spcPct val="107000"/>
              </a:lnSpc>
              <a:spcBef>
                <a:spcPts val="0"/>
              </a:spcBef>
              <a:spcAft>
                <a:spcPts val="0"/>
              </a:spcAft>
              <a:buNone/>
            </a:pPr>
            <a:r>
              <a:rPr lang="en-US" sz="1800">
                <a:solidFill>
                  <a:srgbClr val="4D160F"/>
                </a:solidFill>
                <a:latin typeface="Rockwell"/>
                <a:ea typeface="Rockwell"/>
                <a:cs typeface="Rockwell"/>
                <a:sym typeface="Rockwell"/>
              </a:rPr>
              <a:t>6.   We then ran it for some random allocation and then again did it many times.</a:t>
            </a:r>
            <a:endParaRPr sz="1800">
              <a:solidFill>
                <a:srgbClr val="4D160F"/>
              </a:solidFill>
              <a:latin typeface="Rockwell"/>
              <a:ea typeface="Rockwell"/>
              <a:cs typeface="Rockwell"/>
              <a:sym typeface="Rockwell"/>
            </a:endParaRPr>
          </a:p>
          <a:p>
            <a:pPr indent="0" lvl="0" marL="457200" marR="0" rtl="0" algn="l">
              <a:lnSpc>
                <a:spcPct val="107000"/>
              </a:lnSpc>
              <a:spcBef>
                <a:spcPts val="0"/>
              </a:spcBef>
              <a:spcAft>
                <a:spcPts val="0"/>
              </a:spcAft>
              <a:buNone/>
            </a:pPr>
            <a:r>
              <a:rPr lang="en-US" sz="1800">
                <a:solidFill>
                  <a:srgbClr val="4D160F"/>
                </a:solidFill>
                <a:latin typeface="Rockwell"/>
                <a:ea typeface="Rockwell"/>
                <a:cs typeface="Rockwell"/>
                <a:sym typeface="Rockwell"/>
              </a:rPr>
              <a:t> </a:t>
            </a:r>
            <a:endParaRPr sz="1800">
              <a:solidFill>
                <a:srgbClr val="4D160F"/>
              </a:solidFill>
              <a:latin typeface="Rockwell"/>
              <a:ea typeface="Rockwell"/>
              <a:cs typeface="Rockwell"/>
              <a:sym typeface="Rockwell"/>
            </a:endParaRPr>
          </a:p>
          <a:p>
            <a:pPr indent="0" lvl="0" marL="0" marR="0" rtl="0" algn="l">
              <a:lnSpc>
                <a:spcPct val="107000"/>
              </a:lnSpc>
              <a:spcBef>
                <a:spcPts val="0"/>
              </a:spcBef>
              <a:spcAft>
                <a:spcPts val="0"/>
              </a:spcAft>
              <a:buNone/>
            </a:pPr>
            <a:r>
              <a:rPr lang="en-US" sz="1800">
                <a:solidFill>
                  <a:srgbClr val="4D160F"/>
                </a:solidFill>
                <a:latin typeface="Rockwell"/>
                <a:ea typeface="Rockwell"/>
                <a:cs typeface="Rockwell"/>
                <a:sym typeface="Rockwell"/>
              </a:rPr>
              <a:t>7.   Created random weights, rebalanced and saved them.</a:t>
            </a:r>
            <a:endParaRPr sz="1800">
              <a:solidFill>
                <a:srgbClr val="4D160F"/>
              </a:solidFill>
              <a:latin typeface="Rockwell"/>
              <a:ea typeface="Rockwell"/>
              <a:cs typeface="Rockwell"/>
              <a:sym typeface="Rockwell"/>
            </a:endParaRPr>
          </a:p>
          <a:p>
            <a:pPr indent="0" lvl="0" marL="457200" marR="0" rtl="0" algn="l">
              <a:lnSpc>
                <a:spcPct val="107000"/>
              </a:lnSpc>
              <a:spcBef>
                <a:spcPts val="0"/>
              </a:spcBef>
              <a:spcAft>
                <a:spcPts val="0"/>
              </a:spcAft>
              <a:buNone/>
            </a:pPr>
            <a:r>
              <a:rPr lang="en-US" sz="1800">
                <a:solidFill>
                  <a:srgbClr val="4D160F"/>
                </a:solidFill>
                <a:latin typeface="Rockwell"/>
                <a:ea typeface="Rockwell"/>
                <a:cs typeface="Rockwell"/>
                <a:sym typeface="Rockwell"/>
              </a:rPr>
              <a:t> </a:t>
            </a:r>
            <a:endParaRPr sz="1800">
              <a:solidFill>
                <a:srgbClr val="4D160F"/>
              </a:solidFill>
              <a:latin typeface="Rockwell"/>
              <a:ea typeface="Rockwell"/>
              <a:cs typeface="Rockwell"/>
              <a:sym typeface="Rockwell"/>
            </a:endParaRPr>
          </a:p>
          <a:p>
            <a:pPr indent="0" lvl="0" marL="0" marR="0" rtl="0" algn="l">
              <a:lnSpc>
                <a:spcPct val="107000"/>
              </a:lnSpc>
              <a:spcBef>
                <a:spcPts val="0"/>
              </a:spcBef>
              <a:spcAft>
                <a:spcPts val="0"/>
              </a:spcAft>
              <a:buNone/>
            </a:pPr>
            <a:r>
              <a:rPr lang="en-US" sz="1800">
                <a:solidFill>
                  <a:srgbClr val="4D160F"/>
                </a:solidFill>
                <a:latin typeface="Rockwell"/>
                <a:ea typeface="Rockwell"/>
                <a:cs typeface="Rockwell"/>
                <a:sym typeface="Rockwell"/>
              </a:rPr>
              <a:t>8.   Calculated expected return, expected volatility and Sharpe ratio</a:t>
            </a:r>
            <a:endParaRPr sz="1800">
              <a:solidFill>
                <a:schemeClr val="dk1"/>
              </a:solidFill>
              <a:latin typeface="Calibri"/>
              <a:ea typeface="Calibri"/>
              <a:cs typeface="Calibri"/>
              <a:sym typeface="Calibri"/>
            </a:endParaRPr>
          </a:p>
        </p:txBody>
      </p:sp>
      <p:sp>
        <p:nvSpPr>
          <p:cNvPr id="157" name="Google Shape;157;p8"/>
          <p:cNvSpPr txBox="1"/>
          <p:nvPr/>
        </p:nvSpPr>
        <p:spPr>
          <a:xfrm>
            <a:off x="678425" y="4210726"/>
            <a:ext cx="3608439" cy="2062103"/>
          </a:xfrm>
          <a:prstGeom prst="rect">
            <a:avLst/>
          </a:prstGeom>
          <a:noFill/>
          <a:ln>
            <a:noFill/>
          </a:ln>
        </p:spPr>
        <p:txBody>
          <a:bodyPr anchorCtr="0" anchor="t" bIns="45700" lIns="91425" spcFirstLastPara="1" rIns="91425" wrap="square" tIns="45700">
            <a:spAutoFit/>
          </a:bodyPr>
          <a:lstStyle/>
          <a:p>
            <a:pPr indent="0" lvl="0" marL="457200" marR="0" rtl="0" algn="l">
              <a:lnSpc>
                <a:spcPct val="150000"/>
              </a:lnSpc>
              <a:spcBef>
                <a:spcPts val="0"/>
              </a:spcBef>
              <a:spcAft>
                <a:spcPts val="0"/>
              </a:spcAft>
              <a:buNone/>
            </a:pPr>
            <a:r>
              <a:rPr lang="en-US" sz="1800">
                <a:solidFill>
                  <a:srgbClr val="0070C0"/>
                </a:solidFill>
                <a:latin typeface="Rockwell"/>
                <a:ea typeface="Rockwell"/>
                <a:cs typeface="Rockwell"/>
                <a:sym typeface="Rockwell"/>
              </a:rPr>
              <a:t>Expected Portfolio return:</a:t>
            </a:r>
            <a:endParaRPr sz="1800">
              <a:solidFill>
                <a:schemeClr val="dk1"/>
              </a:solidFill>
              <a:latin typeface="Rockwell"/>
              <a:ea typeface="Rockwell"/>
              <a:cs typeface="Rockwell"/>
              <a:sym typeface="Rockwell"/>
            </a:endParaRPr>
          </a:p>
          <a:p>
            <a:pPr indent="0" lvl="0" marL="0" marR="0" rtl="0" algn="l">
              <a:lnSpc>
                <a:spcPct val="150000"/>
              </a:lnSpc>
              <a:spcBef>
                <a:spcPts val="0"/>
              </a:spcBef>
              <a:spcAft>
                <a:spcPts val="0"/>
              </a:spcAft>
              <a:buNone/>
            </a:pPr>
            <a:r>
              <a:rPr lang="en-US" sz="1800">
                <a:solidFill>
                  <a:srgbClr val="8EAADB"/>
                </a:solidFill>
                <a:latin typeface="Rockwell"/>
                <a:ea typeface="Rockwell"/>
                <a:cs typeface="Rockwell"/>
                <a:sym typeface="Rockwell"/>
              </a:rPr>
              <a:t>         1. 0.209491650398994170</a:t>
            </a:r>
            <a:endParaRPr sz="1800">
              <a:solidFill>
                <a:schemeClr val="dk1"/>
              </a:solidFill>
              <a:latin typeface="Rockwell"/>
              <a:ea typeface="Rockwell"/>
              <a:cs typeface="Rockwell"/>
              <a:sym typeface="Rockwell"/>
            </a:endParaRPr>
          </a:p>
          <a:p>
            <a:pPr indent="0" lvl="0" marL="0" marR="0" rtl="0" algn="l">
              <a:spcBef>
                <a:spcPts val="800"/>
              </a:spcBef>
              <a:spcAft>
                <a:spcPts val="0"/>
              </a:spcAft>
              <a:buNone/>
            </a:pPr>
            <a:r>
              <a:rPr lang="en-US" sz="1800">
                <a:solidFill>
                  <a:srgbClr val="8EAADB"/>
                </a:solidFill>
                <a:latin typeface="Rockwell"/>
                <a:ea typeface="Rockwell"/>
                <a:cs typeface="Rockwell"/>
                <a:sym typeface="Rockwell"/>
              </a:rPr>
              <a:t>         2. 0.10993143233757413</a:t>
            </a:r>
            <a:endParaRPr/>
          </a:p>
          <a:p>
            <a:pPr indent="0" lvl="0" marL="0" marR="0" rtl="0" algn="l">
              <a:spcBef>
                <a:spcPts val="800"/>
              </a:spcBef>
              <a:spcAft>
                <a:spcPts val="0"/>
              </a:spcAft>
              <a:buNone/>
            </a:pPr>
            <a:r>
              <a:rPr lang="en-US" sz="1800">
                <a:solidFill>
                  <a:srgbClr val="8EAADB"/>
                </a:solidFill>
                <a:latin typeface="Rockwell"/>
                <a:ea typeface="Rockwell"/>
                <a:cs typeface="Rockwell"/>
                <a:sym typeface="Rockwell"/>
              </a:rPr>
              <a:t>         3. 0.0945764070741771</a:t>
            </a:r>
            <a:endParaRPr/>
          </a:p>
          <a:p>
            <a:pPr indent="0" lvl="0" marL="0" marR="0" rtl="0" algn="l">
              <a:spcBef>
                <a:spcPts val="800"/>
              </a:spcBef>
              <a:spcAft>
                <a:spcPts val="0"/>
              </a:spcAft>
              <a:buNone/>
            </a:pPr>
            <a:r>
              <a:rPr lang="en-US" sz="1800">
                <a:solidFill>
                  <a:srgbClr val="8EAADB"/>
                </a:solidFill>
                <a:latin typeface="Rockwell"/>
                <a:ea typeface="Rockwell"/>
                <a:cs typeface="Rockwell"/>
                <a:sym typeface="Rockwell"/>
              </a:rPr>
              <a:t>         4. 0.1626577032673327</a:t>
            </a:r>
            <a:endParaRPr sz="1800">
              <a:solidFill>
                <a:schemeClr val="dk1"/>
              </a:solidFill>
              <a:latin typeface="Rockwell"/>
              <a:ea typeface="Rockwell"/>
              <a:cs typeface="Rockwell"/>
              <a:sym typeface="Rockwell"/>
            </a:endParaRPr>
          </a:p>
        </p:txBody>
      </p:sp>
      <p:sp>
        <p:nvSpPr>
          <p:cNvPr id="158" name="Google Shape;158;p8"/>
          <p:cNvSpPr txBox="1"/>
          <p:nvPr/>
        </p:nvSpPr>
        <p:spPr>
          <a:xfrm>
            <a:off x="4552335" y="4301455"/>
            <a:ext cx="3087329" cy="197137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0070C0"/>
                </a:solidFill>
                <a:latin typeface="Rockwell"/>
                <a:ea typeface="Rockwell"/>
                <a:cs typeface="Rockwell"/>
                <a:sym typeface="Rockwell"/>
              </a:rPr>
              <a:t>Expected Volatility</a:t>
            </a:r>
            <a:endParaRPr sz="1800">
              <a:solidFill>
                <a:schemeClr val="dk1"/>
              </a:solidFill>
              <a:latin typeface="Rockwell"/>
              <a:ea typeface="Rockwell"/>
              <a:cs typeface="Rockwell"/>
              <a:sym typeface="Rockwell"/>
            </a:endParaRPr>
          </a:p>
          <a:p>
            <a:pPr indent="0" lvl="0" marL="0" marR="0" rtl="0" algn="l">
              <a:spcBef>
                <a:spcPts val="800"/>
              </a:spcBef>
              <a:spcAft>
                <a:spcPts val="0"/>
              </a:spcAft>
              <a:buNone/>
            </a:pPr>
            <a:r>
              <a:rPr lang="en-US" sz="1800">
                <a:solidFill>
                  <a:srgbClr val="8EAADB"/>
                </a:solidFill>
                <a:latin typeface="Rockwell"/>
                <a:ea typeface="Rockwell"/>
                <a:cs typeface="Rockwell"/>
                <a:sym typeface="Rockwell"/>
              </a:rPr>
              <a:t>   1. 0.2725684960762145</a:t>
            </a:r>
            <a:endParaRPr/>
          </a:p>
          <a:p>
            <a:pPr indent="0" lvl="0" marL="0" marR="0" rtl="0" algn="l">
              <a:lnSpc>
                <a:spcPct val="107000"/>
              </a:lnSpc>
              <a:spcBef>
                <a:spcPts val="800"/>
              </a:spcBef>
              <a:spcAft>
                <a:spcPts val="0"/>
              </a:spcAft>
              <a:buNone/>
            </a:pPr>
            <a:r>
              <a:rPr lang="en-US" sz="1800">
                <a:solidFill>
                  <a:srgbClr val="8EAADB"/>
                </a:solidFill>
                <a:latin typeface="Rockwell"/>
                <a:ea typeface="Rockwell"/>
                <a:cs typeface="Rockwell"/>
                <a:sym typeface="Rockwell"/>
              </a:rPr>
              <a:t>   2. 0.24145310264261208</a:t>
            </a:r>
            <a:endParaRPr sz="1800">
              <a:solidFill>
                <a:schemeClr val="dk1"/>
              </a:solidFill>
              <a:latin typeface="Rockwell"/>
              <a:ea typeface="Rockwell"/>
              <a:cs typeface="Rockwell"/>
              <a:sym typeface="Rockwell"/>
            </a:endParaRPr>
          </a:p>
          <a:p>
            <a:pPr indent="0" lvl="0" marL="0" marR="0" rtl="0" algn="l">
              <a:lnSpc>
                <a:spcPct val="107000"/>
              </a:lnSpc>
              <a:spcBef>
                <a:spcPts val="800"/>
              </a:spcBef>
              <a:spcAft>
                <a:spcPts val="0"/>
              </a:spcAft>
              <a:buNone/>
            </a:pPr>
            <a:r>
              <a:rPr lang="en-US" sz="1800">
                <a:solidFill>
                  <a:srgbClr val="8EAADB"/>
                </a:solidFill>
                <a:latin typeface="Rockwell"/>
                <a:ea typeface="Rockwell"/>
                <a:cs typeface="Rockwell"/>
                <a:sym typeface="Rockwell"/>
              </a:rPr>
              <a:t>   3. 0.19187411176677283</a:t>
            </a:r>
            <a:endParaRPr sz="1800">
              <a:solidFill>
                <a:schemeClr val="dk1"/>
              </a:solidFill>
              <a:latin typeface="Rockwell"/>
              <a:ea typeface="Rockwell"/>
              <a:cs typeface="Rockwell"/>
              <a:sym typeface="Rockwell"/>
            </a:endParaRPr>
          </a:p>
          <a:p>
            <a:pPr indent="0" lvl="0" marL="0" marR="0" rtl="0" algn="l">
              <a:lnSpc>
                <a:spcPct val="107000"/>
              </a:lnSpc>
              <a:spcBef>
                <a:spcPts val="800"/>
              </a:spcBef>
              <a:spcAft>
                <a:spcPts val="0"/>
              </a:spcAft>
              <a:buNone/>
            </a:pPr>
            <a:r>
              <a:rPr lang="en-US" sz="1800">
                <a:solidFill>
                  <a:srgbClr val="8EAADB"/>
                </a:solidFill>
                <a:latin typeface="Rockwell"/>
                <a:ea typeface="Rockwell"/>
                <a:cs typeface="Rockwell"/>
                <a:sym typeface="Rockwell"/>
              </a:rPr>
              <a:t>   4. 0.2723362768863687</a:t>
            </a:r>
            <a:endParaRPr sz="1800">
              <a:solidFill>
                <a:schemeClr val="dk1"/>
              </a:solidFill>
              <a:latin typeface="Rockwell"/>
              <a:ea typeface="Rockwell"/>
              <a:cs typeface="Rockwell"/>
              <a:sym typeface="Rockwell"/>
            </a:endParaRPr>
          </a:p>
        </p:txBody>
      </p:sp>
      <p:sp>
        <p:nvSpPr>
          <p:cNvPr id="159" name="Google Shape;159;p8"/>
          <p:cNvSpPr txBox="1"/>
          <p:nvPr/>
        </p:nvSpPr>
        <p:spPr>
          <a:xfrm>
            <a:off x="7905135" y="4302931"/>
            <a:ext cx="3175820" cy="196989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0070C0"/>
                </a:solidFill>
                <a:latin typeface="Rockwell"/>
                <a:ea typeface="Rockwell"/>
                <a:cs typeface="Rockwell"/>
                <a:sym typeface="Rockwell"/>
              </a:rPr>
              <a:t> Sharpe ratio</a:t>
            </a:r>
            <a:endParaRPr/>
          </a:p>
          <a:p>
            <a:pPr indent="0" lvl="0" marL="0" marR="0" rtl="0" algn="l">
              <a:lnSpc>
                <a:spcPct val="107000"/>
              </a:lnSpc>
              <a:spcBef>
                <a:spcPts val="800"/>
              </a:spcBef>
              <a:spcAft>
                <a:spcPts val="0"/>
              </a:spcAft>
              <a:buNone/>
            </a:pPr>
            <a:r>
              <a:rPr lang="en-US" sz="1800">
                <a:solidFill>
                  <a:srgbClr val="0070C0"/>
                </a:solidFill>
                <a:latin typeface="Rockwell"/>
                <a:ea typeface="Rockwell"/>
                <a:cs typeface="Rockwell"/>
                <a:sym typeface="Rockwell"/>
              </a:rPr>
              <a:t>   </a:t>
            </a:r>
            <a:r>
              <a:rPr lang="en-US" sz="1800">
                <a:solidFill>
                  <a:srgbClr val="8EAADB"/>
                </a:solidFill>
                <a:latin typeface="Rockwell"/>
                <a:ea typeface="Rockwell"/>
                <a:cs typeface="Rockwell"/>
                <a:sym typeface="Rockwell"/>
              </a:rPr>
              <a:t>1. 0.768583506218624</a:t>
            </a:r>
            <a:endParaRPr/>
          </a:p>
          <a:p>
            <a:pPr indent="0" lvl="0" marL="0" marR="0" rtl="0" algn="l">
              <a:lnSpc>
                <a:spcPct val="107000"/>
              </a:lnSpc>
              <a:spcBef>
                <a:spcPts val="800"/>
              </a:spcBef>
              <a:spcAft>
                <a:spcPts val="0"/>
              </a:spcAft>
              <a:buNone/>
            </a:pPr>
            <a:r>
              <a:rPr lang="en-US" sz="1800">
                <a:solidFill>
                  <a:srgbClr val="8EAADB"/>
                </a:solidFill>
                <a:latin typeface="Rockwell"/>
                <a:ea typeface="Rockwell"/>
                <a:cs typeface="Rockwell"/>
                <a:sym typeface="Rockwell"/>
              </a:rPr>
              <a:t>    2. 0.455291032231172</a:t>
            </a:r>
            <a:endParaRPr sz="1800">
              <a:solidFill>
                <a:schemeClr val="dk1"/>
              </a:solidFill>
              <a:latin typeface="Rockwell"/>
              <a:ea typeface="Rockwell"/>
              <a:cs typeface="Rockwell"/>
              <a:sym typeface="Rockwell"/>
            </a:endParaRPr>
          </a:p>
          <a:p>
            <a:pPr indent="0" lvl="0" marL="0" marR="0" rtl="0" algn="l">
              <a:lnSpc>
                <a:spcPct val="107000"/>
              </a:lnSpc>
              <a:spcBef>
                <a:spcPts val="800"/>
              </a:spcBef>
              <a:spcAft>
                <a:spcPts val="0"/>
              </a:spcAft>
              <a:buNone/>
            </a:pPr>
            <a:r>
              <a:rPr lang="en-US" sz="1800">
                <a:solidFill>
                  <a:srgbClr val="8EAADB"/>
                </a:solidFill>
                <a:latin typeface="Rockwell"/>
                <a:ea typeface="Rockwell"/>
                <a:cs typeface="Rockwell"/>
                <a:sym typeface="Rockwell"/>
              </a:rPr>
              <a:t>    3. 0.492967184767432</a:t>
            </a:r>
            <a:endParaRPr sz="1800">
              <a:solidFill>
                <a:schemeClr val="dk1"/>
              </a:solidFill>
              <a:latin typeface="Rockwell"/>
              <a:ea typeface="Rockwell"/>
              <a:cs typeface="Rockwell"/>
              <a:sym typeface="Rockwell"/>
            </a:endParaRPr>
          </a:p>
          <a:p>
            <a:pPr indent="0" lvl="0" marL="0" marR="0" rtl="0" algn="l">
              <a:lnSpc>
                <a:spcPct val="107000"/>
              </a:lnSpc>
              <a:spcBef>
                <a:spcPts val="800"/>
              </a:spcBef>
              <a:spcAft>
                <a:spcPts val="0"/>
              </a:spcAft>
              <a:buNone/>
            </a:pPr>
            <a:r>
              <a:rPr lang="en-US" sz="1800">
                <a:solidFill>
                  <a:srgbClr val="8EAADB"/>
                </a:solidFill>
                <a:latin typeface="Rockwell"/>
                <a:ea typeface="Rockwell"/>
                <a:cs typeface="Rockwell"/>
                <a:sym typeface="Rockwell"/>
              </a:rPr>
              <a:t>    4. 0.597267852549813</a:t>
            </a:r>
            <a:endParaRPr sz="180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nvSpPr>
        <p:spPr>
          <a:xfrm>
            <a:off x="619432" y="344128"/>
            <a:ext cx="10923639" cy="37369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rgbClr val="4D160F"/>
                </a:solidFill>
                <a:latin typeface="Rockwell"/>
                <a:ea typeface="Rockwell"/>
                <a:cs typeface="Rockwell"/>
                <a:sym typeface="Rockwell"/>
              </a:rPr>
              <a:t>1.  Plotted the graph between returns and volatility</a:t>
            </a:r>
            <a:r>
              <a:rPr lang="en-US" sz="1800">
                <a:solidFill>
                  <a:srgbClr val="000000"/>
                </a:solidFill>
                <a:latin typeface="Quattrocento Sans"/>
                <a:ea typeface="Quattrocento Sans"/>
                <a:cs typeface="Quattrocento Sans"/>
                <a:sym typeface="Quattrocento Sans"/>
              </a:rPr>
              <a:t>.</a:t>
            </a:r>
            <a:endParaRPr sz="1800">
              <a:solidFill>
                <a:schemeClr val="dk1"/>
              </a:solidFill>
              <a:latin typeface="Calibri"/>
              <a:ea typeface="Calibri"/>
              <a:cs typeface="Calibri"/>
              <a:sym typeface="Calibri"/>
            </a:endParaRPr>
          </a:p>
        </p:txBody>
      </p:sp>
      <p:pic>
        <p:nvPicPr>
          <p:cNvPr id="165" name="Google Shape;165;p9"/>
          <p:cNvPicPr preferRelativeResize="0"/>
          <p:nvPr/>
        </p:nvPicPr>
        <p:blipFill rotWithShape="1">
          <a:blip r:embed="rId3">
            <a:alphaModFix/>
          </a:blip>
          <a:srcRect b="0" l="0" r="0" t="0"/>
          <a:stretch/>
        </p:blipFill>
        <p:spPr>
          <a:xfrm>
            <a:off x="280567" y="1539557"/>
            <a:ext cx="5731510" cy="3778885"/>
          </a:xfrm>
          <a:prstGeom prst="rect">
            <a:avLst/>
          </a:prstGeom>
          <a:noFill/>
          <a:ln>
            <a:noFill/>
          </a:ln>
        </p:spPr>
      </p:pic>
      <p:pic>
        <p:nvPicPr>
          <p:cNvPr descr="A graph showing a curve&#10;&#10;Description automatically generated with medium confidence" id="166" name="Google Shape;166;p9"/>
          <p:cNvPicPr preferRelativeResize="0"/>
          <p:nvPr/>
        </p:nvPicPr>
        <p:blipFill rotWithShape="1">
          <a:blip r:embed="rId4">
            <a:alphaModFix/>
          </a:blip>
          <a:srcRect b="0" l="0" r="0" t="0"/>
          <a:stretch/>
        </p:blipFill>
        <p:spPr>
          <a:xfrm>
            <a:off x="6179924" y="1539557"/>
            <a:ext cx="5731510" cy="37788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2023-11-05T08:15:32Z</dcterms:created>
  <dc:creator>Ritesh Kumar</dc:creator>
</cp:coreProperties>
</file>