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
      <p:font typeface="Outfit"/>
      <p:regular r:id="rId21"/>
      <p:bold r:id="rId22"/>
    </p:embeddedFont>
    <p:embeddedFont>
      <p:font typeface="Outfit Medium"/>
      <p:regular r:id="rId23"/>
      <p:bold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hCstEjHjaxVDLeJVH/tCibGh6y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Outfit-bold.fntdata"/><Relationship Id="rId21" Type="http://schemas.openxmlformats.org/officeDocument/2006/relationships/font" Target="fonts/Outfit-regular.fntdata"/><Relationship Id="rId24" Type="http://schemas.openxmlformats.org/officeDocument/2006/relationships/font" Target="fonts/OutfitMedium-bold.fntdata"/><Relationship Id="rId23" Type="http://schemas.openxmlformats.org/officeDocument/2006/relationships/font" Target="fonts/Outfit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dk1"/>
              </a:buClr>
              <a:buSzPts val="800"/>
              <a:buChar char="-"/>
            </a:pPr>
            <a:r>
              <a:t/>
            </a:r>
            <a:endParaRPr sz="80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4347f447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34347f4477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43227a846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g343227a846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34c81d9c2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334c81d9c24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43227a846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343227a846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game aims to raise awareness about scam prevention by engaging players in scenario-based questions related to scams. Players interact with moving entities to obtain these questions, creating an educational experience while having fun. To make the game more exciting and challenging, we’ve incorporated moving obstacles, random placements of power-ups and obstacles, and varying spawn rates for power-ups. These features add an extra layer of difficulty and excitement, ensuring the game stays engaging and dynamic throughout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43227a846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43227a846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game engine is designed with a 2D side camera view, providing a clear perspective for gameplay. It also features flexible key bindings for keyboard input, allowing players to customize controls for a better experience. In terms of scalability, the engine supports flexible and scalable collision management for interactive entities, ensuring smooth gameplay as the game grows. For reusability, the engine allows for the easy addition of new entities and scenes, making it adaptable for future expansions and updates.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439186e1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439186e13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b577fcf3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33b577fcf37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347f447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34347f44775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3b338949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33b338949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b338949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33b3389492d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4347f447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34347f4477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8"/>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58"/>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62"/>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1" name="Google Shape;121;p62"/>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122" name="Google Shape;122;p62"/>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3" name="Shape 123"/>
        <p:cNvGrpSpPr/>
        <p:nvPr/>
      </p:nvGrpSpPr>
      <p:grpSpPr>
        <a:xfrm>
          <a:off x="0" y="0"/>
          <a:ext cx="0" cy="0"/>
          <a:chOff x="0" y="0"/>
          <a:chExt cx="0" cy="0"/>
        </a:xfrm>
      </p:grpSpPr>
      <p:grpSp>
        <p:nvGrpSpPr>
          <p:cNvPr id="124" name="Google Shape;124;p63"/>
          <p:cNvGrpSpPr/>
          <p:nvPr/>
        </p:nvGrpSpPr>
        <p:grpSpPr>
          <a:xfrm>
            <a:off x="-655296" y="3436585"/>
            <a:ext cx="10454595" cy="2311221"/>
            <a:chOff x="-655296" y="3436585"/>
            <a:chExt cx="10454595" cy="2311221"/>
          </a:xfrm>
        </p:grpSpPr>
        <p:sp>
          <p:nvSpPr>
            <p:cNvPr id="125" name="Google Shape;125;p63"/>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63"/>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63"/>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3"/>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63"/>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63"/>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63"/>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63"/>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4" name="Google Shape;134;p63"/>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5" name="Google Shape;135;p63"/>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64"/>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8" name="Google Shape;138;p64"/>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39" name="Shape 139"/>
        <p:cNvGrpSpPr/>
        <p:nvPr/>
      </p:nvGrpSpPr>
      <p:grpSpPr>
        <a:xfrm>
          <a:off x="0" y="0"/>
          <a:ext cx="0" cy="0"/>
          <a:chOff x="0" y="0"/>
          <a:chExt cx="0" cy="0"/>
        </a:xfrm>
      </p:grpSpPr>
      <p:grpSp>
        <p:nvGrpSpPr>
          <p:cNvPr id="140" name="Google Shape;140;p65"/>
          <p:cNvGrpSpPr/>
          <p:nvPr/>
        </p:nvGrpSpPr>
        <p:grpSpPr>
          <a:xfrm>
            <a:off x="-310473" y="3500727"/>
            <a:ext cx="9764950" cy="2327954"/>
            <a:chOff x="-310473" y="3500727"/>
            <a:chExt cx="9764950" cy="2327954"/>
          </a:xfrm>
        </p:grpSpPr>
        <p:sp>
          <p:nvSpPr>
            <p:cNvPr id="141" name="Google Shape;141;p65"/>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65"/>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5"/>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5"/>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5"/>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5"/>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5"/>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5"/>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0" name="Google Shape;150;p65"/>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 name="Google Shape;151;p65"/>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 name="Google Shape;152;p65"/>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3" name="Google Shape;153;p65"/>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4" name="Shape 154"/>
        <p:cNvGrpSpPr/>
        <p:nvPr/>
      </p:nvGrpSpPr>
      <p:grpSpPr>
        <a:xfrm>
          <a:off x="0" y="0"/>
          <a:ext cx="0" cy="0"/>
          <a:chOff x="0" y="0"/>
          <a:chExt cx="0" cy="0"/>
        </a:xfrm>
      </p:grpSpPr>
      <p:grpSp>
        <p:nvGrpSpPr>
          <p:cNvPr id="155" name="Google Shape;155;p67"/>
          <p:cNvGrpSpPr/>
          <p:nvPr/>
        </p:nvGrpSpPr>
        <p:grpSpPr>
          <a:xfrm>
            <a:off x="-519458" y="2674710"/>
            <a:ext cx="10224210" cy="2744938"/>
            <a:chOff x="-519458" y="2674710"/>
            <a:chExt cx="10224210" cy="2744938"/>
          </a:xfrm>
        </p:grpSpPr>
        <p:sp>
          <p:nvSpPr>
            <p:cNvPr id="156" name="Google Shape;156;p6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6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6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5" name="Google Shape;165;p67"/>
          <p:cNvSpPr txBox="1"/>
          <p:nvPr>
            <p:ph idx="1" type="subTitle"/>
          </p:nvPr>
        </p:nvSpPr>
        <p:spPr>
          <a:xfrm>
            <a:off x="1142950"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67"/>
          <p:cNvSpPr txBox="1"/>
          <p:nvPr>
            <p:ph idx="2" type="subTitle"/>
          </p:nvPr>
        </p:nvSpPr>
        <p:spPr>
          <a:xfrm>
            <a:off x="4749341" y="221906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7" name="Google Shape;167;p67"/>
          <p:cNvSpPr txBox="1"/>
          <p:nvPr>
            <p:ph idx="3" type="subTitle"/>
          </p:nvPr>
        </p:nvSpPr>
        <p:spPr>
          <a:xfrm>
            <a:off x="1142950"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8" name="Google Shape;168;p67"/>
          <p:cNvSpPr txBox="1"/>
          <p:nvPr>
            <p:ph idx="4" type="subTitle"/>
          </p:nvPr>
        </p:nvSpPr>
        <p:spPr>
          <a:xfrm>
            <a:off x="4749341" y="4010313"/>
            <a:ext cx="3251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9" name="Google Shape;169;p67"/>
          <p:cNvSpPr txBox="1"/>
          <p:nvPr>
            <p:ph idx="5" type="subTitle"/>
          </p:nvPr>
        </p:nvSpPr>
        <p:spPr>
          <a:xfrm>
            <a:off x="1142962"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0" name="Google Shape;170;p67"/>
          <p:cNvSpPr txBox="1"/>
          <p:nvPr>
            <p:ph idx="6" type="subTitle"/>
          </p:nvPr>
        </p:nvSpPr>
        <p:spPr>
          <a:xfrm>
            <a:off x="1142962"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1" name="Google Shape;171;p67"/>
          <p:cNvSpPr txBox="1"/>
          <p:nvPr>
            <p:ph idx="7" type="subTitle"/>
          </p:nvPr>
        </p:nvSpPr>
        <p:spPr>
          <a:xfrm>
            <a:off x="4749338" y="186058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72" name="Google Shape;172;p67"/>
          <p:cNvSpPr txBox="1"/>
          <p:nvPr>
            <p:ph idx="8" type="subTitle"/>
          </p:nvPr>
        </p:nvSpPr>
        <p:spPr>
          <a:xfrm>
            <a:off x="4749338" y="3651938"/>
            <a:ext cx="32517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3" name="Shape 173"/>
        <p:cNvGrpSpPr/>
        <p:nvPr/>
      </p:nvGrpSpPr>
      <p:grpSpPr>
        <a:xfrm>
          <a:off x="0" y="0"/>
          <a:ext cx="0" cy="0"/>
          <a:chOff x="0" y="0"/>
          <a:chExt cx="0" cy="0"/>
        </a:xfrm>
      </p:grpSpPr>
      <p:grpSp>
        <p:nvGrpSpPr>
          <p:cNvPr id="174" name="Google Shape;174;p68"/>
          <p:cNvGrpSpPr/>
          <p:nvPr/>
        </p:nvGrpSpPr>
        <p:grpSpPr>
          <a:xfrm>
            <a:off x="-266473" y="3341397"/>
            <a:ext cx="9676960" cy="2321921"/>
            <a:chOff x="-266473" y="3341397"/>
            <a:chExt cx="9676960" cy="2321921"/>
          </a:xfrm>
        </p:grpSpPr>
        <p:sp>
          <p:nvSpPr>
            <p:cNvPr id="175" name="Google Shape;175;p6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6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6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4" name="Google Shape;184;p68"/>
          <p:cNvSpPr txBox="1"/>
          <p:nvPr>
            <p:ph idx="1" type="subTitle"/>
          </p:nvPr>
        </p:nvSpPr>
        <p:spPr>
          <a:xfrm>
            <a:off x="968524" y="2235613"/>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5" name="Google Shape;185;p68"/>
          <p:cNvSpPr txBox="1"/>
          <p:nvPr>
            <p:ph idx="2" type="subTitle"/>
          </p:nvPr>
        </p:nvSpPr>
        <p:spPr>
          <a:xfrm>
            <a:off x="3439063"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68"/>
          <p:cNvSpPr txBox="1"/>
          <p:nvPr>
            <p:ph idx="3" type="subTitle"/>
          </p:nvPr>
        </p:nvSpPr>
        <p:spPr>
          <a:xfrm>
            <a:off x="968524" y="3967325"/>
            <a:ext cx="22662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7" name="Google Shape;187;p68"/>
          <p:cNvSpPr txBox="1"/>
          <p:nvPr>
            <p:ph idx="4" type="subTitle"/>
          </p:nvPr>
        </p:nvSpPr>
        <p:spPr>
          <a:xfrm>
            <a:off x="3439063"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8" name="Google Shape;188;p68"/>
          <p:cNvSpPr txBox="1"/>
          <p:nvPr>
            <p:ph idx="5" type="subTitle"/>
          </p:nvPr>
        </p:nvSpPr>
        <p:spPr>
          <a:xfrm>
            <a:off x="5909375" y="2235613"/>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9" name="Google Shape;189;p68"/>
          <p:cNvSpPr txBox="1"/>
          <p:nvPr>
            <p:ph idx="6" type="subTitle"/>
          </p:nvPr>
        </p:nvSpPr>
        <p:spPr>
          <a:xfrm>
            <a:off x="5909375" y="3967325"/>
            <a:ext cx="2265900" cy="63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0" name="Google Shape;190;p68"/>
          <p:cNvSpPr txBox="1"/>
          <p:nvPr>
            <p:ph idx="7" type="subTitle"/>
          </p:nvPr>
        </p:nvSpPr>
        <p:spPr>
          <a:xfrm>
            <a:off x="968524" y="1890138"/>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1" name="Google Shape;191;p68"/>
          <p:cNvSpPr txBox="1"/>
          <p:nvPr>
            <p:ph idx="8" type="subTitle"/>
          </p:nvPr>
        </p:nvSpPr>
        <p:spPr>
          <a:xfrm>
            <a:off x="3439063"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2" name="Google Shape;192;p68"/>
          <p:cNvSpPr txBox="1"/>
          <p:nvPr>
            <p:ph idx="9" type="subTitle"/>
          </p:nvPr>
        </p:nvSpPr>
        <p:spPr>
          <a:xfrm>
            <a:off x="5909375" y="1890138"/>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3" name="Google Shape;193;p68"/>
          <p:cNvSpPr txBox="1"/>
          <p:nvPr>
            <p:ph idx="13" type="subTitle"/>
          </p:nvPr>
        </p:nvSpPr>
        <p:spPr>
          <a:xfrm>
            <a:off x="968524" y="3621825"/>
            <a:ext cx="22662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4" name="Google Shape;194;p68"/>
          <p:cNvSpPr txBox="1"/>
          <p:nvPr>
            <p:ph idx="14" type="subTitle"/>
          </p:nvPr>
        </p:nvSpPr>
        <p:spPr>
          <a:xfrm>
            <a:off x="3439063"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95" name="Google Shape;195;p68"/>
          <p:cNvSpPr txBox="1"/>
          <p:nvPr>
            <p:ph idx="15" type="subTitle"/>
          </p:nvPr>
        </p:nvSpPr>
        <p:spPr>
          <a:xfrm>
            <a:off x="5909375" y="3621825"/>
            <a:ext cx="2265900" cy="4926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6" name="Shape 196"/>
        <p:cNvGrpSpPr/>
        <p:nvPr/>
      </p:nvGrpSpPr>
      <p:grpSpPr>
        <a:xfrm>
          <a:off x="0" y="0"/>
          <a:ext cx="0" cy="0"/>
          <a:chOff x="0" y="0"/>
          <a:chExt cx="0" cy="0"/>
        </a:xfrm>
      </p:grpSpPr>
      <p:sp>
        <p:nvSpPr>
          <p:cNvPr id="197" name="Google Shape;197;p69"/>
          <p:cNvSpPr txBox="1"/>
          <p:nvPr>
            <p:ph type="title"/>
          </p:nvPr>
        </p:nvSpPr>
        <p:spPr>
          <a:xfrm>
            <a:off x="4292275" y="1663850"/>
            <a:ext cx="4138500" cy="181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8" name="Shape 198"/>
        <p:cNvGrpSpPr/>
        <p:nvPr/>
      </p:nvGrpSpPr>
      <p:grpSpPr>
        <a:xfrm>
          <a:off x="0" y="0"/>
          <a:ext cx="0" cy="0"/>
          <a:chOff x="0" y="0"/>
          <a:chExt cx="0" cy="0"/>
        </a:xfrm>
      </p:grpSpPr>
      <p:grpSp>
        <p:nvGrpSpPr>
          <p:cNvPr id="199" name="Google Shape;199;p70"/>
          <p:cNvGrpSpPr/>
          <p:nvPr/>
        </p:nvGrpSpPr>
        <p:grpSpPr>
          <a:xfrm>
            <a:off x="-247298" y="-446215"/>
            <a:ext cx="9638600" cy="6030088"/>
            <a:chOff x="-247298" y="-446215"/>
            <a:chExt cx="9638600" cy="6030088"/>
          </a:xfrm>
        </p:grpSpPr>
        <p:sp>
          <p:nvSpPr>
            <p:cNvPr id="200" name="Google Shape;200;p70"/>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0"/>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7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7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0"/>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0"/>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70"/>
          <p:cNvSpPr txBox="1"/>
          <p:nvPr>
            <p:ph type="title"/>
          </p:nvPr>
        </p:nvSpPr>
        <p:spPr>
          <a:xfrm>
            <a:off x="1226425" y="3229500"/>
            <a:ext cx="66912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09" name="Google Shape;209;p70"/>
          <p:cNvSpPr txBox="1"/>
          <p:nvPr>
            <p:ph idx="1" type="subTitle"/>
          </p:nvPr>
        </p:nvSpPr>
        <p:spPr>
          <a:xfrm>
            <a:off x="1226413" y="1366200"/>
            <a:ext cx="6691200" cy="18633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71"/>
          <p:cNvSpPr/>
          <p:nvPr>
            <p:ph idx="2" type="pic"/>
          </p:nvPr>
        </p:nvSpPr>
        <p:spPr>
          <a:xfrm>
            <a:off x="-25" y="-13725"/>
            <a:ext cx="9144000" cy="5157300"/>
          </a:xfrm>
          <a:prstGeom prst="rect">
            <a:avLst/>
          </a:prstGeom>
          <a:noFill/>
          <a:ln>
            <a:noFill/>
          </a:ln>
        </p:spPr>
      </p:sp>
      <p:sp>
        <p:nvSpPr>
          <p:cNvPr id="212" name="Google Shape;212;p71"/>
          <p:cNvSpPr txBox="1"/>
          <p:nvPr>
            <p:ph type="title"/>
          </p:nvPr>
        </p:nvSpPr>
        <p:spPr>
          <a:xfrm>
            <a:off x="720000" y="3942625"/>
            <a:ext cx="7704000" cy="6444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3" name="Shape 213"/>
        <p:cNvGrpSpPr/>
        <p:nvPr/>
      </p:nvGrpSpPr>
      <p:grpSpPr>
        <a:xfrm>
          <a:off x="0" y="0"/>
          <a:ext cx="0" cy="0"/>
          <a:chOff x="0" y="0"/>
          <a:chExt cx="0" cy="0"/>
        </a:xfrm>
      </p:grpSpPr>
      <p:sp>
        <p:nvSpPr>
          <p:cNvPr id="214" name="Google Shape;214;p73"/>
          <p:cNvSpPr txBox="1"/>
          <p:nvPr>
            <p:ph hasCustomPrompt="1" type="title"/>
          </p:nvPr>
        </p:nvSpPr>
        <p:spPr>
          <a:xfrm>
            <a:off x="713225" y="1774100"/>
            <a:ext cx="4676100" cy="109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215" name="Google Shape;215;p73"/>
          <p:cNvSpPr txBox="1"/>
          <p:nvPr>
            <p:ph idx="1" type="subTitle"/>
          </p:nvPr>
        </p:nvSpPr>
        <p:spPr>
          <a:xfrm>
            <a:off x="713225" y="2872275"/>
            <a:ext cx="4676100" cy="497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1" name="Shape 11"/>
        <p:cNvGrpSpPr/>
        <p:nvPr/>
      </p:nvGrpSpPr>
      <p:grpSpPr>
        <a:xfrm>
          <a:off x="0" y="0"/>
          <a:ext cx="0" cy="0"/>
          <a:chOff x="0" y="0"/>
          <a:chExt cx="0" cy="0"/>
        </a:xfrm>
      </p:grpSpPr>
      <p:grpSp>
        <p:nvGrpSpPr>
          <p:cNvPr id="12" name="Google Shape;12;p72"/>
          <p:cNvGrpSpPr/>
          <p:nvPr/>
        </p:nvGrpSpPr>
        <p:grpSpPr>
          <a:xfrm>
            <a:off x="-145083" y="-503840"/>
            <a:ext cx="9434170" cy="6151188"/>
            <a:chOff x="-145083" y="-503840"/>
            <a:chExt cx="9434170" cy="6151188"/>
          </a:xfrm>
        </p:grpSpPr>
        <p:sp>
          <p:nvSpPr>
            <p:cNvPr id="13" name="Google Shape;13;p72"/>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72"/>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72"/>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72"/>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72"/>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72"/>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72"/>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72"/>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72"/>
          <p:cNvSpPr txBox="1"/>
          <p:nvPr>
            <p:ph type="title"/>
          </p:nvPr>
        </p:nvSpPr>
        <p:spPr>
          <a:xfrm>
            <a:off x="720000" y="1270313"/>
            <a:ext cx="3777300" cy="170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72"/>
          <p:cNvSpPr txBox="1"/>
          <p:nvPr>
            <p:ph idx="1" type="subTitle"/>
          </p:nvPr>
        </p:nvSpPr>
        <p:spPr>
          <a:xfrm>
            <a:off x="720000" y="2979813"/>
            <a:ext cx="3777300" cy="893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72"/>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16" name="Shape 216"/>
        <p:cNvGrpSpPr/>
        <p:nvPr/>
      </p:nvGrpSpPr>
      <p:grpSpPr>
        <a:xfrm>
          <a:off x="0" y="0"/>
          <a:ext cx="0" cy="0"/>
          <a:chOff x="0" y="0"/>
          <a:chExt cx="0" cy="0"/>
        </a:xfrm>
      </p:grpSpPr>
      <p:sp>
        <p:nvSpPr>
          <p:cNvPr id="217" name="Google Shape;217;p74"/>
          <p:cNvSpPr txBox="1"/>
          <p:nvPr>
            <p:ph type="title"/>
          </p:nvPr>
        </p:nvSpPr>
        <p:spPr>
          <a:xfrm>
            <a:off x="4351975" y="638350"/>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18" name="Google Shape;218;p74"/>
          <p:cNvSpPr txBox="1"/>
          <p:nvPr>
            <p:ph idx="1" type="subTitle"/>
          </p:nvPr>
        </p:nvSpPr>
        <p:spPr>
          <a:xfrm>
            <a:off x="4351975" y="1327275"/>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19" name="Google Shape;219;p74"/>
          <p:cNvSpPr txBox="1"/>
          <p:nvPr>
            <p:ph idx="2" type="title"/>
          </p:nvPr>
        </p:nvSpPr>
        <p:spPr>
          <a:xfrm>
            <a:off x="4351975" y="1990612"/>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20" name="Google Shape;220;p74"/>
          <p:cNvSpPr txBox="1"/>
          <p:nvPr>
            <p:ph idx="3" type="subTitle"/>
          </p:nvPr>
        </p:nvSpPr>
        <p:spPr>
          <a:xfrm>
            <a:off x="4351975" y="267952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221" name="Google Shape;221;p74"/>
          <p:cNvSpPr txBox="1"/>
          <p:nvPr>
            <p:ph idx="4" type="title"/>
          </p:nvPr>
        </p:nvSpPr>
        <p:spPr>
          <a:xfrm>
            <a:off x="4351975" y="3342874"/>
            <a:ext cx="40788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22" name="Google Shape;222;p74"/>
          <p:cNvSpPr txBox="1"/>
          <p:nvPr>
            <p:ph idx="5" type="subTitle"/>
          </p:nvPr>
        </p:nvSpPr>
        <p:spPr>
          <a:xfrm>
            <a:off x="4351975" y="4031799"/>
            <a:ext cx="4078800" cy="419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23" name="Shape 223"/>
        <p:cNvGrpSpPr/>
        <p:nvPr/>
      </p:nvGrpSpPr>
      <p:grpSpPr>
        <a:xfrm>
          <a:off x="0" y="0"/>
          <a:ext cx="0" cy="0"/>
          <a:chOff x="0" y="0"/>
          <a:chExt cx="0" cy="0"/>
        </a:xfrm>
      </p:grpSpPr>
      <p:grpSp>
        <p:nvGrpSpPr>
          <p:cNvPr id="224" name="Google Shape;224;p76"/>
          <p:cNvGrpSpPr/>
          <p:nvPr/>
        </p:nvGrpSpPr>
        <p:grpSpPr>
          <a:xfrm>
            <a:off x="-247298" y="-446215"/>
            <a:ext cx="9638600" cy="6030088"/>
            <a:chOff x="-247298" y="-446215"/>
            <a:chExt cx="9638600" cy="6030088"/>
          </a:xfrm>
        </p:grpSpPr>
        <p:sp>
          <p:nvSpPr>
            <p:cNvPr id="225" name="Google Shape;225;p76"/>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7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76"/>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6"/>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6"/>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6"/>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76"/>
          <p:cNvSpPr txBox="1"/>
          <p:nvPr>
            <p:ph type="title"/>
          </p:nvPr>
        </p:nvSpPr>
        <p:spPr>
          <a:xfrm>
            <a:off x="720000" y="1637550"/>
            <a:ext cx="3597900" cy="1063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4" name="Google Shape;234;p76"/>
          <p:cNvSpPr txBox="1"/>
          <p:nvPr>
            <p:ph idx="1" type="subTitle"/>
          </p:nvPr>
        </p:nvSpPr>
        <p:spPr>
          <a:xfrm>
            <a:off x="720000" y="2700750"/>
            <a:ext cx="3597900" cy="805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35" name="Shape 235"/>
        <p:cNvGrpSpPr/>
        <p:nvPr/>
      </p:nvGrpSpPr>
      <p:grpSpPr>
        <a:xfrm>
          <a:off x="0" y="0"/>
          <a:ext cx="0" cy="0"/>
          <a:chOff x="0" y="0"/>
          <a:chExt cx="0" cy="0"/>
        </a:xfrm>
      </p:grpSpPr>
      <p:grpSp>
        <p:nvGrpSpPr>
          <p:cNvPr id="236" name="Google Shape;236;p77"/>
          <p:cNvGrpSpPr/>
          <p:nvPr/>
        </p:nvGrpSpPr>
        <p:grpSpPr>
          <a:xfrm flipH="1">
            <a:off x="-247298" y="-446215"/>
            <a:ext cx="9638600" cy="6030088"/>
            <a:chOff x="-247298" y="-446215"/>
            <a:chExt cx="9638600" cy="6030088"/>
          </a:xfrm>
        </p:grpSpPr>
        <p:sp>
          <p:nvSpPr>
            <p:cNvPr id="237" name="Google Shape;237;p77"/>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77"/>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7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77"/>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77"/>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77"/>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77"/>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77"/>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 name="Google Shape;245;p77"/>
          <p:cNvSpPr txBox="1"/>
          <p:nvPr>
            <p:ph type="title"/>
          </p:nvPr>
        </p:nvSpPr>
        <p:spPr>
          <a:xfrm>
            <a:off x="4837200" y="1796350"/>
            <a:ext cx="35934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6" name="Google Shape;246;p77"/>
          <p:cNvSpPr txBox="1"/>
          <p:nvPr>
            <p:ph idx="1" type="subTitle"/>
          </p:nvPr>
        </p:nvSpPr>
        <p:spPr>
          <a:xfrm>
            <a:off x="4837375" y="2441150"/>
            <a:ext cx="3593400" cy="9060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7" name="Shape 247"/>
        <p:cNvGrpSpPr/>
        <p:nvPr/>
      </p:nvGrpSpPr>
      <p:grpSpPr>
        <a:xfrm>
          <a:off x="0" y="0"/>
          <a:ext cx="0" cy="0"/>
          <a:chOff x="0" y="0"/>
          <a:chExt cx="0" cy="0"/>
        </a:xfrm>
      </p:grpSpPr>
      <p:grpSp>
        <p:nvGrpSpPr>
          <p:cNvPr id="248" name="Google Shape;248;p78"/>
          <p:cNvGrpSpPr/>
          <p:nvPr/>
        </p:nvGrpSpPr>
        <p:grpSpPr>
          <a:xfrm>
            <a:off x="-535133" y="-37823"/>
            <a:ext cx="10207495" cy="5621696"/>
            <a:chOff x="-535133" y="-37823"/>
            <a:chExt cx="10207495" cy="5621696"/>
          </a:xfrm>
        </p:grpSpPr>
        <p:sp>
          <p:nvSpPr>
            <p:cNvPr id="249" name="Google Shape;249;p78"/>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78"/>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78"/>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78"/>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8"/>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78"/>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78"/>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8"/>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7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58" name="Shape 258"/>
        <p:cNvGrpSpPr/>
        <p:nvPr/>
      </p:nvGrpSpPr>
      <p:grpSpPr>
        <a:xfrm>
          <a:off x="0" y="0"/>
          <a:ext cx="0" cy="0"/>
          <a:chOff x="0" y="0"/>
          <a:chExt cx="0" cy="0"/>
        </a:xfrm>
      </p:grpSpPr>
      <p:grpSp>
        <p:nvGrpSpPr>
          <p:cNvPr id="259" name="Google Shape;259;p80"/>
          <p:cNvGrpSpPr/>
          <p:nvPr/>
        </p:nvGrpSpPr>
        <p:grpSpPr>
          <a:xfrm>
            <a:off x="-548808" y="-584898"/>
            <a:ext cx="10241610" cy="6168779"/>
            <a:chOff x="-548808" y="-584898"/>
            <a:chExt cx="10241610" cy="6168779"/>
          </a:xfrm>
        </p:grpSpPr>
        <p:sp>
          <p:nvSpPr>
            <p:cNvPr id="260" name="Google Shape;260;p80"/>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8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80"/>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80"/>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80"/>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80"/>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80"/>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80"/>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8" name="Google Shape;268;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9" name="Shape 269"/>
        <p:cNvGrpSpPr/>
        <p:nvPr/>
      </p:nvGrpSpPr>
      <p:grpSpPr>
        <a:xfrm>
          <a:off x="0" y="0"/>
          <a:ext cx="0" cy="0"/>
          <a:chOff x="0" y="0"/>
          <a:chExt cx="0" cy="0"/>
        </a:xfrm>
      </p:grpSpPr>
      <p:grpSp>
        <p:nvGrpSpPr>
          <p:cNvPr id="270" name="Google Shape;270;p82"/>
          <p:cNvGrpSpPr/>
          <p:nvPr/>
        </p:nvGrpSpPr>
        <p:grpSpPr>
          <a:xfrm>
            <a:off x="-247298" y="-446215"/>
            <a:ext cx="9638600" cy="6030088"/>
            <a:chOff x="-247298" y="-446215"/>
            <a:chExt cx="9638600" cy="6030088"/>
          </a:xfrm>
        </p:grpSpPr>
        <p:sp>
          <p:nvSpPr>
            <p:cNvPr id="271" name="Google Shape;271;p8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8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8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8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8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8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8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8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8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0" name="Google Shape;280;p82"/>
          <p:cNvSpPr txBox="1"/>
          <p:nvPr>
            <p:ph idx="1" type="subTitle"/>
          </p:nvPr>
        </p:nvSpPr>
        <p:spPr>
          <a:xfrm>
            <a:off x="5055284"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1" name="Google Shape;281;p82"/>
          <p:cNvSpPr txBox="1"/>
          <p:nvPr>
            <p:ph idx="2" type="subTitle"/>
          </p:nvPr>
        </p:nvSpPr>
        <p:spPr>
          <a:xfrm>
            <a:off x="1583300" y="3562574"/>
            <a:ext cx="25056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2" name="Google Shape;282;p82"/>
          <p:cNvSpPr txBox="1"/>
          <p:nvPr>
            <p:ph idx="3" type="subTitle"/>
          </p:nvPr>
        </p:nvSpPr>
        <p:spPr>
          <a:xfrm>
            <a:off x="50552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3" name="Google Shape;283;p82"/>
          <p:cNvSpPr txBox="1"/>
          <p:nvPr>
            <p:ph idx="4" type="subTitle"/>
          </p:nvPr>
        </p:nvSpPr>
        <p:spPr>
          <a:xfrm>
            <a:off x="1583075" y="3122525"/>
            <a:ext cx="2505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 name="Shape 284"/>
        <p:cNvGrpSpPr/>
        <p:nvPr/>
      </p:nvGrpSpPr>
      <p:grpSpPr>
        <a:xfrm>
          <a:off x="0" y="0"/>
          <a:ext cx="0" cy="0"/>
          <a:chOff x="0" y="0"/>
          <a:chExt cx="0" cy="0"/>
        </a:xfrm>
      </p:grpSpPr>
      <p:sp>
        <p:nvSpPr>
          <p:cNvPr id="285" name="Google Shape;285;p83"/>
          <p:cNvSpPr txBox="1"/>
          <p:nvPr>
            <p:ph type="title"/>
          </p:nvPr>
        </p:nvSpPr>
        <p:spPr>
          <a:xfrm>
            <a:off x="713225" y="677525"/>
            <a:ext cx="50946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6" name="Google Shape;286;p83"/>
          <p:cNvSpPr txBox="1"/>
          <p:nvPr>
            <p:ph idx="1" type="subTitle"/>
          </p:nvPr>
        </p:nvSpPr>
        <p:spPr>
          <a:xfrm>
            <a:off x="713225" y="1841450"/>
            <a:ext cx="5094600" cy="10587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83"/>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1" i="0" lang="en" sz="1200" u="none" cap="none" strike="noStrike">
                <a:solidFill>
                  <a:schemeClr val="dk1"/>
                </a:solidFill>
                <a:latin typeface="DM Sans"/>
                <a:ea typeface="DM Sans"/>
                <a:cs typeface="DM Sans"/>
                <a:sym typeface="DM Sans"/>
              </a:rPr>
              <a:t>CREDITS:</a:t>
            </a:r>
            <a:r>
              <a:rPr b="0" i="0" lang="en" sz="1200" u="none" cap="none" strike="noStrike">
                <a:solidFill>
                  <a:schemeClr val="dk1"/>
                </a:solidFill>
                <a:latin typeface="DM Sans"/>
                <a:ea typeface="DM Sans"/>
                <a:cs typeface="DM Sans"/>
                <a:sym typeface="DM Sans"/>
              </a:rPr>
              <a:t> This presentation template was created by </a:t>
            </a:r>
            <a:r>
              <a:rPr b="1" i="0" lang="en"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n" sz="1200" u="none" cap="none" strike="noStrike">
                <a:solidFill>
                  <a:schemeClr val="dk1"/>
                </a:solidFill>
                <a:latin typeface="DM Sans"/>
                <a:ea typeface="DM Sans"/>
                <a:cs typeface="DM Sans"/>
                <a:sym typeface="DM Sans"/>
              </a:rPr>
              <a:t>, and includes icons by </a:t>
            </a:r>
            <a:r>
              <a:rPr b="1" i="0" lang="en"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n" sz="1200" u="none" cap="none" strike="noStrike">
                <a:solidFill>
                  <a:schemeClr val="dk1"/>
                </a:solidFill>
                <a:latin typeface="DM Sans"/>
                <a:ea typeface="DM Sans"/>
                <a:cs typeface="DM Sans"/>
                <a:sym typeface="DM Sans"/>
              </a:rPr>
              <a:t>, and infographics &amp; images by </a:t>
            </a:r>
            <a:r>
              <a:rPr b="1" i="0" lang="en"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n" sz="1200" u="sng" cap="none" strike="noStrike">
                <a:solidFill>
                  <a:schemeClr val="dk1"/>
                </a:solidFill>
                <a:latin typeface="DM Sans"/>
                <a:ea typeface="DM Sans"/>
                <a:cs typeface="DM Sans"/>
                <a:sym typeface="DM Sans"/>
              </a:rPr>
              <a:t> </a:t>
            </a:r>
            <a:endParaRPr b="1"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288" name="Shape 288"/>
        <p:cNvGrpSpPr/>
        <p:nvPr/>
      </p:nvGrpSpPr>
      <p:grpSpPr>
        <a:xfrm>
          <a:off x="0" y="0"/>
          <a:ext cx="0" cy="0"/>
          <a:chOff x="0" y="0"/>
          <a:chExt cx="0" cy="0"/>
        </a:xfrm>
      </p:grpSpPr>
      <p:grpSp>
        <p:nvGrpSpPr>
          <p:cNvPr id="289" name="Google Shape;289;p84"/>
          <p:cNvGrpSpPr/>
          <p:nvPr/>
        </p:nvGrpSpPr>
        <p:grpSpPr>
          <a:xfrm>
            <a:off x="-247298" y="-446215"/>
            <a:ext cx="9638600" cy="6030088"/>
            <a:chOff x="-247298" y="-446215"/>
            <a:chExt cx="9638600" cy="6030088"/>
          </a:xfrm>
        </p:grpSpPr>
        <p:sp>
          <p:nvSpPr>
            <p:cNvPr id="290" name="Google Shape;290;p8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8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8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8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8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8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8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8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8" name="Google Shape;298;p8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9" name="Google Shape;299;p84"/>
          <p:cNvSpPr txBox="1"/>
          <p:nvPr>
            <p:ph idx="1" type="body"/>
          </p:nvPr>
        </p:nvSpPr>
        <p:spPr>
          <a:xfrm>
            <a:off x="720000" y="1215742"/>
            <a:ext cx="7704000" cy="1022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300" name="Shape 300"/>
        <p:cNvGrpSpPr/>
        <p:nvPr/>
      </p:nvGrpSpPr>
      <p:grpSpPr>
        <a:xfrm>
          <a:off x="0" y="0"/>
          <a:ext cx="0" cy="0"/>
          <a:chOff x="0" y="0"/>
          <a:chExt cx="0" cy="0"/>
        </a:xfrm>
      </p:grpSpPr>
      <p:grpSp>
        <p:nvGrpSpPr>
          <p:cNvPr id="301" name="Google Shape;301;p85"/>
          <p:cNvGrpSpPr/>
          <p:nvPr/>
        </p:nvGrpSpPr>
        <p:grpSpPr>
          <a:xfrm>
            <a:off x="-535133" y="-37823"/>
            <a:ext cx="10207495" cy="5621696"/>
            <a:chOff x="-535133" y="-37823"/>
            <a:chExt cx="10207495" cy="5621696"/>
          </a:xfrm>
        </p:grpSpPr>
        <p:sp>
          <p:nvSpPr>
            <p:cNvPr id="302" name="Google Shape;302;p8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8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8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8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8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8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8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8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8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1" name="Google Shape;311;p85"/>
          <p:cNvSpPr txBox="1"/>
          <p:nvPr>
            <p:ph idx="1" type="body"/>
          </p:nvPr>
        </p:nvSpPr>
        <p:spPr>
          <a:xfrm>
            <a:off x="720000" y="1215749"/>
            <a:ext cx="7704000" cy="314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Clr>
                <a:srgbClr val="1A1A1A"/>
              </a:buClr>
              <a:buSzPts val="1400"/>
              <a:buFont typeface="Nunito Light"/>
              <a:buChar char="○"/>
              <a:defRPr/>
            </a:lvl2pPr>
            <a:lvl3pPr indent="-317500" lvl="2" marL="1371600" algn="l">
              <a:lnSpc>
                <a:spcPct val="100000"/>
              </a:lnSpc>
              <a:spcBef>
                <a:spcPts val="0"/>
              </a:spcBef>
              <a:spcAft>
                <a:spcPts val="0"/>
              </a:spcAft>
              <a:buClr>
                <a:srgbClr val="1A1A1A"/>
              </a:buClr>
              <a:buSzPts val="1400"/>
              <a:buFont typeface="Nunito Light"/>
              <a:buChar char="■"/>
              <a:defRPr/>
            </a:lvl3pPr>
            <a:lvl4pPr indent="-317500" lvl="3" marL="1828800" algn="l">
              <a:lnSpc>
                <a:spcPct val="100000"/>
              </a:lnSpc>
              <a:spcBef>
                <a:spcPts val="0"/>
              </a:spcBef>
              <a:spcAft>
                <a:spcPts val="0"/>
              </a:spcAft>
              <a:buClr>
                <a:srgbClr val="1A1A1A"/>
              </a:buClr>
              <a:buSzPts val="1400"/>
              <a:buFont typeface="Nunito Light"/>
              <a:buChar char="●"/>
              <a:defRPr/>
            </a:lvl4pPr>
            <a:lvl5pPr indent="-317500" lvl="4" marL="2286000" algn="l">
              <a:lnSpc>
                <a:spcPct val="100000"/>
              </a:lnSpc>
              <a:spcBef>
                <a:spcPts val="0"/>
              </a:spcBef>
              <a:spcAft>
                <a:spcPts val="0"/>
              </a:spcAft>
              <a:buClr>
                <a:srgbClr val="1A1A1A"/>
              </a:buClr>
              <a:buSzPts val="1400"/>
              <a:buFont typeface="Nunito Light"/>
              <a:buChar char="○"/>
              <a:defRPr/>
            </a:lvl5pPr>
            <a:lvl6pPr indent="-317500" lvl="5" marL="2743200" algn="l">
              <a:lnSpc>
                <a:spcPct val="100000"/>
              </a:lnSpc>
              <a:spcBef>
                <a:spcPts val="0"/>
              </a:spcBef>
              <a:spcAft>
                <a:spcPts val="0"/>
              </a:spcAft>
              <a:buClr>
                <a:srgbClr val="1A1A1A"/>
              </a:buClr>
              <a:buSzPts val="1400"/>
              <a:buFont typeface="Nunito Light"/>
              <a:buChar char="■"/>
              <a:defRPr/>
            </a:lvl6pPr>
            <a:lvl7pPr indent="-317500" lvl="6" marL="3200400" algn="l">
              <a:lnSpc>
                <a:spcPct val="100000"/>
              </a:lnSpc>
              <a:spcBef>
                <a:spcPts val="0"/>
              </a:spcBef>
              <a:spcAft>
                <a:spcPts val="0"/>
              </a:spcAft>
              <a:buClr>
                <a:srgbClr val="1A1A1A"/>
              </a:buClr>
              <a:buSzPts val="1400"/>
              <a:buFont typeface="Nunito Light"/>
              <a:buChar char="●"/>
              <a:defRPr/>
            </a:lvl7pPr>
            <a:lvl8pPr indent="-317500" lvl="7" marL="3657600" algn="l">
              <a:lnSpc>
                <a:spcPct val="100000"/>
              </a:lnSpc>
              <a:spcBef>
                <a:spcPts val="0"/>
              </a:spcBef>
              <a:spcAft>
                <a:spcPts val="0"/>
              </a:spcAft>
              <a:buClr>
                <a:srgbClr val="1A1A1A"/>
              </a:buClr>
              <a:buSzPts val="1400"/>
              <a:buFont typeface="Nunito Light"/>
              <a:buChar char="○"/>
              <a:defRPr/>
            </a:lvl8pPr>
            <a:lvl9pPr indent="-317500" lvl="8" marL="4114800" algn="l">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2" name="Shape 3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grpSp>
        <p:nvGrpSpPr>
          <p:cNvPr id="25" name="Google Shape;25;p75"/>
          <p:cNvGrpSpPr/>
          <p:nvPr/>
        </p:nvGrpSpPr>
        <p:grpSpPr>
          <a:xfrm>
            <a:off x="-247298" y="-284290"/>
            <a:ext cx="9638600" cy="5868163"/>
            <a:chOff x="-247298" y="-284290"/>
            <a:chExt cx="9638600" cy="5868163"/>
          </a:xfrm>
        </p:grpSpPr>
        <p:sp>
          <p:nvSpPr>
            <p:cNvPr id="26" name="Google Shape;26;p7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7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7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7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5"/>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75"/>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5"/>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75"/>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90"/>
          <p:cNvGrpSpPr/>
          <p:nvPr/>
        </p:nvGrpSpPr>
        <p:grpSpPr>
          <a:xfrm>
            <a:off x="-247298" y="-446215"/>
            <a:ext cx="9638610" cy="6030088"/>
            <a:chOff x="-247298" y="-446215"/>
            <a:chExt cx="9638610" cy="6030088"/>
          </a:xfrm>
        </p:grpSpPr>
        <p:sp>
          <p:nvSpPr>
            <p:cNvPr id="315" name="Google Shape;315;p90"/>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0"/>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9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90"/>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90"/>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90"/>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90"/>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90"/>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91"/>
          <p:cNvGrpSpPr/>
          <p:nvPr/>
        </p:nvGrpSpPr>
        <p:grpSpPr>
          <a:xfrm>
            <a:off x="-476796" y="2900252"/>
            <a:ext cx="10097585" cy="2865204"/>
            <a:chOff x="-476796" y="2900252"/>
            <a:chExt cx="10097585" cy="2865204"/>
          </a:xfrm>
        </p:grpSpPr>
        <p:grpSp>
          <p:nvGrpSpPr>
            <p:cNvPr id="325" name="Google Shape;325;p91"/>
            <p:cNvGrpSpPr/>
            <p:nvPr/>
          </p:nvGrpSpPr>
          <p:grpSpPr>
            <a:xfrm>
              <a:off x="-476796" y="2900252"/>
              <a:ext cx="10097585" cy="2865204"/>
              <a:chOff x="-476796" y="2900252"/>
              <a:chExt cx="10097585" cy="2865204"/>
            </a:xfrm>
          </p:grpSpPr>
          <p:sp>
            <p:nvSpPr>
              <p:cNvPr id="326" name="Google Shape;326;p91"/>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1"/>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1"/>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91"/>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91"/>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1"/>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1"/>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3" name="Google Shape;333;p91"/>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5" name="Shape 35"/>
        <p:cNvGrpSpPr/>
        <p:nvPr/>
      </p:nvGrpSpPr>
      <p:grpSpPr>
        <a:xfrm>
          <a:off x="0" y="0"/>
          <a:ext cx="0" cy="0"/>
          <a:chOff x="0" y="0"/>
          <a:chExt cx="0" cy="0"/>
        </a:xfrm>
      </p:grpSpPr>
      <p:grpSp>
        <p:nvGrpSpPr>
          <p:cNvPr id="36" name="Google Shape;36;p79"/>
          <p:cNvGrpSpPr/>
          <p:nvPr/>
        </p:nvGrpSpPr>
        <p:grpSpPr>
          <a:xfrm>
            <a:off x="-247298" y="-446215"/>
            <a:ext cx="9638610" cy="6030088"/>
            <a:chOff x="-247298" y="-446215"/>
            <a:chExt cx="9638610" cy="6030088"/>
          </a:xfrm>
        </p:grpSpPr>
        <p:sp>
          <p:nvSpPr>
            <p:cNvPr id="37" name="Google Shape;37;p79"/>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9"/>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9"/>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79"/>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9"/>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9"/>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9"/>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79"/>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7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6" name="Shape 46"/>
        <p:cNvGrpSpPr/>
        <p:nvPr/>
      </p:nvGrpSpPr>
      <p:grpSpPr>
        <a:xfrm>
          <a:off x="0" y="0"/>
          <a:ext cx="0" cy="0"/>
          <a:chOff x="0" y="0"/>
          <a:chExt cx="0" cy="0"/>
        </a:xfrm>
      </p:grpSpPr>
      <p:grpSp>
        <p:nvGrpSpPr>
          <p:cNvPr id="47" name="Google Shape;47;p66"/>
          <p:cNvGrpSpPr/>
          <p:nvPr/>
        </p:nvGrpSpPr>
        <p:grpSpPr>
          <a:xfrm>
            <a:off x="-512036" y="-358023"/>
            <a:ext cx="10169413" cy="5930154"/>
            <a:chOff x="-512036" y="-358023"/>
            <a:chExt cx="10169413" cy="5930154"/>
          </a:xfrm>
        </p:grpSpPr>
        <p:sp>
          <p:nvSpPr>
            <p:cNvPr id="48" name="Google Shape;48;p6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7" name="Google Shape;57;p66"/>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66"/>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66"/>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6"/>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 name="Google Shape;61;p66"/>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2" name="Google Shape;62;p66"/>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63" name="Shape 63"/>
        <p:cNvGrpSpPr/>
        <p:nvPr/>
      </p:nvGrpSpPr>
      <p:grpSpPr>
        <a:xfrm>
          <a:off x="0" y="0"/>
          <a:ext cx="0" cy="0"/>
          <a:chOff x="0" y="0"/>
          <a:chExt cx="0" cy="0"/>
        </a:xfrm>
      </p:grpSpPr>
      <p:sp>
        <p:nvSpPr>
          <p:cNvPr id="64" name="Google Shape;64;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65" name="Google Shape;65;p81"/>
          <p:cNvGrpSpPr/>
          <p:nvPr/>
        </p:nvGrpSpPr>
        <p:grpSpPr>
          <a:xfrm>
            <a:off x="-476796" y="2900252"/>
            <a:ext cx="10097585" cy="2865204"/>
            <a:chOff x="-476796" y="2900252"/>
            <a:chExt cx="10097585" cy="2865204"/>
          </a:xfrm>
        </p:grpSpPr>
        <p:grpSp>
          <p:nvGrpSpPr>
            <p:cNvPr id="66" name="Google Shape;66;p81"/>
            <p:cNvGrpSpPr/>
            <p:nvPr/>
          </p:nvGrpSpPr>
          <p:grpSpPr>
            <a:xfrm>
              <a:off x="-476796" y="2900252"/>
              <a:ext cx="10097585" cy="2865204"/>
              <a:chOff x="-476796" y="2900252"/>
              <a:chExt cx="10097585" cy="2865204"/>
            </a:xfrm>
          </p:grpSpPr>
          <p:sp>
            <p:nvSpPr>
              <p:cNvPr id="67" name="Google Shape;67;p81"/>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1"/>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81"/>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1"/>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1"/>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1"/>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1"/>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81"/>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61"/>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77" name="Google Shape;77;p61"/>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8" name="Shape 78"/>
        <p:cNvGrpSpPr/>
        <p:nvPr/>
      </p:nvGrpSpPr>
      <p:grpSpPr>
        <a:xfrm>
          <a:off x="0" y="0"/>
          <a:ext cx="0" cy="0"/>
          <a:chOff x="0" y="0"/>
          <a:chExt cx="0" cy="0"/>
        </a:xfrm>
      </p:grpSpPr>
      <p:grpSp>
        <p:nvGrpSpPr>
          <p:cNvPr id="79" name="Google Shape;79;p59"/>
          <p:cNvGrpSpPr/>
          <p:nvPr/>
        </p:nvGrpSpPr>
        <p:grpSpPr>
          <a:xfrm>
            <a:off x="-247298" y="-446215"/>
            <a:ext cx="9638600" cy="6030088"/>
            <a:chOff x="-247298" y="-446215"/>
            <a:chExt cx="9638600" cy="6030088"/>
          </a:xfrm>
        </p:grpSpPr>
        <p:sp>
          <p:nvSpPr>
            <p:cNvPr id="80" name="Google Shape;80;p59"/>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9"/>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9"/>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9"/>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9"/>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9"/>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9"/>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9"/>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9" name="Google Shape;89;p59"/>
          <p:cNvSpPr txBox="1"/>
          <p:nvPr>
            <p:ph idx="1" type="body"/>
          </p:nvPr>
        </p:nvSpPr>
        <p:spPr>
          <a:xfrm>
            <a:off x="720000" y="1215751"/>
            <a:ext cx="7704000" cy="3978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Font typeface="Nunito Light"/>
              <a:buChar char="●"/>
              <a:defRPr/>
            </a:lvl1pPr>
            <a:lvl2pPr indent="-317500" lvl="1" marL="914400" algn="l">
              <a:lnSpc>
                <a:spcPct val="100000"/>
              </a:lnSpc>
              <a:spcBef>
                <a:spcPts val="0"/>
              </a:spcBef>
              <a:spcAft>
                <a:spcPts val="0"/>
              </a:spcAft>
              <a:buSzPts val="1400"/>
              <a:buFont typeface="Nunito Light"/>
              <a:buChar char="○"/>
              <a:defRPr/>
            </a:lvl2pPr>
            <a:lvl3pPr indent="-317500" lvl="2" marL="1371600" algn="l">
              <a:lnSpc>
                <a:spcPct val="100000"/>
              </a:lnSpc>
              <a:spcBef>
                <a:spcPts val="0"/>
              </a:spcBef>
              <a:spcAft>
                <a:spcPts val="0"/>
              </a:spcAft>
              <a:buSzPts val="1400"/>
              <a:buFont typeface="Nunito Light"/>
              <a:buChar char="■"/>
              <a:defRPr/>
            </a:lvl3pPr>
            <a:lvl4pPr indent="-317500" lvl="3" marL="1828800" algn="l">
              <a:lnSpc>
                <a:spcPct val="100000"/>
              </a:lnSpc>
              <a:spcBef>
                <a:spcPts val="0"/>
              </a:spcBef>
              <a:spcAft>
                <a:spcPts val="0"/>
              </a:spcAft>
              <a:buSzPts val="1400"/>
              <a:buFont typeface="Nunito Light"/>
              <a:buChar char="●"/>
              <a:defRPr/>
            </a:lvl4pPr>
            <a:lvl5pPr indent="-317500" lvl="4" marL="2286000" algn="l">
              <a:lnSpc>
                <a:spcPct val="100000"/>
              </a:lnSpc>
              <a:spcBef>
                <a:spcPts val="0"/>
              </a:spcBef>
              <a:spcAft>
                <a:spcPts val="0"/>
              </a:spcAft>
              <a:buSzPts val="1400"/>
              <a:buFont typeface="Nunito Light"/>
              <a:buChar char="○"/>
              <a:defRPr/>
            </a:lvl5pPr>
            <a:lvl6pPr indent="-317500" lvl="5" marL="2743200" algn="l">
              <a:lnSpc>
                <a:spcPct val="100000"/>
              </a:lnSpc>
              <a:spcBef>
                <a:spcPts val="0"/>
              </a:spcBef>
              <a:spcAft>
                <a:spcPts val="0"/>
              </a:spcAft>
              <a:buSzPts val="1400"/>
              <a:buFont typeface="Nunito Light"/>
              <a:buChar char="■"/>
              <a:defRPr/>
            </a:lvl6pPr>
            <a:lvl7pPr indent="-317500" lvl="6" marL="3200400" algn="l">
              <a:lnSpc>
                <a:spcPct val="100000"/>
              </a:lnSpc>
              <a:spcBef>
                <a:spcPts val="0"/>
              </a:spcBef>
              <a:spcAft>
                <a:spcPts val="0"/>
              </a:spcAft>
              <a:buSzPts val="1400"/>
              <a:buFont typeface="Nunito Light"/>
              <a:buChar char="●"/>
              <a:defRPr/>
            </a:lvl7pPr>
            <a:lvl8pPr indent="-317500" lvl="7" marL="3657600" algn="l">
              <a:lnSpc>
                <a:spcPct val="100000"/>
              </a:lnSpc>
              <a:spcBef>
                <a:spcPts val="0"/>
              </a:spcBef>
              <a:spcAft>
                <a:spcPts val="0"/>
              </a:spcAft>
              <a:buSzPts val="1400"/>
              <a:buFont typeface="Nunito Light"/>
              <a:buChar char="○"/>
              <a:defRPr/>
            </a:lvl8pPr>
            <a:lvl9pPr indent="-317500" lvl="8" marL="4114800" algn="l">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 name="Shape 90"/>
        <p:cNvGrpSpPr/>
        <p:nvPr/>
      </p:nvGrpSpPr>
      <p:grpSpPr>
        <a:xfrm>
          <a:off x="0" y="0"/>
          <a:ext cx="0" cy="0"/>
          <a:chOff x="0" y="0"/>
          <a:chExt cx="0" cy="0"/>
        </a:xfrm>
      </p:grpSpPr>
      <p:grpSp>
        <p:nvGrpSpPr>
          <p:cNvPr id="91" name="Google Shape;91;p60"/>
          <p:cNvGrpSpPr/>
          <p:nvPr/>
        </p:nvGrpSpPr>
        <p:grpSpPr>
          <a:xfrm>
            <a:off x="-417711" y="-428628"/>
            <a:ext cx="9979385" cy="6000759"/>
            <a:chOff x="-417711" y="-428628"/>
            <a:chExt cx="9979385" cy="6000759"/>
          </a:xfrm>
        </p:grpSpPr>
        <p:sp>
          <p:nvSpPr>
            <p:cNvPr id="92" name="Google Shape;92;p60"/>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0"/>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0"/>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0"/>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0"/>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0"/>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0"/>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60"/>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6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1" name="Google Shape;101;p60"/>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2" name="Google Shape;102;p60"/>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60"/>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4" name="Google Shape;104;p60"/>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60"/>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6" name="Google Shape;106;p60"/>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7" name="Google Shape;107;p60"/>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60"/>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9" name="Google Shape;109;p60"/>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0" name="Google Shape;110;p60"/>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1" name="Google Shape;111;p60"/>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2" name="Google Shape;112;p60"/>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3" name="Google Shape;113;p60"/>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4" name="Google Shape;114;p60"/>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5" name="Google Shape;115;p60"/>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6" name="Google Shape;116;p60"/>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7" name="Google Shape;117;p60"/>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8" name="Google Shape;118;p60"/>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algn="l">
              <a:lnSpc>
                <a:spcPct val="100000"/>
              </a:lnSpc>
              <a:spcBef>
                <a:spcPts val="0"/>
              </a:spcBef>
              <a:spcAft>
                <a:spcPts val="0"/>
              </a:spcAft>
              <a:buSzPts val="2400"/>
              <a:buFont typeface="DM Sans"/>
              <a:buNone/>
              <a:defRPr b="1" sz="2400">
                <a:latin typeface="DM Sans"/>
                <a:ea typeface="DM Sans"/>
                <a:cs typeface="DM Sans"/>
                <a:sym typeface="DM Sans"/>
              </a:defRPr>
            </a:lvl2pPr>
            <a:lvl3pPr lvl="2" algn="l">
              <a:lnSpc>
                <a:spcPct val="100000"/>
              </a:lnSpc>
              <a:spcBef>
                <a:spcPts val="0"/>
              </a:spcBef>
              <a:spcAft>
                <a:spcPts val="0"/>
              </a:spcAft>
              <a:buSzPts val="2400"/>
              <a:buFont typeface="DM Sans"/>
              <a:buNone/>
              <a:defRPr b="1" sz="2400">
                <a:latin typeface="DM Sans"/>
                <a:ea typeface="DM Sans"/>
                <a:cs typeface="DM Sans"/>
                <a:sym typeface="DM Sans"/>
              </a:defRPr>
            </a:lvl3pPr>
            <a:lvl4pPr lvl="3" algn="l">
              <a:lnSpc>
                <a:spcPct val="100000"/>
              </a:lnSpc>
              <a:spcBef>
                <a:spcPts val="0"/>
              </a:spcBef>
              <a:spcAft>
                <a:spcPts val="0"/>
              </a:spcAft>
              <a:buSzPts val="2400"/>
              <a:buFont typeface="DM Sans"/>
              <a:buNone/>
              <a:defRPr b="1" sz="2400">
                <a:latin typeface="DM Sans"/>
                <a:ea typeface="DM Sans"/>
                <a:cs typeface="DM Sans"/>
                <a:sym typeface="DM Sans"/>
              </a:defRPr>
            </a:lvl4pPr>
            <a:lvl5pPr lvl="4" algn="l">
              <a:lnSpc>
                <a:spcPct val="100000"/>
              </a:lnSpc>
              <a:spcBef>
                <a:spcPts val="0"/>
              </a:spcBef>
              <a:spcAft>
                <a:spcPts val="0"/>
              </a:spcAft>
              <a:buSzPts val="2400"/>
              <a:buFont typeface="DM Sans"/>
              <a:buNone/>
              <a:defRPr b="1" sz="2400">
                <a:latin typeface="DM Sans"/>
                <a:ea typeface="DM Sans"/>
                <a:cs typeface="DM Sans"/>
                <a:sym typeface="DM Sans"/>
              </a:defRPr>
            </a:lvl5pPr>
            <a:lvl6pPr lvl="5" algn="l">
              <a:lnSpc>
                <a:spcPct val="100000"/>
              </a:lnSpc>
              <a:spcBef>
                <a:spcPts val="0"/>
              </a:spcBef>
              <a:spcAft>
                <a:spcPts val="0"/>
              </a:spcAft>
              <a:buSzPts val="2400"/>
              <a:buFont typeface="DM Sans"/>
              <a:buNone/>
              <a:defRPr b="1" sz="2400">
                <a:latin typeface="DM Sans"/>
                <a:ea typeface="DM Sans"/>
                <a:cs typeface="DM Sans"/>
                <a:sym typeface="DM Sans"/>
              </a:defRPr>
            </a:lvl6pPr>
            <a:lvl7pPr lvl="6" algn="l">
              <a:lnSpc>
                <a:spcPct val="100000"/>
              </a:lnSpc>
              <a:spcBef>
                <a:spcPts val="0"/>
              </a:spcBef>
              <a:spcAft>
                <a:spcPts val="0"/>
              </a:spcAft>
              <a:buSzPts val="2400"/>
              <a:buFont typeface="DM Sans"/>
              <a:buNone/>
              <a:defRPr b="1" sz="2400">
                <a:latin typeface="DM Sans"/>
                <a:ea typeface="DM Sans"/>
                <a:cs typeface="DM Sans"/>
                <a:sym typeface="DM Sans"/>
              </a:defRPr>
            </a:lvl7pPr>
            <a:lvl8pPr lvl="7" algn="l">
              <a:lnSpc>
                <a:spcPct val="100000"/>
              </a:lnSpc>
              <a:spcBef>
                <a:spcPts val="0"/>
              </a:spcBef>
              <a:spcAft>
                <a:spcPts val="0"/>
              </a:spcAft>
              <a:buSzPts val="2400"/>
              <a:buFont typeface="DM Sans"/>
              <a:buNone/>
              <a:defRPr b="1" sz="2400">
                <a:latin typeface="DM Sans"/>
                <a:ea typeface="DM Sans"/>
                <a:cs typeface="DM Sans"/>
                <a:sym typeface="DM Sans"/>
              </a:defRPr>
            </a:lvl8pPr>
            <a:lvl9pPr lvl="8"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7" name="Google Shape;7;p5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353550" y="533400"/>
            <a:ext cx="4921800" cy="28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900"/>
              <a:t>OBJECT-ORIENTED PROGRAMMING PROJECT PART 2</a:t>
            </a:r>
            <a:br>
              <a:rPr b="1" lang="en" sz="3200"/>
            </a:br>
            <a:br>
              <a:rPr b="1" lang="en" sz="3200"/>
            </a:br>
            <a:r>
              <a:rPr lang="en" sz="1800"/>
              <a:t>P12 (TEAM 8)</a:t>
            </a:r>
            <a:endParaRPr sz="5200"/>
          </a:p>
        </p:txBody>
      </p:sp>
      <p:sp>
        <p:nvSpPr>
          <p:cNvPr id="339" name="Google Shape;339;p1"/>
          <p:cNvSpPr txBox="1"/>
          <p:nvPr>
            <p:ph idx="1" type="subTitle"/>
          </p:nvPr>
        </p:nvSpPr>
        <p:spPr>
          <a:xfrm>
            <a:off x="353550" y="3363625"/>
            <a:ext cx="4675500" cy="17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MUHAMMAD WAFIYUDDIN BIN ABDUL RAHMAN</a:t>
            </a:r>
            <a:endParaRPr/>
          </a:p>
          <a:p>
            <a:pPr indent="0" lvl="0" marL="0" rtl="0" algn="l">
              <a:lnSpc>
                <a:spcPct val="115000"/>
              </a:lnSpc>
              <a:spcBef>
                <a:spcPts val="0"/>
              </a:spcBef>
              <a:spcAft>
                <a:spcPts val="0"/>
              </a:spcAft>
              <a:buSzPts val="1400"/>
              <a:buNone/>
            </a:pPr>
            <a:r>
              <a:rPr lang="en"/>
              <a:t>PAE XIANG SHENG</a:t>
            </a:r>
            <a:endParaRPr/>
          </a:p>
          <a:p>
            <a:pPr indent="0" lvl="0" marL="0" rtl="0" algn="l">
              <a:lnSpc>
                <a:spcPct val="115000"/>
              </a:lnSpc>
              <a:spcBef>
                <a:spcPts val="0"/>
              </a:spcBef>
              <a:spcAft>
                <a:spcPts val="0"/>
              </a:spcAft>
              <a:buSzPts val="1400"/>
              <a:buNone/>
            </a:pPr>
            <a:r>
              <a:rPr lang="en"/>
              <a:t>LIM QI ZHEN</a:t>
            </a:r>
            <a:endParaRPr/>
          </a:p>
          <a:p>
            <a:pPr indent="0" lvl="0" marL="0" rtl="0" algn="l">
              <a:lnSpc>
                <a:spcPct val="115000"/>
              </a:lnSpc>
              <a:spcBef>
                <a:spcPts val="0"/>
              </a:spcBef>
              <a:spcAft>
                <a:spcPts val="0"/>
              </a:spcAft>
              <a:buSzPts val="1400"/>
              <a:buNone/>
            </a:pPr>
            <a:r>
              <a:rPr lang="en"/>
              <a:t>TEO WEN TIAN BRENDAN</a:t>
            </a:r>
            <a:endParaRPr/>
          </a:p>
          <a:p>
            <a:pPr indent="0" lvl="0" marL="0" rtl="0" algn="l">
              <a:lnSpc>
                <a:spcPct val="115000"/>
              </a:lnSpc>
              <a:spcBef>
                <a:spcPts val="0"/>
              </a:spcBef>
              <a:spcAft>
                <a:spcPts val="0"/>
              </a:spcAft>
              <a:buSzPts val="1400"/>
              <a:buNone/>
            </a:pPr>
            <a:r>
              <a:rPr lang="en"/>
              <a:t>MUHAMMAD SAAD BIN HADI</a:t>
            </a:r>
            <a:endParaRPr/>
          </a:p>
          <a:p>
            <a:pPr indent="0" lvl="0" marL="0" rtl="0" algn="l">
              <a:lnSpc>
                <a:spcPct val="115000"/>
              </a:lnSpc>
              <a:spcBef>
                <a:spcPts val="0"/>
              </a:spcBef>
              <a:spcAft>
                <a:spcPts val="0"/>
              </a:spcAft>
              <a:buSzPts val="1400"/>
              <a:buNone/>
            </a:pPr>
            <a:r>
              <a:t/>
            </a:r>
            <a:endParaRPr/>
          </a:p>
        </p:txBody>
      </p:sp>
      <p:grpSp>
        <p:nvGrpSpPr>
          <p:cNvPr id="340" name="Google Shape;340;p1"/>
          <p:cNvGrpSpPr/>
          <p:nvPr/>
        </p:nvGrpSpPr>
        <p:grpSpPr>
          <a:xfrm>
            <a:off x="5115337" y="-428624"/>
            <a:ext cx="4275118" cy="6450405"/>
            <a:chOff x="5115337" y="-428624"/>
            <a:chExt cx="4275118" cy="6450405"/>
          </a:xfrm>
        </p:grpSpPr>
        <p:sp>
          <p:nvSpPr>
            <p:cNvPr id="341" name="Google Shape;341;p1"/>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313"/>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372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4347f44775_0_14"/>
          <p:cNvSpPr txBox="1"/>
          <p:nvPr>
            <p:ph type="title"/>
          </p:nvPr>
        </p:nvSpPr>
        <p:spPr>
          <a:xfrm>
            <a:off x="1221550" y="1951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Design Pattern: Factory Method</a:t>
            </a:r>
            <a:endParaRPr/>
          </a:p>
        </p:txBody>
      </p:sp>
      <p:sp>
        <p:nvSpPr>
          <p:cNvPr id="435" name="Google Shape;435;g34347f44775_0_14"/>
          <p:cNvSpPr txBox="1"/>
          <p:nvPr/>
        </p:nvSpPr>
        <p:spPr>
          <a:xfrm>
            <a:off x="4958775" y="806650"/>
            <a:ext cx="2067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chemeClr val="lt1"/>
                </a:highlight>
              </a:rPr>
              <a:t>In SpawningManager.java:</a:t>
            </a:r>
            <a:endParaRPr/>
          </a:p>
        </p:txBody>
      </p:sp>
      <p:pic>
        <p:nvPicPr>
          <p:cNvPr id="436" name="Google Shape;436;g34347f44775_0_14"/>
          <p:cNvPicPr preferRelativeResize="0"/>
          <p:nvPr/>
        </p:nvPicPr>
        <p:blipFill>
          <a:blip r:embed="rId3">
            <a:alphaModFix/>
          </a:blip>
          <a:stretch>
            <a:fillRect/>
          </a:stretch>
        </p:blipFill>
        <p:spPr>
          <a:xfrm>
            <a:off x="5094150" y="1275500"/>
            <a:ext cx="3831410" cy="2592500"/>
          </a:xfrm>
          <a:prstGeom prst="rect">
            <a:avLst/>
          </a:prstGeom>
          <a:noFill/>
          <a:ln>
            <a:noFill/>
          </a:ln>
        </p:spPr>
      </p:pic>
      <p:pic>
        <p:nvPicPr>
          <p:cNvPr id="437" name="Google Shape;437;g34347f44775_0_14"/>
          <p:cNvPicPr preferRelativeResize="0"/>
          <p:nvPr/>
        </p:nvPicPr>
        <p:blipFill>
          <a:blip r:embed="rId4">
            <a:alphaModFix/>
          </a:blip>
          <a:stretch>
            <a:fillRect/>
          </a:stretch>
        </p:blipFill>
        <p:spPr>
          <a:xfrm>
            <a:off x="163375" y="1613425"/>
            <a:ext cx="3821157" cy="1260925"/>
          </a:xfrm>
          <a:prstGeom prst="rect">
            <a:avLst/>
          </a:prstGeom>
          <a:noFill/>
          <a:ln>
            <a:noFill/>
          </a:ln>
        </p:spPr>
      </p:pic>
      <p:pic>
        <p:nvPicPr>
          <p:cNvPr id="438" name="Google Shape;438;g34347f44775_0_14"/>
          <p:cNvPicPr preferRelativeResize="0"/>
          <p:nvPr/>
        </p:nvPicPr>
        <p:blipFill rotWithShape="1">
          <a:blip r:embed="rId5">
            <a:alphaModFix/>
          </a:blip>
          <a:srcRect b="0" l="0" r="0" t="17005"/>
          <a:stretch/>
        </p:blipFill>
        <p:spPr>
          <a:xfrm>
            <a:off x="2036275" y="1030954"/>
            <a:ext cx="618649" cy="572701"/>
          </a:xfrm>
          <a:prstGeom prst="rect">
            <a:avLst/>
          </a:prstGeom>
          <a:noFill/>
          <a:ln>
            <a:noFill/>
          </a:ln>
        </p:spPr>
      </p:pic>
      <p:pic>
        <p:nvPicPr>
          <p:cNvPr id="439" name="Google Shape;439;g34347f44775_0_14"/>
          <p:cNvPicPr preferRelativeResize="0"/>
          <p:nvPr/>
        </p:nvPicPr>
        <p:blipFill>
          <a:blip r:embed="rId6">
            <a:alphaModFix/>
          </a:blip>
          <a:stretch>
            <a:fillRect/>
          </a:stretch>
        </p:blipFill>
        <p:spPr>
          <a:xfrm>
            <a:off x="163363" y="3574288"/>
            <a:ext cx="4600575" cy="257175"/>
          </a:xfrm>
          <a:prstGeom prst="rect">
            <a:avLst/>
          </a:prstGeom>
          <a:noFill/>
          <a:ln>
            <a:noFill/>
          </a:ln>
        </p:spPr>
      </p:pic>
      <p:sp>
        <p:nvSpPr>
          <p:cNvPr id="440" name="Google Shape;440;g34347f44775_0_14"/>
          <p:cNvSpPr txBox="1"/>
          <p:nvPr/>
        </p:nvSpPr>
        <p:spPr>
          <a:xfrm>
            <a:off x="163375" y="3117013"/>
            <a:ext cx="1872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chemeClr val="lt1"/>
                </a:highlight>
              </a:rPr>
              <a:t>In GameScreen.java:</a:t>
            </a:r>
            <a:endParaRPr/>
          </a:p>
        </p:txBody>
      </p:sp>
      <p:sp>
        <p:nvSpPr>
          <p:cNvPr id="441" name="Google Shape;441;g34347f44775_0_14"/>
          <p:cNvSpPr txBox="1"/>
          <p:nvPr/>
        </p:nvSpPr>
        <p:spPr>
          <a:xfrm>
            <a:off x="163375" y="1234350"/>
            <a:ext cx="18729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highlight>
                  <a:schemeClr val="lt1"/>
                </a:highlight>
              </a:rPr>
              <a:t>In EntityFactory.java:</a:t>
            </a:r>
            <a:endParaRPr/>
          </a:p>
        </p:txBody>
      </p:sp>
      <p:sp>
        <p:nvSpPr>
          <p:cNvPr id="442" name="Google Shape;442;g34347f44775_0_14"/>
          <p:cNvSpPr txBox="1"/>
          <p:nvPr/>
        </p:nvSpPr>
        <p:spPr>
          <a:xfrm>
            <a:off x="1177400" y="4043875"/>
            <a:ext cx="75876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191919"/>
                </a:solidFill>
              </a:rPr>
              <a:t>Benefits</a:t>
            </a:r>
            <a:r>
              <a:rPr lang="en">
                <a:solidFill>
                  <a:srgbClr val="191919"/>
                </a:solidFill>
              </a:rPr>
              <a:t>:</a:t>
            </a:r>
            <a:endParaRPr>
              <a:solidFill>
                <a:srgbClr val="191919"/>
              </a:solidFill>
            </a:endParaRPr>
          </a:p>
          <a:p>
            <a:pPr indent="-304800" lvl="0" marL="457200" rtl="0" algn="l">
              <a:lnSpc>
                <a:spcPct val="115000"/>
              </a:lnSpc>
              <a:spcBef>
                <a:spcPts val="1200"/>
              </a:spcBef>
              <a:spcAft>
                <a:spcPts val="0"/>
              </a:spcAft>
              <a:buClr>
                <a:srgbClr val="191919"/>
              </a:buClr>
              <a:buSzPts val="1200"/>
              <a:buChar char="●"/>
            </a:pPr>
            <a:r>
              <a:rPr b="1" lang="en"/>
              <a:t>Maintainability</a:t>
            </a:r>
            <a:r>
              <a:rPr lang="en"/>
              <a:t>: Centralised point of control for object spawning </a:t>
            </a:r>
            <a:endParaRPr/>
          </a:p>
          <a:p>
            <a:pPr indent="-298450" lvl="0" marL="457200" rtl="0" algn="l">
              <a:lnSpc>
                <a:spcPct val="115000"/>
              </a:lnSpc>
              <a:spcBef>
                <a:spcPts val="0"/>
              </a:spcBef>
              <a:spcAft>
                <a:spcPts val="0"/>
              </a:spcAft>
              <a:buSzPts val="1100"/>
              <a:buChar char="●"/>
            </a:pPr>
            <a:r>
              <a:rPr b="1" lang="en"/>
              <a:t>Scalability</a:t>
            </a:r>
            <a:r>
              <a:rPr lang="en"/>
              <a:t>: factory class can be modified to add more entities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343227a8466_0_13"/>
          <p:cNvSpPr txBox="1"/>
          <p:nvPr>
            <p:ph type="title"/>
          </p:nvPr>
        </p:nvSpPr>
        <p:spPr>
          <a:xfrm>
            <a:off x="661275" y="1749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Summary of Report</a:t>
            </a:r>
            <a:endParaRPr/>
          </a:p>
        </p:txBody>
      </p:sp>
      <p:sp>
        <p:nvSpPr>
          <p:cNvPr id="448" name="Google Shape;448;g343227a8466_0_13"/>
          <p:cNvSpPr txBox="1"/>
          <p:nvPr/>
        </p:nvSpPr>
        <p:spPr>
          <a:xfrm>
            <a:off x="523125" y="1072975"/>
            <a:ext cx="63468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AutoNum type="arabicPeriod"/>
            </a:pPr>
            <a:r>
              <a:rPr lang="en" sz="1200">
                <a:highlight>
                  <a:schemeClr val="lt1"/>
                </a:highlight>
              </a:rPr>
              <a:t>Overall Game Design:</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Modular architectur</a:t>
            </a:r>
            <a:r>
              <a:rPr lang="en" sz="1200">
                <a:highlight>
                  <a:schemeClr val="lt1"/>
                </a:highlight>
              </a:rPr>
              <a:t>e</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Scalable and maintainable</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Uses OOP and SOLID principles</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Educational + interactive gameplay</a:t>
            </a:r>
            <a:endParaRPr sz="1200">
              <a:highlight>
                <a:schemeClr val="lt1"/>
              </a:highlight>
            </a:endParaRPr>
          </a:p>
          <a:p>
            <a:pPr indent="0" lvl="0" marL="0" rtl="0" algn="l">
              <a:lnSpc>
                <a:spcPct val="115000"/>
              </a:lnSpc>
              <a:spcBef>
                <a:spcPts val="0"/>
              </a:spcBef>
              <a:spcAft>
                <a:spcPts val="0"/>
              </a:spcAft>
              <a:buNone/>
            </a:pPr>
            <a:r>
              <a:t/>
            </a:r>
            <a:endParaRPr sz="1200">
              <a:highlight>
                <a:schemeClr val="lt1"/>
              </a:highlight>
            </a:endParaRPr>
          </a:p>
          <a:p>
            <a:pPr indent="-304800" lvl="0" marL="457200" rtl="0" algn="l">
              <a:lnSpc>
                <a:spcPct val="115000"/>
              </a:lnSpc>
              <a:spcBef>
                <a:spcPts val="0"/>
              </a:spcBef>
              <a:spcAft>
                <a:spcPts val="0"/>
              </a:spcAft>
              <a:buSzPts val="1200"/>
              <a:buAutoNum type="arabicPeriod"/>
            </a:pPr>
            <a:r>
              <a:rPr lang="en" sz="1200">
                <a:highlight>
                  <a:schemeClr val="lt1"/>
                </a:highlight>
              </a:rPr>
              <a:t>Design Pattern Implementations</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Factory (for entity spawning)</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Strategy (for collision handling)</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Singleton (for AudioManager)</a:t>
            </a:r>
            <a:endParaRPr sz="1200">
              <a:highlight>
                <a:schemeClr val="lt1"/>
              </a:highlight>
            </a:endParaRPr>
          </a:p>
          <a:p>
            <a:pPr indent="0" lvl="0" marL="0" rtl="0" algn="l">
              <a:lnSpc>
                <a:spcPct val="115000"/>
              </a:lnSpc>
              <a:spcBef>
                <a:spcPts val="0"/>
              </a:spcBef>
              <a:spcAft>
                <a:spcPts val="0"/>
              </a:spcAft>
              <a:buNone/>
            </a:pPr>
            <a:r>
              <a:t/>
            </a:r>
            <a:endParaRPr sz="1200">
              <a:highlight>
                <a:schemeClr val="lt1"/>
              </a:highlight>
            </a:endParaRPr>
          </a:p>
          <a:p>
            <a:pPr indent="-304800" lvl="0" marL="457200" rtl="0" algn="l">
              <a:lnSpc>
                <a:spcPct val="115000"/>
              </a:lnSpc>
              <a:spcBef>
                <a:spcPts val="0"/>
              </a:spcBef>
              <a:spcAft>
                <a:spcPts val="0"/>
              </a:spcAft>
              <a:buSzPts val="1200"/>
              <a:buAutoNum type="arabicPeriod"/>
            </a:pPr>
            <a:r>
              <a:rPr lang="en" sz="1200">
                <a:highlight>
                  <a:schemeClr val="lt1"/>
                </a:highlight>
              </a:rPr>
              <a:t>Limitations with Game Engine and Layer</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No in-game audio controls (mute, volume, track change)</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No dynamic difficulty adjustment for pacing</a:t>
            </a:r>
            <a:endParaRPr sz="1200">
              <a:highlight>
                <a:schemeClr val="lt1"/>
              </a:highlight>
            </a:endParaRPr>
          </a:p>
          <a:p>
            <a:pPr indent="-304800" lvl="1" marL="914400" rtl="0" algn="l">
              <a:lnSpc>
                <a:spcPct val="115000"/>
              </a:lnSpc>
              <a:spcBef>
                <a:spcPts val="0"/>
              </a:spcBef>
              <a:spcAft>
                <a:spcPts val="0"/>
              </a:spcAft>
              <a:buSzPts val="1200"/>
              <a:buAutoNum type="alphaLcPeriod"/>
            </a:pPr>
            <a:r>
              <a:rPr lang="en" sz="1200">
                <a:highlight>
                  <a:schemeClr val="lt1"/>
                </a:highlight>
              </a:rPr>
              <a:t>Input system doesn’t yet support gamepad/controller</a:t>
            </a:r>
            <a:endParaRPr sz="1200">
              <a:highlight>
                <a:schemeClr val="lt1"/>
              </a:highlight>
            </a:endParaRPr>
          </a:p>
        </p:txBody>
      </p:sp>
      <p:sp>
        <p:nvSpPr>
          <p:cNvPr id="449" name="Google Shape;449;g343227a8466_0_13"/>
          <p:cNvSpPr/>
          <p:nvPr/>
        </p:nvSpPr>
        <p:spPr>
          <a:xfrm>
            <a:off x="4608925" y="1891163"/>
            <a:ext cx="879000" cy="4515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Input</a:t>
            </a:r>
            <a:endParaRPr>
              <a:latin typeface="DM Sans"/>
              <a:ea typeface="DM Sans"/>
              <a:cs typeface="DM Sans"/>
              <a:sym typeface="DM Sans"/>
            </a:endParaRPr>
          </a:p>
        </p:txBody>
      </p:sp>
      <p:sp>
        <p:nvSpPr>
          <p:cNvPr id="450" name="Google Shape;450;g343227a8466_0_13"/>
          <p:cNvSpPr/>
          <p:nvPr/>
        </p:nvSpPr>
        <p:spPr>
          <a:xfrm>
            <a:off x="5764600" y="1891163"/>
            <a:ext cx="879000" cy="4515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Collision</a:t>
            </a:r>
            <a:endParaRPr>
              <a:latin typeface="DM Sans"/>
              <a:ea typeface="DM Sans"/>
              <a:cs typeface="DM Sans"/>
              <a:sym typeface="DM Sans"/>
            </a:endParaRPr>
          </a:p>
        </p:txBody>
      </p:sp>
      <p:sp>
        <p:nvSpPr>
          <p:cNvPr id="451" name="Google Shape;451;g343227a8466_0_13"/>
          <p:cNvSpPr/>
          <p:nvPr/>
        </p:nvSpPr>
        <p:spPr>
          <a:xfrm>
            <a:off x="6920275" y="1891163"/>
            <a:ext cx="879000" cy="4515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Audio</a:t>
            </a:r>
            <a:endParaRPr>
              <a:latin typeface="DM Sans"/>
              <a:ea typeface="DM Sans"/>
              <a:cs typeface="DM Sans"/>
              <a:sym typeface="DM Sans"/>
            </a:endParaRPr>
          </a:p>
        </p:txBody>
      </p:sp>
      <p:sp>
        <p:nvSpPr>
          <p:cNvPr id="452" name="Google Shape;452;g343227a8466_0_13"/>
          <p:cNvSpPr/>
          <p:nvPr/>
        </p:nvSpPr>
        <p:spPr>
          <a:xfrm>
            <a:off x="8075950" y="1891163"/>
            <a:ext cx="879000" cy="4515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UI</a:t>
            </a:r>
            <a:endParaRPr>
              <a:latin typeface="DM Sans"/>
              <a:ea typeface="DM Sans"/>
              <a:cs typeface="DM Sans"/>
              <a:sym typeface="DM Sans"/>
            </a:endParaRPr>
          </a:p>
        </p:txBody>
      </p:sp>
      <p:sp>
        <p:nvSpPr>
          <p:cNvPr id="453" name="Google Shape;453;g343227a8466_0_13"/>
          <p:cNvSpPr/>
          <p:nvPr/>
        </p:nvSpPr>
        <p:spPr>
          <a:xfrm>
            <a:off x="6046050" y="3152188"/>
            <a:ext cx="1389900" cy="658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M Sans"/>
                <a:ea typeface="DM Sans"/>
                <a:cs typeface="DM Sans"/>
                <a:sym typeface="DM Sans"/>
              </a:rPr>
              <a:t>Game Core</a:t>
            </a:r>
            <a:endParaRPr>
              <a:latin typeface="DM Sans"/>
              <a:ea typeface="DM Sans"/>
              <a:cs typeface="DM Sans"/>
              <a:sym typeface="DM Sans"/>
            </a:endParaRPr>
          </a:p>
        </p:txBody>
      </p:sp>
      <p:cxnSp>
        <p:nvCxnSpPr>
          <p:cNvPr id="454" name="Google Shape;454;g343227a8466_0_13"/>
          <p:cNvCxnSpPr>
            <a:stCxn id="449" idx="2"/>
            <a:endCxn id="453" idx="1"/>
          </p:cNvCxnSpPr>
          <p:nvPr/>
        </p:nvCxnSpPr>
        <p:spPr>
          <a:xfrm flipH="1" rot="-5400000">
            <a:off x="4977925" y="2413163"/>
            <a:ext cx="1138500" cy="997500"/>
          </a:xfrm>
          <a:prstGeom prst="bentConnector2">
            <a:avLst/>
          </a:prstGeom>
          <a:noFill/>
          <a:ln cap="flat" cmpd="sng" w="28575">
            <a:solidFill>
              <a:srgbClr val="000000"/>
            </a:solidFill>
            <a:prstDash val="solid"/>
            <a:round/>
            <a:headEnd len="med" w="med" type="none"/>
            <a:tailEnd len="med" w="med" type="none"/>
          </a:ln>
        </p:spPr>
      </p:cxnSp>
      <p:cxnSp>
        <p:nvCxnSpPr>
          <p:cNvPr id="455" name="Google Shape;455;g343227a8466_0_13"/>
          <p:cNvCxnSpPr>
            <a:stCxn id="450" idx="2"/>
            <a:endCxn id="453" idx="0"/>
          </p:cNvCxnSpPr>
          <p:nvPr/>
        </p:nvCxnSpPr>
        <p:spPr>
          <a:xfrm flipH="1" rot="-5400000">
            <a:off x="6067900" y="2478863"/>
            <a:ext cx="809400" cy="537000"/>
          </a:xfrm>
          <a:prstGeom prst="bentConnector3">
            <a:avLst>
              <a:gd fmla="val 50008" name="adj1"/>
            </a:avLst>
          </a:prstGeom>
          <a:noFill/>
          <a:ln cap="flat" cmpd="sng" w="28575">
            <a:solidFill>
              <a:srgbClr val="000000"/>
            </a:solidFill>
            <a:prstDash val="solid"/>
            <a:round/>
            <a:headEnd len="med" w="med" type="none"/>
            <a:tailEnd len="med" w="med" type="none"/>
          </a:ln>
        </p:spPr>
      </p:cxnSp>
      <p:cxnSp>
        <p:nvCxnSpPr>
          <p:cNvPr id="456" name="Google Shape;456;g343227a8466_0_13"/>
          <p:cNvCxnSpPr>
            <a:stCxn id="452" idx="2"/>
            <a:endCxn id="453" idx="3"/>
          </p:cNvCxnSpPr>
          <p:nvPr/>
        </p:nvCxnSpPr>
        <p:spPr>
          <a:xfrm rot="5400000">
            <a:off x="7406500" y="2372213"/>
            <a:ext cx="1138500" cy="1079400"/>
          </a:xfrm>
          <a:prstGeom prst="bentConnector2">
            <a:avLst/>
          </a:prstGeom>
          <a:noFill/>
          <a:ln cap="flat" cmpd="sng" w="28575">
            <a:solidFill>
              <a:srgbClr val="000000"/>
            </a:solidFill>
            <a:prstDash val="solid"/>
            <a:round/>
            <a:headEnd len="med" w="med" type="none"/>
            <a:tailEnd len="med" w="med" type="none"/>
          </a:ln>
        </p:spPr>
      </p:cxnSp>
      <p:cxnSp>
        <p:nvCxnSpPr>
          <p:cNvPr id="457" name="Google Shape;457;g343227a8466_0_13"/>
          <p:cNvCxnSpPr>
            <a:stCxn id="451" idx="2"/>
            <a:endCxn id="453" idx="0"/>
          </p:cNvCxnSpPr>
          <p:nvPr/>
        </p:nvCxnSpPr>
        <p:spPr>
          <a:xfrm rot="5400000">
            <a:off x="6645625" y="2437913"/>
            <a:ext cx="809400" cy="618900"/>
          </a:xfrm>
          <a:prstGeom prst="bentConnector3">
            <a:avLst>
              <a:gd fmla="val 50008" name="adj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334c81d9c24_0_221"/>
          <p:cNvSpPr txBox="1"/>
          <p:nvPr>
            <p:ph type="title"/>
          </p:nvPr>
        </p:nvSpPr>
        <p:spPr>
          <a:xfrm>
            <a:off x="3101300" y="1263663"/>
            <a:ext cx="5952900" cy="231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sz="6200"/>
              <a:t>Game</a:t>
            </a:r>
            <a:br>
              <a:rPr lang="en" sz="6200"/>
            </a:br>
            <a:r>
              <a:rPr lang="en" sz="6200"/>
              <a:t>Demonstration</a:t>
            </a:r>
            <a:endParaRPr sz="6200"/>
          </a:p>
        </p:txBody>
      </p:sp>
      <p:grpSp>
        <p:nvGrpSpPr>
          <p:cNvPr id="463" name="Google Shape;463;g334c81d9c24_0_221"/>
          <p:cNvGrpSpPr/>
          <p:nvPr/>
        </p:nvGrpSpPr>
        <p:grpSpPr>
          <a:xfrm>
            <a:off x="-541907" y="-622274"/>
            <a:ext cx="4136119" cy="6091166"/>
            <a:chOff x="-541907" y="-622274"/>
            <a:chExt cx="4136119" cy="6091166"/>
          </a:xfrm>
        </p:grpSpPr>
        <p:sp>
          <p:nvSpPr>
            <p:cNvPr id="464" name="Google Shape;464;g334c81d9c24_0_221"/>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334c81d9c24_0_221"/>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334c81d9c24_0_221"/>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334c81d9c24_0_221"/>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334c81d9c24_0_221"/>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334c81d9c24_0_221"/>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334c81d9c24_0_221"/>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g334c81d9c24_0_221"/>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334c81d9c24_0_221"/>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334c81d9c24_0_221"/>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34c81d9c24_0_221"/>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334c81d9c24_0_221"/>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34c81d9c24_0_221"/>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34c81d9c24_0_221"/>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334c81d9c24_0_221"/>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05"/>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334c81d9c24_0_221"/>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2"/>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334c81d9c24_0_221"/>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17"/>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343227a8466_0_6"/>
          <p:cNvSpPr txBox="1"/>
          <p:nvPr>
            <p:ph type="title"/>
          </p:nvPr>
        </p:nvSpPr>
        <p:spPr>
          <a:xfrm>
            <a:off x="661275" y="-62600"/>
            <a:ext cx="7704000" cy="1125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Game Implementation:</a:t>
            </a:r>
            <a:br>
              <a:rPr lang="en"/>
            </a:br>
            <a:r>
              <a:rPr lang="en"/>
              <a:t>Scam Prevention</a:t>
            </a:r>
            <a:endParaRPr/>
          </a:p>
        </p:txBody>
      </p:sp>
      <p:sp>
        <p:nvSpPr>
          <p:cNvPr id="366" name="Google Shape;366;g343227a8466_0_6"/>
          <p:cNvSpPr txBox="1"/>
          <p:nvPr>
            <p:ph idx="4294967295" type="subTitle"/>
          </p:nvPr>
        </p:nvSpPr>
        <p:spPr>
          <a:xfrm>
            <a:off x="861500" y="1432175"/>
            <a:ext cx="4820700" cy="35169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Game Objective:</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Raise awareness about scam prevention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Engage players through scenario-based questions on scams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Gameplay:</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Players must interact with moving entities to receive scam-related scenario questions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Features for Enhanced Fun and Challenge:</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Moving obstacles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Randomised power-up and obstacle placements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Varying power-up spawn rates</a:t>
            </a:r>
            <a:endParaRPr b="1" sz="11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100">
              <a:solidFill>
                <a:srgbClr val="000000"/>
              </a:solidFill>
              <a:highlight>
                <a:schemeClr val="lt1"/>
              </a:highlight>
              <a:latin typeface="Arial"/>
              <a:ea typeface="Arial"/>
              <a:cs typeface="Arial"/>
              <a:sym typeface="Arial"/>
            </a:endParaRPr>
          </a:p>
        </p:txBody>
      </p:sp>
      <p:pic>
        <p:nvPicPr>
          <p:cNvPr id="367" name="Google Shape;367;g343227a8466_0_6" title="player.png"/>
          <p:cNvPicPr preferRelativeResize="0"/>
          <p:nvPr/>
        </p:nvPicPr>
        <p:blipFill>
          <a:blip r:embed="rId3">
            <a:alphaModFix/>
          </a:blip>
          <a:stretch>
            <a:fillRect/>
          </a:stretch>
        </p:blipFill>
        <p:spPr>
          <a:xfrm>
            <a:off x="911900" y="453100"/>
            <a:ext cx="609600" cy="609600"/>
          </a:xfrm>
          <a:prstGeom prst="rect">
            <a:avLst/>
          </a:prstGeom>
          <a:noFill/>
          <a:ln>
            <a:noFill/>
          </a:ln>
        </p:spPr>
      </p:pic>
      <p:pic>
        <p:nvPicPr>
          <p:cNvPr id="368" name="Google Shape;368;g343227a8466_0_6" title="player.png"/>
          <p:cNvPicPr preferRelativeResize="0"/>
          <p:nvPr/>
        </p:nvPicPr>
        <p:blipFill>
          <a:blip r:embed="rId3">
            <a:alphaModFix/>
          </a:blip>
          <a:stretch>
            <a:fillRect/>
          </a:stretch>
        </p:blipFill>
        <p:spPr>
          <a:xfrm flipH="1">
            <a:off x="7362225" y="453100"/>
            <a:ext cx="609600" cy="609600"/>
          </a:xfrm>
          <a:prstGeom prst="rect">
            <a:avLst/>
          </a:prstGeom>
          <a:noFill/>
          <a:ln>
            <a:noFill/>
          </a:ln>
        </p:spPr>
      </p:pic>
      <p:pic>
        <p:nvPicPr>
          <p:cNvPr id="369" name="Google Shape;369;g343227a8466_0_6"/>
          <p:cNvPicPr preferRelativeResize="0"/>
          <p:nvPr/>
        </p:nvPicPr>
        <p:blipFill>
          <a:blip r:embed="rId4">
            <a:alphaModFix/>
          </a:blip>
          <a:stretch>
            <a:fillRect/>
          </a:stretch>
        </p:blipFill>
        <p:spPr>
          <a:xfrm>
            <a:off x="5850676" y="3181325"/>
            <a:ext cx="2393200" cy="1767733"/>
          </a:xfrm>
          <a:prstGeom prst="rect">
            <a:avLst/>
          </a:prstGeom>
          <a:noFill/>
          <a:ln>
            <a:noFill/>
          </a:ln>
        </p:spPr>
      </p:pic>
      <p:pic>
        <p:nvPicPr>
          <p:cNvPr id="370" name="Google Shape;370;g343227a8466_0_6"/>
          <p:cNvPicPr preferRelativeResize="0"/>
          <p:nvPr/>
        </p:nvPicPr>
        <p:blipFill>
          <a:blip r:embed="rId5">
            <a:alphaModFix/>
          </a:blip>
          <a:stretch>
            <a:fillRect/>
          </a:stretch>
        </p:blipFill>
        <p:spPr>
          <a:xfrm>
            <a:off x="5850663" y="1181425"/>
            <a:ext cx="2393213" cy="1772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43227a8466_0_17"/>
          <p:cNvSpPr txBox="1"/>
          <p:nvPr>
            <p:ph type="title"/>
          </p:nvPr>
        </p:nvSpPr>
        <p:spPr>
          <a:xfrm>
            <a:off x="661275" y="174925"/>
            <a:ext cx="7704000" cy="132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Game Engine - Key aspects</a:t>
            </a:r>
            <a:endParaRPr/>
          </a:p>
        </p:txBody>
      </p:sp>
      <p:sp>
        <p:nvSpPr>
          <p:cNvPr id="376" name="Google Shape;376;g343227a8466_0_17"/>
          <p:cNvSpPr txBox="1"/>
          <p:nvPr>
            <p:ph idx="4294967295" type="ctrTitle"/>
          </p:nvPr>
        </p:nvSpPr>
        <p:spPr>
          <a:xfrm>
            <a:off x="1017400" y="1260900"/>
            <a:ext cx="4468800" cy="278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00000"/>
                </a:solidFill>
                <a:highlight>
                  <a:schemeClr val="lt1"/>
                </a:highlight>
                <a:latin typeface="Arial"/>
                <a:ea typeface="Arial"/>
                <a:cs typeface="Arial"/>
                <a:sym typeface="Arial"/>
              </a:rPr>
              <a:t>Design:</a:t>
            </a:r>
            <a:endParaRPr sz="1200">
              <a:solidFill>
                <a:srgbClr val="000000"/>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highlight>
                  <a:schemeClr val="lt1"/>
                </a:highlight>
                <a:latin typeface="Arial"/>
                <a:ea typeface="Arial"/>
                <a:cs typeface="Arial"/>
                <a:sym typeface="Arial"/>
              </a:rPr>
              <a:t>2D game with side camera view </a:t>
            </a:r>
            <a:endParaRPr b="0" sz="1200">
              <a:solidFill>
                <a:srgbClr val="000000"/>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highlight>
                  <a:schemeClr val="lt1"/>
                </a:highlight>
                <a:latin typeface="Arial"/>
                <a:ea typeface="Arial"/>
                <a:cs typeface="Arial"/>
                <a:sym typeface="Arial"/>
              </a:rPr>
              <a:t>Flexible key binding for keyboard input </a:t>
            </a:r>
            <a:endParaRPr b="0" sz="1200">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b="0" lang="en" sz="1200">
                <a:solidFill>
                  <a:srgbClr val="000000"/>
                </a:solidFill>
                <a:highlight>
                  <a:schemeClr val="lt1"/>
                </a:highlight>
                <a:latin typeface="Arial"/>
                <a:ea typeface="Arial"/>
                <a:cs typeface="Arial"/>
                <a:sym typeface="Arial"/>
              </a:rPr>
            </a:br>
            <a:endParaRPr b="0" sz="1200">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highlight>
                  <a:schemeClr val="lt1"/>
                </a:highlight>
                <a:latin typeface="Arial"/>
                <a:ea typeface="Arial"/>
                <a:cs typeface="Arial"/>
                <a:sym typeface="Arial"/>
              </a:rPr>
              <a:t>Scalability:</a:t>
            </a:r>
            <a:endParaRPr sz="1200">
              <a:solidFill>
                <a:srgbClr val="000000"/>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highlight>
                  <a:schemeClr val="lt1"/>
                </a:highlight>
                <a:latin typeface="Arial"/>
                <a:ea typeface="Arial"/>
                <a:cs typeface="Arial"/>
                <a:sym typeface="Arial"/>
              </a:rPr>
              <a:t>Flexible and scalable collision management </a:t>
            </a:r>
            <a:br>
              <a:rPr b="0" lang="en" sz="1200">
                <a:solidFill>
                  <a:srgbClr val="000000"/>
                </a:solidFill>
                <a:highlight>
                  <a:schemeClr val="lt1"/>
                </a:highlight>
                <a:latin typeface="Arial"/>
                <a:ea typeface="Arial"/>
                <a:cs typeface="Arial"/>
                <a:sym typeface="Arial"/>
              </a:rPr>
            </a:br>
            <a:r>
              <a:rPr b="0" lang="en" sz="1200">
                <a:solidFill>
                  <a:srgbClr val="000000"/>
                </a:solidFill>
                <a:highlight>
                  <a:schemeClr val="lt1"/>
                </a:highlight>
                <a:latin typeface="Arial"/>
                <a:ea typeface="Arial"/>
                <a:cs typeface="Arial"/>
                <a:sym typeface="Arial"/>
              </a:rPr>
              <a:t>for interactive entities.</a:t>
            </a:r>
            <a:endParaRPr b="0" sz="1200">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br>
              <a:rPr b="0" lang="en" sz="1200">
                <a:solidFill>
                  <a:srgbClr val="000000"/>
                </a:solidFill>
                <a:highlight>
                  <a:schemeClr val="lt1"/>
                </a:highlight>
                <a:latin typeface="Arial"/>
                <a:ea typeface="Arial"/>
                <a:cs typeface="Arial"/>
                <a:sym typeface="Arial"/>
              </a:rPr>
            </a:br>
            <a:endParaRPr b="0" sz="1200">
              <a:solidFill>
                <a:srgbClr val="000000"/>
              </a:solidFill>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highlight>
                  <a:schemeClr val="lt1"/>
                </a:highlight>
                <a:latin typeface="Arial"/>
                <a:ea typeface="Arial"/>
                <a:cs typeface="Arial"/>
                <a:sym typeface="Arial"/>
              </a:rPr>
              <a:t>Reusability:</a:t>
            </a:r>
            <a:endParaRPr sz="1200">
              <a:solidFill>
                <a:srgbClr val="000000"/>
              </a:solidFill>
              <a:highlight>
                <a:schemeClr val="lt1"/>
              </a:highlight>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highlight>
                  <a:schemeClr val="lt1"/>
                </a:highlight>
                <a:latin typeface="Arial"/>
                <a:ea typeface="Arial"/>
                <a:cs typeface="Arial"/>
                <a:sym typeface="Arial"/>
              </a:rPr>
              <a:t>Addition of entities and scenes in game engine</a:t>
            </a:r>
            <a:endParaRPr b="0" sz="1350">
              <a:solidFill>
                <a:srgbClr val="000000"/>
              </a:solidFill>
              <a:highlight>
                <a:srgbClr val="FFFFFF"/>
              </a:highlight>
              <a:latin typeface="Arial"/>
              <a:ea typeface="Arial"/>
              <a:cs typeface="Arial"/>
              <a:sym typeface="Arial"/>
            </a:endParaRPr>
          </a:p>
        </p:txBody>
      </p:sp>
      <p:pic>
        <p:nvPicPr>
          <p:cNvPr id="377" name="Google Shape;377;g343227a8466_0_17"/>
          <p:cNvPicPr preferRelativeResize="0"/>
          <p:nvPr/>
        </p:nvPicPr>
        <p:blipFill>
          <a:blip r:embed="rId3">
            <a:alphaModFix/>
          </a:blip>
          <a:stretch>
            <a:fillRect/>
          </a:stretch>
        </p:blipFill>
        <p:spPr>
          <a:xfrm>
            <a:off x="5763649" y="3333840"/>
            <a:ext cx="2266100" cy="1675335"/>
          </a:xfrm>
          <a:prstGeom prst="rect">
            <a:avLst/>
          </a:prstGeom>
          <a:noFill/>
          <a:ln>
            <a:noFill/>
          </a:ln>
        </p:spPr>
      </p:pic>
      <p:pic>
        <p:nvPicPr>
          <p:cNvPr id="378" name="Google Shape;378;g343227a8466_0_17"/>
          <p:cNvPicPr preferRelativeResize="0"/>
          <p:nvPr/>
        </p:nvPicPr>
        <p:blipFill>
          <a:blip r:embed="rId4">
            <a:alphaModFix/>
          </a:blip>
          <a:stretch>
            <a:fillRect/>
          </a:stretch>
        </p:blipFill>
        <p:spPr>
          <a:xfrm>
            <a:off x="5763662" y="908700"/>
            <a:ext cx="2266100" cy="1699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439186e13b_0_0"/>
          <p:cNvSpPr txBox="1"/>
          <p:nvPr>
            <p:ph type="title"/>
          </p:nvPr>
        </p:nvSpPr>
        <p:spPr>
          <a:xfrm>
            <a:off x="661275" y="76750"/>
            <a:ext cx="7704000" cy="12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Game Engine - Key </a:t>
            </a:r>
            <a:br>
              <a:rPr lang="en"/>
            </a:br>
            <a:r>
              <a:rPr lang="en"/>
              <a:t>Improvements (Input)</a:t>
            </a:r>
            <a:endParaRPr/>
          </a:p>
        </p:txBody>
      </p:sp>
      <p:sp>
        <p:nvSpPr>
          <p:cNvPr id="384" name="Google Shape;384;g3439186e13b_0_0"/>
          <p:cNvSpPr txBox="1"/>
          <p:nvPr/>
        </p:nvSpPr>
        <p:spPr>
          <a:xfrm>
            <a:off x="271050" y="992575"/>
            <a:ext cx="8601900" cy="33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Proxima Nova"/>
                <a:ea typeface="Proxima Nova"/>
                <a:cs typeface="Proxima Nova"/>
                <a:sym typeface="Proxima Nova"/>
              </a:rPr>
              <a:t>Purpose:</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Assign specific keys to actions (Previously only handles Up and Down, but after implementing the game, the Input Manager have improve to add Up, Down, Left and </a:t>
            </a:r>
            <a:r>
              <a:rPr lang="en" sz="1200">
                <a:latin typeface="Proxima Nova"/>
                <a:ea typeface="Proxima Nova"/>
                <a:cs typeface="Proxima Nova"/>
                <a:sym typeface="Proxima Nova"/>
              </a:rPr>
              <a:t>Right</a:t>
            </a:r>
            <a:r>
              <a:rPr lang="en" sz="1200">
                <a:latin typeface="Proxima Nova"/>
                <a:ea typeface="Proxima Nova"/>
                <a:cs typeface="Proxima Nova"/>
                <a:sym typeface="Proxima Nova"/>
              </a:rPr>
              <a:t> for flexibility.)</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Able to dynamically update keys based on user input via the updateKeyBinding method.</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latin typeface="Proxima Nova"/>
                <a:ea typeface="Proxima Nova"/>
                <a:cs typeface="Proxima Nova"/>
                <a:sym typeface="Proxima Nova"/>
              </a:rPr>
              <a:t>Code examples for InputManager class:</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Able enable a flexible keybinding based on user preferences in which it will be flexible for many games implementations.</a:t>
            </a:r>
            <a:endParaRPr sz="1200">
              <a:latin typeface="Proxima Nova"/>
              <a:ea typeface="Proxima Nova"/>
              <a:cs typeface="Proxima Nova"/>
              <a:sym typeface="Proxima Nova"/>
            </a:endParaRPr>
          </a:p>
          <a:p>
            <a:pPr indent="-304800" lvl="0" marL="457200" rtl="0" algn="l">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Used by the </a:t>
            </a:r>
            <a:r>
              <a:rPr lang="en" sz="1200">
                <a:latin typeface="Proxima Nova"/>
                <a:ea typeface="Proxima Nova"/>
                <a:cs typeface="Proxima Nova"/>
                <a:sym typeface="Proxima Nova"/>
              </a:rPr>
              <a:t>Movement Manager</a:t>
            </a:r>
            <a:r>
              <a:rPr lang="en" sz="1200">
                <a:latin typeface="Proxima Nova"/>
                <a:ea typeface="Proxima Nova"/>
                <a:cs typeface="Proxima Nova"/>
                <a:sym typeface="Proxima Nova"/>
              </a:rPr>
              <a:t> and </a:t>
            </a:r>
            <a:r>
              <a:rPr lang="en" sz="1200">
                <a:latin typeface="Proxima Nova"/>
                <a:ea typeface="Proxima Nova"/>
                <a:cs typeface="Proxima Nova"/>
                <a:sym typeface="Proxima Nova"/>
              </a:rPr>
              <a:t>Settings Screen</a:t>
            </a:r>
            <a:endParaRPr sz="1200">
              <a:latin typeface="Proxima Nova"/>
              <a:ea typeface="Proxima Nova"/>
              <a:cs typeface="Proxima Nova"/>
              <a:sym typeface="Proxima Nova"/>
            </a:endParaRPr>
          </a:p>
        </p:txBody>
      </p:sp>
      <p:pic>
        <p:nvPicPr>
          <p:cNvPr id="385" name="Google Shape;385;g3439186e13b_0_0"/>
          <p:cNvPicPr preferRelativeResize="0"/>
          <p:nvPr/>
        </p:nvPicPr>
        <p:blipFill>
          <a:blip r:embed="rId3">
            <a:alphaModFix/>
          </a:blip>
          <a:stretch>
            <a:fillRect/>
          </a:stretch>
        </p:blipFill>
        <p:spPr>
          <a:xfrm>
            <a:off x="4029450" y="1993400"/>
            <a:ext cx="3994776" cy="1599550"/>
          </a:xfrm>
          <a:prstGeom prst="rect">
            <a:avLst/>
          </a:prstGeom>
          <a:noFill/>
          <a:ln>
            <a:noFill/>
          </a:ln>
        </p:spPr>
      </p:pic>
      <p:pic>
        <p:nvPicPr>
          <p:cNvPr id="386" name="Google Shape;386;g3439186e13b_0_0"/>
          <p:cNvPicPr preferRelativeResize="0"/>
          <p:nvPr/>
        </p:nvPicPr>
        <p:blipFill>
          <a:blip r:embed="rId4">
            <a:alphaModFix/>
          </a:blip>
          <a:stretch>
            <a:fillRect/>
          </a:stretch>
        </p:blipFill>
        <p:spPr>
          <a:xfrm>
            <a:off x="988775" y="2189425"/>
            <a:ext cx="2325175" cy="2197050"/>
          </a:xfrm>
          <a:prstGeom prst="rect">
            <a:avLst/>
          </a:prstGeom>
          <a:noFill/>
          <a:ln>
            <a:noFill/>
          </a:ln>
        </p:spPr>
      </p:pic>
      <p:pic>
        <p:nvPicPr>
          <p:cNvPr id="387" name="Google Shape;387;g3439186e13b_0_0"/>
          <p:cNvPicPr preferRelativeResize="0"/>
          <p:nvPr/>
        </p:nvPicPr>
        <p:blipFill>
          <a:blip r:embed="rId5">
            <a:alphaModFix/>
          </a:blip>
          <a:stretch>
            <a:fillRect/>
          </a:stretch>
        </p:blipFill>
        <p:spPr>
          <a:xfrm>
            <a:off x="3562025" y="3592947"/>
            <a:ext cx="4995600" cy="869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3b577fcf37_2_1"/>
          <p:cNvSpPr txBox="1"/>
          <p:nvPr>
            <p:ph type="title"/>
          </p:nvPr>
        </p:nvSpPr>
        <p:spPr>
          <a:xfrm>
            <a:off x="661275" y="76750"/>
            <a:ext cx="7704000" cy="124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Game Engine - Key </a:t>
            </a:r>
            <a:br>
              <a:rPr lang="en"/>
            </a:br>
            <a:r>
              <a:rPr lang="en"/>
              <a:t>Improvements (Audio)</a:t>
            </a:r>
            <a:endParaRPr/>
          </a:p>
        </p:txBody>
      </p:sp>
      <p:sp>
        <p:nvSpPr>
          <p:cNvPr id="393" name="Google Shape;393;g33b577fcf37_2_1"/>
          <p:cNvSpPr txBox="1"/>
          <p:nvPr/>
        </p:nvSpPr>
        <p:spPr>
          <a:xfrm>
            <a:off x="971350" y="1985675"/>
            <a:ext cx="4629300" cy="5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M Sans"/>
                <a:ea typeface="DM Sans"/>
                <a:cs typeface="DM Sans"/>
                <a:sym typeface="DM Sans"/>
              </a:rPr>
              <a:t>Purpose: </a:t>
            </a:r>
            <a:r>
              <a:rPr lang="en">
                <a:solidFill>
                  <a:schemeClr val="dk1"/>
                </a:solidFill>
                <a:latin typeface="DM Sans"/>
                <a:ea typeface="DM Sans"/>
                <a:cs typeface="DM Sans"/>
                <a:sym typeface="DM Sans"/>
              </a:rPr>
              <a:t>Handle background music and sound effect</a:t>
            </a:r>
            <a:endParaRPr>
              <a:solidFill>
                <a:schemeClr val="dk1"/>
              </a:solidFill>
              <a:latin typeface="DM Sans"/>
              <a:ea typeface="DM Sans"/>
              <a:cs typeface="DM Sans"/>
              <a:sym typeface="DM Sans"/>
            </a:endParaRPr>
          </a:p>
        </p:txBody>
      </p:sp>
      <p:sp>
        <p:nvSpPr>
          <p:cNvPr id="394" name="Google Shape;394;g33b577fcf37_2_1"/>
          <p:cNvSpPr txBox="1"/>
          <p:nvPr/>
        </p:nvSpPr>
        <p:spPr>
          <a:xfrm>
            <a:off x="971350" y="2621725"/>
            <a:ext cx="10506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M Sans"/>
                <a:ea typeface="DM Sans"/>
                <a:cs typeface="DM Sans"/>
                <a:sym typeface="DM Sans"/>
              </a:rPr>
              <a:t>Changes:</a:t>
            </a:r>
            <a:endParaRPr>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		</a:t>
            </a:r>
            <a:endParaRPr>
              <a:solidFill>
                <a:schemeClr val="dk1"/>
              </a:solidFill>
              <a:latin typeface="DM Sans"/>
              <a:ea typeface="DM Sans"/>
              <a:cs typeface="DM Sans"/>
              <a:sym typeface="DM Sans"/>
            </a:endParaRPr>
          </a:p>
        </p:txBody>
      </p:sp>
      <p:sp>
        <p:nvSpPr>
          <p:cNvPr id="395" name="Google Shape;395;g33b577fcf37_2_1"/>
          <p:cNvSpPr txBox="1"/>
          <p:nvPr/>
        </p:nvSpPr>
        <p:spPr>
          <a:xfrm>
            <a:off x="1833700" y="2621725"/>
            <a:ext cx="4629300" cy="53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Playing of audio</a:t>
            </a:r>
            <a:endParaRPr>
              <a:solidFill>
                <a:schemeClr val="dk1"/>
              </a:solidFill>
              <a:latin typeface="DM Sans"/>
              <a:ea typeface="DM Sans"/>
              <a:cs typeface="DM Sans"/>
              <a:sym typeface="DM Sans"/>
            </a:endParaRPr>
          </a:p>
          <a:p>
            <a:pPr indent="-317500" lvl="1" marL="9144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By filePath</a:t>
            </a:r>
            <a:endParaRPr>
              <a:solidFill>
                <a:schemeClr val="dk1"/>
              </a:solidFill>
              <a:latin typeface="DM Sans"/>
              <a:ea typeface="DM Sans"/>
              <a:cs typeface="DM Sans"/>
              <a:sym typeface="DM Sans"/>
            </a:endParaRPr>
          </a:p>
          <a:p>
            <a:pPr indent="-317500" lvl="0" marL="457200" rtl="0" algn="l">
              <a:spcBef>
                <a:spcPts val="0"/>
              </a:spcBef>
              <a:spcAft>
                <a:spcPts val="0"/>
              </a:spcAft>
              <a:buClr>
                <a:schemeClr val="dk1"/>
              </a:buClr>
              <a:buSzPts val="1400"/>
              <a:buFont typeface="DM Sans"/>
              <a:buAutoNum type="arabicPeriod"/>
            </a:pPr>
            <a:r>
              <a:rPr lang="en">
                <a:solidFill>
                  <a:schemeClr val="dk1"/>
                </a:solidFill>
                <a:latin typeface="DM Sans"/>
                <a:ea typeface="DM Sans"/>
                <a:cs typeface="DM Sans"/>
                <a:sym typeface="DM Sans"/>
              </a:rPr>
              <a:t>Interaction with </a:t>
            </a:r>
            <a:r>
              <a:rPr lang="en">
                <a:latin typeface="DM Sans"/>
                <a:ea typeface="DM Sans"/>
                <a:cs typeface="DM Sans"/>
                <a:sym typeface="DM Sans"/>
              </a:rPr>
              <a:t>ObstacleCollisionHandler</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34347f44775_0_27"/>
          <p:cNvSpPr txBox="1"/>
          <p:nvPr>
            <p:ph type="title"/>
          </p:nvPr>
        </p:nvSpPr>
        <p:spPr>
          <a:xfrm>
            <a:off x="661275" y="1749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Design Pattern: Singleton</a:t>
            </a:r>
            <a:endParaRPr/>
          </a:p>
        </p:txBody>
      </p:sp>
      <p:sp>
        <p:nvSpPr>
          <p:cNvPr id="401" name="Google Shape;401;g34347f44775_0_27"/>
          <p:cNvSpPr txBox="1"/>
          <p:nvPr>
            <p:ph idx="4294967295" type="subTitle"/>
          </p:nvPr>
        </p:nvSpPr>
        <p:spPr>
          <a:xfrm>
            <a:off x="1011613" y="1705688"/>
            <a:ext cx="2193600" cy="523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DM Sans"/>
              <a:buNone/>
            </a:pPr>
            <a:r>
              <a:rPr b="1" lang="en" sz="1200">
                <a:solidFill>
                  <a:srgbClr val="000000"/>
                </a:solidFill>
                <a:highlight>
                  <a:srgbClr val="FFFFFF"/>
                </a:highlight>
                <a:latin typeface="Arial"/>
                <a:ea typeface="Arial"/>
                <a:cs typeface="Arial"/>
                <a:sym typeface="Arial"/>
              </a:rPr>
              <a:t>AudioManager (Singleton):</a:t>
            </a:r>
            <a:endParaRPr b="0" i="0" sz="1200" u="none" cap="none" strike="noStrike">
              <a:solidFill>
                <a:srgbClr val="000000"/>
              </a:solidFill>
              <a:highlight>
                <a:srgbClr val="FFFFFF"/>
              </a:highlight>
              <a:latin typeface="Arial"/>
              <a:ea typeface="Arial"/>
              <a:cs typeface="Arial"/>
              <a:sym typeface="Arial"/>
            </a:endParaRPr>
          </a:p>
        </p:txBody>
      </p:sp>
      <p:sp>
        <p:nvSpPr>
          <p:cNvPr id="402" name="Google Shape;402;g34347f44775_0_27"/>
          <p:cNvSpPr txBox="1"/>
          <p:nvPr>
            <p:ph idx="4294967295" type="subTitle"/>
          </p:nvPr>
        </p:nvSpPr>
        <p:spPr>
          <a:xfrm>
            <a:off x="3062063" y="1676688"/>
            <a:ext cx="4917300" cy="66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getInstance() method</a:t>
            </a:r>
            <a:endParaRPr sz="1200">
              <a:solidFill>
                <a:srgbClr val="000000"/>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Relation with SceneManager by Dependency injection</a:t>
            </a:r>
            <a:endParaRPr sz="1200">
              <a:solidFill>
                <a:srgbClr val="000000"/>
              </a:solidFill>
              <a:highlight>
                <a:srgbClr val="FFFFFF"/>
              </a:highlight>
              <a:latin typeface="Arial"/>
              <a:ea typeface="Arial"/>
              <a:cs typeface="Arial"/>
              <a:sym typeface="Arial"/>
            </a:endParaRPr>
          </a:p>
        </p:txBody>
      </p:sp>
      <p:sp>
        <p:nvSpPr>
          <p:cNvPr id="403" name="Google Shape;403;g34347f44775_0_27"/>
          <p:cNvSpPr txBox="1"/>
          <p:nvPr>
            <p:ph idx="4294967295" type="subTitle"/>
          </p:nvPr>
        </p:nvSpPr>
        <p:spPr>
          <a:xfrm>
            <a:off x="1047188" y="2827113"/>
            <a:ext cx="999000" cy="4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DM Sans"/>
              <a:buNone/>
            </a:pPr>
            <a:r>
              <a:rPr b="1" lang="en" sz="1200">
                <a:solidFill>
                  <a:srgbClr val="000000"/>
                </a:solidFill>
                <a:highlight>
                  <a:srgbClr val="FFFFFF"/>
                </a:highlight>
                <a:latin typeface="Arial"/>
                <a:ea typeface="Arial"/>
                <a:cs typeface="Arial"/>
                <a:sym typeface="Arial"/>
              </a:rPr>
              <a:t>Benefits:</a:t>
            </a:r>
            <a:endParaRPr b="0" i="0" sz="1200" u="none" cap="none" strike="noStrike">
              <a:solidFill>
                <a:srgbClr val="000000"/>
              </a:solidFill>
              <a:highlight>
                <a:srgbClr val="FFFFFF"/>
              </a:highlight>
              <a:latin typeface="Arial"/>
              <a:ea typeface="Arial"/>
              <a:cs typeface="Arial"/>
              <a:sym typeface="Arial"/>
            </a:endParaRPr>
          </a:p>
        </p:txBody>
      </p:sp>
      <p:sp>
        <p:nvSpPr>
          <p:cNvPr id="404" name="Google Shape;404;g34347f44775_0_27"/>
          <p:cNvSpPr txBox="1"/>
          <p:nvPr>
            <p:ph idx="4294967295" type="subTitle"/>
          </p:nvPr>
        </p:nvSpPr>
        <p:spPr>
          <a:xfrm>
            <a:off x="3097638" y="2798113"/>
            <a:ext cx="4917300" cy="668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Reduce redundancy</a:t>
            </a:r>
            <a:endParaRPr sz="1200">
              <a:solidFill>
                <a:srgbClr val="000000"/>
              </a:solidFill>
              <a:highlight>
                <a:srgbClr val="FFFFFF"/>
              </a:highlight>
              <a:latin typeface="Arial"/>
              <a:ea typeface="Arial"/>
              <a:cs typeface="Arial"/>
              <a:sym typeface="Arial"/>
            </a:endParaRPr>
          </a:p>
          <a:p>
            <a:pPr indent="-304800" lvl="0" marL="457200" marR="0" rtl="0" algn="l">
              <a:lnSpc>
                <a:spcPct val="115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Eliminate circular dependency</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3b3389492d_0_0"/>
          <p:cNvSpPr txBox="1"/>
          <p:nvPr>
            <p:ph type="title"/>
          </p:nvPr>
        </p:nvSpPr>
        <p:spPr>
          <a:xfrm>
            <a:off x="290350" y="112800"/>
            <a:ext cx="8020500" cy="1066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Game Engine - Key improvements(Collision)</a:t>
            </a:r>
            <a:endParaRPr/>
          </a:p>
        </p:txBody>
      </p:sp>
      <p:sp>
        <p:nvSpPr>
          <p:cNvPr id="410" name="Google Shape;410;g33b3389492d_0_0"/>
          <p:cNvSpPr txBox="1"/>
          <p:nvPr/>
        </p:nvSpPr>
        <p:spPr>
          <a:xfrm>
            <a:off x="789150" y="1179000"/>
            <a:ext cx="8020500" cy="3687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The application specific logic has been removed from the original collision manager, and it now has been made abstract to improve flexibility and reusability. In addition, </a:t>
            </a:r>
            <a:r>
              <a:rPr lang="en" sz="1200"/>
              <a:t>a new shared CollisionHandler interface is created.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Instead of a single collision manager, there are now separate collision handlers for each game object type. Powerup, Obstacle, and Diamond implements the CollisionHandler interface, and within each handler, defines specific actions for collisions with those objects.</a:t>
            </a:r>
            <a:endParaRPr sz="1200"/>
          </a:p>
          <a:p>
            <a:pPr indent="0" lvl="0" marL="0" rtl="0" algn="l">
              <a:lnSpc>
                <a:spcPct val="115000"/>
              </a:lnSpc>
              <a:spcBef>
                <a:spcPts val="0"/>
              </a:spcBef>
              <a:spcAft>
                <a:spcPts val="0"/>
              </a:spcAft>
              <a:buNone/>
            </a:pPr>
            <a:r>
              <a:t/>
            </a:r>
            <a:endParaRPr sz="1200"/>
          </a:p>
        </p:txBody>
      </p:sp>
      <p:pic>
        <p:nvPicPr>
          <p:cNvPr id="411" name="Google Shape;411;g33b3389492d_0_0"/>
          <p:cNvPicPr preferRelativeResize="0"/>
          <p:nvPr/>
        </p:nvPicPr>
        <p:blipFill>
          <a:blip r:embed="rId3">
            <a:alphaModFix/>
          </a:blip>
          <a:stretch>
            <a:fillRect/>
          </a:stretch>
        </p:blipFill>
        <p:spPr>
          <a:xfrm>
            <a:off x="5002301" y="1947350"/>
            <a:ext cx="3466825" cy="834350"/>
          </a:xfrm>
          <a:prstGeom prst="rect">
            <a:avLst/>
          </a:prstGeom>
          <a:noFill/>
          <a:ln>
            <a:noFill/>
          </a:ln>
        </p:spPr>
      </p:pic>
      <p:pic>
        <p:nvPicPr>
          <p:cNvPr id="412" name="Google Shape;412;g33b3389492d_0_0"/>
          <p:cNvPicPr preferRelativeResize="0"/>
          <p:nvPr/>
        </p:nvPicPr>
        <p:blipFill>
          <a:blip r:embed="rId4">
            <a:alphaModFix/>
          </a:blip>
          <a:stretch>
            <a:fillRect/>
          </a:stretch>
        </p:blipFill>
        <p:spPr>
          <a:xfrm>
            <a:off x="944825" y="2059675"/>
            <a:ext cx="3919175" cy="468750"/>
          </a:xfrm>
          <a:prstGeom prst="rect">
            <a:avLst/>
          </a:prstGeom>
          <a:noFill/>
          <a:ln>
            <a:noFill/>
          </a:ln>
        </p:spPr>
      </p:pic>
      <p:pic>
        <p:nvPicPr>
          <p:cNvPr id="413" name="Google Shape;413;g33b3389492d_0_0"/>
          <p:cNvPicPr preferRelativeResize="0"/>
          <p:nvPr/>
        </p:nvPicPr>
        <p:blipFill>
          <a:blip r:embed="rId5">
            <a:alphaModFix/>
          </a:blip>
          <a:stretch>
            <a:fillRect/>
          </a:stretch>
        </p:blipFill>
        <p:spPr>
          <a:xfrm>
            <a:off x="3311250" y="3633447"/>
            <a:ext cx="5381224" cy="1156225"/>
          </a:xfrm>
          <a:prstGeom prst="rect">
            <a:avLst/>
          </a:prstGeom>
          <a:noFill/>
          <a:ln>
            <a:noFill/>
          </a:ln>
        </p:spPr>
      </p:pic>
      <p:sp>
        <p:nvSpPr>
          <p:cNvPr id="414" name="Google Shape;414;g33b3389492d_0_0"/>
          <p:cNvSpPr txBox="1"/>
          <p:nvPr/>
        </p:nvSpPr>
        <p:spPr>
          <a:xfrm>
            <a:off x="683450" y="3633450"/>
            <a:ext cx="2709600" cy="5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Example(ObstacleCollisionHandler):</a:t>
            </a:r>
            <a:endParaRPr>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3b3389492d_0_8"/>
          <p:cNvSpPr txBox="1"/>
          <p:nvPr>
            <p:ph type="title"/>
          </p:nvPr>
        </p:nvSpPr>
        <p:spPr>
          <a:xfrm>
            <a:off x="661275" y="174925"/>
            <a:ext cx="7704000" cy="108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500"/>
              <a:buNone/>
            </a:pPr>
            <a:r>
              <a:rPr lang="en"/>
              <a:t>Game Engine - Key improvements(Collision)</a:t>
            </a:r>
            <a:endParaRPr/>
          </a:p>
          <a:p>
            <a:pPr indent="0" lvl="0" marL="0" rtl="0" algn="ctr">
              <a:lnSpc>
                <a:spcPct val="100000"/>
              </a:lnSpc>
              <a:spcBef>
                <a:spcPts val="0"/>
              </a:spcBef>
              <a:spcAft>
                <a:spcPts val="0"/>
              </a:spcAft>
              <a:buSzPts val="3500"/>
              <a:buNone/>
            </a:pPr>
            <a:r>
              <a:t/>
            </a:r>
            <a:endParaRPr/>
          </a:p>
        </p:txBody>
      </p:sp>
      <p:sp>
        <p:nvSpPr>
          <p:cNvPr id="420" name="Google Shape;420;g33b3389492d_0_8"/>
          <p:cNvSpPr txBox="1"/>
          <p:nvPr/>
        </p:nvSpPr>
        <p:spPr>
          <a:xfrm>
            <a:off x="777400" y="1143775"/>
            <a:ext cx="8020500" cy="368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To manage these collision handlers, a new dedicated collision manager that extends the abstract original collision manager, called PlayerObjectCollisionManager. This manager registers the several different collision handlers for specific game objects in a hashmap, using the class of the object being collided as the key.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a:t>When collisions are detected in the game, this manager calls upon the specific handler and calls the handleCollision method specified in its own collision handler, depending on what the Player collided with.</a:t>
            </a:r>
            <a:endParaRPr sz="1200"/>
          </a:p>
          <a:p>
            <a:pPr indent="0" lvl="0" marL="0" rtl="0" algn="l">
              <a:lnSpc>
                <a:spcPct val="115000"/>
              </a:lnSpc>
              <a:spcBef>
                <a:spcPts val="0"/>
              </a:spcBef>
              <a:spcAft>
                <a:spcPts val="0"/>
              </a:spcAft>
              <a:buNone/>
            </a:pPr>
            <a:r>
              <a:t/>
            </a:r>
            <a:endParaRPr sz="1200"/>
          </a:p>
        </p:txBody>
      </p:sp>
      <p:pic>
        <p:nvPicPr>
          <p:cNvPr id="421" name="Google Shape;421;g33b3389492d_0_8"/>
          <p:cNvPicPr preferRelativeResize="0"/>
          <p:nvPr/>
        </p:nvPicPr>
        <p:blipFill>
          <a:blip r:embed="rId3">
            <a:alphaModFix/>
          </a:blip>
          <a:stretch>
            <a:fillRect/>
          </a:stretch>
        </p:blipFill>
        <p:spPr>
          <a:xfrm>
            <a:off x="870025" y="2309675"/>
            <a:ext cx="7286501" cy="1012875"/>
          </a:xfrm>
          <a:prstGeom prst="rect">
            <a:avLst/>
          </a:prstGeom>
          <a:noFill/>
          <a:ln>
            <a:noFill/>
          </a:ln>
        </p:spPr>
      </p:pic>
      <p:pic>
        <p:nvPicPr>
          <p:cNvPr id="422" name="Google Shape;422;g33b3389492d_0_8"/>
          <p:cNvPicPr preferRelativeResize="0"/>
          <p:nvPr/>
        </p:nvPicPr>
        <p:blipFill>
          <a:blip r:embed="rId4">
            <a:alphaModFix/>
          </a:blip>
          <a:stretch>
            <a:fillRect/>
          </a:stretch>
        </p:blipFill>
        <p:spPr>
          <a:xfrm>
            <a:off x="1481788" y="3826888"/>
            <a:ext cx="6391275" cy="84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4347f44775_0_19"/>
          <p:cNvSpPr txBox="1"/>
          <p:nvPr>
            <p:ph type="title"/>
          </p:nvPr>
        </p:nvSpPr>
        <p:spPr>
          <a:xfrm>
            <a:off x="661275" y="1749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Design Pattern: Strategy Pattern</a:t>
            </a:r>
            <a:endParaRPr/>
          </a:p>
        </p:txBody>
      </p:sp>
      <p:sp>
        <p:nvSpPr>
          <p:cNvPr id="428" name="Google Shape;428;g34347f44775_0_19"/>
          <p:cNvSpPr txBox="1"/>
          <p:nvPr>
            <p:ph idx="4294967295" type="subTitle"/>
          </p:nvPr>
        </p:nvSpPr>
        <p:spPr>
          <a:xfrm>
            <a:off x="395100" y="908925"/>
            <a:ext cx="7970100" cy="37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191919"/>
                </a:solidFill>
                <a:latin typeface="Arial"/>
                <a:ea typeface="Arial"/>
                <a:cs typeface="Arial"/>
                <a:sym typeface="Arial"/>
              </a:rPr>
              <a:t>Strategy interface:</a:t>
            </a:r>
            <a:endParaRPr b="1" sz="1200">
              <a:solidFill>
                <a:srgbClr val="191919"/>
              </a:solidFill>
              <a:latin typeface="Arial"/>
              <a:ea typeface="Arial"/>
              <a:cs typeface="Arial"/>
              <a:sym typeface="Arial"/>
            </a:endParaRPr>
          </a:p>
          <a:p>
            <a:pPr indent="-304800" lvl="0" marL="457200" rtl="0" algn="l">
              <a:lnSpc>
                <a:spcPct val="115000"/>
              </a:lnSpc>
              <a:spcBef>
                <a:spcPts val="0"/>
              </a:spcBef>
              <a:spcAft>
                <a:spcPts val="0"/>
              </a:spcAft>
              <a:buClr>
                <a:srgbClr val="191919"/>
              </a:buClr>
              <a:buSzPts val="1200"/>
              <a:buFont typeface="Arial"/>
              <a:buChar char="●"/>
            </a:pPr>
            <a:r>
              <a:rPr lang="en" sz="1200">
                <a:solidFill>
                  <a:srgbClr val="191919"/>
                </a:solidFill>
                <a:latin typeface="Arial"/>
                <a:ea typeface="Arial"/>
                <a:cs typeface="Arial"/>
                <a:sym typeface="Arial"/>
              </a:rPr>
              <a:t>The class collisionHandler specifies a handleCollision() method that must be implemented by the handlers.</a:t>
            </a:r>
            <a:endParaRPr sz="1200">
              <a:solidFill>
                <a:srgbClr val="191919"/>
              </a:solidFill>
              <a:latin typeface="Arial"/>
              <a:ea typeface="Arial"/>
              <a:cs typeface="Arial"/>
              <a:sym typeface="Arial"/>
            </a:endParaRPr>
          </a:p>
          <a:p>
            <a:pPr indent="0" lvl="0" marL="0" rtl="0" algn="l">
              <a:lnSpc>
                <a:spcPct val="115000"/>
              </a:lnSpc>
              <a:spcBef>
                <a:spcPts val="0"/>
              </a:spcBef>
              <a:spcAft>
                <a:spcPts val="0"/>
              </a:spcAft>
              <a:buNone/>
            </a:pPr>
            <a:r>
              <a:rPr b="1" lang="en" sz="1200">
                <a:solidFill>
                  <a:srgbClr val="191919"/>
                </a:solidFill>
                <a:latin typeface="Arial"/>
                <a:ea typeface="Arial"/>
                <a:cs typeface="Arial"/>
                <a:sym typeface="Arial"/>
              </a:rPr>
              <a:t>Collision Handlers</a:t>
            </a:r>
            <a:r>
              <a:rPr b="1" lang="en" sz="1200">
                <a:solidFill>
                  <a:srgbClr val="191919"/>
                </a:solidFill>
                <a:latin typeface="Arial"/>
                <a:ea typeface="Arial"/>
                <a:cs typeface="Arial"/>
                <a:sym typeface="Arial"/>
              </a:rPr>
              <a:t>(Strategies)</a:t>
            </a:r>
            <a:r>
              <a:rPr b="1" lang="en" sz="1200">
                <a:solidFill>
                  <a:srgbClr val="191919"/>
                </a:solidFill>
                <a:latin typeface="Arial"/>
                <a:ea typeface="Arial"/>
                <a:cs typeface="Arial"/>
                <a:sym typeface="Arial"/>
              </a:rPr>
              <a:t>:</a:t>
            </a:r>
            <a:endParaRPr b="1" sz="1200">
              <a:solidFill>
                <a:srgbClr val="191919"/>
              </a:solidFill>
              <a:latin typeface="Arial"/>
              <a:ea typeface="Arial"/>
              <a:cs typeface="Arial"/>
              <a:sym typeface="Arial"/>
            </a:endParaRPr>
          </a:p>
          <a:p>
            <a:pPr indent="-304800" lvl="0" marL="457200" rtl="0" algn="l">
              <a:spcBef>
                <a:spcPts val="1200"/>
              </a:spcBef>
              <a:spcAft>
                <a:spcPts val="0"/>
              </a:spcAft>
              <a:buClr>
                <a:srgbClr val="191919"/>
              </a:buClr>
              <a:buSzPts val="1200"/>
              <a:buFont typeface="Arial"/>
              <a:buChar char="●"/>
            </a:pPr>
            <a:r>
              <a:rPr lang="en" sz="1200">
                <a:solidFill>
                  <a:srgbClr val="191919"/>
                </a:solidFill>
                <a:latin typeface="Arial"/>
                <a:ea typeface="Arial"/>
                <a:cs typeface="Arial"/>
                <a:sym typeface="Arial"/>
              </a:rPr>
              <a:t>Different handlers for specific game objects (e.g., Diamond, PowerUp, Obstacle)</a:t>
            </a:r>
            <a:endParaRPr sz="1200">
              <a:solidFill>
                <a:srgbClr val="191919"/>
              </a:solidFill>
              <a:latin typeface="Arial"/>
              <a:ea typeface="Arial"/>
              <a:cs typeface="Arial"/>
              <a:sym typeface="Arial"/>
            </a:endParaRPr>
          </a:p>
          <a:p>
            <a:pPr indent="-304800" lvl="0" marL="457200" rtl="0" algn="l">
              <a:spcBef>
                <a:spcPts val="0"/>
              </a:spcBef>
              <a:spcAft>
                <a:spcPts val="0"/>
              </a:spcAft>
              <a:buClr>
                <a:srgbClr val="191919"/>
              </a:buClr>
              <a:buSzPts val="1200"/>
              <a:buFont typeface="Arial"/>
              <a:buChar char="●"/>
            </a:pPr>
            <a:r>
              <a:rPr lang="en" sz="1200">
                <a:solidFill>
                  <a:srgbClr val="191919"/>
                </a:solidFill>
                <a:latin typeface="Arial"/>
                <a:ea typeface="Arial"/>
                <a:cs typeface="Arial"/>
                <a:sym typeface="Arial"/>
              </a:rPr>
              <a:t>Each handler </a:t>
            </a:r>
            <a:r>
              <a:rPr lang="en" sz="1200">
                <a:solidFill>
                  <a:srgbClr val="191919"/>
                </a:solidFill>
                <a:latin typeface="Arial"/>
                <a:ea typeface="Arial"/>
                <a:cs typeface="Arial"/>
                <a:sym typeface="Arial"/>
              </a:rPr>
              <a:t>implements</a:t>
            </a:r>
            <a:r>
              <a:rPr lang="en" sz="1200">
                <a:solidFill>
                  <a:srgbClr val="191919"/>
                </a:solidFill>
                <a:latin typeface="Arial"/>
                <a:ea typeface="Arial"/>
                <a:cs typeface="Arial"/>
                <a:sym typeface="Arial"/>
              </a:rPr>
              <a:t> a handleCollision() method to manage specific collisions.</a:t>
            </a:r>
            <a:br>
              <a:rPr lang="en" sz="1200">
                <a:solidFill>
                  <a:srgbClr val="191919"/>
                </a:solidFill>
                <a:latin typeface="Arial"/>
                <a:ea typeface="Arial"/>
                <a:cs typeface="Arial"/>
                <a:sym typeface="Arial"/>
              </a:rPr>
            </a:br>
            <a:endParaRPr sz="1200">
              <a:solidFill>
                <a:srgbClr val="191919"/>
              </a:solidFill>
              <a:latin typeface="Arial"/>
              <a:ea typeface="Arial"/>
              <a:cs typeface="Arial"/>
              <a:sym typeface="Arial"/>
            </a:endParaRPr>
          </a:p>
          <a:p>
            <a:pPr indent="0" lvl="0" marL="457200" rtl="0" algn="l">
              <a:spcBef>
                <a:spcPts val="1200"/>
              </a:spcBef>
              <a:spcAft>
                <a:spcPts val="0"/>
              </a:spcAft>
              <a:buNone/>
            </a:pPr>
            <a:r>
              <a:t/>
            </a:r>
            <a:endParaRPr sz="1200">
              <a:solidFill>
                <a:srgbClr val="191919"/>
              </a:solidFill>
              <a:latin typeface="Arial"/>
              <a:ea typeface="Arial"/>
              <a:cs typeface="Arial"/>
              <a:sym typeface="Arial"/>
            </a:endParaRPr>
          </a:p>
          <a:p>
            <a:pPr indent="0" lvl="0" marL="0" rtl="0" algn="l">
              <a:spcBef>
                <a:spcPts val="1200"/>
              </a:spcBef>
              <a:spcAft>
                <a:spcPts val="0"/>
              </a:spcAft>
              <a:buNone/>
            </a:pPr>
            <a:r>
              <a:rPr b="1" lang="en" sz="1200">
                <a:solidFill>
                  <a:srgbClr val="191919"/>
                </a:solidFill>
                <a:latin typeface="Arial"/>
                <a:ea typeface="Arial"/>
                <a:cs typeface="Arial"/>
                <a:sym typeface="Arial"/>
              </a:rPr>
              <a:t>PlayerObjectCollisionManager</a:t>
            </a:r>
            <a:r>
              <a:rPr b="1" lang="en" sz="1200">
                <a:solidFill>
                  <a:srgbClr val="191919"/>
                </a:solidFill>
                <a:latin typeface="Arial"/>
                <a:ea typeface="Arial"/>
                <a:cs typeface="Arial"/>
                <a:sym typeface="Arial"/>
              </a:rPr>
              <a:t>(Context):</a:t>
            </a:r>
            <a:endParaRPr sz="1200">
              <a:solidFill>
                <a:srgbClr val="191919"/>
              </a:solidFill>
              <a:latin typeface="Arial"/>
              <a:ea typeface="Arial"/>
              <a:cs typeface="Arial"/>
              <a:sym typeface="Arial"/>
            </a:endParaRPr>
          </a:p>
          <a:p>
            <a:pPr indent="-304800" lvl="0" marL="457200" rtl="0" algn="l">
              <a:spcBef>
                <a:spcPts val="1200"/>
              </a:spcBef>
              <a:spcAft>
                <a:spcPts val="0"/>
              </a:spcAft>
              <a:buClr>
                <a:srgbClr val="191919"/>
              </a:buClr>
              <a:buSzPts val="1200"/>
              <a:buFont typeface="Arial"/>
              <a:buChar char="●"/>
            </a:pPr>
            <a:r>
              <a:rPr lang="en" sz="1200">
                <a:solidFill>
                  <a:srgbClr val="191919"/>
                </a:solidFill>
                <a:latin typeface="Arial"/>
                <a:ea typeface="Arial"/>
                <a:cs typeface="Arial"/>
                <a:sym typeface="Arial"/>
              </a:rPr>
              <a:t>Acts as the context class,m</a:t>
            </a:r>
            <a:r>
              <a:rPr lang="en" sz="1200">
                <a:solidFill>
                  <a:srgbClr val="191919"/>
                </a:solidFill>
                <a:latin typeface="Arial"/>
                <a:ea typeface="Arial"/>
                <a:cs typeface="Arial"/>
                <a:sym typeface="Arial"/>
              </a:rPr>
              <a:t>anages and applies the appropriate collision handler based on the object involved.</a:t>
            </a:r>
            <a:endParaRPr sz="1200">
              <a:solidFill>
                <a:srgbClr val="191919"/>
              </a:solidFill>
              <a:latin typeface="Arial"/>
              <a:ea typeface="Arial"/>
              <a:cs typeface="Arial"/>
              <a:sym typeface="Arial"/>
            </a:endParaRPr>
          </a:p>
          <a:p>
            <a:pPr indent="0" lvl="0" marL="0" rtl="0" algn="l">
              <a:spcBef>
                <a:spcPts val="1200"/>
              </a:spcBef>
              <a:spcAft>
                <a:spcPts val="0"/>
              </a:spcAft>
              <a:buNone/>
            </a:pPr>
            <a:r>
              <a:rPr b="1" lang="en" sz="1200">
                <a:solidFill>
                  <a:srgbClr val="191919"/>
                </a:solidFill>
                <a:latin typeface="Arial"/>
                <a:ea typeface="Arial"/>
                <a:cs typeface="Arial"/>
                <a:sym typeface="Arial"/>
              </a:rPr>
              <a:t>Benefits</a:t>
            </a:r>
            <a:r>
              <a:rPr lang="en" sz="1200">
                <a:solidFill>
                  <a:srgbClr val="191919"/>
                </a:solidFill>
                <a:latin typeface="Arial"/>
                <a:ea typeface="Arial"/>
                <a:cs typeface="Arial"/>
                <a:sym typeface="Arial"/>
              </a:rPr>
              <a:t>:</a:t>
            </a:r>
            <a:endParaRPr sz="1200">
              <a:solidFill>
                <a:srgbClr val="191919"/>
              </a:solidFill>
              <a:latin typeface="Arial"/>
              <a:ea typeface="Arial"/>
              <a:cs typeface="Arial"/>
              <a:sym typeface="Arial"/>
            </a:endParaRPr>
          </a:p>
          <a:p>
            <a:pPr indent="-304800" lvl="0" marL="457200" rtl="0" algn="l">
              <a:spcBef>
                <a:spcPts val="1200"/>
              </a:spcBef>
              <a:spcAft>
                <a:spcPts val="0"/>
              </a:spcAft>
              <a:buClr>
                <a:srgbClr val="191919"/>
              </a:buClr>
              <a:buSzPts val="1200"/>
              <a:buFont typeface="Arial"/>
              <a:buChar char="●"/>
            </a:pPr>
            <a:r>
              <a:rPr b="1" lang="en" sz="1200">
                <a:solidFill>
                  <a:srgbClr val="191919"/>
                </a:solidFill>
                <a:latin typeface="Arial"/>
                <a:ea typeface="Arial"/>
                <a:cs typeface="Arial"/>
                <a:sym typeface="Arial"/>
              </a:rPr>
              <a:t>Flexible</a:t>
            </a:r>
            <a:r>
              <a:rPr lang="en" sz="1200">
                <a:solidFill>
                  <a:srgbClr val="191919"/>
                </a:solidFill>
                <a:latin typeface="Arial"/>
                <a:ea typeface="Arial"/>
                <a:cs typeface="Arial"/>
                <a:sym typeface="Arial"/>
              </a:rPr>
              <a:t>: Easily swap collision strategies based on the object type.</a:t>
            </a:r>
            <a:endParaRPr sz="1200">
              <a:solidFill>
                <a:srgbClr val="191919"/>
              </a:solidFill>
              <a:latin typeface="Arial"/>
              <a:ea typeface="Arial"/>
              <a:cs typeface="Arial"/>
              <a:sym typeface="Arial"/>
            </a:endParaRPr>
          </a:p>
          <a:p>
            <a:pPr indent="-304800" lvl="0" marL="457200" rtl="0" algn="l">
              <a:spcBef>
                <a:spcPts val="0"/>
              </a:spcBef>
              <a:spcAft>
                <a:spcPts val="0"/>
              </a:spcAft>
              <a:buClr>
                <a:srgbClr val="191919"/>
              </a:buClr>
              <a:buSzPts val="1200"/>
              <a:buFont typeface="Arial"/>
              <a:buChar char="●"/>
            </a:pPr>
            <a:r>
              <a:rPr b="1" lang="en" sz="1200">
                <a:solidFill>
                  <a:srgbClr val="191919"/>
                </a:solidFill>
                <a:latin typeface="Arial"/>
                <a:ea typeface="Arial"/>
                <a:cs typeface="Arial"/>
                <a:sym typeface="Arial"/>
              </a:rPr>
              <a:t>Maintainable and scalable</a:t>
            </a:r>
            <a:r>
              <a:rPr lang="en" sz="1200">
                <a:solidFill>
                  <a:srgbClr val="191919"/>
                </a:solidFill>
                <a:latin typeface="Arial"/>
                <a:ea typeface="Arial"/>
                <a:cs typeface="Arial"/>
                <a:sym typeface="Arial"/>
              </a:rPr>
              <a:t>: Each strategy is isolated in its own handler, which makes the code easier to manage and extend if there are new object types.</a:t>
            </a:r>
            <a:endParaRPr sz="1200">
              <a:solidFill>
                <a:srgbClr val="191919"/>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200">
              <a:solidFill>
                <a:srgbClr val="000000"/>
              </a:solidFill>
              <a:latin typeface="Arial"/>
              <a:ea typeface="Arial"/>
              <a:cs typeface="Arial"/>
              <a:sym typeface="Arial"/>
            </a:endParaRPr>
          </a:p>
        </p:txBody>
      </p:sp>
      <p:pic>
        <p:nvPicPr>
          <p:cNvPr id="429" name="Google Shape;429;g34347f44775_0_19"/>
          <p:cNvPicPr preferRelativeResize="0"/>
          <p:nvPr/>
        </p:nvPicPr>
        <p:blipFill>
          <a:blip r:embed="rId3">
            <a:alphaModFix/>
          </a:blip>
          <a:stretch>
            <a:fillRect/>
          </a:stretch>
        </p:blipFill>
        <p:spPr>
          <a:xfrm>
            <a:off x="661275" y="2356595"/>
            <a:ext cx="3093900" cy="43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