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1" r:id="rId6"/>
    <p:sldId id="261" r:id="rId7"/>
    <p:sldId id="262" r:id="rId8"/>
    <p:sldId id="266" r:id="rId9"/>
    <p:sldId id="267" r:id="rId10"/>
    <p:sldId id="263" r:id="rId11"/>
    <p:sldId id="268" r:id="rId12"/>
    <p:sldId id="269" r:id="rId13"/>
    <p:sldId id="270" r:id="rId14"/>
    <p:sldId id="265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solidFill>
                  <a:srgbClr val="000000"/>
                </a:solidFill>
                <a:latin typeface="Arial"/>
              </a:rPr>
              <a:t>Cliquez pour déplacer la diapo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Cliquez pour modifier le format des notes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&lt;en-tête&gt;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472F13E-8223-4616-9369-BA8BDBA777DB}" type="slidenum"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4B8DCDA-46E3-45B8-830D-8E3A80D0DB9A}" type="slidenum">
              <a:rPr lang="fr-FR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3B057BB-AC1A-41A1-8E94-9A44F6B15B59}" type="slidenum">
              <a:rPr lang="fr-FR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FBD8098-EF9C-4D86-BCB1-8D4605D215B2}" type="slidenum">
              <a:rPr lang="fr-FR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2898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FBD8098-EF9C-4D86-BCB1-8D4605D215B2}" type="slidenum">
              <a:rPr lang="fr-FR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2330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FBD8098-EF9C-4D86-BCB1-8D4605D215B2}" type="slidenum">
              <a:rPr lang="fr-FR" sz="12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FBD8098-EF9C-4D86-BCB1-8D4605D215B2}" type="slidenum">
              <a:rPr lang="fr-FR" sz="12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1062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FBD8098-EF9C-4D86-BCB1-8D4605D215B2}" type="slidenum">
              <a:rPr lang="fr-FR" sz="1200" b="0" strike="noStrike" spc="-1">
                <a:solidFill>
                  <a:srgbClr val="000000"/>
                </a:solidFill>
                <a:latin typeface="Times New Roman"/>
              </a:rPr>
              <a:t>12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8872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FBD8098-EF9C-4D86-BCB1-8D4605D215B2}" type="slidenum">
              <a:rPr lang="fr-FR" sz="1200" b="0" strike="noStrike" spc="-1">
                <a:solidFill>
                  <a:srgbClr val="000000"/>
                </a:solidFill>
                <a:latin typeface="Times New Roman"/>
              </a:rPr>
              <a:t>13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468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9A85B06-35CD-4974-A03C-BBABCC28B792}" type="slidenum">
              <a:rPr lang="fr-FR" sz="1200" b="0" strike="noStrike" spc="-1">
                <a:solidFill>
                  <a:srgbClr val="000000"/>
                </a:solidFill>
                <a:latin typeface="Times New Roman"/>
              </a:rPr>
              <a:t>14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EB19779-7694-4347-97CC-49B72143A14B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DD76F5E-8CEE-4A2F-B1E4-334EC848C3A9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66F4361-9598-4DEE-A47E-1F6199680D4C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18619F-84DD-4461-91ED-B9C2F6582429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29CA65-B9CA-4D13-80A9-EE048191699E}" type="slidenum">
              <a:t>‹N°›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C68D73D-F8C5-452E-A03D-17AC3AE3D1C3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9BF97CB-3818-4F5A-A1E3-D5ABC4E1FDFD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3D4BBFA-F859-4112-A0C1-91F65BF1947A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5837567-50AE-42D0-98A0-3C7F8111960F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360E8A-2C65-4581-B3D3-6826CEFE85CF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AF47D77-EC57-4EA1-B4FD-F7850BB93044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B415C0-89C3-4417-8784-A44E76A6BB62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9A27588-23A2-450F-B083-EE0C4A71B0FE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fr-FR" sz="440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1.png"/><Relationship Id="rId5" Type="http://schemas.openxmlformats.org/officeDocument/2006/relationships/slide" Target="slide3.xml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3.gif"/><Relationship Id="rId5" Type="http://schemas.openxmlformats.org/officeDocument/2006/relationships/slide" Target="slide3.xml"/><Relationship Id="rId10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7.sv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5.png"/><Relationship Id="rId5" Type="http://schemas.openxmlformats.org/officeDocument/2006/relationships/slide" Target="slide3.xml"/><Relationship Id="rId15" Type="http://schemas.openxmlformats.org/officeDocument/2006/relationships/image" Target="../media/image29.svg"/><Relationship Id="rId10" Type="http://schemas.openxmlformats.org/officeDocument/2006/relationships/image" Target="../media/image24.png"/><Relationship Id="rId4" Type="http://schemas.openxmlformats.org/officeDocument/2006/relationships/image" Target="../media/image6.png"/><Relationship Id="rId9" Type="http://schemas.openxmlformats.org/officeDocument/2006/relationships/image" Target="../media/image7.png"/><Relationship Id="rId1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3.xml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3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3.xml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3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slide" Target="slide3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png"/><Relationship Id="rId7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1.jpeg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5.png"/><Relationship Id="rId5" Type="http://schemas.openxmlformats.org/officeDocument/2006/relationships/slide" Target="slide3.xml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9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7.png"/><Relationship Id="rId5" Type="http://schemas.openxmlformats.org/officeDocument/2006/relationships/slide" Target="slide3.xml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"/>
          <p:cNvSpPr/>
          <p:nvPr/>
        </p:nvSpPr>
        <p:spPr>
          <a:xfrm>
            <a:off x="0" y="0"/>
            <a:ext cx="5459760" cy="685656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pic>
        <p:nvPicPr>
          <p:cNvPr id="48" name="Picture 2" descr="Le groupe CASTEL devient propriétaire du Château Cavalier en ..."/>
          <p:cNvPicPr/>
          <p:nvPr/>
        </p:nvPicPr>
        <p:blipFill>
          <a:blip r:embed="rId2"/>
          <a:stretch/>
        </p:blipFill>
        <p:spPr>
          <a:xfrm>
            <a:off x="6394320" y="155160"/>
            <a:ext cx="1998720" cy="1326960"/>
          </a:xfrm>
          <a:prstGeom prst="rect">
            <a:avLst/>
          </a:prstGeom>
          <a:ln w="0">
            <a:noFill/>
          </a:ln>
        </p:spPr>
      </p:pic>
      <p:sp>
        <p:nvSpPr>
          <p:cNvPr id="49" name="ZoneTexte 5"/>
          <p:cNvSpPr/>
          <p:nvPr/>
        </p:nvSpPr>
        <p:spPr>
          <a:xfrm>
            <a:off x="990000" y="2139480"/>
            <a:ext cx="7859160" cy="91224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54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PRESENTATION DEBOXEUR</a:t>
            </a:r>
            <a:endParaRPr lang="fr-F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ZoneTexte 6"/>
          <p:cNvSpPr/>
          <p:nvPr/>
        </p:nvSpPr>
        <p:spPr>
          <a:xfrm>
            <a:off x="9941040" y="5673600"/>
            <a:ext cx="2045520" cy="133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fr-FR" sz="1600" b="0" strike="noStrike" spc="-1">
                <a:solidFill>
                  <a:srgbClr val="A81E35"/>
                </a:solidFill>
                <a:latin typeface="Calibri"/>
                <a:ea typeface="Times New Roman"/>
              </a:rPr>
              <a:t>Lois LEMAITRE Timothée LELIEVRE Timéo MORIN Stéphane MABON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ZoneTexte 1"/>
          <p:cNvSpPr/>
          <p:nvPr/>
        </p:nvSpPr>
        <p:spPr>
          <a:xfrm>
            <a:off x="-933120" y="81360"/>
            <a:ext cx="2045520" cy="607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fr-FR" sz="1600" b="0" strike="noStrike" spc="-1">
                <a:solidFill>
                  <a:srgbClr val="E3BA77"/>
                </a:solidFill>
                <a:latin typeface="Calibri"/>
                <a:ea typeface="Times New Roman"/>
              </a:rPr>
              <a:t>2023-2024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Image 3" descr="Une image contenant Police, Graphique, graphisme, logo&#10;&#10;Description générée automatiquement"/>
          <p:cNvPicPr/>
          <p:nvPr/>
        </p:nvPicPr>
        <p:blipFill>
          <a:blip r:embed="rId3"/>
          <a:stretch/>
        </p:blipFill>
        <p:spPr>
          <a:xfrm>
            <a:off x="10688760" y="0"/>
            <a:ext cx="1501920" cy="1481760"/>
          </a:xfrm>
          <a:prstGeom prst="rect">
            <a:avLst/>
          </a:prstGeom>
          <a:ln w="0">
            <a:noFill/>
          </a:ln>
        </p:spPr>
      </p:pic>
      <p:sp>
        <p:nvSpPr>
          <p:cNvPr id="53" name="ZoneTexte 7"/>
          <p:cNvSpPr/>
          <p:nvPr/>
        </p:nvSpPr>
        <p:spPr>
          <a:xfrm>
            <a:off x="90360" y="6478200"/>
            <a:ext cx="30038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E3BA77"/>
                </a:solidFill>
                <a:latin typeface="Calibri"/>
                <a:ea typeface="DejaVu Sans"/>
              </a:rPr>
              <a:t>SFL3 – DEBOXEUR ROBOTISE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ZoneTexte 9"/>
          <p:cNvSpPr/>
          <p:nvPr/>
        </p:nvSpPr>
        <p:spPr>
          <a:xfrm>
            <a:off x="990000" y="3083400"/>
            <a:ext cx="30038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E3BA77"/>
                </a:solidFill>
                <a:latin typeface="Calibri"/>
                <a:ea typeface="DejaVu Sans"/>
              </a:rPr>
              <a:t>REVU – 3 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3"/>
          <p:cNvSpPr/>
          <p:nvPr/>
        </p:nvSpPr>
        <p:spPr>
          <a:xfrm>
            <a:off x="0" y="0"/>
            <a:ext cx="1649880" cy="685656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fr-FR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49" name="ZoneTexte 41"/>
          <p:cNvSpPr/>
          <p:nvPr/>
        </p:nvSpPr>
        <p:spPr>
          <a:xfrm>
            <a:off x="3200040" y="114480"/>
            <a:ext cx="686088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4000" b="1" strike="noStrike" spc="-1">
                <a:solidFill>
                  <a:srgbClr val="E3BA77"/>
                </a:solidFill>
                <a:latin typeface="Calibri"/>
                <a:ea typeface="DejaVu Sans"/>
              </a:rPr>
              <a:t>Budget </a:t>
            </a:r>
            <a:endParaRPr lang="fr-FR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Picture 5" descr="Le groupe CASTEL devient propriétaire du Château Cavalier en ..."/>
          <p:cNvPicPr/>
          <p:nvPr/>
        </p:nvPicPr>
        <p:blipFill>
          <a:blip r:embed="rId3"/>
          <a:stretch/>
        </p:blipFill>
        <p:spPr>
          <a:xfrm>
            <a:off x="10483560" y="190440"/>
            <a:ext cx="1339200" cy="888840"/>
          </a:xfrm>
          <a:prstGeom prst="rect">
            <a:avLst/>
          </a:prstGeom>
          <a:ln w="0">
            <a:noFill/>
          </a:ln>
        </p:spPr>
      </p:pic>
      <p:sp>
        <p:nvSpPr>
          <p:cNvPr id="151" name="ZoneTexte 42"/>
          <p:cNvSpPr/>
          <p:nvPr/>
        </p:nvSpPr>
        <p:spPr>
          <a:xfrm>
            <a:off x="-50040" y="6539760"/>
            <a:ext cx="16052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>
                <a:solidFill>
                  <a:srgbClr val="E3BA77"/>
                </a:solidFill>
                <a:latin typeface="Calibri"/>
                <a:ea typeface="Times New Roman"/>
              </a:rPr>
              <a:t>Pages 6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Image 151"/>
          <p:cNvPicPr/>
          <p:nvPr/>
        </p:nvPicPr>
        <p:blipFill>
          <a:blip r:embed="rId4"/>
          <a:stretch/>
        </p:blipFill>
        <p:spPr>
          <a:xfrm>
            <a:off x="360000" y="522000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153" name="ZoneTexte 46"/>
          <p:cNvSpPr/>
          <p:nvPr/>
        </p:nvSpPr>
        <p:spPr>
          <a:xfrm>
            <a:off x="-219240" y="6040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Image 5"/>
          <p:cNvPicPr/>
          <p:nvPr/>
        </p:nvPicPr>
        <p:blipFill>
          <a:blip r:embed="rId5"/>
          <a:stretch/>
        </p:blipFill>
        <p:spPr>
          <a:xfrm>
            <a:off x="4694400" y="1374480"/>
            <a:ext cx="3801600" cy="4745520"/>
          </a:xfrm>
          <a:prstGeom prst="rect">
            <a:avLst/>
          </a:prstGeom>
          <a:ln w="0">
            <a:noFill/>
          </a:ln>
        </p:spPr>
      </p:pic>
      <p:pic>
        <p:nvPicPr>
          <p:cNvPr id="155" name="Graphique 24" descr="Présentation avec liste de vérification avec un remplissage uni">
            <a:hlinkClick r:id="rId6" action="ppaction://hlinksldjump"/>
          </p:cNvPr>
          <p:cNvPicPr/>
          <p:nvPr/>
        </p:nvPicPr>
        <p:blipFill>
          <a:blip r:embed="rId7"/>
          <a:stretch/>
        </p:blipFill>
        <p:spPr>
          <a:xfrm>
            <a:off x="348480" y="535680"/>
            <a:ext cx="953640" cy="953640"/>
          </a:xfrm>
          <a:prstGeom prst="rect">
            <a:avLst/>
          </a:prstGeom>
          <a:ln w="0">
            <a:noFill/>
          </a:ln>
        </p:spPr>
      </p:pic>
      <p:sp>
        <p:nvSpPr>
          <p:cNvPr id="156" name="ZoneTexte 43"/>
          <p:cNvSpPr/>
          <p:nvPr/>
        </p:nvSpPr>
        <p:spPr>
          <a:xfrm>
            <a:off x="-29520" y="135504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EXPRESSION DU BESOIN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ZoneTexte 44"/>
          <p:cNvSpPr/>
          <p:nvPr/>
        </p:nvSpPr>
        <p:spPr>
          <a:xfrm>
            <a:off x="-361800" y="2411640"/>
            <a:ext cx="24210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ZoneTexte 45"/>
          <p:cNvSpPr/>
          <p:nvPr/>
        </p:nvSpPr>
        <p:spPr>
          <a:xfrm>
            <a:off x="-219240" y="3664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Graphique 25" descr="Schéma de réseau contour"/>
          <p:cNvPicPr/>
          <p:nvPr/>
        </p:nvPicPr>
        <p:blipFill>
          <a:blip r:embed="rId8"/>
          <a:stretch/>
        </p:blipFill>
        <p:spPr>
          <a:xfrm>
            <a:off x="392760" y="2856240"/>
            <a:ext cx="849240" cy="849240"/>
          </a:xfrm>
          <a:prstGeom prst="rect">
            <a:avLst/>
          </a:prstGeom>
          <a:ln w="0">
            <a:noFill/>
          </a:ln>
        </p:spPr>
      </p:pic>
      <p:pic>
        <p:nvPicPr>
          <p:cNvPr id="160" name="Graphique 26" descr="Présentation avec organigramme  contour"/>
          <p:cNvPicPr/>
          <p:nvPr/>
        </p:nvPicPr>
        <p:blipFill>
          <a:blip r:embed="rId9"/>
          <a:stretch/>
        </p:blipFill>
        <p:spPr>
          <a:xfrm>
            <a:off x="303120" y="1490400"/>
            <a:ext cx="1000800" cy="1000800"/>
          </a:xfrm>
          <a:prstGeom prst="rect">
            <a:avLst/>
          </a:prstGeom>
          <a:ln w="0">
            <a:noFill/>
          </a:ln>
        </p:spPr>
      </p:pic>
      <p:pic>
        <p:nvPicPr>
          <p:cNvPr id="161" name="Image 160"/>
          <p:cNvPicPr/>
          <p:nvPr/>
        </p:nvPicPr>
        <p:blipFill>
          <a:blip r:embed="rId10"/>
          <a:stretch/>
        </p:blipFill>
        <p:spPr>
          <a:xfrm>
            <a:off x="254880" y="4048560"/>
            <a:ext cx="800280" cy="732600"/>
          </a:xfrm>
          <a:prstGeom prst="rect">
            <a:avLst/>
          </a:prstGeom>
          <a:ln w="0">
            <a:noFill/>
          </a:ln>
        </p:spPr>
      </p:pic>
      <p:sp>
        <p:nvSpPr>
          <p:cNvPr id="162" name="ZoneTexte 56"/>
          <p:cNvSpPr/>
          <p:nvPr/>
        </p:nvSpPr>
        <p:spPr>
          <a:xfrm>
            <a:off x="-153720" y="4809240"/>
            <a:ext cx="184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lang="fr-FR" sz="1400" b="0" strike="noStrike" spc="-1">
              <a:solidFill>
                <a:srgbClr val="E3BA77"/>
              </a:solidFill>
              <a:latin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3"/>
          <p:cNvSpPr/>
          <p:nvPr/>
        </p:nvSpPr>
        <p:spPr>
          <a:xfrm>
            <a:off x="0" y="0"/>
            <a:ext cx="1649880" cy="685656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fr-FR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49" name="ZoneTexte 41"/>
          <p:cNvSpPr/>
          <p:nvPr/>
        </p:nvSpPr>
        <p:spPr>
          <a:xfrm>
            <a:off x="3200040" y="114480"/>
            <a:ext cx="686088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4000" b="1" strike="noStrike" spc="-1">
                <a:solidFill>
                  <a:srgbClr val="E3BA77"/>
                </a:solidFill>
                <a:latin typeface="Calibri"/>
                <a:ea typeface="DejaVu Sans"/>
              </a:rPr>
              <a:t>Budget </a:t>
            </a:r>
            <a:endParaRPr lang="fr-FR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Picture 5" descr="Le groupe CASTEL devient propriétaire du Château Cavalier en ..."/>
          <p:cNvPicPr/>
          <p:nvPr/>
        </p:nvPicPr>
        <p:blipFill>
          <a:blip r:embed="rId3"/>
          <a:stretch/>
        </p:blipFill>
        <p:spPr>
          <a:xfrm>
            <a:off x="10483560" y="190440"/>
            <a:ext cx="1339200" cy="888840"/>
          </a:xfrm>
          <a:prstGeom prst="rect">
            <a:avLst/>
          </a:prstGeom>
          <a:ln w="0">
            <a:noFill/>
          </a:ln>
        </p:spPr>
      </p:pic>
      <p:sp>
        <p:nvSpPr>
          <p:cNvPr id="151" name="ZoneTexte 42"/>
          <p:cNvSpPr/>
          <p:nvPr/>
        </p:nvSpPr>
        <p:spPr>
          <a:xfrm>
            <a:off x="-50040" y="6539760"/>
            <a:ext cx="16052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>
                <a:solidFill>
                  <a:srgbClr val="E3BA77"/>
                </a:solidFill>
                <a:latin typeface="Calibri"/>
                <a:ea typeface="Times New Roman"/>
              </a:rPr>
              <a:t>Pages 6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Image 151"/>
          <p:cNvPicPr/>
          <p:nvPr/>
        </p:nvPicPr>
        <p:blipFill>
          <a:blip r:embed="rId4"/>
          <a:stretch/>
        </p:blipFill>
        <p:spPr>
          <a:xfrm>
            <a:off x="360000" y="522000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153" name="ZoneTexte 46"/>
          <p:cNvSpPr/>
          <p:nvPr/>
        </p:nvSpPr>
        <p:spPr>
          <a:xfrm>
            <a:off x="-219240" y="6040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Graphique 24" descr="Présentation avec liste de vérification avec un remplissage uni">
            <a:hlinkClick r:id="rId5" action="ppaction://hlinksldjump"/>
          </p:cNvPr>
          <p:cNvPicPr/>
          <p:nvPr/>
        </p:nvPicPr>
        <p:blipFill>
          <a:blip r:embed="rId6"/>
          <a:stretch/>
        </p:blipFill>
        <p:spPr>
          <a:xfrm>
            <a:off x="348480" y="535680"/>
            <a:ext cx="953640" cy="953640"/>
          </a:xfrm>
          <a:prstGeom prst="rect">
            <a:avLst/>
          </a:prstGeom>
          <a:ln w="0">
            <a:noFill/>
          </a:ln>
        </p:spPr>
      </p:pic>
      <p:sp>
        <p:nvSpPr>
          <p:cNvPr id="156" name="ZoneTexte 43"/>
          <p:cNvSpPr/>
          <p:nvPr/>
        </p:nvSpPr>
        <p:spPr>
          <a:xfrm>
            <a:off x="-29520" y="135504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EXPRESSION DU BESOIN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ZoneTexte 44"/>
          <p:cNvSpPr/>
          <p:nvPr/>
        </p:nvSpPr>
        <p:spPr>
          <a:xfrm>
            <a:off x="-361800" y="2411640"/>
            <a:ext cx="24210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ZoneTexte 45"/>
          <p:cNvSpPr/>
          <p:nvPr/>
        </p:nvSpPr>
        <p:spPr>
          <a:xfrm>
            <a:off x="-219240" y="3664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Graphique 25" descr="Schéma de réseau contour"/>
          <p:cNvPicPr/>
          <p:nvPr/>
        </p:nvPicPr>
        <p:blipFill>
          <a:blip r:embed="rId7"/>
          <a:stretch/>
        </p:blipFill>
        <p:spPr>
          <a:xfrm>
            <a:off x="392760" y="2856240"/>
            <a:ext cx="849240" cy="849240"/>
          </a:xfrm>
          <a:prstGeom prst="rect">
            <a:avLst/>
          </a:prstGeom>
          <a:ln w="0">
            <a:noFill/>
          </a:ln>
        </p:spPr>
      </p:pic>
      <p:pic>
        <p:nvPicPr>
          <p:cNvPr id="160" name="Graphique 26" descr="Présentation avec organigramme  contour"/>
          <p:cNvPicPr/>
          <p:nvPr/>
        </p:nvPicPr>
        <p:blipFill>
          <a:blip r:embed="rId8"/>
          <a:stretch/>
        </p:blipFill>
        <p:spPr>
          <a:xfrm>
            <a:off x="303120" y="1490400"/>
            <a:ext cx="1000800" cy="1000800"/>
          </a:xfrm>
          <a:prstGeom prst="rect">
            <a:avLst/>
          </a:prstGeom>
          <a:ln w="0">
            <a:noFill/>
          </a:ln>
        </p:spPr>
      </p:pic>
      <p:pic>
        <p:nvPicPr>
          <p:cNvPr id="161" name="Image 160"/>
          <p:cNvPicPr/>
          <p:nvPr/>
        </p:nvPicPr>
        <p:blipFill>
          <a:blip r:embed="rId9"/>
          <a:stretch/>
        </p:blipFill>
        <p:spPr>
          <a:xfrm>
            <a:off x="254880" y="4048560"/>
            <a:ext cx="800280" cy="732600"/>
          </a:xfrm>
          <a:prstGeom prst="rect">
            <a:avLst/>
          </a:prstGeom>
          <a:ln w="0">
            <a:noFill/>
          </a:ln>
        </p:spPr>
      </p:pic>
      <p:sp>
        <p:nvSpPr>
          <p:cNvPr id="162" name="ZoneTexte 56"/>
          <p:cNvSpPr/>
          <p:nvPr/>
        </p:nvSpPr>
        <p:spPr>
          <a:xfrm>
            <a:off x="-153720" y="4809240"/>
            <a:ext cx="184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lang="fr-FR" sz="1400" b="0" strike="noStrike" spc="-1">
              <a:solidFill>
                <a:srgbClr val="E3BA77"/>
              </a:solidFill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C6DEEFA-6543-5123-7D63-0013566CD3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1012" y="1489320"/>
            <a:ext cx="6172200" cy="42291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BAE5E7C-2072-BDA6-6712-5752324880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21131" y="911823"/>
            <a:ext cx="8019635" cy="605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00283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3"/>
          <p:cNvSpPr/>
          <p:nvPr/>
        </p:nvSpPr>
        <p:spPr>
          <a:xfrm>
            <a:off x="0" y="0"/>
            <a:ext cx="1649880" cy="685656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fr-FR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49" name="ZoneTexte 41"/>
          <p:cNvSpPr/>
          <p:nvPr/>
        </p:nvSpPr>
        <p:spPr>
          <a:xfrm>
            <a:off x="3200040" y="110644"/>
            <a:ext cx="6860880" cy="706432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4000" b="1" strike="noStrike" spc="-1" dirty="0">
                <a:solidFill>
                  <a:srgbClr val="E3BA77"/>
                </a:solidFill>
                <a:latin typeface="Calibri"/>
                <a:ea typeface="DejaVu Sans"/>
              </a:rPr>
              <a:t>Tableau de comparaison </a:t>
            </a:r>
            <a:endParaRPr lang="fr-FR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Picture 5" descr="Le groupe CASTEL devient propriétaire du Château Cavalier en ..."/>
          <p:cNvPicPr/>
          <p:nvPr/>
        </p:nvPicPr>
        <p:blipFill>
          <a:blip r:embed="rId3"/>
          <a:stretch/>
        </p:blipFill>
        <p:spPr>
          <a:xfrm>
            <a:off x="10483560" y="190440"/>
            <a:ext cx="1339200" cy="888840"/>
          </a:xfrm>
          <a:prstGeom prst="rect">
            <a:avLst/>
          </a:prstGeom>
          <a:ln w="0">
            <a:noFill/>
          </a:ln>
        </p:spPr>
      </p:pic>
      <p:sp>
        <p:nvSpPr>
          <p:cNvPr id="151" name="ZoneTexte 42"/>
          <p:cNvSpPr/>
          <p:nvPr/>
        </p:nvSpPr>
        <p:spPr>
          <a:xfrm>
            <a:off x="-50040" y="6539760"/>
            <a:ext cx="16052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>
                <a:solidFill>
                  <a:srgbClr val="E3BA77"/>
                </a:solidFill>
                <a:latin typeface="Calibri"/>
                <a:ea typeface="Times New Roman"/>
              </a:rPr>
              <a:t>Pages 6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Image 151"/>
          <p:cNvPicPr/>
          <p:nvPr/>
        </p:nvPicPr>
        <p:blipFill>
          <a:blip r:embed="rId4"/>
          <a:stretch/>
        </p:blipFill>
        <p:spPr>
          <a:xfrm>
            <a:off x="360000" y="522000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153" name="ZoneTexte 46"/>
          <p:cNvSpPr/>
          <p:nvPr/>
        </p:nvSpPr>
        <p:spPr>
          <a:xfrm>
            <a:off x="-219240" y="6040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Graphique 24" descr="Présentation avec liste de vérification avec un remplissage uni">
            <a:hlinkClick r:id="rId5" action="ppaction://hlinksldjump"/>
          </p:cNvPr>
          <p:cNvPicPr/>
          <p:nvPr/>
        </p:nvPicPr>
        <p:blipFill>
          <a:blip r:embed="rId6"/>
          <a:stretch/>
        </p:blipFill>
        <p:spPr>
          <a:xfrm>
            <a:off x="348480" y="535680"/>
            <a:ext cx="953640" cy="953640"/>
          </a:xfrm>
          <a:prstGeom prst="rect">
            <a:avLst/>
          </a:prstGeom>
          <a:ln w="0">
            <a:noFill/>
          </a:ln>
        </p:spPr>
      </p:pic>
      <p:sp>
        <p:nvSpPr>
          <p:cNvPr id="156" name="ZoneTexte 43"/>
          <p:cNvSpPr/>
          <p:nvPr/>
        </p:nvSpPr>
        <p:spPr>
          <a:xfrm>
            <a:off x="-29520" y="135504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EXPRESSION DU BESOIN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ZoneTexte 44"/>
          <p:cNvSpPr/>
          <p:nvPr/>
        </p:nvSpPr>
        <p:spPr>
          <a:xfrm>
            <a:off x="-361800" y="2411640"/>
            <a:ext cx="24210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ZoneTexte 45"/>
          <p:cNvSpPr/>
          <p:nvPr/>
        </p:nvSpPr>
        <p:spPr>
          <a:xfrm>
            <a:off x="-219240" y="3664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Graphique 25" descr="Schéma de réseau contour"/>
          <p:cNvPicPr/>
          <p:nvPr/>
        </p:nvPicPr>
        <p:blipFill>
          <a:blip r:embed="rId7"/>
          <a:stretch/>
        </p:blipFill>
        <p:spPr>
          <a:xfrm>
            <a:off x="392760" y="2856240"/>
            <a:ext cx="849240" cy="849240"/>
          </a:xfrm>
          <a:prstGeom prst="rect">
            <a:avLst/>
          </a:prstGeom>
          <a:ln w="0">
            <a:noFill/>
          </a:ln>
        </p:spPr>
      </p:pic>
      <p:pic>
        <p:nvPicPr>
          <p:cNvPr id="160" name="Graphique 26" descr="Présentation avec organigramme  contour"/>
          <p:cNvPicPr/>
          <p:nvPr/>
        </p:nvPicPr>
        <p:blipFill>
          <a:blip r:embed="rId8"/>
          <a:stretch/>
        </p:blipFill>
        <p:spPr>
          <a:xfrm>
            <a:off x="303120" y="1490400"/>
            <a:ext cx="1000800" cy="1000800"/>
          </a:xfrm>
          <a:prstGeom prst="rect">
            <a:avLst/>
          </a:prstGeom>
          <a:ln w="0">
            <a:noFill/>
          </a:ln>
        </p:spPr>
      </p:pic>
      <p:pic>
        <p:nvPicPr>
          <p:cNvPr id="161" name="Image 160"/>
          <p:cNvPicPr/>
          <p:nvPr/>
        </p:nvPicPr>
        <p:blipFill>
          <a:blip r:embed="rId9"/>
          <a:stretch/>
        </p:blipFill>
        <p:spPr>
          <a:xfrm>
            <a:off x="254880" y="4048560"/>
            <a:ext cx="800280" cy="732600"/>
          </a:xfrm>
          <a:prstGeom prst="rect">
            <a:avLst/>
          </a:prstGeom>
          <a:ln w="0">
            <a:noFill/>
          </a:ln>
        </p:spPr>
      </p:pic>
      <p:sp>
        <p:nvSpPr>
          <p:cNvPr id="162" name="ZoneTexte 56"/>
          <p:cNvSpPr/>
          <p:nvPr/>
        </p:nvSpPr>
        <p:spPr>
          <a:xfrm>
            <a:off x="-153720" y="4809240"/>
            <a:ext cx="184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lang="fr-FR" sz="1400" b="0" strike="noStrike" spc="-1">
              <a:solidFill>
                <a:srgbClr val="E3BA77"/>
              </a:solidFill>
              <a:latin typeface="Arial"/>
            </a:endParaRPr>
          </a:p>
        </p:txBody>
      </p:sp>
      <p:pic>
        <p:nvPicPr>
          <p:cNvPr id="2050" name="Picture 2" descr="Installation et paramétrage de Wamp sous Windows">
            <a:extLst>
              <a:ext uri="{FF2B5EF4-FFF2-40B4-BE49-F238E27FC236}">
                <a16:creationId xmlns:a16="http://schemas.microsoft.com/office/drawing/2014/main" id="{B81F97FA-401A-7304-91F9-A0F181072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240" y="2759782"/>
            <a:ext cx="4277137" cy="181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éfinition du terme LAMP (Linux, APACHE, MySQL, PHP)">
            <a:extLst>
              <a:ext uri="{FF2B5EF4-FFF2-40B4-BE49-F238E27FC236}">
                <a16:creationId xmlns:a16="http://schemas.microsoft.com/office/drawing/2014/main" id="{08A78CA1-82A5-A51A-899A-41609F41D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499" y="2491200"/>
            <a:ext cx="3853434" cy="194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449253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3"/>
          <p:cNvSpPr/>
          <p:nvPr/>
        </p:nvSpPr>
        <p:spPr>
          <a:xfrm>
            <a:off x="0" y="0"/>
            <a:ext cx="1649880" cy="685656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fr-FR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49" name="ZoneTexte 41"/>
          <p:cNvSpPr/>
          <p:nvPr/>
        </p:nvSpPr>
        <p:spPr>
          <a:xfrm>
            <a:off x="3200040" y="110644"/>
            <a:ext cx="6860880" cy="706432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4000" b="1" strike="noStrike" spc="-1">
                <a:solidFill>
                  <a:srgbClr val="E3BA77"/>
                </a:solidFill>
                <a:latin typeface="Calibri"/>
                <a:ea typeface="DejaVu Sans"/>
              </a:rPr>
              <a:t>Cablage </a:t>
            </a:r>
            <a:endParaRPr lang="fr-FR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Picture 5" descr="Le groupe CASTEL devient propriétaire du Château Cavalier en ..."/>
          <p:cNvPicPr/>
          <p:nvPr/>
        </p:nvPicPr>
        <p:blipFill>
          <a:blip r:embed="rId3"/>
          <a:stretch/>
        </p:blipFill>
        <p:spPr>
          <a:xfrm>
            <a:off x="10483560" y="190440"/>
            <a:ext cx="1339200" cy="888840"/>
          </a:xfrm>
          <a:prstGeom prst="rect">
            <a:avLst/>
          </a:prstGeom>
          <a:ln w="0">
            <a:noFill/>
          </a:ln>
        </p:spPr>
      </p:pic>
      <p:sp>
        <p:nvSpPr>
          <p:cNvPr id="151" name="ZoneTexte 42"/>
          <p:cNvSpPr/>
          <p:nvPr/>
        </p:nvSpPr>
        <p:spPr>
          <a:xfrm>
            <a:off x="-50040" y="6539760"/>
            <a:ext cx="16052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>
                <a:solidFill>
                  <a:srgbClr val="E3BA77"/>
                </a:solidFill>
                <a:latin typeface="Calibri"/>
                <a:ea typeface="Times New Roman"/>
              </a:rPr>
              <a:t>Pages 6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Image 151"/>
          <p:cNvPicPr/>
          <p:nvPr/>
        </p:nvPicPr>
        <p:blipFill>
          <a:blip r:embed="rId4"/>
          <a:stretch/>
        </p:blipFill>
        <p:spPr>
          <a:xfrm>
            <a:off x="360000" y="522000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153" name="ZoneTexte 46"/>
          <p:cNvSpPr/>
          <p:nvPr/>
        </p:nvSpPr>
        <p:spPr>
          <a:xfrm>
            <a:off x="-219240" y="6040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Graphique 24" descr="Présentation avec liste de vérification avec un remplissage uni">
            <a:hlinkClick r:id="rId5" action="ppaction://hlinksldjump"/>
          </p:cNvPr>
          <p:cNvPicPr/>
          <p:nvPr/>
        </p:nvPicPr>
        <p:blipFill>
          <a:blip r:embed="rId6"/>
          <a:stretch/>
        </p:blipFill>
        <p:spPr>
          <a:xfrm>
            <a:off x="348480" y="535680"/>
            <a:ext cx="953640" cy="953640"/>
          </a:xfrm>
          <a:prstGeom prst="rect">
            <a:avLst/>
          </a:prstGeom>
          <a:ln w="0">
            <a:noFill/>
          </a:ln>
        </p:spPr>
      </p:pic>
      <p:sp>
        <p:nvSpPr>
          <p:cNvPr id="156" name="ZoneTexte 43"/>
          <p:cNvSpPr/>
          <p:nvPr/>
        </p:nvSpPr>
        <p:spPr>
          <a:xfrm>
            <a:off x="-29520" y="135504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EXPRESSION DU BESOIN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ZoneTexte 44"/>
          <p:cNvSpPr/>
          <p:nvPr/>
        </p:nvSpPr>
        <p:spPr>
          <a:xfrm>
            <a:off x="-361800" y="2411640"/>
            <a:ext cx="24210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ZoneTexte 45"/>
          <p:cNvSpPr/>
          <p:nvPr/>
        </p:nvSpPr>
        <p:spPr>
          <a:xfrm>
            <a:off x="-219240" y="3664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Graphique 25" descr="Schéma de réseau contour"/>
          <p:cNvPicPr/>
          <p:nvPr/>
        </p:nvPicPr>
        <p:blipFill>
          <a:blip r:embed="rId7"/>
          <a:stretch/>
        </p:blipFill>
        <p:spPr>
          <a:xfrm>
            <a:off x="392760" y="2856240"/>
            <a:ext cx="849240" cy="849240"/>
          </a:xfrm>
          <a:prstGeom prst="rect">
            <a:avLst/>
          </a:prstGeom>
          <a:ln w="0">
            <a:noFill/>
          </a:ln>
        </p:spPr>
      </p:pic>
      <p:pic>
        <p:nvPicPr>
          <p:cNvPr id="160" name="Graphique 26" descr="Présentation avec organigramme  contour"/>
          <p:cNvPicPr/>
          <p:nvPr/>
        </p:nvPicPr>
        <p:blipFill>
          <a:blip r:embed="rId8"/>
          <a:stretch/>
        </p:blipFill>
        <p:spPr>
          <a:xfrm>
            <a:off x="303120" y="1490400"/>
            <a:ext cx="1000800" cy="1000800"/>
          </a:xfrm>
          <a:prstGeom prst="rect">
            <a:avLst/>
          </a:prstGeom>
          <a:ln w="0">
            <a:noFill/>
          </a:ln>
        </p:spPr>
      </p:pic>
      <p:pic>
        <p:nvPicPr>
          <p:cNvPr id="161" name="Image 160"/>
          <p:cNvPicPr/>
          <p:nvPr/>
        </p:nvPicPr>
        <p:blipFill>
          <a:blip r:embed="rId9"/>
          <a:stretch/>
        </p:blipFill>
        <p:spPr>
          <a:xfrm>
            <a:off x="254880" y="4048560"/>
            <a:ext cx="800280" cy="732600"/>
          </a:xfrm>
          <a:prstGeom prst="rect">
            <a:avLst/>
          </a:prstGeom>
          <a:ln w="0">
            <a:noFill/>
          </a:ln>
        </p:spPr>
      </p:pic>
      <p:sp>
        <p:nvSpPr>
          <p:cNvPr id="162" name="ZoneTexte 56"/>
          <p:cNvSpPr/>
          <p:nvPr/>
        </p:nvSpPr>
        <p:spPr>
          <a:xfrm>
            <a:off x="-153720" y="4809240"/>
            <a:ext cx="184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lang="fr-FR" sz="1400" b="0" strike="noStrike" spc="-1">
              <a:solidFill>
                <a:srgbClr val="E3BA77"/>
              </a:solidFill>
              <a:latin typeface="Arial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23FC853-8F5E-A6A6-DCA1-F25C819CC5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62029" y="2927520"/>
            <a:ext cx="971686" cy="119079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84F5CEB-ED1C-BB98-9658-F8C9800B41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46520" y="2070380"/>
            <a:ext cx="924054" cy="943107"/>
          </a:xfrm>
          <a:prstGeom prst="rect">
            <a:avLst/>
          </a:prstGeom>
        </p:spPr>
      </p:pic>
      <p:pic>
        <p:nvPicPr>
          <p:cNvPr id="12" name="Graphique 11" descr="Internet avec un remplissage uni">
            <a:extLst>
              <a:ext uri="{FF2B5EF4-FFF2-40B4-BE49-F238E27FC236}">
                <a16:creationId xmlns:a16="http://schemas.microsoft.com/office/drawing/2014/main" id="{69810B00-5FBD-FC7D-1600-8D370D7442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83823" y="3067164"/>
            <a:ext cx="914400" cy="914400"/>
          </a:xfrm>
          <a:prstGeom prst="rect">
            <a:avLst/>
          </a:prstGeom>
        </p:spPr>
      </p:pic>
      <p:pic>
        <p:nvPicPr>
          <p:cNvPr id="14" name="Graphique 13" descr="Bouteille avec un remplissage uni">
            <a:extLst>
              <a:ext uri="{FF2B5EF4-FFF2-40B4-BE49-F238E27FC236}">
                <a16:creationId xmlns:a16="http://schemas.microsoft.com/office/drawing/2014/main" id="{B27E93D3-EA7A-5196-770A-AC437755B2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46520" y="4266792"/>
            <a:ext cx="914400" cy="914400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62EAF7A-9C85-1149-2D7E-436E572FFB37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8330184" y="2541933"/>
            <a:ext cx="81633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D430591-95F3-DF93-D0C1-F8C0F92206F2}"/>
              </a:ext>
            </a:extLst>
          </p:cNvPr>
          <p:cNvCxnSpPr>
            <a:endCxn id="4" idx="3"/>
          </p:cNvCxnSpPr>
          <p:nvPr/>
        </p:nvCxnSpPr>
        <p:spPr>
          <a:xfrm flipH="1">
            <a:off x="7533715" y="3522915"/>
            <a:ext cx="7964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9460FE6F-8C51-8E45-4F72-C5277C8B965C}"/>
              </a:ext>
            </a:extLst>
          </p:cNvPr>
          <p:cNvCxnSpPr>
            <a:stCxn id="4" idx="3"/>
          </p:cNvCxnSpPr>
          <p:nvPr/>
        </p:nvCxnSpPr>
        <p:spPr>
          <a:xfrm flipV="1">
            <a:off x="7533715" y="3522915"/>
            <a:ext cx="2070005" cy="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3295343-B08E-C45D-55E3-835B4A7A892F}"/>
              </a:ext>
            </a:extLst>
          </p:cNvPr>
          <p:cNvCxnSpPr>
            <a:endCxn id="14" idx="0"/>
          </p:cNvCxnSpPr>
          <p:nvPr/>
        </p:nvCxnSpPr>
        <p:spPr>
          <a:xfrm>
            <a:off x="9603720" y="3522915"/>
            <a:ext cx="0" cy="74387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305D96DA-B4DD-EF7E-EFC0-70D97DF30311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398223" y="3522916"/>
            <a:ext cx="216380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èche : gauche 27">
            <a:extLst>
              <a:ext uri="{FF2B5EF4-FFF2-40B4-BE49-F238E27FC236}">
                <a16:creationId xmlns:a16="http://schemas.microsoft.com/office/drawing/2014/main" id="{BE4BBF44-48F1-AFA4-24B6-211AD3F962F6}"/>
              </a:ext>
            </a:extLst>
          </p:cNvPr>
          <p:cNvSpPr/>
          <p:nvPr/>
        </p:nvSpPr>
        <p:spPr>
          <a:xfrm>
            <a:off x="8466192" y="2249426"/>
            <a:ext cx="271008" cy="16221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 : gauche 28">
            <a:extLst>
              <a:ext uri="{FF2B5EF4-FFF2-40B4-BE49-F238E27FC236}">
                <a16:creationId xmlns:a16="http://schemas.microsoft.com/office/drawing/2014/main" id="{AAFDC543-5FE3-7C59-F3A3-C7348AA3103A}"/>
              </a:ext>
            </a:extLst>
          </p:cNvPr>
          <p:cNvSpPr/>
          <p:nvPr/>
        </p:nvSpPr>
        <p:spPr>
          <a:xfrm>
            <a:off x="7806380" y="3076470"/>
            <a:ext cx="271008" cy="16221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19BE4978-61B9-5A34-6E4C-6548300F7E82}"/>
              </a:ext>
            </a:extLst>
          </p:cNvPr>
          <p:cNvCxnSpPr/>
          <p:nvPr/>
        </p:nvCxnSpPr>
        <p:spPr>
          <a:xfrm flipH="1">
            <a:off x="7533715" y="3346704"/>
            <a:ext cx="796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122908D5-C8FF-5A62-6612-F7767F3D18F9}"/>
              </a:ext>
            </a:extLst>
          </p:cNvPr>
          <p:cNvCxnSpPr/>
          <p:nvPr/>
        </p:nvCxnSpPr>
        <p:spPr>
          <a:xfrm>
            <a:off x="8330184" y="2541933"/>
            <a:ext cx="0" cy="8047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èche : gauche 33">
            <a:extLst>
              <a:ext uri="{FF2B5EF4-FFF2-40B4-BE49-F238E27FC236}">
                <a16:creationId xmlns:a16="http://schemas.microsoft.com/office/drawing/2014/main" id="{352119E3-1534-A2D3-F035-2983D1EB3DDF}"/>
              </a:ext>
            </a:extLst>
          </p:cNvPr>
          <p:cNvSpPr/>
          <p:nvPr/>
        </p:nvSpPr>
        <p:spPr>
          <a:xfrm rot="10800000">
            <a:off x="8643365" y="3311514"/>
            <a:ext cx="271008" cy="16221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lèche : gauche 34">
            <a:extLst>
              <a:ext uri="{FF2B5EF4-FFF2-40B4-BE49-F238E27FC236}">
                <a16:creationId xmlns:a16="http://schemas.microsoft.com/office/drawing/2014/main" id="{4E7A94A6-6187-40F5-DC25-7C4EA5B3E422}"/>
              </a:ext>
            </a:extLst>
          </p:cNvPr>
          <p:cNvSpPr/>
          <p:nvPr/>
        </p:nvSpPr>
        <p:spPr>
          <a:xfrm>
            <a:off x="5648276" y="3335084"/>
            <a:ext cx="271008" cy="16221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491026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"/>
          <p:cNvSpPr/>
          <p:nvPr/>
        </p:nvSpPr>
        <p:spPr>
          <a:xfrm>
            <a:off x="0" y="0"/>
            <a:ext cx="1649880" cy="685656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fr-FR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80" name="ZoneTexte 23"/>
          <p:cNvSpPr/>
          <p:nvPr/>
        </p:nvSpPr>
        <p:spPr>
          <a:xfrm>
            <a:off x="3200040" y="114480"/>
            <a:ext cx="686088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4000" b="1" strike="noStrike" spc="-1">
                <a:solidFill>
                  <a:srgbClr val="E3BA77"/>
                </a:solidFill>
                <a:latin typeface="Calibri"/>
                <a:ea typeface="DejaVu Sans"/>
              </a:rPr>
              <a:t>Rapport Erreur </a:t>
            </a:r>
            <a:endParaRPr lang="fr-FR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Picture 3" descr="Le groupe CASTEL devient propriétaire du Château Cavalier en ..."/>
          <p:cNvPicPr/>
          <p:nvPr/>
        </p:nvPicPr>
        <p:blipFill>
          <a:blip r:embed="rId3"/>
          <a:stretch/>
        </p:blipFill>
        <p:spPr>
          <a:xfrm>
            <a:off x="10483560" y="190440"/>
            <a:ext cx="1339200" cy="888840"/>
          </a:xfrm>
          <a:prstGeom prst="rect">
            <a:avLst/>
          </a:prstGeom>
          <a:ln w="0">
            <a:noFill/>
          </a:ln>
        </p:spPr>
      </p:pic>
      <p:sp>
        <p:nvSpPr>
          <p:cNvPr id="182" name="ZoneTexte 24"/>
          <p:cNvSpPr/>
          <p:nvPr/>
        </p:nvSpPr>
        <p:spPr>
          <a:xfrm>
            <a:off x="-50040" y="6539760"/>
            <a:ext cx="16052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>
                <a:solidFill>
                  <a:srgbClr val="E3BA77"/>
                </a:solidFill>
                <a:latin typeface="Calibri"/>
                <a:ea typeface="Times New Roman"/>
              </a:rPr>
              <a:t>Pages 6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Image 184"/>
          <p:cNvPicPr/>
          <p:nvPr/>
        </p:nvPicPr>
        <p:blipFill>
          <a:blip r:embed="rId4"/>
          <a:stretch/>
        </p:blipFill>
        <p:spPr>
          <a:xfrm>
            <a:off x="360000" y="522000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186" name="ZoneTexte 40"/>
          <p:cNvSpPr/>
          <p:nvPr/>
        </p:nvSpPr>
        <p:spPr>
          <a:xfrm>
            <a:off x="-219240" y="6040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Graphique 16" descr="Présentation avec liste de vérification avec un remplissage uni">
            <a:hlinkClick r:id="rId5" action="ppaction://hlinksldjump"/>
          </p:cNvPr>
          <p:cNvPicPr/>
          <p:nvPr/>
        </p:nvPicPr>
        <p:blipFill>
          <a:blip r:embed="rId6"/>
          <a:stretch/>
        </p:blipFill>
        <p:spPr>
          <a:xfrm>
            <a:off x="348480" y="535680"/>
            <a:ext cx="953640" cy="953640"/>
          </a:xfrm>
          <a:prstGeom prst="rect">
            <a:avLst/>
          </a:prstGeom>
          <a:ln w="0">
            <a:noFill/>
          </a:ln>
        </p:spPr>
      </p:pic>
      <p:sp>
        <p:nvSpPr>
          <p:cNvPr id="188" name="ZoneTexte 25"/>
          <p:cNvSpPr/>
          <p:nvPr/>
        </p:nvSpPr>
        <p:spPr>
          <a:xfrm>
            <a:off x="-29520" y="135504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EXPRESSION DU BESOIN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ZoneTexte 26"/>
          <p:cNvSpPr/>
          <p:nvPr/>
        </p:nvSpPr>
        <p:spPr>
          <a:xfrm>
            <a:off x="-361800" y="2411640"/>
            <a:ext cx="24210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ZoneTexte 27"/>
          <p:cNvSpPr/>
          <p:nvPr/>
        </p:nvSpPr>
        <p:spPr>
          <a:xfrm>
            <a:off x="-219240" y="3664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Graphique 17" descr="Schéma de réseau contour"/>
          <p:cNvPicPr/>
          <p:nvPr/>
        </p:nvPicPr>
        <p:blipFill>
          <a:blip r:embed="rId7"/>
          <a:stretch/>
        </p:blipFill>
        <p:spPr>
          <a:xfrm>
            <a:off x="392760" y="2856240"/>
            <a:ext cx="849240" cy="849240"/>
          </a:xfrm>
          <a:prstGeom prst="rect">
            <a:avLst/>
          </a:prstGeom>
          <a:ln w="0">
            <a:noFill/>
          </a:ln>
        </p:spPr>
      </p:pic>
      <p:pic>
        <p:nvPicPr>
          <p:cNvPr id="192" name="Graphique 18" descr="Présentation avec organigramme  contour"/>
          <p:cNvPicPr/>
          <p:nvPr/>
        </p:nvPicPr>
        <p:blipFill>
          <a:blip r:embed="rId8"/>
          <a:stretch/>
        </p:blipFill>
        <p:spPr>
          <a:xfrm>
            <a:off x="303120" y="1490400"/>
            <a:ext cx="1000800" cy="1000800"/>
          </a:xfrm>
          <a:prstGeom prst="rect">
            <a:avLst/>
          </a:prstGeom>
          <a:ln w="0">
            <a:noFill/>
          </a:ln>
        </p:spPr>
      </p:pic>
      <p:pic>
        <p:nvPicPr>
          <p:cNvPr id="193" name="Image 192"/>
          <p:cNvPicPr/>
          <p:nvPr/>
        </p:nvPicPr>
        <p:blipFill>
          <a:blip r:embed="rId9"/>
          <a:stretch/>
        </p:blipFill>
        <p:spPr>
          <a:xfrm>
            <a:off x="254880" y="4048560"/>
            <a:ext cx="800280" cy="732600"/>
          </a:xfrm>
          <a:prstGeom prst="rect">
            <a:avLst/>
          </a:prstGeom>
          <a:ln w="0">
            <a:noFill/>
          </a:ln>
        </p:spPr>
      </p:pic>
      <p:sp>
        <p:nvSpPr>
          <p:cNvPr id="194" name="ZoneTexte 58"/>
          <p:cNvSpPr/>
          <p:nvPr/>
        </p:nvSpPr>
        <p:spPr>
          <a:xfrm>
            <a:off x="-153720" y="4809240"/>
            <a:ext cx="184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lang="fr-FR" sz="1400" b="0" strike="noStrike" spc="-1">
              <a:solidFill>
                <a:srgbClr val="E3BA77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03BD1C6-131B-D180-D412-CC3FE5F79427}"/>
              </a:ext>
            </a:extLst>
          </p:cNvPr>
          <p:cNvSpPr txBox="1"/>
          <p:nvPr/>
        </p:nvSpPr>
        <p:spPr>
          <a:xfrm>
            <a:off x="2941320" y="2412617"/>
            <a:ext cx="6309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Variable dans automation studio 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 problème de connexion Linux / LAMP 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"/>
          <p:cNvSpPr/>
          <p:nvPr/>
        </p:nvSpPr>
        <p:spPr>
          <a:xfrm>
            <a:off x="0" y="0"/>
            <a:ext cx="1915560" cy="685656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56" name="ZoneTexte 5"/>
          <p:cNvSpPr/>
          <p:nvPr/>
        </p:nvSpPr>
        <p:spPr>
          <a:xfrm>
            <a:off x="3285000" y="194760"/>
            <a:ext cx="686088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4000" b="1" strike="noStrike" spc="-1">
                <a:solidFill>
                  <a:srgbClr val="E3BA77"/>
                </a:solidFill>
                <a:latin typeface="Calibri"/>
                <a:ea typeface="DejaVu Sans"/>
              </a:rPr>
              <a:t>SOMMAIRE </a:t>
            </a:r>
            <a:endParaRPr lang="fr-FR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ZoneTexte 1"/>
          <p:cNvSpPr/>
          <p:nvPr/>
        </p:nvSpPr>
        <p:spPr>
          <a:xfrm>
            <a:off x="-5040" y="6519600"/>
            <a:ext cx="19256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>
                <a:solidFill>
                  <a:srgbClr val="E3BA77"/>
                </a:solidFill>
                <a:latin typeface="Calibri"/>
                <a:ea typeface="Times New Roman"/>
              </a:rPr>
              <a:t>Pages 1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Graphique 12" descr="Présentation avec liste de vérification avec un remplissage uni">
            <a:hlinkClick r:id="rId2" action="ppaction://hlinksldjump"/>
          </p:cNvPr>
          <p:cNvPicPr/>
          <p:nvPr/>
        </p:nvPicPr>
        <p:blipFill>
          <a:blip r:embed="rId3"/>
          <a:stretch/>
        </p:blipFill>
        <p:spPr>
          <a:xfrm>
            <a:off x="266400" y="2880720"/>
            <a:ext cx="1411560" cy="1411560"/>
          </a:xfrm>
          <a:prstGeom prst="rect">
            <a:avLst/>
          </a:prstGeom>
          <a:ln w="0">
            <a:noFill/>
          </a:ln>
        </p:spPr>
      </p:pic>
      <p:sp>
        <p:nvSpPr>
          <p:cNvPr id="59" name="ZoneTexte 14"/>
          <p:cNvSpPr/>
          <p:nvPr/>
        </p:nvSpPr>
        <p:spPr>
          <a:xfrm>
            <a:off x="45720" y="4356720"/>
            <a:ext cx="213228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Remise en contexte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ZoneTexte 15"/>
          <p:cNvSpPr/>
          <p:nvPr/>
        </p:nvSpPr>
        <p:spPr>
          <a:xfrm>
            <a:off x="2247480" y="4356720"/>
            <a:ext cx="2421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A81E35"/>
                </a:solidFill>
                <a:latin typeface="Calibri"/>
                <a:ea typeface="DejaVu Sans"/>
              </a:rPr>
              <a:t>Présentation de L’organisation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ZoneTexte 16"/>
          <p:cNvSpPr/>
          <p:nvPr/>
        </p:nvSpPr>
        <p:spPr>
          <a:xfrm>
            <a:off x="4489920" y="4377240"/>
            <a:ext cx="2421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A81E35"/>
                </a:solidFill>
                <a:latin typeface="Calibri"/>
                <a:ea typeface="DejaVu Sans"/>
              </a:rPr>
              <a:t>Synoptique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Picture 2" descr="Le groupe CASTEL devient propriétaire du Château Cavalier en ..."/>
          <p:cNvPicPr/>
          <p:nvPr/>
        </p:nvPicPr>
        <p:blipFill>
          <a:blip r:embed="rId4"/>
          <a:stretch/>
        </p:blipFill>
        <p:spPr>
          <a:xfrm>
            <a:off x="10483560" y="190440"/>
            <a:ext cx="1339200" cy="888840"/>
          </a:xfrm>
          <a:prstGeom prst="rect">
            <a:avLst/>
          </a:prstGeom>
          <a:ln w="0">
            <a:noFill/>
          </a:ln>
        </p:spPr>
      </p:pic>
      <p:pic>
        <p:nvPicPr>
          <p:cNvPr id="63" name="Graphique 6" descr="Schéma de réseau contour"/>
          <p:cNvPicPr/>
          <p:nvPr/>
        </p:nvPicPr>
        <p:blipFill>
          <a:blip r:embed="rId5"/>
          <a:stretch/>
        </p:blipFill>
        <p:spPr>
          <a:xfrm>
            <a:off x="5096160" y="2835360"/>
            <a:ext cx="1456920" cy="1456920"/>
          </a:xfrm>
          <a:prstGeom prst="rect">
            <a:avLst/>
          </a:prstGeom>
          <a:ln w="0">
            <a:noFill/>
          </a:ln>
        </p:spPr>
      </p:pic>
      <p:pic>
        <p:nvPicPr>
          <p:cNvPr id="64" name="Graphique 8" descr="Présentation avec organigramme  contour"/>
          <p:cNvPicPr/>
          <p:nvPr/>
        </p:nvPicPr>
        <p:blipFill>
          <a:blip r:embed="rId6"/>
          <a:stretch/>
        </p:blipFill>
        <p:spPr>
          <a:xfrm>
            <a:off x="2658600" y="2835360"/>
            <a:ext cx="1456920" cy="1456920"/>
          </a:xfrm>
          <a:prstGeom prst="rect">
            <a:avLst/>
          </a:prstGeom>
          <a:ln w="0">
            <a:noFill/>
          </a:ln>
        </p:spPr>
      </p:pic>
      <p:sp>
        <p:nvSpPr>
          <p:cNvPr id="65" name="ZoneTexte 33"/>
          <p:cNvSpPr/>
          <p:nvPr/>
        </p:nvSpPr>
        <p:spPr>
          <a:xfrm>
            <a:off x="9180000" y="4305240"/>
            <a:ext cx="2421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A81E35"/>
                </a:solidFill>
                <a:latin typeface="Calibri"/>
                <a:ea typeface="DejaVu Sans"/>
              </a:rPr>
              <a:t>Rapport erreur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" name="Image 65"/>
          <p:cNvPicPr/>
          <p:nvPr/>
        </p:nvPicPr>
        <p:blipFill>
          <a:blip r:embed="rId7"/>
          <a:stretch/>
        </p:blipFill>
        <p:spPr>
          <a:xfrm>
            <a:off x="9768240" y="2880000"/>
            <a:ext cx="1247760" cy="1247760"/>
          </a:xfrm>
          <a:prstGeom prst="rect">
            <a:avLst/>
          </a:prstGeom>
          <a:ln w="0">
            <a:noFill/>
          </a:ln>
        </p:spPr>
      </p:pic>
      <p:pic>
        <p:nvPicPr>
          <p:cNvPr id="67" name="Image 66"/>
          <p:cNvPicPr/>
          <p:nvPr/>
        </p:nvPicPr>
        <p:blipFill>
          <a:blip r:embed="rId8"/>
          <a:stretch/>
        </p:blipFill>
        <p:spPr>
          <a:xfrm>
            <a:off x="7481880" y="3060000"/>
            <a:ext cx="1050120" cy="1050120"/>
          </a:xfrm>
          <a:prstGeom prst="rect">
            <a:avLst/>
          </a:prstGeom>
          <a:ln w="0">
            <a:noFill/>
          </a:ln>
        </p:spPr>
      </p:pic>
      <p:sp>
        <p:nvSpPr>
          <p:cNvPr id="68" name="ZoneTexte 47"/>
          <p:cNvSpPr/>
          <p:nvPr/>
        </p:nvSpPr>
        <p:spPr>
          <a:xfrm>
            <a:off x="6804000" y="4305240"/>
            <a:ext cx="2421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A81E35"/>
                </a:solidFill>
                <a:latin typeface="Calibri"/>
                <a:ea typeface="DejaVu Sans"/>
              </a:rPr>
              <a:t>Budget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4"/>
          <p:cNvSpPr/>
          <p:nvPr/>
        </p:nvSpPr>
        <p:spPr>
          <a:xfrm>
            <a:off x="0" y="0"/>
            <a:ext cx="1649880" cy="685656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70" name="ZoneTexte 5"/>
          <p:cNvSpPr/>
          <p:nvPr/>
        </p:nvSpPr>
        <p:spPr>
          <a:xfrm>
            <a:off x="3078720" y="143280"/>
            <a:ext cx="686088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4000" b="1" strike="noStrike" spc="-1">
                <a:solidFill>
                  <a:srgbClr val="E3BA77"/>
                </a:solidFill>
                <a:latin typeface="Calibri"/>
                <a:ea typeface="DejaVu Sans"/>
              </a:rPr>
              <a:t>Remise en contexte</a:t>
            </a:r>
            <a:endParaRPr lang="fr-FR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Picture 2" descr="Le groupe CASTEL devient propriétaire du Château Cavalier en ..."/>
          <p:cNvPicPr/>
          <p:nvPr/>
        </p:nvPicPr>
        <p:blipFill>
          <a:blip r:embed="rId3"/>
          <a:stretch/>
        </p:blipFill>
        <p:spPr>
          <a:xfrm>
            <a:off x="2162160" y="2421360"/>
            <a:ext cx="4097160" cy="2720160"/>
          </a:xfrm>
          <a:prstGeom prst="rect">
            <a:avLst/>
          </a:prstGeom>
          <a:ln w="0">
            <a:noFill/>
          </a:ln>
        </p:spPr>
      </p:pic>
      <p:pic>
        <p:nvPicPr>
          <p:cNvPr id="72" name="Picture 2" descr="Le groupe CASTEL devient propriétaire du Château Cavalier en ..."/>
          <p:cNvPicPr/>
          <p:nvPr/>
        </p:nvPicPr>
        <p:blipFill>
          <a:blip r:embed="rId3"/>
          <a:stretch/>
        </p:blipFill>
        <p:spPr>
          <a:xfrm>
            <a:off x="10483560" y="190440"/>
            <a:ext cx="1339200" cy="888840"/>
          </a:xfrm>
          <a:prstGeom prst="rect">
            <a:avLst/>
          </a:prstGeom>
          <a:ln w="0">
            <a:noFill/>
          </a:ln>
        </p:spPr>
      </p:pic>
      <p:sp>
        <p:nvSpPr>
          <p:cNvPr id="73" name="ZoneTexte 11"/>
          <p:cNvSpPr/>
          <p:nvPr/>
        </p:nvSpPr>
        <p:spPr>
          <a:xfrm>
            <a:off x="-50040" y="6539760"/>
            <a:ext cx="16052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>
                <a:solidFill>
                  <a:srgbClr val="E3BA77"/>
                </a:solidFill>
                <a:latin typeface="Calibri"/>
                <a:ea typeface="Times New Roman"/>
              </a:rPr>
              <a:t>Pages 2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ZoneTexte 7"/>
          <p:cNvSpPr/>
          <p:nvPr/>
        </p:nvSpPr>
        <p:spPr>
          <a:xfrm>
            <a:off x="6662160" y="2215800"/>
            <a:ext cx="4831920" cy="76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Problématique</a:t>
            </a:r>
            <a:r>
              <a:rPr lang="fr-FR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 : </a:t>
            </a:r>
            <a:r>
              <a:rPr lang="fr-FR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Comment DEBOXER en évitant les troubles musculo squelettiques ? </a:t>
            </a:r>
            <a:endParaRPr lang="fr-F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ZoneTexte 13"/>
          <p:cNvSpPr/>
          <p:nvPr/>
        </p:nvSpPr>
        <p:spPr>
          <a:xfrm>
            <a:off x="6662160" y="3990600"/>
            <a:ext cx="4757040" cy="137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Solution : </a:t>
            </a:r>
            <a:r>
              <a:rPr lang="fr-FR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Cree un robot autonome pour replacer les taches redondantes et éviter les Problèmes des troubles musculo squelettiques.</a:t>
            </a:r>
            <a:endParaRPr lang="fr-FR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" name="Graphique 1" descr="Présentation avec liste de vérification avec un remplissage uni">
            <a:hlinkClick r:id="rId4" action="ppaction://hlinksldjump"/>
          </p:cNvPr>
          <p:cNvPicPr/>
          <p:nvPr/>
        </p:nvPicPr>
        <p:blipFill>
          <a:blip r:embed="rId5"/>
          <a:stretch/>
        </p:blipFill>
        <p:spPr>
          <a:xfrm>
            <a:off x="348480" y="535680"/>
            <a:ext cx="953640" cy="953640"/>
          </a:xfrm>
          <a:prstGeom prst="rect">
            <a:avLst/>
          </a:prstGeom>
          <a:ln w="0">
            <a:noFill/>
          </a:ln>
        </p:spPr>
      </p:pic>
      <p:sp>
        <p:nvSpPr>
          <p:cNvPr id="77" name="ZoneTexte 2"/>
          <p:cNvSpPr/>
          <p:nvPr/>
        </p:nvSpPr>
        <p:spPr>
          <a:xfrm>
            <a:off x="-29520" y="135504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EXPRESSION DU BESOIN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ZoneTexte 3"/>
          <p:cNvSpPr/>
          <p:nvPr/>
        </p:nvSpPr>
        <p:spPr>
          <a:xfrm>
            <a:off x="-361800" y="2411640"/>
            <a:ext cx="24210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ZoneTexte 4"/>
          <p:cNvSpPr/>
          <p:nvPr/>
        </p:nvSpPr>
        <p:spPr>
          <a:xfrm>
            <a:off x="-219240" y="3664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Graphique 2" descr="Schéma de réseau contour"/>
          <p:cNvPicPr/>
          <p:nvPr/>
        </p:nvPicPr>
        <p:blipFill>
          <a:blip r:embed="rId6"/>
          <a:stretch/>
        </p:blipFill>
        <p:spPr>
          <a:xfrm>
            <a:off x="392760" y="2856240"/>
            <a:ext cx="849240" cy="849240"/>
          </a:xfrm>
          <a:prstGeom prst="rect">
            <a:avLst/>
          </a:prstGeom>
          <a:ln w="0">
            <a:noFill/>
          </a:ln>
        </p:spPr>
      </p:pic>
      <p:pic>
        <p:nvPicPr>
          <p:cNvPr id="81" name="Graphique 3" descr="Présentation avec organigramme  contour"/>
          <p:cNvPicPr/>
          <p:nvPr/>
        </p:nvPicPr>
        <p:blipFill>
          <a:blip r:embed="rId7"/>
          <a:stretch/>
        </p:blipFill>
        <p:spPr>
          <a:xfrm>
            <a:off x="303120" y="1490400"/>
            <a:ext cx="1000800" cy="1000800"/>
          </a:xfrm>
          <a:prstGeom prst="rect">
            <a:avLst/>
          </a:prstGeom>
          <a:ln w="0">
            <a:noFill/>
          </a:ln>
        </p:spPr>
      </p:pic>
      <p:pic>
        <p:nvPicPr>
          <p:cNvPr id="82" name="Image 81"/>
          <p:cNvPicPr/>
          <p:nvPr/>
        </p:nvPicPr>
        <p:blipFill>
          <a:blip r:embed="rId8"/>
          <a:stretch/>
        </p:blipFill>
        <p:spPr>
          <a:xfrm>
            <a:off x="360000" y="522000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83" name="ZoneTexte 34"/>
          <p:cNvSpPr/>
          <p:nvPr/>
        </p:nvSpPr>
        <p:spPr>
          <a:xfrm>
            <a:off x="-219240" y="6040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lang="fr-FR" sz="1200" b="0" strike="noStrike" spc="-1">
              <a:solidFill>
                <a:srgbClr val="E3BA77"/>
              </a:solidFill>
              <a:latin typeface="Arial"/>
            </a:endParaRPr>
          </a:p>
        </p:txBody>
      </p:sp>
      <p:pic>
        <p:nvPicPr>
          <p:cNvPr id="84" name="Image 83"/>
          <p:cNvPicPr/>
          <p:nvPr/>
        </p:nvPicPr>
        <p:blipFill>
          <a:blip r:embed="rId9"/>
          <a:stretch/>
        </p:blipFill>
        <p:spPr>
          <a:xfrm>
            <a:off x="254880" y="4048560"/>
            <a:ext cx="800280" cy="732600"/>
          </a:xfrm>
          <a:prstGeom prst="rect">
            <a:avLst/>
          </a:prstGeom>
          <a:ln w="0">
            <a:noFill/>
          </a:ln>
        </p:spPr>
      </p:pic>
      <p:sp>
        <p:nvSpPr>
          <p:cNvPr id="85" name="ZoneTexte 48"/>
          <p:cNvSpPr/>
          <p:nvPr/>
        </p:nvSpPr>
        <p:spPr>
          <a:xfrm>
            <a:off x="-153720" y="4809240"/>
            <a:ext cx="184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lang="fr-FR" sz="1400" b="0" strike="noStrike" spc="-1">
              <a:solidFill>
                <a:srgbClr val="E3BA77"/>
              </a:solidFill>
              <a:latin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4"/>
          <p:cNvSpPr/>
          <p:nvPr/>
        </p:nvSpPr>
        <p:spPr>
          <a:xfrm>
            <a:off x="6120" y="-10800"/>
            <a:ext cx="1649880" cy="685656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87" name="ZoneTexte 5"/>
          <p:cNvSpPr/>
          <p:nvPr/>
        </p:nvSpPr>
        <p:spPr>
          <a:xfrm>
            <a:off x="3078720" y="136800"/>
            <a:ext cx="686088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40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Présentation de l’organisation</a:t>
            </a:r>
            <a:endParaRPr lang="fr-FR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Picture 2" descr="Le groupe CASTEL devient propriétaire du Château Cavalier en ..."/>
          <p:cNvPicPr/>
          <p:nvPr/>
        </p:nvPicPr>
        <p:blipFill>
          <a:blip r:embed="rId2"/>
          <a:stretch/>
        </p:blipFill>
        <p:spPr>
          <a:xfrm>
            <a:off x="10483560" y="190440"/>
            <a:ext cx="1339200" cy="888840"/>
          </a:xfrm>
          <a:prstGeom prst="rect">
            <a:avLst/>
          </a:prstGeom>
          <a:ln w="0">
            <a:noFill/>
          </a:ln>
        </p:spPr>
      </p:pic>
      <p:sp>
        <p:nvSpPr>
          <p:cNvPr id="89" name="ZoneTexte 11"/>
          <p:cNvSpPr/>
          <p:nvPr/>
        </p:nvSpPr>
        <p:spPr>
          <a:xfrm>
            <a:off x="-50040" y="6539760"/>
            <a:ext cx="16052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>
                <a:solidFill>
                  <a:srgbClr val="E3BA77"/>
                </a:solidFill>
                <a:latin typeface="Calibri"/>
                <a:ea typeface="Times New Roman"/>
              </a:rPr>
              <a:t>Pages 3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Image 89"/>
          <p:cNvPicPr/>
          <p:nvPr/>
        </p:nvPicPr>
        <p:blipFill>
          <a:blip r:embed="rId3"/>
          <a:stretch/>
        </p:blipFill>
        <p:spPr>
          <a:xfrm>
            <a:off x="2575656" y="1627200"/>
            <a:ext cx="8803152" cy="2856384"/>
          </a:xfrm>
          <a:prstGeom prst="rect">
            <a:avLst/>
          </a:prstGeom>
          <a:ln w="0">
            <a:noFill/>
          </a:ln>
        </p:spPr>
      </p:pic>
      <p:pic>
        <p:nvPicPr>
          <p:cNvPr id="91" name="Image 90"/>
          <p:cNvPicPr/>
          <p:nvPr/>
        </p:nvPicPr>
        <p:blipFill>
          <a:blip r:embed="rId4"/>
          <a:stretch/>
        </p:blipFill>
        <p:spPr>
          <a:xfrm>
            <a:off x="360000" y="522000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92" name="ZoneTexte 35"/>
          <p:cNvSpPr/>
          <p:nvPr/>
        </p:nvSpPr>
        <p:spPr>
          <a:xfrm>
            <a:off x="-219240" y="6040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Graphique 21" descr="Présentation avec liste de vérification avec un remplissage uni">
            <a:hlinkClick r:id="rId5" action="ppaction://hlinksldjump"/>
          </p:cNvPr>
          <p:cNvPicPr/>
          <p:nvPr/>
        </p:nvPicPr>
        <p:blipFill>
          <a:blip r:embed="rId6"/>
          <a:stretch/>
        </p:blipFill>
        <p:spPr>
          <a:xfrm>
            <a:off x="348480" y="535680"/>
            <a:ext cx="953640" cy="953640"/>
          </a:xfrm>
          <a:prstGeom prst="rect">
            <a:avLst/>
          </a:prstGeom>
          <a:ln w="0">
            <a:noFill/>
          </a:ln>
        </p:spPr>
      </p:pic>
      <p:sp>
        <p:nvSpPr>
          <p:cNvPr id="94" name="ZoneTexte 49"/>
          <p:cNvSpPr/>
          <p:nvPr/>
        </p:nvSpPr>
        <p:spPr>
          <a:xfrm>
            <a:off x="-29520" y="135504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EXPRESSION DU BESOIN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ZoneTexte 50"/>
          <p:cNvSpPr/>
          <p:nvPr/>
        </p:nvSpPr>
        <p:spPr>
          <a:xfrm>
            <a:off x="-361800" y="2411640"/>
            <a:ext cx="24210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ZoneTexte 51"/>
          <p:cNvSpPr/>
          <p:nvPr/>
        </p:nvSpPr>
        <p:spPr>
          <a:xfrm>
            <a:off x="-219240" y="3664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raphique 22" descr="Schéma de réseau contour"/>
          <p:cNvPicPr/>
          <p:nvPr/>
        </p:nvPicPr>
        <p:blipFill>
          <a:blip r:embed="rId7"/>
          <a:stretch/>
        </p:blipFill>
        <p:spPr>
          <a:xfrm>
            <a:off x="392760" y="2856240"/>
            <a:ext cx="849240" cy="849240"/>
          </a:xfrm>
          <a:prstGeom prst="rect">
            <a:avLst/>
          </a:prstGeom>
          <a:ln w="0">
            <a:noFill/>
          </a:ln>
        </p:spPr>
      </p:pic>
      <p:pic>
        <p:nvPicPr>
          <p:cNvPr id="98" name="Graphique 27" descr="Présentation avec organigramme  contour"/>
          <p:cNvPicPr/>
          <p:nvPr/>
        </p:nvPicPr>
        <p:blipFill>
          <a:blip r:embed="rId8"/>
          <a:stretch/>
        </p:blipFill>
        <p:spPr>
          <a:xfrm>
            <a:off x="303120" y="1490400"/>
            <a:ext cx="1000800" cy="1000800"/>
          </a:xfrm>
          <a:prstGeom prst="rect">
            <a:avLst/>
          </a:prstGeom>
          <a:ln w="0">
            <a:noFill/>
          </a:ln>
        </p:spPr>
      </p:pic>
      <p:pic>
        <p:nvPicPr>
          <p:cNvPr id="99" name="Image 98"/>
          <p:cNvPicPr/>
          <p:nvPr/>
        </p:nvPicPr>
        <p:blipFill>
          <a:blip r:embed="rId9"/>
          <a:stretch/>
        </p:blipFill>
        <p:spPr>
          <a:xfrm>
            <a:off x="254880" y="4048560"/>
            <a:ext cx="800280" cy="732600"/>
          </a:xfrm>
          <a:prstGeom prst="rect">
            <a:avLst/>
          </a:prstGeom>
          <a:ln w="0">
            <a:noFill/>
          </a:ln>
        </p:spPr>
      </p:pic>
      <p:sp>
        <p:nvSpPr>
          <p:cNvPr id="100" name="ZoneTexte 52"/>
          <p:cNvSpPr/>
          <p:nvPr/>
        </p:nvSpPr>
        <p:spPr>
          <a:xfrm>
            <a:off x="-153720" y="4809240"/>
            <a:ext cx="184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lang="fr-FR" sz="1400" b="0" strike="noStrike" spc="-1">
              <a:solidFill>
                <a:srgbClr val="E3BA77"/>
              </a:solidFill>
              <a:latin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4"/>
          <p:cNvSpPr/>
          <p:nvPr/>
        </p:nvSpPr>
        <p:spPr>
          <a:xfrm>
            <a:off x="6120" y="-10800"/>
            <a:ext cx="1649880" cy="685656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87" name="ZoneTexte 5"/>
          <p:cNvSpPr/>
          <p:nvPr/>
        </p:nvSpPr>
        <p:spPr>
          <a:xfrm>
            <a:off x="3078720" y="136800"/>
            <a:ext cx="686088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40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Présentation de l’organisation</a:t>
            </a:r>
            <a:endParaRPr lang="fr-FR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Picture 2" descr="Le groupe CASTEL devient propriétaire du Château Cavalier en ..."/>
          <p:cNvPicPr/>
          <p:nvPr/>
        </p:nvPicPr>
        <p:blipFill>
          <a:blip r:embed="rId2"/>
          <a:stretch/>
        </p:blipFill>
        <p:spPr>
          <a:xfrm>
            <a:off x="10483560" y="190440"/>
            <a:ext cx="1339200" cy="888840"/>
          </a:xfrm>
          <a:prstGeom prst="rect">
            <a:avLst/>
          </a:prstGeom>
          <a:ln w="0">
            <a:noFill/>
          </a:ln>
        </p:spPr>
      </p:pic>
      <p:sp>
        <p:nvSpPr>
          <p:cNvPr id="89" name="ZoneTexte 11"/>
          <p:cNvSpPr/>
          <p:nvPr/>
        </p:nvSpPr>
        <p:spPr>
          <a:xfrm>
            <a:off x="-50040" y="6539760"/>
            <a:ext cx="16052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>
                <a:solidFill>
                  <a:srgbClr val="E3BA77"/>
                </a:solidFill>
                <a:latin typeface="Calibri"/>
                <a:ea typeface="Times New Roman"/>
              </a:rPr>
              <a:t>Pages 3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Image 90"/>
          <p:cNvPicPr/>
          <p:nvPr/>
        </p:nvPicPr>
        <p:blipFill>
          <a:blip r:embed="rId3"/>
          <a:stretch/>
        </p:blipFill>
        <p:spPr>
          <a:xfrm>
            <a:off x="360000" y="522000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92" name="ZoneTexte 35"/>
          <p:cNvSpPr/>
          <p:nvPr/>
        </p:nvSpPr>
        <p:spPr>
          <a:xfrm>
            <a:off x="-219240" y="6040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Graphique 21" descr="Présentation avec liste de vérification avec un remplissage uni">
            <a:hlinkClick r:id="rId4" action="ppaction://hlinksldjump"/>
          </p:cNvPr>
          <p:cNvPicPr/>
          <p:nvPr/>
        </p:nvPicPr>
        <p:blipFill>
          <a:blip r:embed="rId5"/>
          <a:stretch/>
        </p:blipFill>
        <p:spPr>
          <a:xfrm>
            <a:off x="348480" y="535680"/>
            <a:ext cx="953640" cy="953640"/>
          </a:xfrm>
          <a:prstGeom prst="rect">
            <a:avLst/>
          </a:prstGeom>
          <a:ln w="0">
            <a:noFill/>
          </a:ln>
        </p:spPr>
      </p:pic>
      <p:sp>
        <p:nvSpPr>
          <p:cNvPr id="94" name="ZoneTexte 49"/>
          <p:cNvSpPr/>
          <p:nvPr/>
        </p:nvSpPr>
        <p:spPr>
          <a:xfrm>
            <a:off x="-29520" y="135504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EXPRESSION DU BESOIN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ZoneTexte 50"/>
          <p:cNvSpPr/>
          <p:nvPr/>
        </p:nvSpPr>
        <p:spPr>
          <a:xfrm>
            <a:off x="-361800" y="2411640"/>
            <a:ext cx="24210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ZoneTexte 51"/>
          <p:cNvSpPr/>
          <p:nvPr/>
        </p:nvSpPr>
        <p:spPr>
          <a:xfrm>
            <a:off x="-219240" y="3664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raphique 22" descr="Schéma de réseau contour"/>
          <p:cNvPicPr/>
          <p:nvPr/>
        </p:nvPicPr>
        <p:blipFill>
          <a:blip r:embed="rId6"/>
          <a:stretch/>
        </p:blipFill>
        <p:spPr>
          <a:xfrm>
            <a:off x="392760" y="2856240"/>
            <a:ext cx="849240" cy="849240"/>
          </a:xfrm>
          <a:prstGeom prst="rect">
            <a:avLst/>
          </a:prstGeom>
          <a:ln w="0">
            <a:noFill/>
          </a:ln>
        </p:spPr>
      </p:pic>
      <p:pic>
        <p:nvPicPr>
          <p:cNvPr id="98" name="Graphique 27" descr="Présentation avec organigramme  contour"/>
          <p:cNvPicPr/>
          <p:nvPr/>
        </p:nvPicPr>
        <p:blipFill>
          <a:blip r:embed="rId7"/>
          <a:stretch/>
        </p:blipFill>
        <p:spPr>
          <a:xfrm>
            <a:off x="303120" y="1490400"/>
            <a:ext cx="1000800" cy="1000800"/>
          </a:xfrm>
          <a:prstGeom prst="rect">
            <a:avLst/>
          </a:prstGeom>
          <a:ln w="0">
            <a:noFill/>
          </a:ln>
        </p:spPr>
      </p:pic>
      <p:pic>
        <p:nvPicPr>
          <p:cNvPr id="99" name="Image 98"/>
          <p:cNvPicPr/>
          <p:nvPr/>
        </p:nvPicPr>
        <p:blipFill>
          <a:blip r:embed="rId8"/>
          <a:stretch/>
        </p:blipFill>
        <p:spPr>
          <a:xfrm>
            <a:off x="254880" y="4048560"/>
            <a:ext cx="800280" cy="732600"/>
          </a:xfrm>
          <a:prstGeom prst="rect">
            <a:avLst/>
          </a:prstGeom>
          <a:ln w="0">
            <a:noFill/>
          </a:ln>
        </p:spPr>
      </p:pic>
      <p:sp>
        <p:nvSpPr>
          <p:cNvPr id="100" name="ZoneTexte 52"/>
          <p:cNvSpPr/>
          <p:nvPr/>
        </p:nvSpPr>
        <p:spPr>
          <a:xfrm>
            <a:off x="-153720" y="4809240"/>
            <a:ext cx="184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lang="fr-FR" sz="1400" b="0" strike="noStrike" spc="-1">
              <a:solidFill>
                <a:srgbClr val="E3BA77"/>
              </a:solidFill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E5199E-D9AA-6004-B2FB-E42D522A3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840" y="1886580"/>
            <a:ext cx="9694009" cy="333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91837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4"/>
          <p:cNvSpPr/>
          <p:nvPr/>
        </p:nvSpPr>
        <p:spPr>
          <a:xfrm>
            <a:off x="0" y="0"/>
            <a:ext cx="1649880" cy="685656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17" name="ZoneTexte 5"/>
          <p:cNvSpPr/>
          <p:nvPr/>
        </p:nvSpPr>
        <p:spPr>
          <a:xfrm>
            <a:off x="3078720" y="136800"/>
            <a:ext cx="686088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40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Présentation de l’organisation</a:t>
            </a:r>
            <a:endParaRPr lang="fr-FR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Picture 2" descr="Le groupe CASTEL devient propriétaire du Château Cavalier en ..."/>
          <p:cNvPicPr/>
          <p:nvPr/>
        </p:nvPicPr>
        <p:blipFill>
          <a:blip r:embed="rId2"/>
          <a:stretch/>
        </p:blipFill>
        <p:spPr>
          <a:xfrm>
            <a:off x="10483560" y="190440"/>
            <a:ext cx="1339200" cy="888840"/>
          </a:xfrm>
          <a:prstGeom prst="rect">
            <a:avLst/>
          </a:prstGeom>
          <a:ln w="0">
            <a:noFill/>
          </a:ln>
        </p:spPr>
      </p:pic>
      <p:sp>
        <p:nvSpPr>
          <p:cNvPr id="119" name="ZoneTexte 11"/>
          <p:cNvSpPr/>
          <p:nvPr/>
        </p:nvSpPr>
        <p:spPr>
          <a:xfrm>
            <a:off x="-50040" y="6539760"/>
            <a:ext cx="16052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>
                <a:solidFill>
                  <a:srgbClr val="E3BA77"/>
                </a:solidFill>
                <a:latin typeface="Calibri"/>
                <a:ea typeface="Times New Roman"/>
              </a:rPr>
              <a:t>Pages 5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Image 121"/>
          <p:cNvPicPr/>
          <p:nvPr/>
        </p:nvPicPr>
        <p:blipFill>
          <a:blip r:embed="rId3"/>
          <a:stretch/>
        </p:blipFill>
        <p:spPr>
          <a:xfrm>
            <a:off x="360000" y="522000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123" name="ZoneTexte 37"/>
          <p:cNvSpPr/>
          <p:nvPr/>
        </p:nvSpPr>
        <p:spPr>
          <a:xfrm>
            <a:off x="-219240" y="6040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Graphique 9" descr="Présentation avec liste de vérification avec un remplissage uni">
            <a:hlinkClick r:id="rId4" action="ppaction://hlinksldjump"/>
          </p:cNvPr>
          <p:cNvPicPr/>
          <p:nvPr/>
        </p:nvPicPr>
        <p:blipFill>
          <a:blip r:embed="rId5"/>
          <a:stretch/>
        </p:blipFill>
        <p:spPr>
          <a:xfrm>
            <a:off x="348480" y="535680"/>
            <a:ext cx="953640" cy="953640"/>
          </a:xfrm>
          <a:prstGeom prst="rect">
            <a:avLst/>
          </a:prstGeom>
          <a:ln w="0">
            <a:noFill/>
          </a:ln>
        </p:spPr>
      </p:pic>
      <p:sp>
        <p:nvSpPr>
          <p:cNvPr id="125" name="ZoneTexte 17"/>
          <p:cNvSpPr/>
          <p:nvPr/>
        </p:nvSpPr>
        <p:spPr>
          <a:xfrm>
            <a:off x="-29520" y="135504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EXPRESSION DU BESOIN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ZoneTexte 19"/>
          <p:cNvSpPr/>
          <p:nvPr/>
        </p:nvSpPr>
        <p:spPr>
          <a:xfrm>
            <a:off x="-361800" y="2411640"/>
            <a:ext cx="24210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ZoneTexte 20"/>
          <p:cNvSpPr/>
          <p:nvPr/>
        </p:nvSpPr>
        <p:spPr>
          <a:xfrm>
            <a:off x="-219240" y="3664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Graphique 10" descr="Schéma de réseau contour"/>
          <p:cNvPicPr/>
          <p:nvPr/>
        </p:nvPicPr>
        <p:blipFill>
          <a:blip r:embed="rId6"/>
          <a:stretch/>
        </p:blipFill>
        <p:spPr>
          <a:xfrm>
            <a:off x="392760" y="2856240"/>
            <a:ext cx="849240" cy="849240"/>
          </a:xfrm>
          <a:prstGeom prst="rect">
            <a:avLst/>
          </a:prstGeom>
          <a:ln w="0">
            <a:noFill/>
          </a:ln>
        </p:spPr>
      </p:pic>
      <p:pic>
        <p:nvPicPr>
          <p:cNvPr id="129" name="Graphique 11" descr="Présentation avec organigramme  contour"/>
          <p:cNvPicPr/>
          <p:nvPr/>
        </p:nvPicPr>
        <p:blipFill>
          <a:blip r:embed="rId7"/>
          <a:stretch/>
        </p:blipFill>
        <p:spPr>
          <a:xfrm>
            <a:off x="303120" y="1490400"/>
            <a:ext cx="1000800" cy="1000800"/>
          </a:xfrm>
          <a:prstGeom prst="rect">
            <a:avLst/>
          </a:prstGeom>
          <a:ln w="0">
            <a:noFill/>
          </a:ln>
        </p:spPr>
      </p:pic>
      <p:pic>
        <p:nvPicPr>
          <p:cNvPr id="130" name="Image 129"/>
          <p:cNvPicPr/>
          <p:nvPr/>
        </p:nvPicPr>
        <p:blipFill>
          <a:blip r:embed="rId8"/>
          <a:stretch/>
        </p:blipFill>
        <p:spPr>
          <a:xfrm>
            <a:off x="254880" y="4048560"/>
            <a:ext cx="800280" cy="732600"/>
          </a:xfrm>
          <a:prstGeom prst="rect">
            <a:avLst/>
          </a:prstGeom>
          <a:ln w="0">
            <a:noFill/>
          </a:ln>
        </p:spPr>
      </p:pic>
      <p:sp>
        <p:nvSpPr>
          <p:cNvPr id="131" name="ZoneTexte 54"/>
          <p:cNvSpPr/>
          <p:nvPr/>
        </p:nvSpPr>
        <p:spPr>
          <a:xfrm>
            <a:off x="-153720" y="4809240"/>
            <a:ext cx="184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lang="fr-FR" sz="1400" b="0" strike="noStrike" spc="-1">
              <a:solidFill>
                <a:srgbClr val="E3BA77"/>
              </a:solidFill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BB01D5D-7994-8180-4627-4954D15504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83082" y="1652036"/>
            <a:ext cx="7077666" cy="3412832"/>
          </a:xfrm>
          <a:prstGeom prst="rect">
            <a:avLst/>
          </a:prstGeom>
        </p:spPr>
      </p:pic>
      <p:pic>
        <p:nvPicPr>
          <p:cNvPr id="4" name="Image 3" descr="Une image contenant texte, capture d’écran, nombre, ligne&#10;&#10;Description générée automatiquement">
            <a:extLst>
              <a:ext uri="{FF2B5EF4-FFF2-40B4-BE49-F238E27FC236}">
                <a16:creationId xmlns:a16="http://schemas.microsoft.com/office/drawing/2014/main" id="{9AD4F646-CB40-76D8-802E-3F1CE1D2E7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537" y="1461776"/>
            <a:ext cx="10339058" cy="4100967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4"/>
          <p:cNvSpPr/>
          <p:nvPr/>
        </p:nvSpPr>
        <p:spPr>
          <a:xfrm>
            <a:off x="0" y="0"/>
            <a:ext cx="1649880" cy="685656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33" name="ZoneTexte 5"/>
          <p:cNvSpPr/>
          <p:nvPr/>
        </p:nvSpPr>
        <p:spPr>
          <a:xfrm>
            <a:off x="3200040" y="114480"/>
            <a:ext cx="6860880" cy="698760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4000" b="1" strike="noStrike" spc="-1" dirty="0">
                <a:solidFill>
                  <a:srgbClr val="E3BA77"/>
                </a:solidFill>
                <a:latin typeface="Calibri"/>
                <a:ea typeface="DejaVu Sans"/>
              </a:rPr>
              <a:t>Synoptique </a:t>
            </a:r>
            <a:endParaRPr lang="fr-FR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Image 7"/>
          <p:cNvPicPr/>
          <p:nvPr/>
        </p:nvPicPr>
        <p:blipFill>
          <a:blip r:embed="rId3"/>
          <a:stretch/>
        </p:blipFill>
        <p:spPr>
          <a:xfrm>
            <a:off x="2705760" y="925920"/>
            <a:ext cx="7848720" cy="5466600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2" descr="Le groupe CASTEL devient propriétaire du Château Cavalier en ..."/>
          <p:cNvPicPr/>
          <p:nvPr/>
        </p:nvPicPr>
        <p:blipFill>
          <a:blip r:embed="rId4"/>
          <a:stretch/>
        </p:blipFill>
        <p:spPr>
          <a:xfrm>
            <a:off x="10483560" y="190440"/>
            <a:ext cx="1339200" cy="888840"/>
          </a:xfrm>
          <a:prstGeom prst="rect">
            <a:avLst/>
          </a:prstGeom>
          <a:ln w="0">
            <a:noFill/>
          </a:ln>
        </p:spPr>
      </p:pic>
      <p:sp>
        <p:nvSpPr>
          <p:cNvPr id="136" name="ZoneTexte 11"/>
          <p:cNvSpPr/>
          <p:nvPr/>
        </p:nvSpPr>
        <p:spPr>
          <a:xfrm>
            <a:off x="-50040" y="6539760"/>
            <a:ext cx="16052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>
                <a:solidFill>
                  <a:srgbClr val="E3BA77"/>
                </a:solidFill>
                <a:latin typeface="Calibri"/>
                <a:ea typeface="Times New Roman"/>
              </a:rPr>
              <a:t>Pages 6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Image 136"/>
          <p:cNvPicPr/>
          <p:nvPr/>
        </p:nvPicPr>
        <p:blipFill>
          <a:blip r:embed="rId5"/>
          <a:stretch/>
        </p:blipFill>
        <p:spPr>
          <a:xfrm>
            <a:off x="360000" y="522000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138" name="ZoneTexte 38"/>
          <p:cNvSpPr/>
          <p:nvPr/>
        </p:nvSpPr>
        <p:spPr>
          <a:xfrm>
            <a:off x="-219240" y="6040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Image 10"/>
          <p:cNvPicPr/>
          <p:nvPr/>
        </p:nvPicPr>
        <p:blipFill>
          <a:blip r:embed="rId6"/>
          <a:stretch/>
        </p:blipFill>
        <p:spPr>
          <a:xfrm>
            <a:off x="-9835560" y="-6857640"/>
            <a:ext cx="5493240" cy="6857640"/>
          </a:xfrm>
          <a:prstGeom prst="rect">
            <a:avLst/>
          </a:prstGeom>
          <a:ln w="0">
            <a:noFill/>
          </a:ln>
        </p:spPr>
      </p:pic>
      <p:pic>
        <p:nvPicPr>
          <p:cNvPr id="140" name="Graphique 13" descr="Présentation avec liste de vérification avec un remplissage uni">
            <a:hlinkClick r:id="rId7" action="ppaction://hlinksldjump"/>
          </p:cNvPr>
          <p:cNvPicPr/>
          <p:nvPr/>
        </p:nvPicPr>
        <p:blipFill>
          <a:blip r:embed="rId8"/>
          <a:stretch/>
        </p:blipFill>
        <p:spPr>
          <a:xfrm>
            <a:off x="348480" y="535680"/>
            <a:ext cx="953640" cy="953640"/>
          </a:xfrm>
          <a:prstGeom prst="rect">
            <a:avLst/>
          </a:prstGeom>
          <a:ln w="0">
            <a:noFill/>
          </a:ln>
        </p:spPr>
      </p:pic>
      <p:sp>
        <p:nvSpPr>
          <p:cNvPr id="141" name="ZoneTexte 18"/>
          <p:cNvSpPr/>
          <p:nvPr/>
        </p:nvSpPr>
        <p:spPr>
          <a:xfrm>
            <a:off x="-29520" y="135504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EXPRESSION DU BESOIN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ZoneTexte 21"/>
          <p:cNvSpPr/>
          <p:nvPr/>
        </p:nvSpPr>
        <p:spPr>
          <a:xfrm>
            <a:off x="-361800" y="2411640"/>
            <a:ext cx="24210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ZoneTexte 22"/>
          <p:cNvSpPr/>
          <p:nvPr/>
        </p:nvSpPr>
        <p:spPr>
          <a:xfrm>
            <a:off x="-219240" y="3664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Graphique 14" descr="Schéma de réseau contour"/>
          <p:cNvPicPr/>
          <p:nvPr/>
        </p:nvPicPr>
        <p:blipFill>
          <a:blip r:embed="rId9"/>
          <a:stretch/>
        </p:blipFill>
        <p:spPr>
          <a:xfrm>
            <a:off x="392760" y="2856240"/>
            <a:ext cx="849240" cy="849240"/>
          </a:xfrm>
          <a:prstGeom prst="rect">
            <a:avLst/>
          </a:prstGeom>
          <a:ln w="0">
            <a:noFill/>
          </a:ln>
        </p:spPr>
      </p:pic>
      <p:pic>
        <p:nvPicPr>
          <p:cNvPr id="145" name="Graphique 15" descr="Présentation avec organigramme  contour"/>
          <p:cNvPicPr/>
          <p:nvPr/>
        </p:nvPicPr>
        <p:blipFill>
          <a:blip r:embed="rId10"/>
          <a:stretch/>
        </p:blipFill>
        <p:spPr>
          <a:xfrm>
            <a:off x="303120" y="1490400"/>
            <a:ext cx="1000800" cy="1000800"/>
          </a:xfrm>
          <a:prstGeom prst="rect">
            <a:avLst/>
          </a:prstGeom>
          <a:ln w="0">
            <a:noFill/>
          </a:ln>
        </p:spPr>
      </p:pic>
      <p:pic>
        <p:nvPicPr>
          <p:cNvPr id="146" name="Image 145"/>
          <p:cNvPicPr/>
          <p:nvPr/>
        </p:nvPicPr>
        <p:blipFill>
          <a:blip r:embed="rId11"/>
          <a:stretch/>
        </p:blipFill>
        <p:spPr>
          <a:xfrm>
            <a:off x="254880" y="4048560"/>
            <a:ext cx="800280" cy="732600"/>
          </a:xfrm>
          <a:prstGeom prst="rect">
            <a:avLst/>
          </a:prstGeom>
          <a:ln w="0">
            <a:noFill/>
          </a:ln>
        </p:spPr>
      </p:pic>
      <p:sp>
        <p:nvSpPr>
          <p:cNvPr id="147" name="ZoneTexte 55"/>
          <p:cNvSpPr/>
          <p:nvPr/>
        </p:nvSpPr>
        <p:spPr>
          <a:xfrm>
            <a:off x="-153720" y="4809240"/>
            <a:ext cx="184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lang="fr-FR" sz="1400" b="0" strike="noStrike" spc="-1">
              <a:solidFill>
                <a:srgbClr val="E3BA77"/>
              </a:solidFill>
              <a:latin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3"/>
          <p:cNvSpPr/>
          <p:nvPr/>
        </p:nvSpPr>
        <p:spPr>
          <a:xfrm>
            <a:off x="0" y="0"/>
            <a:ext cx="1649880" cy="685656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fr-FR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49" name="ZoneTexte 41"/>
          <p:cNvSpPr/>
          <p:nvPr/>
        </p:nvSpPr>
        <p:spPr>
          <a:xfrm>
            <a:off x="3200040" y="110644"/>
            <a:ext cx="6860880" cy="706432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4000" b="1" strike="noStrike" spc="-1" dirty="0">
                <a:solidFill>
                  <a:srgbClr val="E3BA77"/>
                </a:solidFill>
                <a:latin typeface="Calibri"/>
                <a:ea typeface="DejaVu Sans"/>
              </a:rPr>
              <a:t>Tâches Assignées </a:t>
            </a:r>
            <a:endParaRPr lang="fr-FR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Picture 5" descr="Le groupe CASTEL devient propriétaire du Château Cavalier en ..."/>
          <p:cNvPicPr/>
          <p:nvPr/>
        </p:nvPicPr>
        <p:blipFill>
          <a:blip r:embed="rId3"/>
          <a:stretch/>
        </p:blipFill>
        <p:spPr>
          <a:xfrm>
            <a:off x="10483560" y="190440"/>
            <a:ext cx="1339200" cy="888840"/>
          </a:xfrm>
          <a:prstGeom prst="rect">
            <a:avLst/>
          </a:prstGeom>
          <a:ln w="0">
            <a:noFill/>
          </a:ln>
        </p:spPr>
      </p:pic>
      <p:sp>
        <p:nvSpPr>
          <p:cNvPr id="151" name="ZoneTexte 42"/>
          <p:cNvSpPr/>
          <p:nvPr/>
        </p:nvSpPr>
        <p:spPr>
          <a:xfrm>
            <a:off x="-50040" y="6539760"/>
            <a:ext cx="16052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>
                <a:solidFill>
                  <a:srgbClr val="E3BA77"/>
                </a:solidFill>
                <a:latin typeface="Calibri"/>
                <a:ea typeface="Times New Roman"/>
              </a:rPr>
              <a:t>Pages 6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Image 151"/>
          <p:cNvPicPr/>
          <p:nvPr/>
        </p:nvPicPr>
        <p:blipFill>
          <a:blip r:embed="rId4"/>
          <a:stretch/>
        </p:blipFill>
        <p:spPr>
          <a:xfrm>
            <a:off x="360000" y="522000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153" name="ZoneTexte 46"/>
          <p:cNvSpPr/>
          <p:nvPr/>
        </p:nvSpPr>
        <p:spPr>
          <a:xfrm>
            <a:off x="-219240" y="6040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Graphique 24" descr="Présentation avec liste de vérification avec un remplissage uni">
            <a:hlinkClick r:id="rId5" action="ppaction://hlinksldjump"/>
          </p:cNvPr>
          <p:cNvPicPr/>
          <p:nvPr/>
        </p:nvPicPr>
        <p:blipFill>
          <a:blip r:embed="rId6"/>
          <a:stretch/>
        </p:blipFill>
        <p:spPr>
          <a:xfrm>
            <a:off x="348480" y="535680"/>
            <a:ext cx="953640" cy="953640"/>
          </a:xfrm>
          <a:prstGeom prst="rect">
            <a:avLst/>
          </a:prstGeom>
          <a:ln w="0">
            <a:noFill/>
          </a:ln>
        </p:spPr>
      </p:pic>
      <p:sp>
        <p:nvSpPr>
          <p:cNvPr id="156" name="ZoneTexte 43"/>
          <p:cNvSpPr/>
          <p:nvPr/>
        </p:nvSpPr>
        <p:spPr>
          <a:xfrm>
            <a:off x="-29520" y="135504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EXPRESSION DU BESOIN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ZoneTexte 44"/>
          <p:cNvSpPr/>
          <p:nvPr/>
        </p:nvSpPr>
        <p:spPr>
          <a:xfrm>
            <a:off x="-361800" y="2411640"/>
            <a:ext cx="24210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ZoneTexte 45"/>
          <p:cNvSpPr/>
          <p:nvPr/>
        </p:nvSpPr>
        <p:spPr>
          <a:xfrm>
            <a:off x="-219240" y="3664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Graphique 25" descr="Schéma de réseau contour"/>
          <p:cNvPicPr/>
          <p:nvPr/>
        </p:nvPicPr>
        <p:blipFill>
          <a:blip r:embed="rId7"/>
          <a:stretch/>
        </p:blipFill>
        <p:spPr>
          <a:xfrm>
            <a:off x="392760" y="2856240"/>
            <a:ext cx="849240" cy="849240"/>
          </a:xfrm>
          <a:prstGeom prst="rect">
            <a:avLst/>
          </a:prstGeom>
          <a:ln w="0">
            <a:noFill/>
          </a:ln>
        </p:spPr>
      </p:pic>
      <p:pic>
        <p:nvPicPr>
          <p:cNvPr id="160" name="Graphique 26" descr="Présentation avec organigramme  contour"/>
          <p:cNvPicPr/>
          <p:nvPr/>
        </p:nvPicPr>
        <p:blipFill>
          <a:blip r:embed="rId8"/>
          <a:stretch/>
        </p:blipFill>
        <p:spPr>
          <a:xfrm>
            <a:off x="303120" y="1490400"/>
            <a:ext cx="1000800" cy="1000800"/>
          </a:xfrm>
          <a:prstGeom prst="rect">
            <a:avLst/>
          </a:prstGeom>
          <a:ln w="0">
            <a:noFill/>
          </a:ln>
        </p:spPr>
      </p:pic>
      <p:pic>
        <p:nvPicPr>
          <p:cNvPr id="161" name="Image 160"/>
          <p:cNvPicPr/>
          <p:nvPr/>
        </p:nvPicPr>
        <p:blipFill>
          <a:blip r:embed="rId9"/>
          <a:stretch/>
        </p:blipFill>
        <p:spPr>
          <a:xfrm>
            <a:off x="254880" y="4048560"/>
            <a:ext cx="800280" cy="732600"/>
          </a:xfrm>
          <a:prstGeom prst="rect">
            <a:avLst/>
          </a:prstGeom>
          <a:ln w="0">
            <a:noFill/>
          </a:ln>
        </p:spPr>
      </p:pic>
      <p:sp>
        <p:nvSpPr>
          <p:cNvPr id="162" name="ZoneTexte 56"/>
          <p:cNvSpPr/>
          <p:nvPr/>
        </p:nvSpPr>
        <p:spPr>
          <a:xfrm>
            <a:off x="-153720" y="4809240"/>
            <a:ext cx="184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lang="fr-FR" sz="1400" b="0" strike="noStrike" spc="-1">
              <a:solidFill>
                <a:srgbClr val="E3BA77"/>
              </a:solidFill>
              <a:latin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1889A4C-B766-BF7A-0829-3E4C7B9CDA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9450" y="2245995"/>
            <a:ext cx="6086475" cy="27146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F2A569F-446C-9C56-25E7-0A5DA41F58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04450" y="1050948"/>
            <a:ext cx="6096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203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3"/>
          <p:cNvSpPr/>
          <p:nvPr/>
        </p:nvSpPr>
        <p:spPr>
          <a:xfrm>
            <a:off x="0" y="0"/>
            <a:ext cx="1649880" cy="6856560"/>
          </a:xfrm>
          <a:prstGeom prst="rect">
            <a:avLst/>
          </a:prstGeom>
          <a:solidFill>
            <a:srgbClr val="A81E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fr-FR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49" name="ZoneTexte 41"/>
          <p:cNvSpPr/>
          <p:nvPr/>
        </p:nvSpPr>
        <p:spPr>
          <a:xfrm>
            <a:off x="3200040" y="110644"/>
            <a:ext cx="6860880" cy="706432"/>
          </a:xfrm>
          <a:prstGeom prst="rect">
            <a:avLst/>
          </a:prstGeom>
          <a:noFill/>
          <a:ln w="57150">
            <a:solidFill>
              <a:srgbClr val="E3BA7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4000" b="1" strike="noStrike" spc="-1" dirty="0">
                <a:solidFill>
                  <a:srgbClr val="E3BA77"/>
                </a:solidFill>
                <a:latin typeface="Calibri"/>
                <a:ea typeface="DejaVu Sans"/>
              </a:rPr>
              <a:t>Diagramme SYSML </a:t>
            </a:r>
            <a:endParaRPr lang="fr-FR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Picture 5" descr="Le groupe CASTEL devient propriétaire du Château Cavalier en ..."/>
          <p:cNvPicPr/>
          <p:nvPr/>
        </p:nvPicPr>
        <p:blipFill>
          <a:blip r:embed="rId3"/>
          <a:stretch/>
        </p:blipFill>
        <p:spPr>
          <a:xfrm>
            <a:off x="10483560" y="190440"/>
            <a:ext cx="1339200" cy="888840"/>
          </a:xfrm>
          <a:prstGeom prst="rect">
            <a:avLst/>
          </a:prstGeom>
          <a:ln w="0">
            <a:noFill/>
          </a:ln>
        </p:spPr>
      </p:pic>
      <p:sp>
        <p:nvSpPr>
          <p:cNvPr id="151" name="ZoneTexte 42"/>
          <p:cNvSpPr/>
          <p:nvPr/>
        </p:nvSpPr>
        <p:spPr>
          <a:xfrm>
            <a:off x="-50040" y="6539760"/>
            <a:ext cx="16052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>
                <a:solidFill>
                  <a:srgbClr val="E3BA77"/>
                </a:solidFill>
                <a:latin typeface="Calibri"/>
                <a:ea typeface="Times New Roman"/>
              </a:rPr>
              <a:t>Pages 6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Image 151"/>
          <p:cNvPicPr/>
          <p:nvPr/>
        </p:nvPicPr>
        <p:blipFill>
          <a:blip r:embed="rId4"/>
          <a:stretch/>
        </p:blipFill>
        <p:spPr>
          <a:xfrm>
            <a:off x="360000" y="5220000"/>
            <a:ext cx="900000" cy="900000"/>
          </a:xfrm>
          <a:prstGeom prst="rect">
            <a:avLst/>
          </a:prstGeom>
          <a:ln w="0">
            <a:noFill/>
          </a:ln>
        </p:spPr>
      </p:pic>
      <p:sp>
        <p:nvSpPr>
          <p:cNvPr id="153" name="ZoneTexte 46"/>
          <p:cNvSpPr/>
          <p:nvPr/>
        </p:nvSpPr>
        <p:spPr>
          <a:xfrm>
            <a:off x="-219240" y="6040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Rapport erreur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Graphique 24" descr="Présentation avec liste de vérification avec un remplissage uni">
            <a:hlinkClick r:id="rId5" action="ppaction://hlinksldjump"/>
          </p:cNvPr>
          <p:cNvPicPr/>
          <p:nvPr/>
        </p:nvPicPr>
        <p:blipFill>
          <a:blip r:embed="rId6"/>
          <a:stretch/>
        </p:blipFill>
        <p:spPr>
          <a:xfrm>
            <a:off x="348480" y="535680"/>
            <a:ext cx="953640" cy="953640"/>
          </a:xfrm>
          <a:prstGeom prst="rect">
            <a:avLst/>
          </a:prstGeom>
          <a:ln w="0">
            <a:noFill/>
          </a:ln>
        </p:spPr>
      </p:pic>
      <p:sp>
        <p:nvSpPr>
          <p:cNvPr id="156" name="ZoneTexte 43"/>
          <p:cNvSpPr/>
          <p:nvPr/>
        </p:nvSpPr>
        <p:spPr>
          <a:xfrm>
            <a:off x="-29520" y="135504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EXPRESSION DU BESOIN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ZoneTexte 44"/>
          <p:cNvSpPr/>
          <p:nvPr/>
        </p:nvSpPr>
        <p:spPr>
          <a:xfrm>
            <a:off x="-361800" y="2411640"/>
            <a:ext cx="242100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PRESENTATION </a:t>
            </a:r>
            <a:br>
              <a:rPr sz="1400"/>
            </a:b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Organisation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ZoneTexte 45"/>
          <p:cNvSpPr/>
          <p:nvPr/>
        </p:nvSpPr>
        <p:spPr>
          <a:xfrm>
            <a:off x="-219240" y="3664800"/>
            <a:ext cx="2045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200" b="1" strike="noStrike" spc="-1">
                <a:solidFill>
                  <a:srgbClr val="E3BA77"/>
                </a:solidFill>
                <a:latin typeface="Calibri"/>
                <a:ea typeface="DejaVu Sans"/>
              </a:rPr>
              <a:t>Synoptique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Graphique 25" descr="Schéma de réseau contour"/>
          <p:cNvPicPr/>
          <p:nvPr/>
        </p:nvPicPr>
        <p:blipFill>
          <a:blip r:embed="rId7"/>
          <a:stretch/>
        </p:blipFill>
        <p:spPr>
          <a:xfrm>
            <a:off x="392760" y="2856240"/>
            <a:ext cx="849240" cy="849240"/>
          </a:xfrm>
          <a:prstGeom prst="rect">
            <a:avLst/>
          </a:prstGeom>
          <a:ln w="0">
            <a:noFill/>
          </a:ln>
        </p:spPr>
      </p:pic>
      <p:pic>
        <p:nvPicPr>
          <p:cNvPr id="160" name="Graphique 26" descr="Présentation avec organigramme  contour"/>
          <p:cNvPicPr/>
          <p:nvPr/>
        </p:nvPicPr>
        <p:blipFill>
          <a:blip r:embed="rId8"/>
          <a:stretch/>
        </p:blipFill>
        <p:spPr>
          <a:xfrm>
            <a:off x="303120" y="1490400"/>
            <a:ext cx="1000800" cy="1000800"/>
          </a:xfrm>
          <a:prstGeom prst="rect">
            <a:avLst/>
          </a:prstGeom>
          <a:ln w="0">
            <a:noFill/>
          </a:ln>
        </p:spPr>
      </p:pic>
      <p:pic>
        <p:nvPicPr>
          <p:cNvPr id="161" name="Image 160"/>
          <p:cNvPicPr/>
          <p:nvPr/>
        </p:nvPicPr>
        <p:blipFill>
          <a:blip r:embed="rId9"/>
          <a:stretch/>
        </p:blipFill>
        <p:spPr>
          <a:xfrm>
            <a:off x="254880" y="4048560"/>
            <a:ext cx="800280" cy="732600"/>
          </a:xfrm>
          <a:prstGeom prst="rect">
            <a:avLst/>
          </a:prstGeom>
          <a:ln w="0">
            <a:noFill/>
          </a:ln>
        </p:spPr>
      </p:pic>
      <p:sp>
        <p:nvSpPr>
          <p:cNvPr id="162" name="ZoneTexte 56"/>
          <p:cNvSpPr/>
          <p:nvPr/>
        </p:nvSpPr>
        <p:spPr>
          <a:xfrm>
            <a:off x="-153720" y="4809240"/>
            <a:ext cx="184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400" b="1" strike="noStrike" spc="-1">
                <a:solidFill>
                  <a:srgbClr val="E3BA77"/>
                </a:solidFill>
                <a:latin typeface="Calibri"/>
                <a:ea typeface="DejaVu Sans"/>
              </a:rPr>
              <a:t>Budget</a:t>
            </a:r>
            <a:endParaRPr lang="fr-FR" sz="1400" b="0" strike="noStrike" spc="-1">
              <a:solidFill>
                <a:srgbClr val="E3BA77"/>
              </a:solidFill>
              <a:latin typeface="Arial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4DA97826-BA27-D470-08B3-873DA24D077E}"/>
              </a:ext>
            </a:extLst>
          </p:cNvPr>
          <p:cNvGrpSpPr/>
          <p:nvPr/>
        </p:nvGrpSpPr>
        <p:grpSpPr>
          <a:xfrm>
            <a:off x="3593890" y="1189018"/>
            <a:ext cx="6256421" cy="5223724"/>
            <a:chOff x="3593890" y="1189018"/>
            <a:chExt cx="6256421" cy="5223724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E0B95E12-32BA-BF16-93A5-B43C8A88B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93890" y="1189018"/>
              <a:ext cx="6256421" cy="5223724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B4BD7398-5CB7-68B4-3FD1-989B2EB29243}"/>
                </a:ext>
              </a:extLst>
            </p:cNvPr>
            <p:cNvSpPr txBox="1"/>
            <p:nvPr/>
          </p:nvSpPr>
          <p:spPr>
            <a:xfrm>
              <a:off x="5124261" y="5325576"/>
              <a:ext cx="422796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7030A0"/>
                  </a:solidFill>
                </a:rPr>
                <a:t>Timéo MORIN</a:t>
              </a:r>
            </a:p>
            <a:p>
              <a:r>
                <a:rPr lang="fr-FR" dirty="0">
                  <a:solidFill>
                    <a:srgbClr val="00B050"/>
                  </a:solidFill>
                </a:rPr>
                <a:t>Loïs LEMAITRE</a:t>
              </a:r>
            </a:p>
            <a:p>
              <a:r>
                <a:rPr lang="fr-FR" dirty="0">
                  <a:solidFill>
                    <a:srgbClr val="FF0000"/>
                  </a:solidFill>
                </a:rPr>
                <a:t>Timothée LELIEVRE</a:t>
              </a:r>
            </a:p>
          </p:txBody>
        </p:sp>
      </p:grpSp>
      <p:pic>
        <p:nvPicPr>
          <p:cNvPr id="10" name="Image 9">
            <a:extLst>
              <a:ext uri="{FF2B5EF4-FFF2-40B4-BE49-F238E27FC236}">
                <a16:creationId xmlns:a16="http://schemas.microsoft.com/office/drawing/2014/main" id="{30ED0FBB-B3FD-6463-9819-B300A89DFB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72148" y="1338816"/>
            <a:ext cx="5116663" cy="4910090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F5631B57-12D6-D681-226E-8A811A20807B}"/>
              </a:ext>
            </a:extLst>
          </p:cNvPr>
          <p:cNvGrpSpPr/>
          <p:nvPr/>
        </p:nvGrpSpPr>
        <p:grpSpPr>
          <a:xfrm>
            <a:off x="2745432" y="817076"/>
            <a:ext cx="8407728" cy="5078281"/>
            <a:chOff x="2341689" y="1079280"/>
            <a:chExt cx="8407728" cy="5078281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79E7FAF3-4693-6F7C-5B50-F4EFD4741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341689" y="1079280"/>
              <a:ext cx="8407728" cy="4388277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007B72B6-6C7F-CD61-DD8D-1818BFEF2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105320" y="5557486"/>
              <a:ext cx="4257675" cy="600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18339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</TotalTime>
  <Words>257</Words>
  <Application>Microsoft Office PowerPoint</Application>
  <PresentationFormat>Grand écran</PresentationFormat>
  <Paragraphs>116</Paragraphs>
  <Slides>14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Symbol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Lois LEMAITRE</dc:creator>
  <dc:description/>
  <cp:lastModifiedBy>Timeo</cp:lastModifiedBy>
  <cp:revision>17</cp:revision>
  <dcterms:created xsi:type="dcterms:W3CDTF">2024-01-09T08:06:00Z</dcterms:created>
  <dcterms:modified xsi:type="dcterms:W3CDTF">2024-06-03T23:16:31Z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0x010100563D279305542B4F96F63D4F90E81AF4</vt:lpwstr>
  </property>
  <property fmtid="{D5CDD505-2E9C-101B-9397-08002B2CF9AE}" pid="3" name="MediaServiceImageTags">
    <vt:lpwstr/>
  </property>
  <property fmtid="{D5CDD505-2E9C-101B-9397-08002B2CF9AE}" pid="4" name="Notes">
    <vt:i4>10</vt:i4>
  </property>
  <property fmtid="{D5CDD505-2E9C-101B-9397-08002B2CF9AE}" pid="5" name="PresentationFormat">
    <vt:lpwstr>Grand écran</vt:lpwstr>
  </property>
  <property fmtid="{D5CDD505-2E9C-101B-9397-08002B2CF9AE}" pid="6" name="Slides">
    <vt:i4>15</vt:i4>
  </property>
</Properties>
</file>