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e7334d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e7334d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4e7334d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4e7334d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e7334d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e7334d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4e7334d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4e7334d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4e7334d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4e7334d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</a:rPr>
              <a:t> Data Structure and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1 - Remove Duplicates </a:t>
            </a:r>
            <a:r>
              <a:rPr lang="id" sz="2427"/>
              <a:t>( Solve with Dictionary or Set)</a:t>
            </a:r>
            <a:endParaRPr sz="2427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91400" y="822000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d" sz="1100">
                <a:solidFill>
                  <a:schemeClr val="dk1"/>
                </a:solidFill>
              </a:rPr>
              <a:t>Fungsi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hapus_duplikasi</a:t>
            </a:r>
            <a:r>
              <a:rPr lang="id" sz="1100">
                <a:solidFill>
                  <a:schemeClr val="dk1"/>
                </a:solidFill>
              </a:rPr>
              <a:t> bertujuan untuk menghapus elemen duplikat dari sebuah daftar (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id" sz="1100">
                <a:solidFill>
                  <a:schemeClr val="dk1"/>
                </a:solidFill>
              </a:rPr>
              <a:t>) dan mengembalikan jumlah elemen unik yang tersisa.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id" sz="1300">
                <a:solidFill>
                  <a:schemeClr val="dk1"/>
                </a:solidFill>
              </a:rPr>
              <a:t>Penjelasan Fungsi:</a:t>
            </a:r>
            <a:endParaRPr b="1" sz="13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d" sz="1100">
                <a:solidFill>
                  <a:schemeClr val="dk1"/>
                </a:solidFill>
              </a:rPr>
              <a:t>Pengecekan Array Kosong:</a:t>
            </a:r>
            <a:endParaRPr b="1"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Fungsi ini pertama-tama memeriksa jika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id" sz="1100">
                <a:solidFill>
                  <a:schemeClr val="dk1"/>
                </a:solidFill>
              </a:rPr>
              <a:t> kosong. Jika ya, fungsi akan mengembalikan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d" sz="1100">
                <a:solidFill>
                  <a:schemeClr val="dk1"/>
                </a:solidFill>
              </a:rPr>
              <a:t>Penggunaan Dictionary (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seen</a:t>
            </a:r>
            <a:r>
              <a:rPr b="1" lang="id" sz="1100">
                <a:solidFill>
                  <a:schemeClr val="dk1"/>
                </a:solidFill>
              </a:rPr>
              <a:t>):</a:t>
            </a:r>
            <a:endParaRPr b="1"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seen</a:t>
            </a:r>
            <a:r>
              <a:rPr lang="id" sz="1100">
                <a:solidFill>
                  <a:schemeClr val="dk1"/>
                </a:solidFill>
              </a:rPr>
              <a:t> adalah sebuah dictionary yang digunakan untuk melacak kemunculan setiap elemen dalam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d" sz="1100">
                <a:solidFill>
                  <a:schemeClr val="dk1"/>
                </a:solidFill>
              </a:rPr>
              <a:t>Iterasi dan Pengecekan Unik:</a:t>
            </a:r>
            <a:endParaRPr b="1"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Selama iterasi melalui setiap elemen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id" sz="1100">
                <a:solidFill>
                  <a:schemeClr val="dk1"/>
                </a:solidFill>
              </a:rPr>
              <a:t> dalam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id" sz="1100">
                <a:solidFill>
                  <a:schemeClr val="dk1"/>
                </a:solidFill>
              </a:rPr>
              <a:t>, fungsi memeriksa apakah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id" sz="1100">
                <a:solidFill>
                  <a:schemeClr val="dk1"/>
                </a:solidFill>
              </a:rPr>
              <a:t> sudah ada dalam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seen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Jika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id" sz="1100">
                <a:solidFill>
                  <a:schemeClr val="dk1"/>
                </a:solidFill>
              </a:rPr>
              <a:t> belum ada dalam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seen</a:t>
            </a:r>
            <a:r>
              <a:rPr lang="id" sz="1100">
                <a:solidFill>
                  <a:schemeClr val="dk1"/>
                </a:solidFill>
              </a:rPr>
              <a:t>, itu berarti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id" sz="1100">
                <a:solidFill>
                  <a:schemeClr val="dk1"/>
                </a:solidFill>
              </a:rPr>
              <a:t> adalah elemen yang unik. Fungsi kemudian menandai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id" sz="1100">
                <a:solidFill>
                  <a:schemeClr val="dk1"/>
                </a:solidFill>
              </a:rPr>
              <a:t> dalam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seen</a:t>
            </a:r>
            <a:r>
              <a:rPr lang="id" sz="1100">
                <a:solidFill>
                  <a:schemeClr val="dk1"/>
                </a:solidFill>
              </a:rPr>
              <a:t> dan meningkatkan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unique_count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d" sz="1100">
                <a:solidFill>
                  <a:schemeClr val="dk1"/>
                </a:solidFill>
              </a:rPr>
              <a:t>Pengembalian Hasil:</a:t>
            </a:r>
            <a:endParaRPr b="1"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Setelah selesai mengiterasi semua elemen,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unique_count</a:t>
            </a:r>
            <a:r>
              <a:rPr lang="id" sz="1100">
                <a:solidFill>
                  <a:schemeClr val="dk1"/>
                </a:solidFill>
              </a:rPr>
              <a:t> akan berisi jumlah elemen unik dalam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25" y="822000"/>
            <a:ext cx="2446050" cy="276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21" y="3992275"/>
            <a:ext cx="3574950" cy="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2 - Prime ke X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025700" y="768550"/>
            <a:ext cx="51183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622">
                <a:solidFill>
                  <a:schemeClr val="dk1"/>
                </a:solidFill>
              </a:rPr>
              <a:t>Fungsi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bilangan_prima(x)</a:t>
            </a:r>
            <a:r>
              <a:rPr lang="id" sz="622">
                <a:solidFill>
                  <a:schemeClr val="dk1"/>
                </a:solidFill>
              </a:rPr>
              <a:t> berfungsi untuk mencari bilangan prima ke-x. Berikut penjelasannya dalam bahasa Indonesia: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id" sz="622">
                <a:solidFill>
                  <a:schemeClr val="dk1"/>
                </a:solidFill>
              </a:rPr>
              <a:t>Fungsi Internal </a:t>
            </a:r>
            <a:r>
              <a:rPr b="1"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is_prima(angka)</a:t>
            </a:r>
            <a:r>
              <a:rPr lang="id" sz="622">
                <a:solidFill>
                  <a:schemeClr val="dk1"/>
                </a:solidFill>
              </a:rPr>
              <a:t>: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Fungsi ini digunakan untuk memeriksa apakah suatu angka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merupakan bilangan prima.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kurang dari atau sama dengan 1, fungsi akan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id" sz="622">
                <a:solidFill>
                  <a:schemeClr val="dk1"/>
                </a:solidFill>
              </a:rPr>
              <a:t>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sama dengan 2, fungsi akan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id" sz="622">
                <a:solidFill>
                  <a:schemeClr val="dk1"/>
                </a:solidFill>
              </a:rPr>
              <a:t> karena 2 adalah bilangan prima.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genap dan bukan 2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 % 2 == 0</a:t>
            </a:r>
            <a:r>
              <a:rPr lang="id" sz="622">
                <a:solidFill>
                  <a:schemeClr val="dk1"/>
                </a:solidFill>
              </a:rPr>
              <a:t>), fungsi akan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id" sz="622">
                <a:solidFill>
                  <a:schemeClr val="dk1"/>
                </a:solidFill>
              </a:rPr>
              <a:t> karena bilangan genap lainnya bukan bilangan prima.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Selanjutnya, fungsi melakukan iterasi untuk memeriksa pembagian dari 3 hingga akar kuadrat dari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sqrt_angka = int(angka**0.5) + 1</a:t>
            </a:r>
            <a:r>
              <a:rPr lang="id" sz="622">
                <a:solidFill>
                  <a:schemeClr val="dk1"/>
                </a:solidFill>
              </a:rPr>
              <a:t>). Iterasi ini menggunakan langkah 2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range(3, sqrt_angka, 2)</a:t>
            </a:r>
            <a:r>
              <a:rPr lang="id" sz="622">
                <a:solidFill>
                  <a:schemeClr val="dk1"/>
                </a:solidFill>
              </a:rPr>
              <a:t>) untuk hanya memeriksa bilangan ganjil saja, mengoptimalkan proses pengecekan.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habis dibagi oleh salah satu dari bilangan dalam iterasi tersebut, fungsi akan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id" sz="622">
                <a:solidFill>
                  <a:schemeClr val="dk1"/>
                </a:solidFill>
              </a:rPr>
              <a:t>. Jika tidak,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dikembalikan sebagai bilangan prima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id" sz="622">
                <a:solidFill>
                  <a:schemeClr val="dk1"/>
                </a:solidFill>
              </a:rPr>
              <a:t>).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id" sz="622">
                <a:solidFill>
                  <a:schemeClr val="dk1"/>
                </a:solidFill>
              </a:rPr>
              <a:t>Fungsi Utama </a:t>
            </a:r>
            <a:r>
              <a:rPr b="1"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bilangan_prima(x)</a:t>
            </a:r>
            <a:r>
              <a:rPr lang="id" sz="622">
                <a:solidFill>
                  <a:schemeClr val="dk1"/>
                </a:solidFill>
              </a:rPr>
              <a:t>: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Fungsi ini digunakan untuk mencari bilangan prima ke-x.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Variabel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622">
                <a:solidFill>
                  <a:schemeClr val="dk1"/>
                </a:solidFill>
              </a:rPr>
              <a:t> diinisialisasi dengan nilai 0 untuk menghitung jumlah bilangan prima yang telah ditemukan.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Variabel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dimulai dari 2 karena 2 adalah bilangan prima terkecil.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Fungsi berada dalam loop tak terbatas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id" sz="622">
                <a:solidFill>
                  <a:schemeClr val="dk1"/>
                </a:solidFill>
              </a:rPr>
              <a:t>) yang akan terus berjalan sampai menemukan bilangan prima ke-x.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Pada setiap iterasi, fungsi memanggil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is_prima(angka)</a:t>
            </a:r>
            <a:r>
              <a:rPr lang="id" sz="622">
                <a:solidFill>
                  <a:schemeClr val="dk1"/>
                </a:solidFill>
              </a:rPr>
              <a:t> untuk memeriksa apakah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merupakan bilangan prima.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merupakan bilangan prima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is_prima(angka)</a:t>
            </a:r>
            <a:r>
              <a:rPr lang="id" sz="622">
                <a:solidFill>
                  <a:schemeClr val="dk1"/>
                </a:solidFill>
              </a:rPr>
              <a:t>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id" sz="622">
                <a:solidFill>
                  <a:schemeClr val="dk1"/>
                </a:solidFill>
              </a:rPr>
              <a:t>),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622">
                <a:solidFill>
                  <a:schemeClr val="dk1"/>
                </a:solidFill>
              </a:rPr>
              <a:t> akan bertambah satu.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622">
                <a:solidFill>
                  <a:schemeClr val="dk1"/>
                </a:solidFill>
              </a:rPr>
              <a:t> sama dengan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d" sz="622">
                <a:solidFill>
                  <a:schemeClr val="dk1"/>
                </a:solidFill>
              </a:rPr>
              <a:t> (posisi bilangan prima yang diinginkan), fungsi akan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.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Jika tidak,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22">
                <a:solidFill>
                  <a:schemeClr val="dk1"/>
                </a:solidFill>
              </a:rPr>
              <a:t> akan ditambah satu dan proses akan berlanjut mencari bilangan prima berikutnya.</a:t>
            </a:r>
            <a:endParaRPr sz="622">
              <a:solidFill>
                <a:schemeClr val="dk1"/>
              </a:solidFill>
            </a:endParaRPr>
          </a:p>
          <a:p>
            <a:pPr indent="-2681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AutoNum type="arabicPeriod"/>
            </a:pPr>
            <a:r>
              <a:rPr b="1" lang="id" sz="622">
                <a:solidFill>
                  <a:schemeClr val="dk1"/>
                </a:solidFill>
              </a:rPr>
              <a:t>Eksekusi dan Kasus Uji</a:t>
            </a:r>
            <a:r>
              <a:rPr lang="id" sz="622">
                <a:solidFill>
                  <a:schemeClr val="dk1"/>
                </a:solidFill>
              </a:rPr>
              <a:t>:</a:t>
            </a:r>
            <a:endParaRPr sz="622">
              <a:solidFill>
                <a:schemeClr val="dk1"/>
              </a:solidFill>
            </a:endParaRPr>
          </a:p>
          <a:p>
            <a:pPr indent="-2681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○"/>
            </a:pPr>
            <a:r>
              <a:rPr lang="id" sz="622">
                <a:solidFill>
                  <a:schemeClr val="dk1"/>
                </a:solidFill>
              </a:rPr>
              <a:t>Fungsi diuji dengan beberapa input (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bilangan_prima(1)</a:t>
            </a:r>
            <a:r>
              <a:rPr lang="id" sz="622">
                <a:solidFill>
                  <a:schemeClr val="dk1"/>
                </a:solidFill>
              </a:rPr>
              <a:t>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bilangan_prima(5)</a:t>
            </a:r>
            <a:r>
              <a:rPr lang="id" sz="622">
                <a:solidFill>
                  <a:schemeClr val="dk1"/>
                </a:solidFill>
              </a:rPr>
              <a:t>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bilangan_prima(8)</a:t>
            </a:r>
            <a:r>
              <a:rPr lang="id" sz="622">
                <a:solidFill>
                  <a:schemeClr val="dk1"/>
                </a:solidFill>
              </a:rPr>
              <a:t>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bilangan_prima(9)</a:t>
            </a:r>
            <a:r>
              <a:rPr lang="id" sz="622">
                <a:solidFill>
                  <a:schemeClr val="dk1"/>
                </a:solidFill>
              </a:rPr>
              <a:t>,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bilangan_prima(10)</a:t>
            </a:r>
            <a:r>
              <a:rPr lang="id" sz="622">
                <a:solidFill>
                  <a:schemeClr val="dk1"/>
                </a:solidFill>
              </a:rPr>
              <a:t>) untuk memverifikasi keluaran yang benar:</a:t>
            </a:r>
            <a:endParaRPr sz="622">
              <a:solidFill>
                <a:schemeClr val="dk1"/>
              </a:solidFill>
            </a:endParaRPr>
          </a:p>
          <a:p>
            <a:pPr indent="-26812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■"/>
            </a:pP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bilangan_prima(1)</a:t>
            </a:r>
            <a:r>
              <a:rPr lang="id" sz="622">
                <a:solidFill>
                  <a:schemeClr val="dk1"/>
                </a:solidFill>
              </a:rPr>
              <a:t>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id" sz="622">
                <a:solidFill>
                  <a:schemeClr val="dk1"/>
                </a:solidFill>
              </a:rPr>
              <a:t>, karena 2 adalah bilangan prima pertama.</a:t>
            </a:r>
            <a:endParaRPr sz="622">
              <a:solidFill>
                <a:schemeClr val="dk1"/>
              </a:solidFill>
            </a:endParaRPr>
          </a:p>
          <a:p>
            <a:pPr indent="-26812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■"/>
            </a:pP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bilangan_prima(5)</a:t>
            </a:r>
            <a:r>
              <a:rPr lang="id" sz="622">
                <a:solidFill>
                  <a:schemeClr val="dk1"/>
                </a:solidFill>
              </a:rPr>
              <a:t>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id" sz="622">
                <a:solidFill>
                  <a:schemeClr val="dk1"/>
                </a:solidFill>
              </a:rPr>
              <a:t>, karena 11 adalah bilangan prima kelima.</a:t>
            </a:r>
            <a:endParaRPr sz="622">
              <a:solidFill>
                <a:schemeClr val="dk1"/>
              </a:solidFill>
            </a:endParaRPr>
          </a:p>
          <a:p>
            <a:pPr indent="-26812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■"/>
            </a:pP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bilangan_prima(8)</a:t>
            </a:r>
            <a:r>
              <a:rPr lang="id" sz="622">
                <a:solidFill>
                  <a:schemeClr val="dk1"/>
                </a:solidFill>
              </a:rPr>
              <a:t>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id" sz="622">
                <a:solidFill>
                  <a:schemeClr val="dk1"/>
                </a:solidFill>
              </a:rPr>
              <a:t>, karena 19 adalah bilangan prima kedelapan.</a:t>
            </a:r>
            <a:endParaRPr sz="622">
              <a:solidFill>
                <a:schemeClr val="dk1"/>
              </a:solidFill>
            </a:endParaRPr>
          </a:p>
          <a:p>
            <a:pPr indent="-26812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■"/>
            </a:pP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bilangan_prima(9)</a:t>
            </a:r>
            <a:r>
              <a:rPr lang="id" sz="622">
                <a:solidFill>
                  <a:schemeClr val="dk1"/>
                </a:solidFill>
              </a:rPr>
              <a:t>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lang="id" sz="622">
                <a:solidFill>
                  <a:schemeClr val="dk1"/>
                </a:solidFill>
              </a:rPr>
              <a:t>, karena 23 adalah bilangan prima kesembilan.</a:t>
            </a:r>
            <a:endParaRPr sz="622">
              <a:solidFill>
                <a:schemeClr val="dk1"/>
              </a:solidFill>
            </a:endParaRPr>
          </a:p>
          <a:p>
            <a:pPr indent="-268128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3"/>
              <a:buChar char="■"/>
            </a:pP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bilangan_prima(10)</a:t>
            </a:r>
            <a:r>
              <a:rPr lang="id" sz="622">
                <a:solidFill>
                  <a:schemeClr val="dk1"/>
                </a:solidFill>
              </a:rPr>
              <a:t> mengembalikan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29</a:t>
            </a:r>
            <a:r>
              <a:rPr lang="id" sz="622">
                <a:solidFill>
                  <a:schemeClr val="dk1"/>
                </a:solidFill>
              </a:rPr>
              <a:t>, karena 29 adalah bilangan prima kesepuluh.</a:t>
            </a:r>
            <a:endParaRPr sz="62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d" sz="622">
                <a:solidFill>
                  <a:schemeClr val="dk1"/>
                </a:solidFill>
              </a:rPr>
              <a:t>Dengan demikian, fungsi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bilangan_prima(x)</a:t>
            </a:r>
            <a:r>
              <a:rPr lang="id" sz="622">
                <a:solidFill>
                  <a:schemeClr val="dk1"/>
                </a:solidFill>
              </a:rPr>
              <a:t> efisien dalam mencari bilangan prima ke-x dengan menggunakan pendekatan iteratif dan pemeriksaan dengan fungsi </a:t>
            </a:r>
            <a:r>
              <a:rPr lang="id" sz="6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is_prima(angka)</a:t>
            </a:r>
            <a:r>
              <a:rPr lang="id" sz="622">
                <a:solidFill>
                  <a:schemeClr val="dk1"/>
                </a:solidFill>
              </a:rPr>
              <a:t> untuk memastikan bilangan prima yang tepat dikembalikan sesuai permintaan.</a:t>
            </a:r>
            <a:endParaRPr sz="6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6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72" name="Google Shape;72;p15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56650" y="41002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00" y="821988"/>
            <a:ext cx="2446050" cy="319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00" y="4407675"/>
            <a:ext cx="35843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3 - Fibonacci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025700" y="768550"/>
            <a:ext cx="51183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600">
                <a:solidFill>
                  <a:schemeClr val="dk1"/>
                </a:solidFill>
              </a:rPr>
              <a:t>Fungsi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deret_fibonacci(angka)</a:t>
            </a:r>
            <a:r>
              <a:rPr lang="id" sz="600">
                <a:solidFill>
                  <a:schemeClr val="dk1"/>
                </a:solidFill>
              </a:rPr>
              <a:t> digunakan untuk menghitung bilangan Fibonacci ke-n, dengan n diberikan sebagai parameter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. Berikut adalah penjelasan dalam bahasa Indonesia: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id" sz="600">
                <a:solidFill>
                  <a:schemeClr val="dk1"/>
                </a:solidFill>
              </a:rPr>
              <a:t>Kondisi Awal</a:t>
            </a:r>
            <a:r>
              <a:rPr lang="id" sz="600">
                <a:solidFill>
                  <a:schemeClr val="dk1"/>
                </a:solidFill>
              </a:rPr>
              <a:t>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Jika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kurang dari atau sama dengan 1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 &lt;= 1</a:t>
            </a:r>
            <a:r>
              <a:rPr lang="id" sz="600">
                <a:solidFill>
                  <a:schemeClr val="dk1"/>
                </a:solidFill>
              </a:rPr>
              <a:t>), fungsi langsung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. Ini karena urutan Fibonacci dimulai dari 0 dan 1.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id" sz="600">
                <a:solidFill>
                  <a:schemeClr val="dk1"/>
                </a:solidFill>
              </a:rPr>
              <a:t>Iterasi untuk Menghitung Fibonacci</a:t>
            </a:r>
            <a:r>
              <a:rPr lang="id" sz="600">
                <a:solidFill>
                  <a:schemeClr val="dk1"/>
                </a:solidFill>
              </a:rPr>
              <a:t>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Untuk 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yang lebih besar dari 1, fungsi menggunakan pendekatan iteratif.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Variabel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sebelumnya</a:t>
            </a:r>
            <a:r>
              <a:rPr lang="id" sz="600">
                <a:solidFill>
                  <a:schemeClr val="dk1"/>
                </a:solidFill>
              </a:rPr>
              <a:t> dan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diinisialisasi dengan nilai 0 dan 1. Ini mewakili dua bilangan pertama dalam deret Fibonacci.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Fungsi melakukan iterasi mulai dari 2 hingga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 + 1</a:t>
            </a:r>
            <a:r>
              <a:rPr lang="id" sz="600">
                <a:solidFill>
                  <a:schemeClr val="dk1"/>
                </a:solidFill>
              </a:rPr>
              <a:t> menggunakan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_ in range(2, angka + 1)</a:t>
            </a:r>
            <a:r>
              <a:rPr lang="id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Pada setiap iterasi: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chemeClr val="dk1"/>
                </a:solidFill>
              </a:rPr>
              <a:t>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sebelumnya</a:t>
            </a:r>
            <a:r>
              <a:rPr lang="id" sz="600">
                <a:solidFill>
                  <a:schemeClr val="dk1"/>
                </a:solidFill>
              </a:rPr>
              <a:t> digantikan dengan 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chemeClr val="dk1"/>
                </a:solidFill>
              </a:rPr>
              <a:t>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digantikan dengan penjumlahan dari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sebelumnya</a:t>
            </a:r>
            <a:r>
              <a:rPr lang="id" sz="600">
                <a:solidFill>
                  <a:schemeClr val="dk1"/>
                </a:solidFill>
              </a:rPr>
              <a:t> dan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, yang menghasilkan bilangan Fibonacci berikutnya dalam deret.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id" sz="600">
                <a:solidFill>
                  <a:schemeClr val="dk1"/>
                </a:solidFill>
              </a:rPr>
              <a:t>Pengembalian Nilai</a:t>
            </a:r>
            <a:r>
              <a:rPr lang="id" sz="600">
                <a:solidFill>
                  <a:schemeClr val="dk1"/>
                </a:solidFill>
              </a:rPr>
              <a:t>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Setelah iterasi selesai, 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akan berisi bilangan Fibonacci ke-n sesuai dengan parameter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Fungsi mengembalikan 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, yang merupakan bilangan Fibonacci ke-n yang diinginkan.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id" sz="600">
                <a:solidFill>
                  <a:schemeClr val="dk1"/>
                </a:solidFill>
              </a:rPr>
              <a:t>Kasus Uji</a:t>
            </a:r>
            <a:r>
              <a:rPr lang="id" sz="600">
                <a:solidFill>
                  <a:schemeClr val="dk1"/>
                </a:solidFill>
              </a:rPr>
              <a:t>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Fungsi diuji dengan beberapa kasus input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deret_fibonacci(0)</a:t>
            </a:r>
            <a:r>
              <a:rPr lang="id" sz="600">
                <a:solidFill>
                  <a:schemeClr val="dk1"/>
                </a:solidFill>
              </a:rPr>
              <a:t>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deret_fibonacci(1)</a:t>
            </a:r>
            <a:r>
              <a:rPr lang="id" sz="600">
                <a:solidFill>
                  <a:schemeClr val="dk1"/>
                </a:solidFill>
              </a:rPr>
              <a:t>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deret_fibonacci(2)</a:t>
            </a:r>
            <a:r>
              <a:rPr lang="id" sz="600">
                <a:solidFill>
                  <a:schemeClr val="dk1"/>
                </a:solidFill>
              </a:rPr>
              <a:t>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deret_fibonacci(9)</a:t>
            </a:r>
            <a:r>
              <a:rPr lang="id" sz="600">
                <a:solidFill>
                  <a:schemeClr val="dk1"/>
                </a:solidFill>
              </a:rPr>
              <a:t>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deret_fibonacci(10)</a:t>
            </a:r>
            <a:r>
              <a:rPr lang="id" sz="600">
                <a:solidFill>
                  <a:schemeClr val="dk1"/>
                </a:solidFill>
              </a:rPr>
              <a:t>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deret_fibonacci(12)</a:t>
            </a:r>
            <a:r>
              <a:rPr lang="id" sz="600">
                <a:solidFill>
                  <a:schemeClr val="dk1"/>
                </a:solidFill>
              </a:rPr>
              <a:t>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deret_fibonacci(15)</a:t>
            </a:r>
            <a:r>
              <a:rPr lang="id" sz="600">
                <a:solidFill>
                  <a:schemeClr val="dk1"/>
                </a:solidFill>
              </a:rPr>
              <a:t>) untuk memverifikasi hasilnya: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deret_fibonacci(0)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d" sz="600">
                <a:solidFill>
                  <a:schemeClr val="dk1"/>
                </a:solidFill>
              </a:rPr>
              <a:t>, karena bilangan Fibonacci ke-0 adalah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d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d" sz="600">
                <a:solidFill>
                  <a:schemeClr val="dk1"/>
                </a:solidFill>
              </a:rPr>
              <a:t>, karena bilangan Fibonacci ke-1 adalah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d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deret_fibonacci(2)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d" sz="600">
                <a:solidFill>
                  <a:schemeClr val="dk1"/>
                </a:solidFill>
              </a:rPr>
              <a:t>, karena bilangan Fibonacci ke-2 adalah hasil dari 0 + 1.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deret_fibonacci(9)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r>
              <a:rPr lang="id" sz="600">
                <a:solidFill>
                  <a:schemeClr val="dk1"/>
                </a:solidFill>
              </a:rPr>
              <a:t>, karena bilangan Fibonacci ke-9 adalah hasil dari 21 + 13.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deret_fibonacci(10)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55</a:t>
            </a:r>
            <a:r>
              <a:rPr lang="id" sz="600">
                <a:solidFill>
                  <a:schemeClr val="dk1"/>
                </a:solidFill>
              </a:rPr>
              <a:t>, karena bilangan Fibonacci ke-10 adalah hasil dari 34 + 21.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deret_fibonacci(12)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144</a:t>
            </a:r>
            <a:r>
              <a:rPr lang="id" sz="600">
                <a:solidFill>
                  <a:schemeClr val="dk1"/>
                </a:solidFill>
              </a:rPr>
              <a:t>, karena bilangan Fibonacci ke-12 adalah hasil dari 89 + 55.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deret_fibonacci(15)</a:t>
            </a:r>
            <a:r>
              <a:rPr lang="id" sz="600">
                <a:solidFill>
                  <a:schemeClr val="dk1"/>
                </a:solidFill>
              </a:rPr>
              <a:t>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610</a:t>
            </a:r>
            <a:r>
              <a:rPr lang="id" sz="600">
                <a:solidFill>
                  <a:schemeClr val="dk1"/>
                </a:solidFill>
              </a:rPr>
              <a:t>, karena bilangan Fibonacci ke-15 adalah hasil dari 377 + 233.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600">
                <a:solidFill>
                  <a:schemeClr val="dk1"/>
                </a:solidFill>
              </a:rPr>
              <a:t>Dengan demikian, fungsi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deret_fibonacci(angka)</a:t>
            </a:r>
            <a:r>
              <a:rPr lang="id" sz="600">
                <a:solidFill>
                  <a:schemeClr val="dk1"/>
                </a:solidFill>
              </a:rPr>
              <a:t> mengimplementasikan pendekatan iteratif untuk menghitung bilangan Fibonacci ke-n secara efisien dengan kompleksitas waktu O(n), di mana n adalah bilangan yang diberikan sebagai input.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00"/>
          </a:p>
        </p:txBody>
      </p:sp>
      <p:sp>
        <p:nvSpPr>
          <p:cNvPr id="82" name="Google Shape;82;p16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7725" y="3794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5" y="895075"/>
            <a:ext cx="3571450" cy="25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48" y="4131000"/>
            <a:ext cx="3454801" cy="7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4 - Prima Segi Empat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025700" y="768550"/>
            <a:ext cx="51183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d" sz="600">
                <a:solidFill>
                  <a:schemeClr val="dk1"/>
                </a:solidFill>
              </a:rPr>
              <a:t>Fungsi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generate_grid_lebar_tinggi(lebar, tinggi, mulai)</a:t>
            </a:r>
            <a:r>
              <a:rPr lang="id" sz="600">
                <a:solidFill>
                  <a:schemeClr val="dk1"/>
                </a:solidFill>
              </a:rPr>
              <a:t> digunakan untuk menghasilkan grid (tabel) berukuran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lebar x tinggi</a:t>
            </a:r>
            <a:r>
              <a:rPr lang="id" sz="600">
                <a:solidFill>
                  <a:schemeClr val="dk1"/>
                </a:solidFill>
              </a:rPr>
              <a:t> yang berisi bilangan prima yang dimulai dari angka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mulai</a:t>
            </a:r>
            <a:r>
              <a:rPr lang="id" sz="600">
                <a:solidFill>
                  <a:schemeClr val="dk1"/>
                </a:solidFill>
              </a:rPr>
              <a:t>. Berikut penjelasannya dalam bahasa Indonesia: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id" sz="600">
                <a:solidFill>
                  <a:schemeClr val="dk1"/>
                </a:solidFill>
              </a:rPr>
              <a:t>Fungsi Internal </a:t>
            </a:r>
            <a:r>
              <a:rPr b="1"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is_prime(angka)</a:t>
            </a:r>
            <a:r>
              <a:rPr lang="id" sz="600">
                <a:solidFill>
                  <a:schemeClr val="dk1"/>
                </a:solidFill>
              </a:rPr>
              <a:t>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Fungsi ini digunakan untuk memeriksa apakah suatu angka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merupakan bilangan prima.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Jika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kurang dari atau sama dengan 1, fungsi akan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id" sz="600">
                <a:solidFill>
                  <a:schemeClr val="dk1"/>
                </a:solidFill>
              </a:rPr>
              <a:t> karena bilangan prima harus lebih besar dari 1.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Jika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sama dengan 2, fungsi akan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id" sz="600">
                <a:solidFill>
                  <a:schemeClr val="dk1"/>
                </a:solidFill>
              </a:rPr>
              <a:t> karena 2 adalah bilangan prima.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Jika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genap dan bukan 2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 % 2 == 0</a:t>
            </a:r>
            <a:r>
              <a:rPr lang="id" sz="600">
                <a:solidFill>
                  <a:schemeClr val="dk1"/>
                </a:solidFill>
              </a:rPr>
              <a:t>), fungsi akan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id" sz="600">
                <a:solidFill>
                  <a:schemeClr val="dk1"/>
                </a:solidFill>
              </a:rPr>
              <a:t> karena bilangan genap lainnya bukan bilangan prima.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Selanjutnya, fungsi memeriksa pembagian dari 3 hingga akar kuadrat dari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sqrt_angka = int(angka**0.5) + 1</a:t>
            </a:r>
            <a:r>
              <a:rPr lang="id" sz="600">
                <a:solidFill>
                  <a:schemeClr val="dk1"/>
                </a:solidFill>
              </a:rPr>
              <a:t>). Iterasi ini menggunakan langkah 2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range(3, sqrt_angka, 2)</a:t>
            </a:r>
            <a:r>
              <a:rPr lang="id" sz="600">
                <a:solidFill>
                  <a:schemeClr val="dk1"/>
                </a:solidFill>
              </a:rPr>
              <a:t>) untuk hanya memeriksa bilangan ganjil saja, mengoptimalkan proses pengecekan.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Jika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habis dibagi oleh salah satu dari bilangan dalam iterasi tersebut, fungsi akan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id" sz="600">
                <a:solidFill>
                  <a:schemeClr val="dk1"/>
                </a:solidFill>
              </a:rPr>
              <a:t>. Jika tidak,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600">
                <a:solidFill>
                  <a:schemeClr val="dk1"/>
                </a:solidFill>
              </a:rPr>
              <a:t> dikembalikan sebagai bilangan prima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id" sz="600">
                <a:solidFill>
                  <a:schemeClr val="dk1"/>
                </a:solidFill>
              </a:rPr>
              <a:t>).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id" sz="600">
                <a:solidFill>
                  <a:schemeClr val="dk1"/>
                </a:solidFill>
              </a:rPr>
              <a:t>Fungsi Utama </a:t>
            </a:r>
            <a:r>
              <a:rPr b="1"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generate_grid_lebar_tinggi(lebar, tinggi, mulai)</a:t>
            </a:r>
            <a:r>
              <a:rPr lang="id" sz="600">
                <a:solidFill>
                  <a:schemeClr val="dk1"/>
                </a:solidFill>
              </a:rPr>
              <a:t>: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Fungsi ini digunakan untuk menghasilkan grid bilangan prima dengan lebar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lebar</a:t>
            </a:r>
            <a:r>
              <a:rPr lang="id" sz="600">
                <a:solidFill>
                  <a:schemeClr val="dk1"/>
                </a:solidFill>
              </a:rPr>
              <a:t> dan tinggi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tinggi</a:t>
            </a:r>
            <a:r>
              <a:rPr lang="id" sz="600">
                <a:solidFill>
                  <a:schemeClr val="dk1"/>
                </a:solidFill>
              </a:rPr>
              <a:t>, dimulai dari angka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mulai</a:t>
            </a:r>
            <a:r>
              <a:rPr lang="id" sz="600">
                <a:solidFill>
                  <a:schemeClr val="dk1"/>
                </a:solidFill>
              </a:rPr>
              <a:t>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Variabel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600">
                <a:solidFill>
                  <a:schemeClr val="dk1"/>
                </a:solidFill>
              </a:rPr>
              <a:t> diinisialisasi sebagai string kosong untuk menyimpan hasil grid.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Variabel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diinisialisasi dengan nilai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mulai</a:t>
            </a:r>
            <a:r>
              <a:rPr lang="id" sz="600">
                <a:solidFill>
                  <a:schemeClr val="dk1"/>
                </a:solidFill>
              </a:rPr>
              <a:t> untuk mulai pencarian bilangan prima dari angka tersebut.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Fungsi menggunakan dua loop bersarang untuk membangun grid: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chemeClr val="dk1"/>
                </a:solidFill>
              </a:rPr>
              <a:t>Loop luar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h in range(tinggi)</a:t>
            </a:r>
            <a:r>
              <a:rPr lang="id" sz="600">
                <a:solidFill>
                  <a:schemeClr val="dk1"/>
                </a:solidFill>
              </a:rPr>
              <a:t>) mengatur baris.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chemeClr val="dk1"/>
                </a:solidFill>
              </a:rPr>
              <a:t>Loop dalam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w in range(lebar)</a:t>
            </a:r>
            <a:r>
              <a:rPr lang="id" sz="600">
                <a:solidFill>
                  <a:schemeClr val="dk1"/>
                </a:solidFill>
              </a:rPr>
              <a:t>) mengatur kolom.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Pada setiap iterasi dari loop dalam: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chemeClr val="dk1"/>
                </a:solidFill>
              </a:rPr>
              <a:t>Fungsi memeriksa apakah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adalah bilangan prima menggunakan fungsi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is_prime(sekarang)</a:t>
            </a:r>
            <a:r>
              <a:rPr lang="id" sz="600">
                <a:solidFill>
                  <a:schemeClr val="dk1"/>
                </a:solidFill>
              </a:rPr>
              <a:t>. Jika tidak,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akan ditambah 1 sampai ditemukan bilangan prima berikutnya.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chemeClr val="dk1"/>
                </a:solidFill>
              </a:rPr>
              <a:t>Setelah menemukan bilangan prima, angka tersebut ditambahkan ke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600">
                <a:solidFill>
                  <a:schemeClr val="dk1"/>
                </a:solidFill>
              </a:rPr>
              <a:t> diikuti dengan spasi.</a:t>
            </a:r>
            <a:endParaRPr sz="600">
              <a:solidFill>
                <a:schemeClr val="dk1"/>
              </a:solidFill>
            </a:endParaRPr>
          </a:p>
          <a:p>
            <a:pPr indent="-266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■"/>
            </a:pP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sekarang</a:t>
            </a:r>
            <a:r>
              <a:rPr lang="id" sz="600">
                <a:solidFill>
                  <a:schemeClr val="dk1"/>
                </a:solidFill>
              </a:rPr>
              <a:t> kemudian ditambah 1 untuk melanjutkan pencarian bilangan prima berikutnya.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Setelah loop dalam selesai, fungsi menambahkan karakter newline (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id" sz="600">
                <a:solidFill>
                  <a:schemeClr val="dk1"/>
                </a:solidFill>
              </a:rPr>
              <a:t>) ke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600">
                <a:solidFill>
                  <a:schemeClr val="dk1"/>
                </a:solidFill>
              </a:rPr>
              <a:t> untuk memulai baris baru.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id" sz="600">
                <a:solidFill>
                  <a:schemeClr val="dk1"/>
                </a:solidFill>
              </a:rPr>
              <a:t>Akhirnya, fungsi mengembalikan </a:t>
            </a:r>
            <a:r>
              <a:rPr lang="id" sz="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600">
                <a:solidFill>
                  <a:schemeClr val="dk1"/>
                </a:solidFill>
              </a:rPr>
              <a:t> yang sudah di-strip untuk menghilangkan karakter whitespace berlebihan di akhir string.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00"/>
          </a:p>
        </p:txBody>
      </p:sp>
      <p:sp>
        <p:nvSpPr>
          <p:cNvPr id="92" name="Google Shape;92;p17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7725" y="3794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916513"/>
            <a:ext cx="2974913" cy="25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47" y="4139872"/>
            <a:ext cx="4058550" cy="9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5 - Total Maksimum Dari Deret Bilangan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025700" y="768550"/>
            <a:ext cx="51183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dk1"/>
                </a:solidFill>
              </a:rPr>
              <a:t>Fungsi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max_sequence(arr)</a:t>
            </a:r>
            <a:r>
              <a:rPr lang="id" sz="700">
                <a:solidFill>
                  <a:schemeClr val="dk1"/>
                </a:solidFill>
              </a:rPr>
              <a:t> bertujuan untuk mencari jumlah maksimum dari subarray contiguous (berurutan) dalam array yang diberikan.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700">
                <a:solidFill>
                  <a:schemeClr val="dk1"/>
                </a:solidFill>
              </a:rPr>
              <a:t>Langkah-langkah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id" sz="700">
                <a:solidFill>
                  <a:schemeClr val="dk1"/>
                </a:solidFill>
              </a:rPr>
              <a:t>Pemeriksaan Awal</a:t>
            </a:r>
            <a:r>
              <a:rPr lang="id" sz="700">
                <a:solidFill>
                  <a:schemeClr val="dk1"/>
                </a:solidFill>
              </a:rPr>
              <a:t>: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id" sz="700">
                <a:solidFill>
                  <a:schemeClr val="dk1"/>
                </a:solidFill>
              </a:rPr>
              <a:t>Jika array kosong (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not arr:</a:t>
            </a:r>
            <a:r>
              <a:rPr lang="id" sz="700">
                <a:solidFill>
                  <a:schemeClr val="dk1"/>
                </a:solidFill>
              </a:rPr>
              <a:t>), fungsi langsung mengembalikan 0 karena tidak ada subarray yang dapat dihitung jumlahnya.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id" sz="700">
                <a:solidFill>
                  <a:schemeClr val="dk1"/>
                </a:solidFill>
              </a:rPr>
              <a:t>Inisialisasi Variabel</a:t>
            </a:r>
            <a:r>
              <a:rPr lang="id" sz="700">
                <a:solidFill>
                  <a:schemeClr val="dk1"/>
                </a:solidFill>
              </a:rPr>
              <a:t>: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penjumlahan_maksimal</a:t>
            </a:r>
            <a:r>
              <a:rPr lang="id" sz="700">
                <a:solidFill>
                  <a:schemeClr val="dk1"/>
                </a:solidFill>
              </a:rPr>
              <a:t>: Inisialisasi dengan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float('-inf')</a:t>
            </a:r>
            <a:r>
              <a:rPr lang="id" sz="700">
                <a:solidFill>
                  <a:schemeClr val="dk1"/>
                </a:solidFill>
              </a:rPr>
              <a:t> untuk memastikan bahwa nilai awal adalah negatif tak terhingga, sehingga setiap jumlah subarray pertama kali pasti lebih besar.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penjumlahan_sekarang</a:t>
            </a:r>
            <a:r>
              <a:rPr lang="id" sz="700">
                <a:solidFill>
                  <a:schemeClr val="dk1"/>
                </a:solidFill>
              </a:rPr>
              <a:t>: Inisialisasi dengan 0 untuk menyimpan jumlah subarray saat ini yang sedang dihitung.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id" sz="700">
                <a:solidFill>
                  <a:schemeClr val="dk1"/>
                </a:solidFill>
              </a:rPr>
              <a:t>Iterasi Melalui Array</a:t>
            </a:r>
            <a:r>
              <a:rPr lang="id" sz="700">
                <a:solidFill>
                  <a:schemeClr val="dk1"/>
                </a:solidFill>
              </a:rPr>
              <a:t>: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id" sz="700">
                <a:solidFill>
                  <a:schemeClr val="dk1"/>
                </a:solidFill>
              </a:rPr>
              <a:t>Untuk setiap elemen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id" sz="700">
                <a:solidFill>
                  <a:schemeClr val="dk1"/>
                </a:solidFill>
              </a:rPr>
              <a:t> dalam array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id" sz="700">
                <a:solidFill>
                  <a:schemeClr val="dk1"/>
                </a:solidFill>
              </a:rPr>
              <a:t>, lakukan: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b="1" lang="id" sz="700">
                <a:solidFill>
                  <a:schemeClr val="dk1"/>
                </a:solidFill>
              </a:rPr>
              <a:t>Perbarui </a:t>
            </a:r>
            <a:r>
              <a:rPr b="1"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penjumlahan_sekarang</a:t>
            </a:r>
            <a:r>
              <a:rPr lang="id" sz="700">
                <a:solidFill>
                  <a:schemeClr val="dk1"/>
                </a:solidFill>
              </a:rPr>
              <a:t>: Ambil nilai maksimum antara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id" sz="700">
                <a:solidFill>
                  <a:schemeClr val="dk1"/>
                </a:solidFill>
              </a:rPr>
              <a:t> (elemen saat ini) dan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penjumlahan_sekarang + num</a:t>
            </a:r>
            <a:r>
              <a:rPr lang="id" sz="700">
                <a:solidFill>
                  <a:schemeClr val="dk1"/>
                </a:solidFill>
              </a:rPr>
              <a:t>. Ini untuk memutuskan apakah akan memulai subarray baru dari elemen saat ini atau melanjutkan subarray yang ada.</a:t>
            </a:r>
            <a:endParaRPr sz="700">
              <a:solidFill>
                <a:schemeClr val="dk1"/>
              </a:solidFill>
            </a:endParaRPr>
          </a:p>
          <a:p>
            <a:pPr indent="-2730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</a:pPr>
            <a:r>
              <a:rPr b="1" lang="id" sz="700">
                <a:solidFill>
                  <a:schemeClr val="dk1"/>
                </a:solidFill>
              </a:rPr>
              <a:t>Perbarui </a:t>
            </a:r>
            <a:r>
              <a:rPr b="1"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penjumlahan_maksimal</a:t>
            </a:r>
            <a:r>
              <a:rPr lang="id" sz="700">
                <a:solidFill>
                  <a:schemeClr val="dk1"/>
                </a:solidFill>
              </a:rPr>
              <a:t>: Ambil nilai maksimum antara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penjumlahan_maksimal</a:t>
            </a:r>
            <a:r>
              <a:rPr lang="id" sz="700">
                <a:solidFill>
                  <a:schemeClr val="dk1"/>
                </a:solidFill>
              </a:rPr>
              <a:t> saat ini dan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penjumlahan_sekarang</a:t>
            </a:r>
            <a:r>
              <a:rPr lang="id" sz="700">
                <a:solidFill>
                  <a:schemeClr val="dk1"/>
                </a:solidFill>
              </a:rPr>
              <a:t>. Ini untuk menyimpan jumlah subarray maksimum yang ditemukan sejauh ini.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id" sz="700">
                <a:solidFill>
                  <a:schemeClr val="dk1"/>
                </a:solidFill>
              </a:rPr>
              <a:t>Pengembalian Nilai Akhir</a:t>
            </a:r>
            <a:r>
              <a:rPr lang="id" sz="700">
                <a:solidFill>
                  <a:schemeClr val="dk1"/>
                </a:solidFill>
              </a:rPr>
              <a:t>: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id" sz="700">
                <a:solidFill>
                  <a:schemeClr val="dk1"/>
                </a:solidFill>
              </a:rPr>
              <a:t>Setelah semua elemen array telah diiterasi, kembalikan </a:t>
            </a:r>
            <a:r>
              <a:rPr lang="id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penjumlahan_maksimal</a:t>
            </a:r>
            <a:r>
              <a:rPr lang="id" sz="700">
                <a:solidFill>
                  <a:schemeClr val="dk1"/>
                </a:solidFill>
              </a:rPr>
              <a:t> sebagai hasilnya.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d" sz="700">
                <a:solidFill>
                  <a:schemeClr val="dk1"/>
                </a:solidFill>
              </a:rPr>
              <a:t>Fungsi ini menggunakan algoritma yang efisien dengan kompleksitas waktu O(n), di mana n adalah panjang array, karena hanya membutuhkan satu iterasi melalui array untuk menemukan jumlah subarray maksimum.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00"/>
          </a:p>
        </p:txBody>
      </p:sp>
      <p:sp>
        <p:nvSpPr>
          <p:cNvPr id="102" name="Google Shape;102;p18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17725" y="3794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916513"/>
            <a:ext cx="2974913" cy="25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47" y="4139872"/>
            <a:ext cx="4058550" cy="9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