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Mon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Mono-regular.fntdata"/><Relationship Id="rId10" Type="http://schemas.openxmlformats.org/officeDocument/2006/relationships/slide" Target="slides/slide5.xml"/><Relationship Id="rId13" Type="http://schemas.openxmlformats.org/officeDocument/2006/relationships/font" Target="fonts/RobotoMono-italic.fntdata"/><Relationship Id="rId12"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911fd84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911fd84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e911fd841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e911fd841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911fd841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911fd841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911fd841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911fd841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d"/>
              <a:t>PART 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a:t>Searching &amp; Sorting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21575" y="60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Problem 1- Find Min &amp; Max Number</a:t>
            </a:r>
            <a:endParaRPr/>
          </a:p>
        </p:txBody>
      </p:sp>
      <p:sp>
        <p:nvSpPr>
          <p:cNvPr id="61" name="Google Shape;61;p14"/>
          <p:cNvSpPr txBox="1"/>
          <p:nvPr>
            <p:ph idx="1" type="body"/>
          </p:nvPr>
        </p:nvSpPr>
        <p:spPr>
          <a:xfrm>
            <a:off x="4691400" y="743900"/>
            <a:ext cx="4452600" cy="43215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Clr>
                <a:schemeClr val="dk1"/>
              </a:buClr>
              <a:buSzPct val="57894"/>
              <a:buFont typeface="Arial"/>
              <a:buNone/>
            </a:pPr>
            <a:r>
              <a:rPr b="1" lang="id" sz="1900">
                <a:solidFill>
                  <a:schemeClr val="dk1"/>
                </a:solidFill>
              </a:rPr>
              <a:t>T</a:t>
            </a:r>
            <a:r>
              <a:rPr b="1" lang="id" sz="2400">
                <a:solidFill>
                  <a:schemeClr val="dk1"/>
                </a:solidFill>
              </a:rPr>
              <a:t>ujuan:</a:t>
            </a:r>
            <a:r>
              <a:rPr lang="id" sz="2400">
                <a:solidFill>
                  <a:schemeClr val="dk1"/>
                </a:solidFill>
              </a:rPr>
              <a:t> Fungsi </a:t>
            </a:r>
            <a:r>
              <a:rPr lang="id" sz="2400">
                <a:solidFill>
                  <a:srgbClr val="188038"/>
                </a:solidFill>
                <a:latin typeface="Roboto Mono"/>
                <a:ea typeface="Roboto Mono"/>
                <a:cs typeface="Roboto Mono"/>
                <a:sym typeface="Roboto Mono"/>
              </a:rPr>
              <a:t>find_min_and_max</a:t>
            </a:r>
            <a:r>
              <a:rPr lang="id" sz="2400">
                <a:solidFill>
                  <a:schemeClr val="dk1"/>
                </a:solidFill>
              </a:rPr>
              <a:t> bertujuan untuk mencari nilai minimum dan maksimum dari sebuah array beserta indeksnya masing-masing.</a:t>
            </a:r>
            <a:endParaRPr sz="2400">
              <a:solidFill>
                <a:schemeClr val="dk1"/>
              </a:solidFill>
            </a:endParaRPr>
          </a:p>
          <a:p>
            <a:pPr indent="0" lvl="0" marL="0" rtl="0" algn="l">
              <a:spcBef>
                <a:spcPts val="1200"/>
              </a:spcBef>
              <a:spcAft>
                <a:spcPts val="0"/>
              </a:spcAft>
              <a:buClr>
                <a:schemeClr val="dk1"/>
              </a:buClr>
              <a:buSzPct val="45833"/>
              <a:buFont typeface="Arial"/>
              <a:buNone/>
            </a:pPr>
            <a:r>
              <a:rPr b="1" lang="id" sz="2400">
                <a:solidFill>
                  <a:schemeClr val="dk1"/>
                </a:solidFill>
              </a:rPr>
              <a:t>Langkah-langkah:</a:t>
            </a:r>
            <a:endParaRPr b="1" sz="2400">
              <a:solidFill>
                <a:schemeClr val="dk1"/>
              </a:solidFill>
            </a:endParaRPr>
          </a:p>
          <a:p>
            <a:pPr indent="0" lvl="0" marL="0" rtl="0" algn="l">
              <a:lnSpc>
                <a:spcPct val="100000"/>
              </a:lnSpc>
              <a:spcBef>
                <a:spcPts val="0"/>
              </a:spcBef>
              <a:spcAft>
                <a:spcPts val="0"/>
              </a:spcAft>
              <a:buNone/>
            </a:pPr>
            <a:r>
              <a:rPr b="1" lang="id" sz="2400">
                <a:solidFill>
                  <a:schemeClr val="dk1"/>
                </a:solidFill>
              </a:rPr>
              <a:t>Pengecekan Array Kosong:</a:t>
            </a:r>
            <a:br>
              <a:rPr b="1" lang="id" sz="2400">
                <a:solidFill>
                  <a:schemeClr val="dk1"/>
                </a:solidFill>
              </a:rPr>
            </a:br>
            <a:br>
              <a:rPr lang="id" sz="2400">
                <a:solidFill>
                  <a:schemeClr val="dk1"/>
                </a:solidFill>
              </a:rPr>
            </a:br>
            <a:r>
              <a:rPr lang="id" sz="2400">
                <a:solidFill>
                  <a:srgbClr val="188038"/>
                </a:solidFill>
                <a:latin typeface="Roboto Mono"/>
                <a:ea typeface="Roboto Mono"/>
                <a:cs typeface="Roboto Mono"/>
                <a:sym typeface="Roboto Mono"/>
              </a:rPr>
              <a:t>if not array:</a:t>
            </a:r>
            <a:endParaRPr sz="2400">
              <a:solidFill>
                <a:srgbClr val="188038"/>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id" sz="2400">
                <a:solidFill>
                  <a:srgbClr val="188038"/>
                </a:solidFill>
                <a:latin typeface="Roboto Mono"/>
                <a:ea typeface="Roboto Mono"/>
                <a:cs typeface="Roboto Mono"/>
                <a:sym typeface="Roboto Mono"/>
              </a:rPr>
              <a:t>    return "Array kosong"</a:t>
            </a:r>
            <a:endParaRPr sz="24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id" sz="2400">
                <a:solidFill>
                  <a:schemeClr val="dk1"/>
                </a:solidFill>
              </a:rPr>
              <a:t>Jika array kosong, fungsi akan mengembalikan pesan "Array kosong".</a:t>
            </a:r>
            <a:endParaRPr sz="2400">
              <a:solidFill>
                <a:schemeClr val="dk1"/>
              </a:solidFill>
            </a:endParaRPr>
          </a:p>
          <a:p>
            <a:pPr indent="0" lvl="0" marL="0" rtl="0" algn="l">
              <a:lnSpc>
                <a:spcPct val="100000"/>
              </a:lnSpc>
              <a:spcBef>
                <a:spcPts val="0"/>
              </a:spcBef>
              <a:spcAft>
                <a:spcPts val="0"/>
              </a:spcAft>
              <a:buNone/>
            </a:pPr>
            <a:r>
              <a:rPr b="1" lang="id" sz="2400">
                <a:solidFill>
                  <a:schemeClr val="dk1"/>
                </a:solidFill>
              </a:rPr>
              <a:t>Inisialisasi Variabel:</a:t>
            </a:r>
            <a:br>
              <a:rPr b="1" lang="id" sz="2400">
                <a:solidFill>
                  <a:schemeClr val="dk1"/>
                </a:solidFill>
              </a:rPr>
            </a:br>
            <a:r>
              <a:rPr lang="id" sz="2400">
                <a:solidFill>
                  <a:schemeClr val="dk1"/>
                </a:solidFill>
              </a:rPr>
              <a:t>python</a:t>
            </a:r>
            <a:br>
              <a:rPr lang="id" sz="2400">
                <a:solidFill>
                  <a:schemeClr val="dk1"/>
                </a:solidFill>
              </a:rPr>
            </a:br>
            <a:r>
              <a:rPr lang="id" sz="2400">
                <a:solidFill>
                  <a:schemeClr val="dk1"/>
                </a:solidFill>
              </a:rPr>
              <a:t>Copy code</a:t>
            </a:r>
            <a:br>
              <a:rPr lang="id" sz="2400">
                <a:solidFill>
                  <a:schemeClr val="dk1"/>
                </a:solidFill>
              </a:rPr>
            </a:br>
            <a:r>
              <a:rPr lang="id" sz="2400">
                <a:solidFill>
                  <a:srgbClr val="188038"/>
                </a:solidFill>
                <a:latin typeface="Roboto Mono"/>
                <a:ea typeface="Roboto Mono"/>
                <a:cs typeface="Roboto Mono"/>
                <a:sym typeface="Roboto Mono"/>
              </a:rPr>
              <a:t>min_value = float('inf')</a:t>
            </a:r>
            <a:endParaRPr sz="2400">
              <a:solidFill>
                <a:srgbClr val="188038"/>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id" sz="2400">
                <a:solidFill>
                  <a:srgbClr val="188038"/>
                </a:solidFill>
                <a:latin typeface="Roboto Mono"/>
                <a:ea typeface="Roboto Mono"/>
                <a:cs typeface="Roboto Mono"/>
                <a:sym typeface="Roboto Mono"/>
              </a:rPr>
              <a:t>max_value = float('-inf')</a:t>
            </a:r>
            <a:endParaRPr sz="2400">
              <a:solidFill>
                <a:srgbClr val="188038"/>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id" sz="2400">
                <a:solidFill>
                  <a:srgbClr val="188038"/>
                </a:solidFill>
                <a:latin typeface="Roboto Mono"/>
                <a:ea typeface="Roboto Mono"/>
                <a:cs typeface="Roboto Mono"/>
                <a:sym typeface="Roboto Mono"/>
              </a:rPr>
              <a:t>min_index = -1</a:t>
            </a:r>
            <a:endParaRPr sz="2400">
              <a:solidFill>
                <a:srgbClr val="188038"/>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id" sz="2400">
                <a:solidFill>
                  <a:srgbClr val="188038"/>
                </a:solidFill>
                <a:latin typeface="Roboto Mono"/>
                <a:ea typeface="Roboto Mono"/>
                <a:cs typeface="Roboto Mono"/>
                <a:sym typeface="Roboto Mono"/>
              </a:rPr>
              <a:t>max_index = -1</a:t>
            </a:r>
            <a:endParaRPr sz="2400">
              <a:solidFill>
                <a:schemeClr val="dk1"/>
              </a:solidFill>
            </a:endParaRPr>
          </a:p>
          <a:p>
            <a:pPr indent="-266700" lvl="1" marL="914400" rtl="0" algn="l">
              <a:spcBef>
                <a:spcPts val="0"/>
              </a:spcBef>
              <a:spcAft>
                <a:spcPts val="0"/>
              </a:spcAft>
              <a:buClr>
                <a:schemeClr val="dk1"/>
              </a:buClr>
              <a:buSzPct val="100000"/>
              <a:buChar char="○"/>
            </a:pPr>
            <a:r>
              <a:rPr lang="id" sz="2400">
                <a:solidFill>
                  <a:srgbClr val="188038"/>
                </a:solidFill>
                <a:latin typeface="Roboto Mono"/>
                <a:ea typeface="Roboto Mono"/>
                <a:cs typeface="Roboto Mono"/>
                <a:sym typeface="Roboto Mono"/>
              </a:rPr>
              <a:t>min_value</a:t>
            </a:r>
            <a:r>
              <a:rPr lang="id" sz="2400">
                <a:solidFill>
                  <a:schemeClr val="dk1"/>
                </a:solidFill>
              </a:rPr>
              <a:t> diinisialisasi dengan nilai tak terhingga positif (</a:t>
            </a:r>
            <a:r>
              <a:rPr lang="id" sz="2400">
                <a:solidFill>
                  <a:srgbClr val="188038"/>
                </a:solidFill>
                <a:latin typeface="Roboto Mono"/>
                <a:ea typeface="Roboto Mono"/>
                <a:cs typeface="Roboto Mono"/>
                <a:sym typeface="Roboto Mono"/>
              </a:rPr>
              <a:t>float('inf')</a:t>
            </a:r>
            <a:r>
              <a:rPr lang="id" sz="2400">
                <a:solidFill>
                  <a:schemeClr val="dk1"/>
                </a:solidFill>
              </a:rPr>
              <a:t>), sehingga setiap nilai dalam array akan lebih kecil dari ini.</a:t>
            </a:r>
            <a:endParaRPr sz="2400">
              <a:solidFill>
                <a:schemeClr val="dk1"/>
              </a:solidFill>
            </a:endParaRPr>
          </a:p>
          <a:p>
            <a:pPr indent="-266700" lvl="1" marL="914400" rtl="0" algn="l">
              <a:spcBef>
                <a:spcPts val="0"/>
              </a:spcBef>
              <a:spcAft>
                <a:spcPts val="0"/>
              </a:spcAft>
              <a:buClr>
                <a:schemeClr val="dk1"/>
              </a:buClr>
              <a:buSzPct val="100000"/>
              <a:buChar char="○"/>
            </a:pPr>
            <a:r>
              <a:rPr lang="id" sz="2400">
                <a:solidFill>
                  <a:srgbClr val="188038"/>
                </a:solidFill>
                <a:latin typeface="Roboto Mono"/>
                <a:ea typeface="Roboto Mono"/>
                <a:cs typeface="Roboto Mono"/>
                <a:sym typeface="Roboto Mono"/>
              </a:rPr>
              <a:t>max_value</a:t>
            </a:r>
            <a:r>
              <a:rPr lang="id" sz="2400">
                <a:solidFill>
                  <a:schemeClr val="dk1"/>
                </a:solidFill>
              </a:rPr>
              <a:t> diinisialisasi dengan nilai tak terhingga negatif (</a:t>
            </a:r>
            <a:r>
              <a:rPr lang="id" sz="2400">
                <a:solidFill>
                  <a:srgbClr val="188038"/>
                </a:solidFill>
                <a:latin typeface="Roboto Mono"/>
                <a:ea typeface="Roboto Mono"/>
                <a:cs typeface="Roboto Mono"/>
                <a:sym typeface="Roboto Mono"/>
              </a:rPr>
              <a:t>float('-inf')</a:t>
            </a:r>
            <a:r>
              <a:rPr lang="id" sz="2400">
                <a:solidFill>
                  <a:schemeClr val="dk1"/>
                </a:solidFill>
              </a:rPr>
              <a:t>), sehingga setiap nilai dalam array akan lebih besar dari ini.</a:t>
            </a:r>
            <a:endParaRPr sz="2400">
              <a:solidFill>
                <a:schemeClr val="dk1"/>
              </a:solidFill>
            </a:endParaRPr>
          </a:p>
          <a:p>
            <a:pPr indent="-266700" lvl="1" marL="914400" rtl="0" algn="l">
              <a:spcBef>
                <a:spcPts val="1200"/>
              </a:spcBef>
              <a:spcAft>
                <a:spcPts val="0"/>
              </a:spcAft>
              <a:buClr>
                <a:schemeClr val="dk1"/>
              </a:buClr>
              <a:buSzPct val="100000"/>
              <a:buChar char="○"/>
            </a:pPr>
            <a:r>
              <a:rPr lang="id" sz="2400">
                <a:solidFill>
                  <a:srgbClr val="188038"/>
                </a:solidFill>
                <a:latin typeface="Roboto Mono"/>
                <a:ea typeface="Roboto Mono"/>
                <a:cs typeface="Roboto Mono"/>
                <a:sym typeface="Roboto Mono"/>
              </a:rPr>
              <a:t>min_index</a:t>
            </a:r>
            <a:r>
              <a:rPr lang="id" sz="2400">
                <a:solidFill>
                  <a:schemeClr val="dk1"/>
                </a:solidFill>
              </a:rPr>
              <a:t> dan </a:t>
            </a:r>
            <a:r>
              <a:rPr lang="id" sz="2400">
                <a:solidFill>
                  <a:srgbClr val="188038"/>
                </a:solidFill>
                <a:latin typeface="Roboto Mono"/>
                <a:ea typeface="Roboto Mono"/>
                <a:cs typeface="Roboto Mono"/>
                <a:sym typeface="Roboto Mono"/>
              </a:rPr>
              <a:t>max_index</a:t>
            </a:r>
            <a:r>
              <a:rPr lang="id" sz="2400">
                <a:solidFill>
                  <a:schemeClr val="dk1"/>
                </a:solidFill>
              </a:rPr>
              <a:t> diinisialisasi dengan -1 untuk menandakan bahwa indeks belum ditemukan.</a:t>
            </a:r>
            <a:endParaRPr sz="2400">
              <a:solidFill>
                <a:schemeClr val="dk1"/>
              </a:solidFill>
            </a:endParaRPr>
          </a:p>
          <a:p>
            <a:pPr indent="0" lvl="0" marL="0" rtl="0" algn="l">
              <a:lnSpc>
                <a:spcPct val="100000"/>
              </a:lnSpc>
              <a:spcBef>
                <a:spcPts val="0"/>
              </a:spcBef>
              <a:spcAft>
                <a:spcPts val="0"/>
              </a:spcAft>
              <a:buNone/>
            </a:pPr>
            <a:r>
              <a:rPr b="1" lang="id" sz="2400">
                <a:solidFill>
                  <a:schemeClr val="dk1"/>
                </a:solidFill>
              </a:rPr>
              <a:t>Iterasi melalui Array:</a:t>
            </a:r>
            <a:br>
              <a:rPr b="1" lang="id" sz="2400">
                <a:solidFill>
                  <a:schemeClr val="dk1"/>
                </a:solidFill>
              </a:rPr>
            </a:br>
            <a:br>
              <a:rPr lang="id" sz="2400">
                <a:solidFill>
                  <a:schemeClr val="dk1"/>
                </a:solidFill>
              </a:rPr>
            </a:br>
            <a:r>
              <a:rPr lang="id" sz="2400">
                <a:solidFill>
                  <a:srgbClr val="188038"/>
                </a:solidFill>
                <a:latin typeface="Roboto Mono"/>
                <a:ea typeface="Roboto Mono"/>
                <a:cs typeface="Roboto Mono"/>
                <a:sym typeface="Roboto Mono"/>
              </a:rPr>
              <a:t>for i, num in enumerate(array):</a:t>
            </a:r>
            <a:endParaRPr sz="2400">
              <a:solidFill>
                <a:srgbClr val="188038"/>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id" sz="2400">
                <a:solidFill>
                  <a:srgbClr val="188038"/>
                </a:solidFill>
                <a:latin typeface="Roboto Mono"/>
                <a:ea typeface="Roboto Mono"/>
                <a:cs typeface="Roboto Mono"/>
                <a:sym typeface="Roboto Mono"/>
              </a:rPr>
              <a:t>    if num &lt; min_value:</a:t>
            </a:r>
            <a:endParaRPr sz="2400">
              <a:solidFill>
                <a:srgbClr val="188038"/>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id" sz="2400">
                <a:solidFill>
                  <a:srgbClr val="188038"/>
                </a:solidFill>
                <a:latin typeface="Roboto Mono"/>
                <a:ea typeface="Roboto Mono"/>
                <a:cs typeface="Roboto Mono"/>
                <a:sym typeface="Roboto Mono"/>
              </a:rPr>
              <a:t>        min_value = num</a:t>
            </a:r>
            <a:endParaRPr sz="2400">
              <a:solidFill>
                <a:srgbClr val="188038"/>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id" sz="2400">
                <a:solidFill>
                  <a:srgbClr val="188038"/>
                </a:solidFill>
                <a:latin typeface="Roboto Mono"/>
                <a:ea typeface="Roboto Mono"/>
                <a:cs typeface="Roboto Mono"/>
                <a:sym typeface="Roboto Mono"/>
              </a:rPr>
              <a:t>        min_index = i</a:t>
            </a:r>
            <a:endParaRPr sz="2400">
              <a:solidFill>
                <a:srgbClr val="188038"/>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id" sz="2400">
                <a:solidFill>
                  <a:srgbClr val="188038"/>
                </a:solidFill>
                <a:latin typeface="Roboto Mono"/>
                <a:ea typeface="Roboto Mono"/>
                <a:cs typeface="Roboto Mono"/>
                <a:sym typeface="Roboto Mono"/>
              </a:rPr>
              <a:t>    if num &gt; max_value:</a:t>
            </a:r>
            <a:endParaRPr sz="2400">
              <a:solidFill>
                <a:srgbClr val="188038"/>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id" sz="2400">
                <a:solidFill>
                  <a:srgbClr val="188038"/>
                </a:solidFill>
                <a:latin typeface="Roboto Mono"/>
                <a:ea typeface="Roboto Mono"/>
                <a:cs typeface="Roboto Mono"/>
                <a:sym typeface="Roboto Mono"/>
              </a:rPr>
              <a:t>        max_value = num</a:t>
            </a:r>
            <a:endParaRPr sz="2400">
              <a:solidFill>
                <a:srgbClr val="188038"/>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id" sz="2400">
                <a:solidFill>
                  <a:srgbClr val="188038"/>
                </a:solidFill>
                <a:latin typeface="Roboto Mono"/>
                <a:ea typeface="Roboto Mono"/>
                <a:cs typeface="Roboto Mono"/>
                <a:sym typeface="Roboto Mono"/>
              </a:rPr>
              <a:t>        max_index = i</a:t>
            </a:r>
            <a:endParaRPr sz="24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id" sz="2400">
                <a:solidFill>
                  <a:schemeClr val="dk1"/>
                </a:solidFill>
              </a:rPr>
              <a:t>Fungsi ini menggunakan </a:t>
            </a:r>
            <a:r>
              <a:rPr lang="id" sz="2400">
                <a:solidFill>
                  <a:srgbClr val="188038"/>
                </a:solidFill>
                <a:latin typeface="Roboto Mono"/>
                <a:ea typeface="Roboto Mono"/>
                <a:cs typeface="Roboto Mono"/>
                <a:sym typeface="Roboto Mono"/>
              </a:rPr>
              <a:t>enumerate</a:t>
            </a:r>
            <a:r>
              <a:rPr lang="id" sz="2400">
                <a:solidFill>
                  <a:schemeClr val="dk1"/>
                </a:solidFill>
              </a:rPr>
              <a:t> untuk mengiterasi array dengan indeks dan nilai elemen:</a:t>
            </a:r>
            <a:endParaRPr sz="2400">
              <a:solidFill>
                <a:schemeClr val="dk1"/>
              </a:solidFill>
            </a:endParaRPr>
          </a:p>
          <a:p>
            <a:pPr indent="-266700" lvl="1" marL="914400" rtl="0" algn="l">
              <a:spcBef>
                <a:spcPts val="0"/>
              </a:spcBef>
              <a:spcAft>
                <a:spcPts val="0"/>
              </a:spcAft>
              <a:buClr>
                <a:schemeClr val="dk1"/>
              </a:buClr>
              <a:buSzPct val="100000"/>
              <a:buChar char="○"/>
            </a:pPr>
            <a:r>
              <a:rPr lang="id" sz="2400">
                <a:solidFill>
                  <a:schemeClr val="dk1"/>
                </a:solidFill>
              </a:rPr>
              <a:t>Jika </a:t>
            </a:r>
            <a:r>
              <a:rPr lang="id" sz="2400">
                <a:solidFill>
                  <a:srgbClr val="188038"/>
                </a:solidFill>
                <a:latin typeface="Roboto Mono"/>
                <a:ea typeface="Roboto Mono"/>
                <a:cs typeface="Roboto Mono"/>
                <a:sym typeface="Roboto Mono"/>
              </a:rPr>
              <a:t>num</a:t>
            </a:r>
            <a:r>
              <a:rPr lang="id" sz="2400">
                <a:solidFill>
                  <a:schemeClr val="dk1"/>
                </a:solidFill>
              </a:rPr>
              <a:t> (nilai elemen) lebih kecil dari </a:t>
            </a:r>
            <a:r>
              <a:rPr lang="id" sz="2400">
                <a:solidFill>
                  <a:srgbClr val="188038"/>
                </a:solidFill>
                <a:latin typeface="Roboto Mono"/>
                <a:ea typeface="Roboto Mono"/>
                <a:cs typeface="Roboto Mono"/>
                <a:sym typeface="Roboto Mono"/>
              </a:rPr>
              <a:t>min_value</a:t>
            </a:r>
            <a:r>
              <a:rPr lang="id" sz="2400">
                <a:solidFill>
                  <a:schemeClr val="dk1"/>
                </a:solidFill>
              </a:rPr>
              <a:t>, maka </a:t>
            </a:r>
            <a:r>
              <a:rPr lang="id" sz="2400">
                <a:solidFill>
                  <a:srgbClr val="188038"/>
                </a:solidFill>
                <a:latin typeface="Roboto Mono"/>
                <a:ea typeface="Roboto Mono"/>
                <a:cs typeface="Roboto Mono"/>
                <a:sym typeface="Roboto Mono"/>
              </a:rPr>
              <a:t>min_value</a:t>
            </a:r>
            <a:r>
              <a:rPr lang="id" sz="2400">
                <a:solidFill>
                  <a:schemeClr val="dk1"/>
                </a:solidFill>
              </a:rPr>
              <a:t> diupdate dengan </a:t>
            </a:r>
            <a:r>
              <a:rPr lang="id" sz="2400">
                <a:solidFill>
                  <a:srgbClr val="188038"/>
                </a:solidFill>
                <a:latin typeface="Roboto Mono"/>
                <a:ea typeface="Roboto Mono"/>
                <a:cs typeface="Roboto Mono"/>
                <a:sym typeface="Roboto Mono"/>
              </a:rPr>
              <a:t>num</a:t>
            </a:r>
            <a:r>
              <a:rPr lang="id" sz="2400">
                <a:solidFill>
                  <a:schemeClr val="dk1"/>
                </a:solidFill>
              </a:rPr>
              <a:t> dan </a:t>
            </a:r>
            <a:r>
              <a:rPr lang="id" sz="2400">
                <a:solidFill>
                  <a:srgbClr val="188038"/>
                </a:solidFill>
                <a:latin typeface="Roboto Mono"/>
                <a:ea typeface="Roboto Mono"/>
                <a:cs typeface="Roboto Mono"/>
                <a:sym typeface="Roboto Mono"/>
              </a:rPr>
              <a:t>min_index</a:t>
            </a:r>
            <a:r>
              <a:rPr lang="id" sz="2400">
                <a:solidFill>
                  <a:schemeClr val="dk1"/>
                </a:solidFill>
              </a:rPr>
              <a:t> diupdate dengan indeks </a:t>
            </a:r>
            <a:r>
              <a:rPr lang="id" sz="2400">
                <a:solidFill>
                  <a:srgbClr val="188038"/>
                </a:solidFill>
                <a:latin typeface="Roboto Mono"/>
                <a:ea typeface="Roboto Mono"/>
                <a:cs typeface="Roboto Mono"/>
                <a:sym typeface="Roboto Mono"/>
              </a:rPr>
              <a:t>i</a:t>
            </a:r>
            <a:r>
              <a:rPr lang="id" sz="2400">
                <a:solidFill>
                  <a:schemeClr val="dk1"/>
                </a:solidFill>
              </a:rPr>
              <a:t>.</a:t>
            </a:r>
            <a:endParaRPr sz="2400">
              <a:solidFill>
                <a:schemeClr val="dk1"/>
              </a:solidFill>
            </a:endParaRPr>
          </a:p>
          <a:p>
            <a:pPr indent="-266700" lvl="1" marL="914400" rtl="0" algn="l">
              <a:spcBef>
                <a:spcPts val="1200"/>
              </a:spcBef>
              <a:spcAft>
                <a:spcPts val="0"/>
              </a:spcAft>
              <a:buClr>
                <a:schemeClr val="dk1"/>
              </a:buClr>
              <a:buSzPct val="100000"/>
              <a:buChar char="○"/>
            </a:pPr>
            <a:r>
              <a:rPr lang="id" sz="2400">
                <a:solidFill>
                  <a:schemeClr val="dk1"/>
                </a:solidFill>
              </a:rPr>
              <a:t>Jika </a:t>
            </a:r>
            <a:r>
              <a:rPr lang="id" sz="2400">
                <a:solidFill>
                  <a:srgbClr val="188038"/>
                </a:solidFill>
                <a:latin typeface="Roboto Mono"/>
                <a:ea typeface="Roboto Mono"/>
                <a:cs typeface="Roboto Mono"/>
                <a:sym typeface="Roboto Mono"/>
              </a:rPr>
              <a:t>num</a:t>
            </a:r>
            <a:r>
              <a:rPr lang="id" sz="2400">
                <a:solidFill>
                  <a:schemeClr val="dk1"/>
                </a:solidFill>
              </a:rPr>
              <a:t> lebih besar dari </a:t>
            </a:r>
            <a:r>
              <a:rPr lang="id" sz="2400">
                <a:solidFill>
                  <a:srgbClr val="188038"/>
                </a:solidFill>
                <a:latin typeface="Roboto Mono"/>
                <a:ea typeface="Roboto Mono"/>
                <a:cs typeface="Roboto Mono"/>
                <a:sym typeface="Roboto Mono"/>
              </a:rPr>
              <a:t>max_value</a:t>
            </a:r>
            <a:r>
              <a:rPr lang="id" sz="2400">
                <a:solidFill>
                  <a:schemeClr val="dk1"/>
                </a:solidFill>
              </a:rPr>
              <a:t>, maka </a:t>
            </a:r>
            <a:r>
              <a:rPr lang="id" sz="2400">
                <a:solidFill>
                  <a:srgbClr val="188038"/>
                </a:solidFill>
                <a:latin typeface="Roboto Mono"/>
                <a:ea typeface="Roboto Mono"/>
                <a:cs typeface="Roboto Mono"/>
                <a:sym typeface="Roboto Mono"/>
              </a:rPr>
              <a:t>max_value</a:t>
            </a:r>
            <a:r>
              <a:rPr lang="id" sz="2400">
                <a:solidFill>
                  <a:schemeClr val="dk1"/>
                </a:solidFill>
              </a:rPr>
              <a:t> diupdate dengan </a:t>
            </a:r>
            <a:r>
              <a:rPr lang="id" sz="2400">
                <a:solidFill>
                  <a:srgbClr val="188038"/>
                </a:solidFill>
                <a:latin typeface="Roboto Mono"/>
                <a:ea typeface="Roboto Mono"/>
                <a:cs typeface="Roboto Mono"/>
                <a:sym typeface="Roboto Mono"/>
              </a:rPr>
              <a:t>num</a:t>
            </a:r>
            <a:r>
              <a:rPr lang="id" sz="2400">
                <a:solidFill>
                  <a:schemeClr val="dk1"/>
                </a:solidFill>
              </a:rPr>
              <a:t> dan </a:t>
            </a:r>
            <a:r>
              <a:rPr lang="id" sz="2400">
                <a:solidFill>
                  <a:srgbClr val="188038"/>
                </a:solidFill>
                <a:latin typeface="Roboto Mono"/>
                <a:ea typeface="Roboto Mono"/>
                <a:cs typeface="Roboto Mono"/>
                <a:sym typeface="Roboto Mono"/>
              </a:rPr>
              <a:t>max_index</a:t>
            </a:r>
            <a:r>
              <a:rPr lang="id" sz="2400">
                <a:solidFill>
                  <a:schemeClr val="dk1"/>
                </a:solidFill>
              </a:rPr>
              <a:t> diupdate dengan indeks </a:t>
            </a:r>
            <a:r>
              <a:rPr lang="id" sz="2400">
                <a:solidFill>
                  <a:srgbClr val="188038"/>
                </a:solidFill>
                <a:latin typeface="Roboto Mono"/>
                <a:ea typeface="Roboto Mono"/>
                <a:cs typeface="Roboto Mono"/>
                <a:sym typeface="Roboto Mono"/>
              </a:rPr>
              <a:t>i</a:t>
            </a:r>
            <a:r>
              <a:rPr lang="id" sz="2400">
                <a:solidFill>
                  <a:schemeClr val="dk1"/>
                </a:solidFill>
              </a:rPr>
              <a:t>.</a:t>
            </a:r>
            <a:endParaRPr sz="2400">
              <a:solidFill>
                <a:schemeClr val="dk1"/>
              </a:solidFill>
            </a:endParaRPr>
          </a:p>
          <a:p>
            <a:pPr indent="0" lvl="0" marL="0" rtl="0" algn="l">
              <a:lnSpc>
                <a:spcPct val="100000"/>
              </a:lnSpc>
              <a:spcBef>
                <a:spcPts val="0"/>
              </a:spcBef>
              <a:spcAft>
                <a:spcPts val="0"/>
              </a:spcAft>
              <a:buNone/>
            </a:pPr>
            <a:r>
              <a:rPr b="1" lang="id" sz="2400">
                <a:solidFill>
                  <a:schemeClr val="dk1"/>
                </a:solidFill>
              </a:rPr>
              <a:t>Mengembalikan Hasil:</a:t>
            </a:r>
            <a:br>
              <a:rPr b="1" lang="id" sz="2400">
                <a:solidFill>
                  <a:schemeClr val="dk1"/>
                </a:solidFill>
              </a:rPr>
            </a:br>
            <a:br>
              <a:rPr lang="id" sz="2400">
                <a:solidFill>
                  <a:schemeClr val="dk1"/>
                </a:solidFill>
              </a:rPr>
            </a:br>
            <a:r>
              <a:rPr lang="id" sz="2400">
                <a:solidFill>
                  <a:srgbClr val="188038"/>
                </a:solidFill>
                <a:latin typeface="Roboto Mono"/>
                <a:ea typeface="Roboto Mono"/>
                <a:cs typeface="Roboto Mono"/>
                <a:sym typeface="Roboto Mono"/>
              </a:rPr>
              <a:t>return f"min: {min_value} index: {min_index} max: {max_value} index: {max_index}"</a:t>
            </a:r>
            <a:endParaRPr sz="24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id" sz="2400">
                <a:solidFill>
                  <a:schemeClr val="dk1"/>
                </a:solidFill>
              </a:rPr>
              <a:t>Fungsi mengembalikan string yang berisi nilai minimum dan maksimum beserta indeksnya masing-masing.</a:t>
            </a:r>
            <a:endParaRPr sz="2400">
              <a:solidFill>
                <a:schemeClr val="dk1"/>
              </a:solidFill>
            </a:endParaRPr>
          </a:p>
          <a:p>
            <a:pPr indent="0" lvl="0" marL="0" rtl="0" algn="l">
              <a:lnSpc>
                <a:spcPct val="100000"/>
              </a:lnSpc>
              <a:spcBef>
                <a:spcPts val="0"/>
              </a:spcBef>
              <a:spcAft>
                <a:spcPts val="0"/>
              </a:spcAft>
              <a:buNone/>
            </a:pPr>
            <a:r>
              <a:t/>
            </a:r>
            <a:endParaRPr sz="2400"/>
          </a:p>
        </p:txBody>
      </p:sp>
      <p:sp>
        <p:nvSpPr>
          <p:cNvPr id="62" name="Google Shape;62;p14"/>
          <p:cNvSpPr txBox="1"/>
          <p:nvPr/>
        </p:nvSpPr>
        <p:spPr>
          <a:xfrm>
            <a:off x="256650" y="510175"/>
            <a:ext cx="1683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a:solidFill>
                  <a:schemeClr val="dk2"/>
                </a:solidFill>
              </a:rPr>
              <a:t>Input Program</a:t>
            </a:r>
            <a:endParaRPr sz="1300">
              <a:solidFill>
                <a:schemeClr val="dk2"/>
              </a:solidFill>
            </a:endParaRPr>
          </a:p>
        </p:txBody>
      </p:sp>
      <p:sp>
        <p:nvSpPr>
          <p:cNvPr id="63" name="Google Shape;63;p14"/>
          <p:cNvSpPr txBox="1"/>
          <p:nvPr/>
        </p:nvSpPr>
        <p:spPr>
          <a:xfrm>
            <a:off x="256650" y="3674050"/>
            <a:ext cx="1683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a:solidFill>
                  <a:schemeClr val="dk2"/>
                </a:solidFill>
              </a:rPr>
              <a:t>Output Program</a:t>
            </a:r>
            <a:endParaRPr sz="1300">
              <a:solidFill>
                <a:schemeClr val="dk2"/>
              </a:solidFill>
            </a:endParaRPr>
          </a:p>
        </p:txBody>
      </p:sp>
      <p:pic>
        <p:nvPicPr>
          <p:cNvPr id="64" name="Google Shape;64;p14"/>
          <p:cNvPicPr preferRelativeResize="0"/>
          <p:nvPr/>
        </p:nvPicPr>
        <p:blipFill>
          <a:blip r:embed="rId3">
            <a:alphaModFix/>
          </a:blip>
          <a:stretch>
            <a:fillRect/>
          </a:stretch>
        </p:blipFill>
        <p:spPr>
          <a:xfrm>
            <a:off x="337775" y="916513"/>
            <a:ext cx="3498678" cy="2474175"/>
          </a:xfrm>
          <a:prstGeom prst="rect">
            <a:avLst/>
          </a:prstGeom>
          <a:noFill/>
          <a:ln>
            <a:noFill/>
          </a:ln>
        </p:spPr>
      </p:pic>
      <p:pic>
        <p:nvPicPr>
          <p:cNvPr id="65" name="Google Shape;65;p14"/>
          <p:cNvPicPr preferRelativeResize="0"/>
          <p:nvPr/>
        </p:nvPicPr>
        <p:blipFill>
          <a:blip r:embed="rId4">
            <a:alphaModFix/>
          </a:blip>
          <a:stretch>
            <a:fillRect/>
          </a:stretch>
        </p:blipFill>
        <p:spPr>
          <a:xfrm>
            <a:off x="337772" y="4058947"/>
            <a:ext cx="4070350" cy="668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221575" y="60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Problem 2- Maximum Buy Product</a:t>
            </a:r>
            <a:endParaRPr/>
          </a:p>
        </p:txBody>
      </p:sp>
      <p:sp>
        <p:nvSpPr>
          <p:cNvPr id="71" name="Google Shape;71;p15"/>
          <p:cNvSpPr txBox="1"/>
          <p:nvPr>
            <p:ph idx="1" type="body"/>
          </p:nvPr>
        </p:nvSpPr>
        <p:spPr>
          <a:xfrm>
            <a:off x="4691400" y="743900"/>
            <a:ext cx="4452600" cy="4321500"/>
          </a:xfrm>
          <a:prstGeom prst="rect">
            <a:avLst/>
          </a:prstGeom>
        </p:spPr>
        <p:txBody>
          <a:bodyPr anchorCtr="0" anchor="t" bIns="91425" lIns="91425" spcFirstLastPara="1" rIns="91425" wrap="square" tIns="91425">
            <a:normAutofit fontScale="62500" lnSpcReduction="10000"/>
          </a:bodyPr>
          <a:lstStyle/>
          <a:p>
            <a:pPr indent="0" lvl="0" marL="0" rtl="0" algn="l">
              <a:lnSpc>
                <a:spcPct val="100000"/>
              </a:lnSpc>
              <a:spcBef>
                <a:spcPts val="1200"/>
              </a:spcBef>
              <a:spcAft>
                <a:spcPts val="0"/>
              </a:spcAft>
              <a:buClr>
                <a:schemeClr val="dk1"/>
              </a:buClr>
              <a:buSzPct val="100000"/>
              <a:buFont typeface="Arial"/>
              <a:buNone/>
            </a:pPr>
            <a:r>
              <a:rPr lang="id" sz="1100">
                <a:solidFill>
                  <a:schemeClr val="dk1"/>
                </a:solidFill>
              </a:rPr>
              <a:t>Fungsi </a:t>
            </a:r>
            <a:r>
              <a:rPr lang="id" sz="1100">
                <a:solidFill>
                  <a:srgbClr val="188038"/>
                </a:solidFill>
                <a:latin typeface="Roboto Mono"/>
                <a:ea typeface="Roboto Mono"/>
                <a:cs typeface="Roboto Mono"/>
                <a:sym typeface="Roboto Mono"/>
              </a:rPr>
              <a:t>maksimum_pembelian_produk</a:t>
            </a:r>
            <a:r>
              <a:rPr lang="id" sz="1100">
                <a:solidFill>
                  <a:schemeClr val="dk1"/>
                </a:solidFill>
              </a:rPr>
              <a:t> bertujuan untuk menghitung jumlah maksimum produk yang dapat dibeli dengan uang yang tersedia. Produk yang dapat dibeli tidak boleh ada yang duplikat.</a:t>
            </a:r>
            <a:endParaRPr sz="1100">
              <a:solidFill>
                <a:schemeClr val="dk1"/>
              </a:solidFill>
            </a:endParaRPr>
          </a:p>
          <a:p>
            <a:pPr indent="0" lvl="0" marL="0" rtl="0" algn="l">
              <a:lnSpc>
                <a:spcPct val="100000"/>
              </a:lnSpc>
              <a:spcBef>
                <a:spcPts val="1200"/>
              </a:spcBef>
              <a:spcAft>
                <a:spcPts val="0"/>
              </a:spcAft>
              <a:buClr>
                <a:schemeClr val="dk1"/>
              </a:buClr>
              <a:buSzPct val="100000"/>
              <a:buFont typeface="Arial"/>
              <a:buNone/>
            </a:pPr>
            <a:r>
              <a:rPr b="1" lang="id" sz="1100">
                <a:solidFill>
                  <a:schemeClr val="dk1"/>
                </a:solidFill>
              </a:rPr>
              <a:t>Langkah-langkah:</a:t>
            </a:r>
            <a:endParaRPr b="1" sz="1100">
              <a:solidFill>
                <a:schemeClr val="dk1"/>
              </a:solidFill>
            </a:endParaRPr>
          </a:p>
          <a:p>
            <a:pPr indent="0" lvl="0" marL="0" rtl="0" algn="l">
              <a:lnSpc>
                <a:spcPct val="100000"/>
              </a:lnSpc>
              <a:spcBef>
                <a:spcPts val="1200"/>
              </a:spcBef>
              <a:spcAft>
                <a:spcPts val="0"/>
              </a:spcAft>
              <a:buNone/>
            </a:pPr>
            <a:r>
              <a:rPr b="1" lang="id" sz="1100">
                <a:solidFill>
                  <a:schemeClr val="dk1"/>
                </a:solidFill>
              </a:rPr>
              <a:t>Menghapus Duplikasi dan Mengurutkan Harga Produk:</a:t>
            </a:r>
            <a:br>
              <a:rPr lang="id" sz="1100">
                <a:solidFill>
                  <a:schemeClr val="dk1"/>
                </a:solidFill>
              </a:rPr>
            </a:br>
            <a:r>
              <a:rPr lang="id" sz="1100">
                <a:solidFill>
                  <a:srgbClr val="188038"/>
                </a:solidFill>
                <a:latin typeface="Roboto Mono"/>
                <a:ea typeface="Roboto Mono"/>
                <a:cs typeface="Roboto Mono"/>
                <a:sym typeface="Roboto Mono"/>
              </a:rPr>
              <a:t>harga_product = sorted(set(harga_product)</a:t>
            </a:r>
            <a:endParaRPr sz="1100">
              <a:solidFill>
                <a:schemeClr val="dk1"/>
              </a:solidFill>
            </a:endParaRPr>
          </a:p>
          <a:p>
            <a:pPr indent="-272256" lvl="1" marL="914400" rtl="0" algn="l">
              <a:lnSpc>
                <a:spcPct val="100000"/>
              </a:lnSpc>
              <a:spcBef>
                <a:spcPts val="0"/>
              </a:spcBef>
              <a:spcAft>
                <a:spcPts val="0"/>
              </a:spcAft>
              <a:buClr>
                <a:schemeClr val="dk1"/>
              </a:buClr>
              <a:buSzPct val="100000"/>
              <a:buChar char="○"/>
            </a:pPr>
            <a:r>
              <a:rPr lang="id" sz="1100">
                <a:solidFill>
                  <a:srgbClr val="188038"/>
                </a:solidFill>
                <a:latin typeface="Roboto Mono"/>
                <a:ea typeface="Roboto Mono"/>
                <a:cs typeface="Roboto Mono"/>
                <a:sym typeface="Roboto Mono"/>
              </a:rPr>
              <a:t>set(harga_product)</a:t>
            </a:r>
            <a:r>
              <a:rPr lang="id" sz="1100">
                <a:solidFill>
                  <a:schemeClr val="dk1"/>
                </a:solidFill>
              </a:rPr>
              <a:t> digunakan untuk menghapus duplikasi harga produk.</a:t>
            </a:r>
            <a:endParaRPr sz="1100">
              <a:solidFill>
                <a:schemeClr val="dk1"/>
              </a:solidFill>
            </a:endParaRPr>
          </a:p>
          <a:p>
            <a:pPr indent="-272256" lvl="1" marL="914400" rtl="0" algn="l">
              <a:lnSpc>
                <a:spcPct val="100000"/>
              </a:lnSpc>
              <a:spcBef>
                <a:spcPts val="0"/>
              </a:spcBef>
              <a:spcAft>
                <a:spcPts val="0"/>
              </a:spcAft>
              <a:buClr>
                <a:schemeClr val="dk1"/>
              </a:buClr>
              <a:buSzPct val="100000"/>
              <a:buChar char="○"/>
            </a:pPr>
            <a:r>
              <a:rPr lang="id" sz="1100">
                <a:solidFill>
                  <a:srgbClr val="188038"/>
                </a:solidFill>
                <a:latin typeface="Roboto Mono"/>
                <a:ea typeface="Roboto Mono"/>
                <a:cs typeface="Roboto Mono"/>
                <a:sym typeface="Roboto Mono"/>
              </a:rPr>
              <a:t>sorted()</a:t>
            </a:r>
            <a:r>
              <a:rPr lang="id" sz="1100">
                <a:solidFill>
                  <a:schemeClr val="dk1"/>
                </a:solidFill>
              </a:rPr>
              <a:t> digunakan untuk mengurutkan harga produk dari yang terendah ke yang tertinggi.</a:t>
            </a:r>
            <a:endParaRPr sz="1100">
              <a:solidFill>
                <a:schemeClr val="dk1"/>
              </a:solidFill>
            </a:endParaRPr>
          </a:p>
          <a:p>
            <a:pPr indent="0" lvl="0" marL="0" rtl="0" algn="l">
              <a:lnSpc>
                <a:spcPct val="100000"/>
              </a:lnSpc>
              <a:spcBef>
                <a:spcPts val="0"/>
              </a:spcBef>
              <a:spcAft>
                <a:spcPts val="0"/>
              </a:spcAft>
              <a:buNone/>
            </a:pPr>
            <a:r>
              <a:rPr b="1" lang="id" sz="1100">
                <a:solidFill>
                  <a:schemeClr val="dk1"/>
                </a:solidFill>
              </a:rPr>
              <a:t>Inisialisasi Variabel:</a:t>
            </a:r>
            <a:br>
              <a:rPr lang="id" sz="1100">
                <a:solidFill>
                  <a:schemeClr val="dk1"/>
                </a:solidFill>
              </a:rPr>
            </a:br>
            <a:r>
              <a:rPr lang="id" sz="1100">
                <a:solidFill>
                  <a:srgbClr val="188038"/>
                </a:solidFill>
                <a:latin typeface="Roboto Mono"/>
                <a:ea typeface="Roboto Mono"/>
                <a:cs typeface="Roboto Mono"/>
                <a:sym typeface="Roboto Mono"/>
              </a:rPr>
              <a:t>count = 0</a:t>
            </a:r>
            <a:endParaRPr sz="1100">
              <a:solidFill>
                <a:schemeClr val="dk1"/>
              </a:solidFill>
            </a:endParaRPr>
          </a:p>
          <a:p>
            <a:pPr indent="-272256" lvl="1" marL="914400" rtl="0" algn="l">
              <a:lnSpc>
                <a:spcPct val="100000"/>
              </a:lnSpc>
              <a:spcBef>
                <a:spcPts val="0"/>
              </a:spcBef>
              <a:spcAft>
                <a:spcPts val="0"/>
              </a:spcAft>
              <a:buClr>
                <a:schemeClr val="dk1"/>
              </a:buClr>
              <a:buSzPct val="100000"/>
              <a:buChar char="○"/>
            </a:pPr>
            <a:r>
              <a:rPr lang="id" sz="1100">
                <a:solidFill>
                  <a:srgbClr val="188038"/>
                </a:solidFill>
                <a:latin typeface="Roboto Mono"/>
                <a:ea typeface="Roboto Mono"/>
                <a:cs typeface="Roboto Mono"/>
                <a:sym typeface="Roboto Mono"/>
              </a:rPr>
              <a:t>count</a:t>
            </a:r>
            <a:r>
              <a:rPr lang="id" sz="1100">
                <a:solidFill>
                  <a:schemeClr val="dk1"/>
                </a:solidFill>
              </a:rPr>
              <a:t> digunakan untuk menghitung jumlah produk yang bisa dibeli.</a:t>
            </a:r>
            <a:endParaRPr sz="1100">
              <a:solidFill>
                <a:schemeClr val="dk1"/>
              </a:solidFill>
            </a:endParaRPr>
          </a:p>
          <a:p>
            <a:pPr indent="0" lvl="0" marL="0" rtl="0" algn="l">
              <a:lnSpc>
                <a:spcPct val="100000"/>
              </a:lnSpc>
              <a:spcBef>
                <a:spcPts val="1200"/>
              </a:spcBef>
              <a:spcAft>
                <a:spcPts val="0"/>
              </a:spcAft>
              <a:buNone/>
            </a:pPr>
            <a:r>
              <a:rPr b="1" lang="id" sz="1100">
                <a:solidFill>
                  <a:schemeClr val="dk1"/>
                </a:solidFill>
              </a:rPr>
              <a:t>Iterasi melalui Daftar Harga Produk:</a:t>
            </a:r>
            <a:br>
              <a:rPr lang="id" sz="1100">
                <a:solidFill>
                  <a:schemeClr val="dk1"/>
                </a:solidFill>
              </a:rPr>
            </a:br>
            <a:r>
              <a:rPr lang="id" sz="1100">
                <a:solidFill>
                  <a:srgbClr val="188038"/>
                </a:solidFill>
                <a:latin typeface="Roboto Mono"/>
                <a:ea typeface="Roboto Mono"/>
                <a:cs typeface="Roboto Mono"/>
                <a:sym typeface="Roboto Mono"/>
              </a:rPr>
              <a:t>for harga in harga_product:</a:t>
            </a:r>
            <a:endParaRPr sz="1100">
              <a:solidFill>
                <a:srgbClr val="188038"/>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id" sz="1100">
                <a:solidFill>
                  <a:srgbClr val="188038"/>
                </a:solidFill>
                <a:latin typeface="Roboto Mono"/>
                <a:ea typeface="Roboto Mono"/>
                <a:cs typeface="Roboto Mono"/>
                <a:sym typeface="Roboto Mono"/>
              </a:rPr>
              <a:t>    if uang &gt;= harga:</a:t>
            </a:r>
            <a:endParaRPr sz="1100">
              <a:solidFill>
                <a:srgbClr val="188038"/>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id" sz="1100">
                <a:solidFill>
                  <a:srgbClr val="188038"/>
                </a:solidFill>
                <a:latin typeface="Roboto Mono"/>
                <a:ea typeface="Roboto Mono"/>
                <a:cs typeface="Roboto Mono"/>
                <a:sym typeface="Roboto Mono"/>
              </a:rPr>
              <a:t>        uang -= harga</a:t>
            </a:r>
            <a:endParaRPr sz="1100">
              <a:solidFill>
                <a:srgbClr val="188038"/>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id" sz="1100">
                <a:solidFill>
                  <a:srgbClr val="188038"/>
                </a:solidFill>
                <a:latin typeface="Roboto Mono"/>
                <a:ea typeface="Roboto Mono"/>
                <a:cs typeface="Roboto Mono"/>
                <a:sym typeface="Roboto Mono"/>
              </a:rPr>
              <a:t>        count += 1</a:t>
            </a:r>
            <a:endParaRPr sz="1100">
              <a:solidFill>
                <a:srgbClr val="188038"/>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id" sz="1100">
                <a:solidFill>
                  <a:srgbClr val="188038"/>
                </a:solidFill>
                <a:latin typeface="Roboto Mono"/>
                <a:ea typeface="Roboto Mono"/>
                <a:cs typeface="Roboto Mono"/>
                <a:sym typeface="Roboto Mono"/>
              </a:rPr>
              <a:t>    else:</a:t>
            </a:r>
            <a:endParaRPr sz="1100">
              <a:solidFill>
                <a:srgbClr val="188038"/>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id" sz="1100">
                <a:solidFill>
                  <a:srgbClr val="188038"/>
                </a:solidFill>
                <a:latin typeface="Roboto Mono"/>
                <a:ea typeface="Roboto Mono"/>
                <a:cs typeface="Roboto Mono"/>
                <a:sym typeface="Roboto Mono"/>
              </a:rPr>
              <a:t>        break</a:t>
            </a:r>
            <a:endParaRPr sz="1100">
              <a:solidFill>
                <a:srgbClr val="188038"/>
              </a:solidFill>
              <a:latin typeface="Roboto Mono"/>
              <a:ea typeface="Roboto Mono"/>
              <a:cs typeface="Roboto Mono"/>
              <a:sym typeface="Roboto Mono"/>
            </a:endParaRPr>
          </a:p>
          <a:p>
            <a:pPr indent="-272256" lvl="1" marL="914400" rtl="0" algn="l">
              <a:lnSpc>
                <a:spcPct val="100000"/>
              </a:lnSpc>
              <a:spcBef>
                <a:spcPts val="1200"/>
              </a:spcBef>
              <a:spcAft>
                <a:spcPts val="0"/>
              </a:spcAft>
              <a:buClr>
                <a:schemeClr val="dk1"/>
              </a:buClr>
              <a:buSzPct val="100000"/>
              <a:buChar char="○"/>
            </a:pPr>
            <a:r>
              <a:rPr lang="id" sz="1100">
                <a:solidFill>
                  <a:schemeClr val="dk1"/>
                </a:solidFill>
              </a:rPr>
              <a:t>Fungsi ini melakukan iterasi pada setiap harga produk yang sudah diurutkan.</a:t>
            </a:r>
            <a:endParaRPr sz="1100">
              <a:solidFill>
                <a:schemeClr val="dk1"/>
              </a:solidFill>
            </a:endParaRPr>
          </a:p>
          <a:p>
            <a:pPr indent="-272256" lvl="1" marL="914400" rtl="0" algn="l">
              <a:lnSpc>
                <a:spcPct val="100000"/>
              </a:lnSpc>
              <a:spcBef>
                <a:spcPts val="0"/>
              </a:spcBef>
              <a:spcAft>
                <a:spcPts val="0"/>
              </a:spcAft>
              <a:buClr>
                <a:schemeClr val="dk1"/>
              </a:buClr>
              <a:buSzPct val="100000"/>
              <a:buChar char="○"/>
            </a:pPr>
            <a:r>
              <a:rPr lang="id" sz="1100">
                <a:solidFill>
                  <a:schemeClr val="dk1"/>
                </a:solidFill>
              </a:rPr>
              <a:t>Jika uang yang tersedia (</a:t>
            </a:r>
            <a:r>
              <a:rPr lang="id" sz="1100">
                <a:solidFill>
                  <a:srgbClr val="188038"/>
                </a:solidFill>
                <a:latin typeface="Roboto Mono"/>
                <a:ea typeface="Roboto Mono"/>
                <a:cs typeface="Roboto Mono"/>
                <a:sym typeface="Roboto Mono"/>
              </a:rPr>
              <a:t>uang</a:t>
            </a:r>
            <a:r>
              <a:rPr lang="id" sz="1100">
                <a:solidFill>
                  <a:schemeClr val="dk1"/>
                </a:solidFill>
              </a:rPr>
              <a:t>) cukup untuk membeli produk (lebih besar atau sama dengan harga produk), maka:</a:t>
            </a:r>
            <a:endParaRPr sz="1100">
              <a:solidFill>
                <a:schemeClr val="dk1"/>
              </a:solidFill>
            </a:endParaRPr>
          </a:p>
          <a:p>
            <a:pPr indent="-272256" lvl="2" marL="1371600" rtl="0" algn="l">
              <a:lnSpc>
                <a:spcPct val="100000"/>
              </a:lnSpc>
              <a:spcBef>
                <a:spcPts val="0"/>
              </a:spcBef>
              <a:spcAft>
                <a:spcPts val="0"/>
              </a:spcAft>
              <a:buClr>
                <a:schemeClr val="dk1"/>
              </a:buClr>
              <a:buSzPct val="100000"/>
              <a:buChar char="■"/>
            </a:pPr>
            <a:r>
              <a:rPr lang="id" sz="1100">
                <a:solidFill>
                  <a:srgbClr val="188038"/>
                </a:solidFill>
                <a:latin typeface="Roboto Mono"/>
                <a:ea typeface="Roboto Mono"/>
                <a:cs typeface="Roboto Mono"/>
                <a:sym typeface="Roboto Mono"/>
              </a:rPr>
              <a:t>uang</a:t>
            </a:r>
            <a:r>
              <a:rPr lang="id" sz="1100">
                <a:solidFill>
                  <a:schemeClr val="dk1"/>
                </a:solidFill>
              </a:rPr>
              <a:t> dikurangi dengan harga produk tersebut (</a:t>
            </a:r>
            <a:r>
              <a:rPr lang="id" sz="1100">
                <a:solidFill>
                  <a:srgbClr val="188038"/>
                </a:solidFill>
                <a:latin typeface="Roboto Mono"/>
                <a:ea typeface="Roboto Mono"/>
                <a:cs typeface="Roboto Mono"/>
                <a:sym typeface="Roboto Mono"/>
              </a:rPr>
              <a:t>uang -= harga</a:t>
            </a:r>
            <a:r>
              <a:rPr lang="id" sz="1100">
                <a:solidFill>
                  <a:schemeClr val="dk1"/>
                </a:solidFill>
              </a:rPr>
              <a:t>).</a:t>
            </a:r>
            <a:endParaRPr sz="1100">
              <a:solidFill>
                <a:schemeClr val="dk1"/>
              </a:solidFill>
            </a:endParaRPr>
          </a:p>
          <a:p>
            <a:pPr indent="-272256" lvl="2" marL="1371600" rtl="0" algn="l">
              <a:lnSpc>
                <a:spcPct val="100000"/>
              </a:lnSpc>
              <a:spcBef>
                <a:spcPts val="0"/>
              </a:spcBef>
              <a:spcAft>
                <a:spcPts val="0"/>
              </a:spcAft>
              <a:buClr>
                <a:schemeClr val="dk1"/>
              </a:buClr>
              <a:buSzPct val="100000"/>
              <a:buChar char="■"/>
            </a:pPr>
            <a:r>
              <a:rPr lang="id" sz="1100">
                <a:solidFill>
                  <a:srgbClr val="188038"/>
                </a:solidFill>
                <a:latin typeface="Roboto Mono"/>
                <a:ea typeface="Roboto Mono"/>
                <a:cs typeface="Roboto Mono"/>
                <a:sym typeface="Roboto Mono"/>
              </a:rPr>
              <a:t>count</a:t>
            </a:r>
            <a:r>
              <a:rPr lang="id" sz="1100">
                <a:solidFill>
                  <a:schemeClr val="dk1"/>
                </a:solidFill>
              </a:rPr>
              <a:t> ditambah 1 (</a:t>
            </a:r>
            <a:r>
              <a:rPr lang="id" sz="1100">
                <a:solidFill>
                  <a:srgbClr val="188038"/>
                </a:solidFill>
                <a:latin typeface="Roboto Mono"/>
                <a:ea typeface="Roboto Mono"/>
                <a:cs typeface="Roboto Mono"/>
                <a:sym typeface="Roboto Mono"/>
              </a:rPr>
              <a:t>count += 1</a:t>
            </a:r>
            <a:r>
              <a:rPr lang="id" sz="1100">
                <a:solidFill>
                  <a:schemeClr val="dk1"/>
                </a:solidFill>
              </a:rPr>
              <a:t>).</a:t>
            </a:r>
            <a:endParaRPr sz="1100">
              <a:solidFill>
                <a:schemeClr val="dk1"/>
              </a:solidFill>
            </a:endParaRPr>
          </a:p>
          <a:p>
            <a:pPr indent="-272256" lvl="1" marL="914400" rtl="0" algn="l">
              <a:lnSpc>
                <a:spcPct val="100000"/>
              </a:lnSpc>
              <a:spcBef>
                <a:spcPts val="0"/>
              </a:spcBef>
              <a:spcAft>
                <a:spcPts val="0"/>
              </a:spcAft>
              <a:buClr>
                <a:schemeClr val="dk1"/>
              </a:buClr>
              <a:buSzPct val="100000"/>
              <a:buChar char="○"/>
            </a:pPr>
            <a:r>
              <a:rPr lang="id" sz="1100">
                <a:solidFill>
                  <a:schemeClr val="dk1"/>
                </a:solidFill>
              </a:rPr>
              <a:t>Jika uang yang tersedia tidak cukup untuk membeli produk, iterasi dihentikan dengan </a:t>
            </a:r>
            <a:r>
              <a:rPr lang="id" sz="1100">
                <a:solidFill>
                  <a:srgbClr val="188038"/>
                </a:solidFill>
                <a:latin typeface="Roboto Mono"/>
                <a:ea typeface="Roboto Mono"/>
                <a:cs typeface="Roboto Mono"/>
                <a:sym typeface="Roboto Mono"/>
              </a:rPr>
              <a:t>break</a:t>
            </a:r>
            <a:r>
              <a:rPr lang="id" sz="1100">
                <a:solidFill>
                  <a:schemeClr val="dk1"/>
                </a:solidFill>
              </a:rPr>
              <a:t>.</a:t>
            </a:r>
            <a:endParaRPr sz="1100">
              <a:solidFill>
                <a:schemeClr val="dk1"/>
              </a:solidFill>
            </a:endParaRPr>
          </a:p>
          <a:p>
            <a:pPr indent="0" lvl="0" marL="0" rtl="0" algn="l">
              <a:lnSpc>
                <a:spcPct val="100000"/>
              </a:lnSpc>
              <a:spcBef>
                <a:spcPts val="1200"/>
              </a:spcBef>
              <a:spcAft>
                <a:spcPts val="0"/>
              </a:spcAft>
              <a:buNone/>
            </a:pPr>
            <a:r>
              <a:rPr b="1" lang="id" sz="1100">
                <a:solidFill>
                  <a:schemeClr val="dk1"/>
                </a:solidFill>
              </a:rPr>
              <a:t>Mengembalikan Jumlah Produk yang Bisa Dibeli:</a:t>
            </a:r>
            <a:br>
              <a:rPr lang="id" sz="1100">
                <a:solidFill>
                  <a:schemeClr val="dk1"/>
                </a:solidFill>
              </a:rPr>
            </a:br>
            <a:r>
              <a:rPr lang="id" sz="1100">
                <a:solidFill>
                  <a:srgbClr val="188038"/>
                </a:solidFill>
                <a:latin typeface="Roboto Mono"/>
                <a:ea typeface="Roboto Mono"/>
                <a:cs typeface="Roboto Mono"/>
                <a:sym typeface="Roboto Mono"/>
              </a:rPr>
              <a:t>return count</a:t>
            </a:r>
            <a:endParaRPr sz="1100">
              <a:solidFill>
                <a:srgbClr val="188038"/>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id" sz="1100">
                <a:solidFill>
                  <a:schemeClr val="dk1"/>
                </a:solidFill>
              </a:rPr>
              <a:t>Fungsi mengembalikan jumlah produk yang bisa dibeli (</a:t>
            </a:r>
            <a:r>
              <a:rPr lang="id" sz="1100">
                <a:solidFill>
                  <a:srgbClr val="188038"/>
                </a:solidFill>
                <a:latin typeface="Roboto Mono"/>
                <a:ea typeface="Roboto Mono"/>
                <a:cs typeface="Roboto Mono"/>
                <a:sym typeface="Roboto Mono"/>
              </a:rPr>
              <a:t>count</a:t>
            </a:r>
            <a:r>
              <a:rPr lang="id" sz="1100">
                <a:solidFill>
                  <a:schemeClr val="dk1"/>
                </a:solidFill>
              </a:rPr>
              <a:t>).</a:t>
            </a:r>
            <a:endParaRPr sz="1100">
              <a:solidFill>
                <a:schemeClr val="dk1"/>
              </a:solidFill>
            </a:endParaRPr>
          </a:p>
          <a:p>
            <a:pPr indent="0" lvl="0" marL="0" rtl="0" algn="l">
              <a:lnSpc>
                <a:spcPct val="100000"/>
              </a:lnSpc>
              <a:spcBef>
                <a:spcPts val="1200"/>
              </a:spcBef>
              <a:spcAft>
                <a:spcPts val="0"/>
              </a:spcAft>
              <a:buNone/>
            </a:pPr>
            <a:r>
              <a:rPr lang="id" sz="1100">
                <a:solidFill>
                  <a:schemeClr val="dk1"/>
                </a:solidFill>
              </a:rPr>
              <a:t>Fungsi ini bekerja dengan terlebih dahulu menghapus duplikasi dan mengurutkan harga produk, lalu menghitung berapa banyak produk yang bisa dibeli secara berurutan dari harga yang paling rendah hingga uang habis atau tidak cukup lagi untuk membeli produk berikutnya. Pendekatan ini memastikan bahwa kita mendapatkan jumlah produk maksimum yang dapat dibeli dengan uang yang tersedia.</a:t>
            </a:r>
            <a:endParaRPr sz="1100">
              <a:solidFill>
                <a:schemeClr val="dk1"/>
              </a:solidFill>
            </a:endParaRPr>
          </a:p>
        </p:txBody>
      </p:sp>
      <p:sp>
        <p:nvSpPr>
          <p:cNvPr id="72" name="Google Shape;72;p15"/>
          <p:cNvSpPr txBox="1"/>
          <p:nvPr/>
        </p:nvSpPr>
        <p:spPr>
          <a:xfrm>
            <a:off x="256650" y="510175"/>
            <a:ext cx="1683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a:solidFill>
                  <a:schemeClr val="dk2"/>
                </a:solidFill>
              </a:rPr>
              <a:t>Input Program</a:t>
            </a:r>
            <a:endParaRPr sz="1300">
              <a:solidFill>
                <a:schemeClr val="dk2"/>
              </a:solidFill>
            </a:endParaRPr>
          </a:p>
        </p:txBody>
      </p:sp>
      <p:sp>
        <p:nvSpPr>
          <p:cNvPr id="73" name="Google Shape;73;p15"/>
          <p:cNvSpPr txBox="1"/>
          <p:nvPr/>
        </p:nvSpPr>
        <p:spPr>
          <a:xfrm>
            <a:off x="256650" y="3674050"/>
            <a:ext cx="1683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a:solidFill>
                  <a:schemeClr val="dk2"/>
                </a:solidFill>
              </a:rPr>
              <a:t>Output Program</a:t>
            </a:r>
            <a:endParaRPr sz="1300">
              <a:solidFill>
                <a:schemeClr val="dk2"/>
              </a:solidFill>
            </a:endParaRPr>
          </a:p>
        </p:txBody>
      </p:sp>
      <p:pic>
        <p:nvPicPr>
          <p:cNvPr id="74" name="Google Shape;74;p15"/>
          <p:cNvPicPr preferRelativeResize="0"/>
          <p:nvPr/>
        </p:nvPicPr>
        <p:blipFill>
          <a:blip r:embed="rId3">
            <a:alphaModFix/>
          </a:blip>
          <a:stretch>
            <a:fillRect/>
          </a:stretch>
        </p:blipFill>
        <p:spPr>
          <a:xfrm>
            <a:off x="337775" y="916513"/>
            <a:ext cx="3393631" cy="2474174"/>
          </a:xfrm>
          <a:prstGeom prst="rect">
            <a:avLst/>
          </a:prstGeom>
          <a:noFill/>
          <a:ln>
            <a:noFill/>
          </a:ln>
        </p:spPr>
      </p:pic>
      <p:pic>
        <p:nvPicPr>
          <p:cNvPr id="75" name="Google Shape;75;p15"/>
          <p:cNvPicPr preferRelativeResize="0"/>
          <p:nvPr/>
        </p:nvPicPr>
        <p:blipFill>
          <a:blip r:embed="rId4">
            <a:alphaModFix/>
          </a:blip>
          <a:stretch>
            <a:fillRect/>
          </a:stretch>
        </p:blipFill>
        <p:spPr>
          <a:xfrm>
            <a:off x="337775" y="4058950"/>
            <a:ext cx="4001751" cy="629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221575" y="60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Problem 3- Playing Domino</a:t>
            </a:r>
            <a:endParaRPr/>
          </a:p>
        </p:txBody>
      </p:sp>
      <p:sp>
        <p:nvSpPr>
          <p:cNvPr id="81" name="Google Shape;81;p16"/>
          <p:cNvSpPr txBox="1"/>
          <p:nvPr>
            <p:ph idx="1" type="body"/>
          </p:nvPr>
        </p:nvSpPr>
        <p:spPr>
          <a:xfrm>
            <a:off x="4691400" y="743900"/>
            <a:ext cx="4452600" cy="4321500"/>
          </a:xfrm>
          <a:prstGeom prst="rect">
            <a:avLst/>
          </a:prstGeom>
        </p:spPr>
        <p:txBody>
          <a:bodyPr anchorCtr="0" anchor="t" bIns="91425" lIns="91425" spcFirstLastPara="1" rIns="91425" wrap="square" tIns="91425">
            <a:normAutofit fontScale="55000" lnSpcReduction="20000"/>
          </a:bodyPr>
          <a:lstStyle/>
          <a:p>
            <a:pPr indent="0" lvl="0" marL="0" rtl="0" algn="l">
              <a:lnSpc>
                <a:spcPct val="100000"/>
              </a:lnSpc>
              <a:spcBef>
                <a:spcPts val="0"/>
              </a:spcBef>
              <a:spcAft>
                <a:spcPts val="0"/>
              </a:spcAft>
              <a:buNone/>
            </a:pPr>
            <a:r>
              <a:rPr lang="id" sz="1100">
                <a:solidFill>
                  <a:schemeClr val="dk1"/>
                </a:solidFill>
              </a:rPr>
              <a:t>Fungsi ini digunakan untuk menemukan kartu domino terbaik dari kumpulan kartu yang bisa dimainkan, dengan syarat salah satu angka pada kartu tersebut harus sama dengan salah satu angka pada kartu di deck. Kartu domino terbaik adalah kartu dengan jumlah angka terbesar.</a:t>
            </a:r>
            <a:endParaRPr sz="1100">
              <a:solidFill>
                <a:schemeClr val="dk1"/>
              </a:solidFill>
            </a:endParaRPr>
          </a:p>
          <a:p>
            <a:pPr indent="0" lvl="0" marL="0" rtl="0" algn="l">
              <a:lnSpc>
                <a:spcPct val="100000"/>
              </a:lnSpc>
              <a:spcBef>
                <a:spcPts val="0"/>
              </a:spcBef>
              <a:spcAft>
                <a:spcPts val="0"/>
              </a:spcAft>
              <a:buNone/>
            </a:pPr>
            <a:br>
              <a:rPr lang="id" sz="1100">
                <a:solidFill>
                  <a:schemeClr val="dk1"/>
                </a:solidFill>
              </a:rPr>
            </a:br>
            <a:r>
              <a:rPr b="1" lang="id" sz="1100">
                <a:solidFill>
                  <a:schemeClr val="dk1"/>
                </a:solidFill>
              </a:rPr>
              <a:t>Inisialisasi Variabel:</a:t>
            </a:r>
            <a:br>
              <a:rPr lang="id" sz="1100">
                <a:solidFill>
                  <a:schemeClr val="dk1"/>
                </a:solidFill>
              </a:rPr>
            </a:br>
            <a:r>
              <a:rPr lang="id" sz="1100">
                <a:solidFill>
                  <a:srgbClr val="188038"/>
                </a:solidFill>
                <a:latin typeface="Roboto Mono"/>
                <a:ea typeface="Roboto Mono"/>
                <a:cs typeface="Roboto Mono"/>
                <a:sym typeface="Roboto Mono"/>
              </a:rPr>
              <a:t>karu_terbaik = []</a:t>
            </a:r>
            <a:endParaRPr sz="1100">
              <a:solidFill>
                <a:srgbClr val="188038"/>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id" sz="1100">
                <a:solidFill>
                  <a:srgbClr val="188038"/>
                </a:solidFill>
                <a:latin typeface="Roboto Mono"/>
                <a:ea typeface="Roboto Mono"/>
                <a:cs typeface="Roboto Mono"/>
                <a:sym typeface="Roboto Mono"/>
              </a:rPr>
              <a:t>jumlah_angkaMaks = -1</a:t>
            </a:r>
            <a:endParaRPr sz="1100">
              <a:solidFill>
                <a:srgbClr val="188038"/>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ct val="100000"/>
              <a:buFont typeface="Arial"/>
              <a:buNone/>
            </a:pPr>
            <a:r>
              <a:t/>
            </a:r>
            <a:endParaRPr sz="1100">
              <a:solidFill>
                <a:schemeClr val="dk1"/>
              </a:solidFill>
            </a:endParaRPr>
          </a:p>
          <a:p>
            <a:pPr indent="-267017" lvl="0" marL="457200" rtl="0" algn="l">
              <a:lnSpc>
                <a:spcPct val="100000"/>
              </a:lnSpc>
              <a:spcBef>
                <a:spcPts val="1200"/>
              </a:spcBef>
              <a:spcAft>
                <a:spcPts val="0"/>
              </a:spcAft>
              <a:buClr>
                <a:schemeClr val="dk1"/>
              </a:buClr>
              <a:buSzPct val="100000"/>
              <a:buChar char="●"/>
            </a:pPr>
            <a:r>
              <a:rPr lang="id" sz="1100">
                <a:solidFill>
                  <a:srgbClr val="188038"/>
                </a:solidFill>
                <a:latin typeface="Roboto Mono"/>
                <a:ea typeface="Roboto Mono"/>
                <a:cs typeface="Roboto Mono"/>
                <a:sym typeface="Roboto Mono"/>
              </a:rPr>
              <a:t>karu_terbaik</a:t>
            </a:r>
            <a:r>
              <a:rPr lang="id" sz="1100">
                <a:solidFill>
                  <a:schemeClr val="dk1"/>
                </a:solidFill>
              </a:rPr>
              <a:t> digunakan untuk menyimpan kartu domino terbaik yang ditemukan.</a:t>
            </a:r>
            <a:endParaRPr sz="1100">
              <a:solidFill>
                <a:schemeClr val="dk1"/>
              </a:solidFill>
            </a:endParaRPr>
          </a:p>
          <a:p>
            <a:pPr indent="-267017" lvl="0" marL="457200" rtl="0" algn="l">
              <a:lnSpc>
                <a:spcPct val="100000"/>
              </a:lnSpc>
              <a:spcBef>
                <a:spcPts val="0"/>
              </a:spcBef>
              <a:spcAft>
                <a:spcPts val="0"/>
              </a:spcAft>
              <a:buClr>
                <a:schemeClr val="dk1"/>
              </a:buClr>
              <a:buSzPct val="100000"/>
              <a:buChar char="●"/>
            </a:pPr>
            <a:r>
              <a:rPr lang="id" sz="1100">
                <a:solidFill>
                  <a:srgbClr val="188038"/>
                </a:solidFill>
                <a:latin typeface="Roboto Mono"/>
                <a:ea typeface="Roboto Mono"/>
                <a:cs typeface="Roboto Mono"/>
                <a:sym typeface="Roboto Mono"/>
              </a:rPr>
              <a:t>jumlah_angkaMaks</a:t>
            </a:r>
            <a:r>
              <a:rPr lang="id" sz="1100">
                <a:solidFill>
                  <a:schemeClr val="dk1"/>
                </a:solidFill>
              </a:rPr>
              <a:t> digunakan untuk menyimpan jumlah angka terbesar dari kartu domino yang ditemukan.</a:t>
            </a:r>
            <a:endParaRPr sz="1100">
              <a:solidFill>
                <a:schemeClr val="dk1"/>
              </a:solidFill>
            </a:endParaRPr>
          </a:p>
          <a:p>
            <a:pPr indent="0" lvl="0" marL="0" rtl="0" algn="l">
              <a:lnSpc>
                <a:spcPct val="100000"/>
              </a:lnSpc>
              <a:spcBef>
                <a:spcPts val="1200"/>
              </a:spcBef>
              <a:spcAft>
                <a:spcPts val="0"/>
              </a:spcAft>
              <a:buNone/>
            </a:pPr>
            <a:r>
              <a:rPr b="1" lang="id" sz="1100">
                <a:solidFill>
                  <a:schemeClr val="dk1"/>
                </a:solidFill>
              </a:rPr>
              <a:t>Iterasi Melalui Kartu Domino:</a:t>
            </a:r>
            <a:br>
              <a:rPr lang="id" sz="1100">
                <a:solidFill>
                  <a:schemeClr val="dk1"/>
                </a:solidFill>
              </a:rPr>
            </a:br>
            <a:r>
              <a:rPr lang="id" sz="1100">
                <a:solidFill>
                  <a:srgbClr val="188038"/>
                </a:solidFill>
                <a:latin typeface="Roboto Mono"/>
                <a:ea typeface="Roboto Mono"/>
                <a:cs typeface="Roboto Mono"/>
                <a:sym typeface="Roboto Mono"/>
              </a:rPr>
              <a:t>for kartu in kartu2:</a:t>
            </a:r>
            <a:endParaRPr sz="1100">
              <a:solidFill>
                <a:srgbClr val="188038"/>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id" sz="1100">
                <a:solidFill>
                  <a:srgbClr val="188038"/>
                </a:solidFill>
                <a:latin typeface="Roboto Mono"/>
                <a:ea typeface="Roboto Mono"/>
                <a:cs typeface="Roboto Mono"/>
                <a:sym typeface="Roboto Mono"/>
              </a:rPr>
              <a:t>    if deck[0] in kartu or deck[1] in kartu:</a:t>
            </a:r>
            <a:endParaRPr sz="1100">
              <a:solidFill>
                <a:srgbClr val="188038"/>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id" sz="1100">
                <a:solidFill>
                  <a:srgbClr val="188038"/>
                </a:solidFill>
                <a:latin typeface="Roboto Mono"/>
                <a:ea typeface="Roboto Mono"/>
                <a:cs typeface="Roboto Mono"/>
                <a:sym typeface="Roboto Mono"/>
              </a:rPr>
              <a:t>        if sum(kartu) &gt; jumlah_angkaMaks:</a:t>
            </a:r>
            <a:endParaRPr sz="1100">
              <a:solidFill>
                <a:srgbClr val="188038"/>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id" sz="1100">
                <a:solidFill>
                  <a:srgbClr val="188038"/>
                </a:solidFill>
                <a:latin typeface="Roboto Mono"/>
                <a:ea typeface="Roboto Mono"/>
                <a:cs typeface="Roboto Mono"/>
                <a:sym typeface="Roboto Mono"/>
              </a:rPr>
              <a:t>            karu_terbaik = kartu</a:t>
            </a:r>
            <a:endParaRPr sz="1100">
              <a:solidFill>
                <a:srgbClr val="188038"/>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id" sz="1100">
                <a:solidFill>
                  <a:srgbClr val="188038"/>
                </a:solidFill>
                <a:latin typeface="Roboto Mono"/>
                <a:ea typeface="Roboto Mono"/>
                <a:cs typeface="Roboto Mono"/>
                <a:sym typeface="Roboto Mono"/>
              </a:rPr>
              <a:t>            jumlah_angkaMaks = sum(kartu)</a:t>
            </a:r>
            <a:endParaRPr sz="1100">
              <a:solidFill>
                <a:srgbClr val="188038"/>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ct val="100000"/>
              <a:buFont typeface="Arial"/>
              <a:buNone/>
            </a:pPr>
            <a:r>
              <a:t/>
            </a:r>
            <a:endParaRPr sz="1100">
              <a:solidFill>
                <a:schemeClr val="dk1"/>
              </a:solidFill>
            </a:endParaRPr>
          </a:p>
          <a:p>
            <a:pPr indent="-267017" lvl="0" marL="457200" rtl="0" algn="l">
              <a:lnSpc>
                <a:spcPct val="100000"/>
              </a:lnSpc>
              <a:spcBef>
                <a:spcPts val="1200"/>
              </a:spcBef>
              <a:spcAft>
                <a:spcPts val="0"/>
              </a:spcAft>
              <a:buClr>
                <a:schemeClr val="dk1"/>
              </a:buClr>
              <a:buSzPct val="100000"/>
              <a:buChar char="●"/>
            </a:pPr>
            <a:r>
              <a:rPr lang="id" sz="1100">
                <a:solidFill>
                  <a:schemeClr val="dk1"/>
                </a:solidFill>
              </a:rPr>
              <a:t>Fungsi melakukan iterasi pada setiap kartu dalam daftar </a:t>
            </a:r>
            <a:r>
              <a:rPr lang="id" sz="1100">
                <a:solidFill>
                  <a:srgbClr val="188038"/>
                </a:solidFill>
                <a:latin typeface="Roboto Mono"/>
                <a:ea typeface="Roboto Mono"/>
                <a:cs typeface="Roboto Mono"/>
                <a:sym typeface="Roboto Mono"/>
              </a:rPr>
              <a:t>kartu2</a:t>
            </a:r>
            <a:r>
              <a:rPr lang="id" sz="1100">
                <a:solidFill>
                  <a:schemeClr val="dk1"/>
                </a:solidFill>
              </a:rPr>
              <a:t>.</a:t>
            </a:r>
            <a:endParaRPr sz="1100">
              <a:solidFill>
                <a:schemeClr val="dk1"/>
              </a:solidFill>
            </a:endParaRPr>
          </a:p>
          <a:p>
            <a:pPr indent="-267017" lvl="0" marL="457200" rtl="0" algn="l">
              <a:lnSpc>
                <a:spcPct val="100000"/>
              </a:lnSpc>
              <a:spcBef>
                <a:spcPts val="0"/>
              </a:spcBef>
              <a:spcAft>
                <a:spcPts val="0"/>
              </a:spcAft>
              <a:buClr>
                <a:schemeClr val="dk1"/>
              </a:buClr>
              <a:buSzPct val="100000"/>
              <a:buChar char="●"/>
            </a:pPr>
            <a:r>
              <a:rPr lang="id" sz="1100">
                <a:solidFill>
                  <a:schemeClr val="dk1"/>
                </a:solidFill>
              </a:rPr>
              <a:t>Pada setiap iterasi, dicek apakah salah satu angka dari </a:t>
            </a:r>
            <a:r>
              <a:rPr lang="id" sz="1100">
                <a:solidFill>
                  <a:srgbClr val="188038"/>
                </a:solidFill>
                <a:latin typeface="Roboto Mono"/>
                <a:ea typeface="Roboto Mono"/>
                <a:cs typeface="Roboto Mono"/>
                <a:sym typeface="Roboto Mono"/>
              </a:rPr>
              <a:t>deck</a:t>
            </a:r>
            <a:r>
              <a:rPr lang="id" sz="1100">
                <a:solidFill>
                  <a:schemeClr val="dk1"/>
                </a:solidFill>
              </a:rPr>
              <a:t> (</a:t>
            </a:r>
            <a:r>
              <a:rPr lang="id" sz="1100">
                <a:solidFill>
                  <a:srgbClr val="188038"/>
                </a:solidFill>
                <a:latin typeface="Roboto Mono"/>
                <a:ea typeface="Roboto Mono"/>
                <a:cs typeface="Roboto Mono"/>
                <a:sym typeface="Roboto Mono"/>
              </a:rPr>
              <a:t>deck[0]</a:t>
            </a:r>
            <a:r>
              <a:rPr lang="id" sz="1100">
                <a:solidFill>
                  <a:schemeClr val="dk1"/>
                </a:solidFill>
              </a:rPr>
              <a:t> atau </a:t>
            </a:r>
            <a:r>
              <a:rPr lang="id" sz="1100">
                <a:solidFill>
                  <a:srgbClr val="188038"/>
                </a:solidFill>
                <a:latin typeface="Roboto Mono"/>
                <a:ea typeface="Roboto Mono"/>
                <a:cs typeface="Roboto Mono"/>
                <a:sym typeface="Roboto Mono"/>
              </a:rPr>
              <a:t>deck[1]</a:t>
            </a:r>
            <a:r>
              <a:rPr lang="id" sz="1100">
                <a:solidFill>
                  <a:schemeClr val="dk1"/>
                </a:solidFill>
              </a:rPr>
              <a:t>) terdapat di dalam kartu saat ini (</a:t>
            </a:r>
            <a:r>
              <a:rPr lang="id" sz="1100">
                <a:solidFill>
                  <a:srgbClr val="188038"/>
                </a:solidFill>
                <a:latin typeface="Roboto Mono"/>
                <a:ea typeface="Roboto Mono"/>
                <a:cs typeface="Roboto Mono"/>
                <a:sym typeface="Roboto Mono"/>
              </a:rPr>
              <a:t>kartu</a:t>
            </a:r>
            <a:r>
              <a:rPr lang="id" sz="1100">
                <a:solidFill>
                  <a:schemeClr val="dk1"/>
                </a:solidFill>
              </a:rPr>
              <a:t>).</a:t>
            </a:r>
            <a:endParaRPr sz="1100">
              <a:solidFill>
                <a:schemeClr val="dk1"/>
              </a:solidFill>
            </a:endParaRPr>
          </a:p>
          <a:p>
            <a:pPr indent="-267017" lvl="0" marL="457200" rtl="0" algn="l">
              <a:lnSpc>
                <a:spcPct val="100000"/>
              </a:lnSpc>
              <a:spcBef>
                <a:spcPts val="0"/>
              </a:spcBef>
              <a:spcAft>
                <a:spcPts val="0"/>
              </a:spcAft>
              <a:buClr>
                <a:schemeClr val="dk1"/>
              </a:buClr>
              <a:buSzPct val="100000"/>
              <a:buChar char="●"/>
            </a:pPr>
            <a:r>
              <a:rPr lang="id" sz="1100">
                <a:solidFill>
                  <a:schemeClr val="dk1"/>
                </a:solidFill>
              </a:rPr>
              <a:t>Jika ya, maka jumlahkan angka-angka di kartu tersebut (</a:t>
            </a:r>
            <a:r>
              <a:rPr lang="id" sz="1100">
                <a:solidFill>
                  <a:srgbClr val="188038"/>
                </a:solidFill>
                <a:latin typeface="Roboto Mono"/>
                <a:ea typeface="Roboto Mono"/>
                <a:cs typeface="Roboto Mono"/>
                <a:sym typeface="Roboto Mono"/>
              </a:rPr>
              <a:t>sum(kartu)</a:t>
            </a:r>
            <a:r>
              <a:rPr lang="id" sz="1100">
                <a:solidFill>
                  <a:schemeClr val="dk1"/>
                </a:solidFill>
              </a:rPr>
              <a:t>) dan bandingkan dengan </a:t>
            </a:r>
            <a:r>
              <a:rPr lang="id" sz="1100">
                <a:solidFill>
                  <a:srgbClr val="188038"/>
                </a:solidFill>
                <a:latin typeface="Roboto Mono"/>
                <a:ea typeface="Roboto Mono"/>
                <a:cs typeface="Roboto Mono"/>
                <a:sym typeface="Roboto Mono"/>
              </a:rPr>
              <a:t>jumlah_angkaMaks</a:t>
            </a:r>
            <a:r>
              <a:rPr lang="id" sz="1100">
                <a:solidFill>
                  <a:schemeClr val="dk1"/>
                </a:solidFill>
              </a:rPr>
              <a:t>.</a:t>
            </a:r>
            <a:endParaRPr sz="1100">
              <a:solidFill>
                <a:schemeClr val="dk1"/>
              </a:solidFill>
            </a:endParaRPr>
          </a:p>
          <a:p>
            <a:pPr indent="-267017" lvl="0" marL="457200" rtl="0" algn="l">
              <a:lnSpc>
                <a:spcPct val="100000"/>
              </a:lnSpc>
              <a:spcBef>
                <a:spcPts val="0"/>
              </a:spcBef>
              <a:spcAft>
                <a:spcPts val="0"/>
              </a:spcAft>
              <a:buClr>
                <a:schemeClr val="dk1"/>
              </a:buClr>
              <a:buSzPct val="100000"/>
              <a:buChar char="●"/>
            </a:pPr>
            <a:r>
              <a:rPr lang="id" sz="1100">
                <a:solidFill>
                  <a:schemeClr val="dk1"/>
                </a:solidFill>
              </a:rPr>
              <a:t>Jika jumlah angka pada kartu saat ini lebih besar dari </a:t>
            </a:r>
            <a:r>
              <a:rPr lang="id" sz="1100">
                <a:solidFill>
                  <a:srgbClr val="188038"/>
                </a:solidFill>
                <a:latin typeface="Roboto Mono"/>
                <a:ea typeface="Roboto Mono"/>
                <a:cs typeface="Roboto Mono"/>
                <a:sym typeface="Roboto Mono"/>
              </a:rPr>
              <a:t>jumlah_angkaMaks</a:t>
            </a:r>
            <a:r>
              <a:rPr lang="id" sz="1100">
                <a:solidFill>
                  <a:schemeClr val="dk1"/>
                </a:solidFill>
              </a:rPr>
              <a:t> yang saat ini disimpan, maka perbarui </a:t>
            </a:r>
            <a:r>
              <a:rPr lang="id" sz="1100">
                <a:solidFill>
                  <a:srgbClr val="188038"/>
                </a:solidFill>
                <a:latin typeface="Roboto Mono"/>
                <a:ea typeface="Roboto Mono"/>
                <a:cs typeface="Roboto Mono"/>
                <a:sym typeface="Roboto Mono"/>
              </a:rPr>
              <a:t>karu_terbaik</a:t>
            </a:r>
            <a:r>
              <a:rPr lang="id" sz="1100">
                <a:solidFill>
                  <a:schemeClr val="dk1"/>
                </a:solidFill>
              </a:rPr>
              <a:t> menjadi kartu saat ini dan perbarui </a:t>
            </a:r>
            <a:r>
              <a:rPr lang="id" sz="1100">
                <a:solidFill>
                  <a:srgbClr val="188038"/>
                </a:solidFill>
                <a:latin typeface="Roboto Mono"/>
                <a:ea typeface="Roboto Mono"/>
                <a:cs typeface="Roboto Mono"/>
                <a:sym typeface="Roboto Mono"/>
              </a:rPr>
              <a:t>jumlah_angkaMaks</a:t>
            </a:r>
            <a:r>
              <a:rPr lang="id" sz="1100">
                <a:solidFill>
                  <a:schemeClr val="dk1"/>
                </a:solidFill>
              </a:rPr>
              <a:t>.</a:t>
            </a:r>
            <a:endParaRPr sz="1100">
              <a:solidFill>
                <a:schemeClr val="dk1"/>
              </a:solidFill>
            </a:endParaRPr>
          </a:p>
          <a:p>
            <a:pPr indent="0" lvl="0" marL="0" rtl="0" algn="l">
              <a:lnSpc>
                <a:spcPct val="100000"/>
              </a:lnSpc>
              <a:spcBef>
                <a:spcPts val="1200"/>
              </a:spcBef>
              <a:spcAft>
                <a:spcPts val="0"/>
              </a:spcAft>
              <a:buNone/>
            </a:pPr>
            <a:r>
              <a:rPr b="1" lang="id" sz="1100">
                <a:solidFill>
                  <a:schemeClr val="dk1"/>
                </a:solidFill>
              </a:rPr>
              <a:t>Mengembalikan Kartu Domino Terbaik:</a:t>
            </a:r>
            <a:br>
              <a:rPr lang="id" sz="1100">
                <a:solidFill>
                  <a:schemeClr val="dk1"/>
                </a:solidFill>
              </a:rPr>
            </a:br>
            <a:r>
              <a:rPr lang="id" sz="1100">
                <a:solidFill>
                  <a:srgbClr val="188038"/>
                </a:solidFill>
                <a:latin typeface="Roboto Mono"/>
                <a:ea typeface="Roboto Mono"/>
                <a:cs typeface="Roboto Mono"/>
                <a:sym typeface="Roboto Mono"/>
              </a:rPr>
              <a:t>return karu_terbaik</a:t>
            </a:r>
            <a:endParaRPr sz="1100">
              <a:solidFill>
                <a:srgbClr val="188038"/>
              </a:solidFill>
              <a:latin typeface="Roboto Mono"/>
              <a:ea typeface="Roboto Mono"/>
              <a:cs typeface="Roboto Mono"/>
              <a:sym typeface="Roboto Mono"/>
            </a:endParaRPr>
          </a:p>
          <a:p>
            <a:pPr indent="0" lvl="0" marL="0" rtl="0" algn="l">
              <a:lnSpc>
                <a:spcPct val="100000"/>
              </a:lnSpc>
              <a:spcBef>
                <a:spcPts val="0"/>
              </a:spcBef>
              <a:spcAft>
                <a:spcPts val="0"/>
              </a:spcAft>
              <a:buClr>
                <a:schemeClr val="dk1"/>
              </a:buClr>
              <a:buSzPct val="100000"/>
              <a:buFont typeface="Arial"/>
              <a:buNone/>
            </a:pPr>
            <a:r>
              <a:t/>
            </a:r>
            <a:endParaRPr sz="1100">
              <a:solidFill>
                <a:schemeClr val="dk1"/>
              </a:solidFill>
            </a:endParaRPr>
          </a:p>
          <a:p>
            <a:pPr indent="-267017" lvl="0" marL="457200" rtl="0" algn="l">
              <a:lnSpc>
                <a:spcPct val="100000"/>
              </a:lnSpc>
              <a:spcBef>
                <a:spcPts val="1200"/>
              </a:spcBef>
              <a:spcAft>
                <a:spcPts val="0"/>
              </a:spcAft>
              <a:buClr>
                <a:schemeClr val="dk1"/>
              </a:buClr>
              <a:buSzPct val="100000"/>
              <a:buChar char="●"/>
            </a:pPr>
            <a:r>
              <a:rPr lang="id" sz="1100">
                <a:solidFill>
                  <a:schemeClr val="dk1"/>
                </a:solidFill>
              </a:rPr>
              <a:t>Setelah iterasi selesai, fungsi mengembalikan </a:t>
            </a:r>
            <a:r>
              <a:rPr lang="id" sz="1100">
                <a:solidFill>
                  <a:srgbClr val="188038"/>
                </a:solidFill>
                <a:latin typeface="Roboto Mono"/>
                <a:ea typeface="Roboto Mono"/>
                <a:cs typeface="Roboto Mono"/>
                <a:sym typeface="Roboto Mono"/>
              </a:rPr>
              <a:t>karu_terbaik</a:t>
            </a:r>
            <a:r>
              <a:rPr lang="id" sz="1100">
                <a:solidFill>
                  <a:schemeClr val="dk1"/>
                </a:solidFill>
              </a:rPr>
              <a:t>, yaitu kartu domino terbaik yang telah ditemukan. Jika tidak ada kartu yang memenuhi syarat, maka </a:t>
            </a:r>
            <a:r>
              <a:rPr lang="id" sz="1100">
                <a:solidFill>
                  <a:srgbClr val="188038"/>
                </a:solidFill>
                <a:latin typeface="Roboto Mono"/>
                <a:ea typeface="Roboto Mono"/>
                <a:cs typeface="Roboto Mono"/>
                <a:sym typeface="Roboto Mono"/>
              </a:rPr>
              <a:t>karu_terbaik</a:t>
            </a:r>
            <a:r>
              <a:rPr lang="id" sz="1100">
                <a:solidFill>
                  <a:schemeClr val="dk1"/>
                </a:solidFill>
              </a:rPr>
              <a:t> tetap berupa list kosong.</a:t>
            </a:r>
            <a:endParaRPr sz="1100">
              <a:solidFill>
                <a:schemeClr val="dk1"/>
              </a:solidFill>
            </a:endParaRPr>
          </a:p>
          <a:p>
            <a:pPr indent="0" lvl="0" marL="0" rtl="0" algn="l">
              <a:lnSpc>
                <a:spcPct val="100000"/>
              </a:lnSpc>
              <a:spcBef>
                <a:spcPts val="1200"/>
              </a:spcBef>
              <a:spcAft>
                <a:spcPts val="0"/>
              </a:spcAft>
              <a:buNone/>
            </a:pPr>
            <a:r>
              <a:rPr lang="id" sz="1100">
                <a:solidFill>
                  <a:schemeClr val="dk1"/>
                </a:solidFill>
              </a:rPr>
              <a:t>Fungsi </a:t>
            </a:r>
            <a:r>
              <a:rPr lang="id" sz="1100">
                <a:solidFill>
                  <a:srgbClr val="188038"/>
                </a:solidFill>
                <a:latin typeface="Roboto Mono"/>
                <a:ea typeface="Roboto Mono"/>
                <a:cs typeface="Roboto Mono"/>
                <a:sym typeface="Roboto Mono"/>
              </a:rPr>
              <a:t>bermain_domino</a:t>
            </a:r>
            <a:r>
              <a:rPr lang="id" sz="1100">
                <a:solidFill>
                  <a:schemeClr val="dk1"/>
                </a:solidFill>
              </a:rPr>
              <a:t> digunakan untuk menemukan kartu domino terbaik yang bisa dimainkan dari tangan berdasarkan kartu yang ada di deck. Kartu terbaik adalah kartu dengan jumlah angka terbesar yang memenuhi syarat yang ditentukan.</a:t>
            </a:r>
            <a:endParaRPr sz="1100">
              <a:solidFill>
                <a:schemeClr val="dk1"/>
              </a:solidFill>
            </a:endParaRPr>
          </a:p>
          <a:p>
            <a:pPr indent="0" lvl="0" marL="0" rtl="0" algn="l">
              <a:lnSpc>
                <a:spcPct val="100000"/>
              </a:lnSpc>
              <a:spcBef>
                <a:spcPts val="1200"/>
              </a:spcBef>
              <a:spcAft>
                <a:spcPts val="0"/>
              </a:spcAft>
              <a:buClr>
                <a:schemeClr val="dk1"/>
              </a:buClr>
              <a:buSzPct val="100000"/>
              <a:buFont typeface="Arial"/>
              <a:buNone/>
            </a:pPr>
            <a:r>
              <a:rPr b="1" lang="id" sz="1100">
                <a:solidFill>
                  <a:schemeClr val="dk1"/>
                </a:solidFill>
              </a:rPr>
              <a:t>Input: </a:t>
            </a:r>
            <a:r>
              <a:rPr b="1" lang="id" sz="1100">
                <a:solidFill>
                  <a:srgbClr val="188038"/>
                </a:solidFill>
                <a:latin typeface="Roboto Mono"/>
                <a:ea typeface="Roboto Mono"/>
                <a:cs typeface="Roboto Mono"/>
                <a:sym typeface="Roboto Mono"/>
              </a:rPr>
              <a:t>[[6, 5], [3, 4], [2, 1], [3, 3]], [4, 3]</a:t>
            </a:r>
            <a:r>
              <a:rPr lang="id" sz="1100">
                <a:solidFill>
                  <a:schemeClr val="dk1"/>
                </a:solidFill>
              </a:rPr>
              <a:t> Output: </a:t>
            </a:r>
            <a:r>
              <a:rPr lang="id" sz="1100">
                <a:solidFill>
                  <a:srgbClr val="188038"/>
                </a:solidFill>
                <a:latin typeface="Roboto Mono"/>
                <a:ea typeface="Roboto Mono"/>
                <a:cs typeface="Roboto Mono"/>
                <a:sym typeface="Roboto Mono"/>
              </a:rPr>
              <a:t>[3, 4]</a:t>
            </a:r>
            <a:endParaRPr sz="1100">
              <a:solidFill>
                <a:srgbClr val="188038"/>
              </a:solidFill>
              <a:latin typeface="Roboto Mono"/>
              <a:ea typeface="Roboto Mono"/>
              <a:cs typeface="Roboto Mono"/>
              <a:sym typeface="Roboto Mono"/>
            </a:endParaRPr>
          </a:p>
          <a:p>
            <a:pPr indent="-267017" lvl="0" marL="457200" rtl="0" algn="l">
              <a:lnSpc>
                <a:spcPct val="100000"/>
              </a:lnSpc>
              <a:spcBef>
                <a:spcPts val="1200"/>
              </a:spcBef>
              <a:spcAft>
                <a:spcPts val="0"/>
              </a:spcAft>
              <a:buClr>
                <a:schemeClr val="dk1"/>
              </a:buClr>
              <a:buSzPct val="100000"/>
              <a:buChar char="●"/>
            </a:pPr>
            <a:r>
              <a:rPr lang="id" sz="1100">
                <a:solidFill>
                  <a:schemeClr val="dk1"/>
                </a:solidFill>
              </a:rPr>
              <a:t>Kartu yang bisa dimainkan adalah </a:t>
            </a:r>
            <a:r>
              <a:rPr lang="id" sz="1100">
                <a:solidFill>
                  <a:srgbClr val="188038"/>
                </a:solidFill>
                <a:latin typeface="Roboto Mono"/>
                <a:ea typeface="Roboto Mono"/>
                <a:cs typeface="Roboto Mono"/>
                <a:sym typeface="Roboto Mono"/>
              </a:rPr>
              <a:t>[6, 5]</a:t>
            </a:r>
            <a:r>
              <a:rPr lang="id" sz="1100">
                <a:solidFill>
                  <a:schemeClr val="dk1"/>
                </a:solidFill>
              </a:rPr>
              <a:t>, </a:t>
            </a:r>
            <a:r>
              <a:rPr lang="id" sz="1100">
                <a:solidFill>
                  <a:srgbClr val="188038"/>
                </a:solidFill>
                <a:latin typeface="Roboto Mono"/>
                <a:ea typeface="Roboto Mono"/>
                <a:cs typeface="Roboto Mono"/>
                <a:sym typeface="Roboto Mono"/>
              </a:rPr>
              <a:t>[3, 4]</a:t>
            </a:r>
            <a:r>
              <a:rPr lang="id" sz="1100">
                <a:solidFill>
                  <a:schemeClr val="dk1"/>
                </a:solidFill>
              </a:rPr>
              <a:t>, </a:t>
            </a:r>
            <a:r>
              <a:rPr lang="id" sz="1100">
                <a:solidFill>
                  <a:srgbClr val="188038"/>
                </a:solidFill>
                <a:latin typeface="Roboto Mono"/>
                <a:ea typeface="Roboto Mono"/>
                <a:cs typeface="Roboto Mono"/>
                <a:sym typeface="Roboto Mono"/>
              </a:rPr>
              <a:t>[2, 1]</a:t>
            </a:r>
            <a:r>
              <a:rPr lang="id" sz="1100">
                <a:solidFill>
                  <a:schemeClr val="dk1"/>
                </a:solidFill>
              </a:rPr>
              <a:t>, dan </a:t>
            </a:r>
            <a:r>
              <a:rPr lang="id" sz="1100">
                <a:solidFill>
                  <a:srgbClr val="188038"/>
                </a:solidFill>
                <a:latin typeface="Roboto Mono"/>
                <a:ea typeface="Roboto Mono"/>
                <a:cs typeface="Roboto Mono"/>
                <a:sym typeface="Roboto Mono"/>
              </a:rPr>
              <a:t>[3, 3]</a:t>
            </a:r>
            <a:r>
              <a:rPr lang="id" sz="1100">
                <a:solidFill>
                  <a:schemeClr val="dk1"/>
                </a:solidFill>
              </a:rPr>
              <a:t>.</a:t>
            </a:r>
            <a:endParaRPr sz="1100">
              <a:solidFill>
                <a:schemeClr val="dk1"/>
              </a:solidFill>
            </a:endParaRPr>
          </a:p>
          <a:p>
            <a:pPr indent="-267017" lvl="0" marL="457200" rtl="0" algn="l">
              <a:lnSpc>
                <a:spcPct val="100000"/>
              </a:lnSpc>
              <a:spcBef>
                <a:spcPts val="0"/>
              </a:spcBef>
              <a:spcAft>
                <a:spcPts val="0"/>
              </a:spcAft>
              <a:buClr>
                <a:schemeClr val="dk1"/>
              </a:buClr>
              <a:buSzPct val="100000"/>
              <a:buChar char="●"/>
            </a:pPr>
            <a:r>
              <a:rPr lang="id" sz="1100">
                <a:solidFill>
                  <a:schemeClr val="dk1"/>
                </a:solidFill>
              </a:rPr>
              <a:t>Hanya kartu </a:t>
            </a:r>
            <a:r>
              <a:rPr lang="id" sz="1100">
                <a:solidFill>
                  <a:srgbClr val="188038"/>
                </a:solidFill>
                <a:latin typeface="Roboto Mono"/>
                <a:ea typeface="Roboto Mono"/>
                <a:cs typeface="Roboto Mono"/>
                <a:sym typeface="Roboto Mono"/>
              </a:rPr>
              <a:t>[3, 4]</a:t>
            </a:r>
            <a:r>
              <a:rPr lang="id" sz="1100">
                <a:solidFill>
                  <a:schemeClr val="dk1"/>
                </a:solidFill>
              </a:rPr>
              <a:t> yang memenuhi syarat karena salah satu angkanya (</a:t>
            </a:r>
            <a:r>
              <a:rPr lang="id" sz="1100">
                <a:solidFill>
                  <a:srgbClr val="188038"/>
                </a:solidFill>
                <a:latin typeface="Roboto Mono"/>
                <a:ea typeface="Roboto Mono"/>
                <a:cs typeface="Roboto Mono"/>
                <a:sym typeface="Roboto Mono"/>
              </a:rPr>
              <a:t>4</a:t>
            </a:r>
            <a:r>
              <a:rPr lang="id" sz="1100">
                <a:solidFill>
                  <a:schemeClr val="dk1"/>
                </a:solidFill>
              </a:rPr>
              <a:t>) sama dengan angka di deck (</a:t>
            </a:r>
            <a:r>
              <a:rPr lang="id" sz="1100">
                <a:solidFill>
                  <a:srgbClr val="188038"/>
                </a:solidFill>
                <a:latin typeface="Roboto Mono"/>
                <a:ea typeface="Roboto Mono"/>
                <a:cs typeface="Roboto Mono"/>
                <a:sym typeface="Roboto Mono"/>
              </a:rPr>
              <a:t>4</a:t>
            </a:r>
            <a:r>
              <a:rPr lang="id" sz="1100">
                <a:solidFill>
                  <a:schemeClr val="dk1"/>
                </a:solidFill>
              </a:rPr>
              <a:t>).</a:t>
            </a:r>
            <a:endParaRPr sz="1100">
              <a:solidFill>
                <a:schemeClr val="dk1"/>
              </a:solidFill>
            </a:endParaRPr>
          </a:p>
          <a:p>
            <a:pPr indent="-267017" lvl="0" marL="457200" rtl="0" algn="l">
              <a:lnSpc>
                <a:spcPct val="100000"/>
              </a:lnSpc>
              <a:spcBef>
                <a:spcPts val="0"/>
              </a:spcBef>
              <a:spcAft>
                <a:spcPts val="0"/>
              </a:spcAft>
              <a:buClr>
                <a:schemeClr val="dk1"/>
              </a:buClr>
              <a:buSzPct val="100000"/>
              <a:buChar char="●"/>
            </a:pPr>
            <a:r>
              <a:rPr lang="id" sz="1100">
                <a:solidFill>
                  <a:schemeClr val="dk1"/>
                </a:solidFill>
              </a:rPr>
              <a:t>Maka, kartu terbaik adalah </a:t>
            </a:r>
            <a:r>
              <a:rPr lang="id" sz="1100">
                <a:solidFill>
                  <a:srgbClr val="188038"/>
                </a:solidFill>
                <a:latin typeface="Roboto Mono"/>
                <a:ea typeface="Roboto Mono"/>
                <a:cs typeface="Roboto Mono"/>
                <a:sym typeface="Roboto Mono"/>
              </a:rPr>
              <a:t>[3, 4]</a:t>
            </a:r>
            <a:r>
              <a:rPr lang="id" sz="1100">
                <a:solidFill>
                  <a:schemeClr val="dk1"/>
                </a:solidFill>
              </a:rPr>
              <a:t>.</a:t>
            </a:r>
            <a:endParaRPr sz="1100">
              <a:solidFill>
                <a:schemeClr val="dk1"/>
              </a:solidFill>
            </a:endParaRPr>
          </a:p>
          <a:p>
            <a:pPr indent="0" lvl="0" marL="0" rtl="0" algn="l">
              <a:lnSpc>
                <a:spcPct val="100000"/>
              </a:lnSpc>
              <a:spcBef>
                <a:spcPts val="1200"/>
              </a:spcBef>
              <a:spcAft>
                <a:spcPts val="0"/>
              </a:spcAft>
              <a:buNone/>
            </a:pPr>
            <a:r>
              <a:t/>
            </a:r>
            <a:endParaRPr sz="1100">
              <a:solidFill>
                <a:schemeClr val="dk1"/>
              </a:solidFill>
            </a:endParaRPr>
          </a:p>
        </p:txBody>
      </p:sp>
      <p:sp>
        <p:nvSpPr>
          <p:cNvPr id="82" name="Google Shape;82;p16"/>
          <p:cNvSpPr txBox="1"/>
          <p:nvPr/>
        </p:nvSpPr>
        <p:spPr>
          <a:xfrm>
            <a:off x="256650" y="510175"/>
            <a:ext cx="1683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a:solidFill>
                  <a:schemeClr val="dk2"/>
                </a:solidFill>
              </a:rPr>
              <a:t>Input Program</a:t>
            </a:r>
            <a:endParaRPr sz="1300">
              <a:solidFill>
                <a:schemeClr val="dk2"/>
              </a:solidFill>
            </a:endParaRPr>
          </a:p>
        </p:txBody>
      </p:sp>
      <p:sp>
        <p:nvSpPr>
          <p:cNvPr id="83" name="Google Shape;83;p16"/>
          <p:cNvSpPr txBox="1"/>
          <p:nvPr/>
        </p:nvSpPr>
        <p:spPr>
          <a:xfrm>
            <a:off x="256650" y="3674050"/>
            <a:ext cx="1683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a:solidFill>
                  <a:schemeClr val="dk2"/>
                </a:solidFill>
              </a:rPr>
              <a:t>Output Program</a:t>
            </a:r>
            <a:endParaRPr sz="1300">
              <a:solidFill>
                <a:schemeClr val="dk2"/>
              </a:solidFill>
            </a:endParaRPr>
          </a:p>
        </p:txBody>
      </p:sp>
      <p:pic>
        <p:nvPicPr>
          <p:cNvPr id="84" name="Google Shape;84;p16"/>
          <p:cNvPicPr preferRelativeResize="0"/>
          <p:nvPr/>
        </p:nvPicPr>
        <p:blipFill>
          <a:blip r:embed="rId3">
            <a:alphaModFix/>
          </a:blip>
          <a:stretch>
            <a:fillRect/>
          </a:stretch>
        </p:blipFill>
        <p:spPr>
          <a:xfrm>
            <a:off x="256650" y="916513"/>
            <a:ext cx="4073575" cy="2474175"/>
          </a:xfrm>
          <a:prstGeom prst="rect">
            <a:avLst/>
          </a:prstGeom>
          <a:noFill/>
          <a:ln>
            <a:noFill/>
          </a:ln>
        </p:spPr>
      </p:pic>
      <p:pic>
        <p:nvPicPr>
          <p:cNvPr id="85" name="Google Shape;85;p16"/>
          <p:cNvPicPr preferRelativeResize="0"/>
          <p:nvPr/>
        </p:nvPicPr>
        <p:blipFill>
          <a:blip r:embed="rId4">
            <a:alphaModFix/>
          </a:blip>
          <a:stretch>
            <a:fillRect/>
          </a:stretch>
        </p:blipFill>
        <p:spPr>
          <a:xfrm>
            <a:off x="374050" y="4058950"/>
            <a:ext cx="3956175" cy="5194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221575" y="60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Problem 4-  Count Item &amp; Sort</a:t>
            </a:r>
            <a:endParaRPr/>
          </a:p>
        </p:txBody>
      </p:sp>
      <p:sp>
        <p:nvSpPr>
          <p:cNvPr id="91" name="Google Shape;91;p17"/>
          <p:cNvSpPr txBox="1"/>
          <p:nvPr>
            <p:ph idx="1" type="body"/>
          </p:nvPr>
        </p:nvSpPr>
        <p:spPr>
          <a:xfrm>
            <a:off x="4691400" y="743900"/>
            <a:ext cx="4452600" cy="4321500"/>
          </a:xfrm>
          <a:prstGeom prst="rect">
            <a:avLst/>
          </a:prstGeom>
        </p:spPr>
        <p:txBody>
          <a:bodyPr anchorCtr="0" anchor="t" bIns="91425" lIns="91425" spcFirstLastPara="1" rIns="91425" wrap="square" tIns="91425">
            <a:noAutofit/>
          </a:bodyPr>
          <a:lstStyle/>
          <a:p>
            <a:pPr indent="0" lvl="0" marL="0" rtl="0" algn="l">
              <a:lnSpc>
                <a:spcPct val="80000"/>
              </a:lnSpc>
              <a:spcBef>
                <a:spcPts val="1200"/>
              </a:spcBef>
              <a:spcAft>
                <a:spcPts val="0"/>
              </a:spcAft>
              <a:buSzPts val="605"/>
              <a:buNone/>
            </a:pPr>
            <a:r>
              <a:rPr lang="id" sz="705">
                <a:solidFill>
                  <a:schemeClr val="dk1"/>
                </a:solidFill>
              </a:rPr>
              <a:t>Fungsi </a:t>
            </a:r>
            <a:r>
              <a:rPr lang="id" sz="705">
                <a:solidFill>
                  <a:srgbClr val="188038"/>
                </a:solidFill>
                <a:latin typeface="Roboto Mono"/>
                <a:ea typeface="Roboto Mono"/>
                <a:cs typeface="Roboto Mono"/>
                <a:sym typeface="Roboto Mono"/>
              </a:rPr>
              <a:t>count_item_and_sort</a:t>
            </a:r>
            <a:r>
              <a:rPr lang="id" sz="705">
                <a:solidFill>
                  <a:schemeClr val="dk1"/>
                </a:solidFill>
              </a:rPr>
              <a:t> memiliki tujuan untuk menghitung kemunculan setiap item dalam list </a:t>
            </a:r>
            <a:r>
              <a:rPr lang="id" sz="705">
                <a:solidFill>
                  <a:srgbClr val="188038"/>
                </a:solidFill>
                <a:latin typeface="Roboto Mono"/>
                <a:ea typeface="Roboto Mono"/>
                <a:cs typeface="Roboto Mono"/>
                <a:sym typeface="Roboto Mono"/>
              </a:rPr>
              <a:t>items</a:t>
            </a:r>
            <a:r>
              <a:rPr lang="id" sz="705">
                <a:solidFill>
                  <a:schemeClr val="dk1"/>
                </a:solidFill>
              </a:rPr>
              <a:t>, mengurutkannya berdasarkan jumlah kemunculannya, dan mengembalikan hasil dalam format yang sesuai. Berikut penjelasan lebih detailnya:</a:t>
            </a:r>
            <a:endParaRPr b="1" sz="814">
              <a:solidFill>
                <a:schemeClr val="dk1"/>
              </a:solidFill>
            </a:endParaRPr>
          </a:p>
          <a:p>
            <a:pPr indent="0" lvl="0" marL="0" rtl="0" algn="l">
              <a:lnSpc>
                <a:spcPct val="80000"/>
              </a:lnSpc>
              <a:spcBef>
                <a:spcPts val="1200"/>
              </a:spcBef>
              <a:spcAft>
                <a:spcPts val="0"/>
              </a:spcAft>
              <a:buSzPts val="605"/>
              <a:buNone/>
            </a:pPr>
            <a:r>
              <a:rPr b="1" lang="id" sz="705">
                <a:solidFill>
                  <a:schemeClr val="dk1"/>
                </a:solidFill>
              </a:rPr>
              <a:t>Tujuan:</a:t>
            </a:r>
            <a:r>
              <a:rPr lang="id" sz="705">
                <a:solidFill>
                  <a:schemeClr val="dk1"/>
                </a:solidFill>
              </a:rPr>
              <a:t> Fungsi ini digunakan untuk melakukan dua hal utama:</a:t>
            </a:r>
            <a:endParaRPr sz="705">
              <a:solidFill>
                <a:schemeClr val="dk1"/>
              </a:solidFill>
            </a:endParaRPr>
          </a:p>
          <a:p>
            <a:pPr indent="-273367" lvl="0" marL="457200" rtl="0" algn="l">
              <a:lnSpc>
                <a:spcPct val="80000"/>
              </a:lnSpc>
              <a:spcBef>
                <a:spcPts val="1200"/>
              </a:spcBef>
              <a:spcAft>
                <a:spcPts val="0"/>
              </a:spcAft>
              <a:buClr>
                <a:schemeClr val="dk1"/>
              </a:buClr>
              <a:buSzPts val="705"/>
              <a:buAutoNum type="arabicPeriod"/>
            </a:pPr>
            <a:r>
              <a:rPr lang="id" sz="705">
                <a:solidFill>
                  <a:schemeClr val="dk1"/>
                </a:solidFill>
              </a:rPr>
              <a:t>Menghitung jumlah kemunculan setiap item dalam list </a:t>
            </a:r>
            <a:r>
              <a:rPr lang="id" sz="705">
                <a:solidFill>
                  <a:srgbClr val="188038"/>
                </a:solidFill>
                <a:latin typeface="Roboto Mono"/>
                <a:ea typeface="Roboto Mono"/>
                <a:cs typeface="Roboto Mono"/>
                <a:sym typeface="Roboto Mono"/>
              </a:rPr>
              <a:t>items</a:t>
            </a:r>
            <a:r>
              <a:rPr lang="id" sz="705">
                <a:solidFill>
                  <a:schemeClr val="dk1"/>
                </a:solidFill>
              </a:rPr>
              <a:t>.</a:t>
            </a:r>
            <a:endParaRPr sz="705">
              <a:solidFill>
                <a:schemeClr val="dk1"/>
              </a:solidFill>
            </a:endParaRPr>
          </a:p>
          <a:p>
            <a:pPr indent="-273367" lvl="0" marL="457200" rtl="0" algn="l">
              <a:lnSpc>
                <a:spcPct val="80000"/>
              </a:lnSpc>
              <a:spcBef>
                <a:spcPts val="0"/>
              </a:spcBef>
              <a:spcAft>
                <a:spcPts val="0"/>
              </a:spcAft>
              <a:buClr>
                <a:schemeClr val="dk1"/>
              </a:buClr>
              <a:buSzPts val="705"/>
              <a:buAutoNum type="arabicPeriod"/>
            </a:pPr>
            <a:r>
              <a:rPr lang="id" sz="705">
                <a:solidFill>
                  <a:schemeClr val="dk1"/>
                </a:solidFill>
              </a:rPr>
              <a:t>Mengurutkan item berdasarkan jumlah kemunculannya secara ascending.</a:t>
            </a:r>
            <a:endParaRPr sz="705">
              <a:solidFill>
                <a:schemeClr val="dk1"/>
              </a:solidFill>
            </a:endParaRPr>
          </a:p>
          <a:p>
            <a:pPr indent="-273367" lvl="0" marL="457200" rtl="0" algn="l">
              <a:lnSpc>
                <a:spcPct val="80000"/>
              </a:lnSpc>
              <a:spcBef>
                <a:spcPts val="0"/>
              </a:spcBef>
              <a:spcAft>
                <a:spcPts val="0"/>
              </a:spcAft>
              <a:buClr>
                <a:schemeClr val="dk1"/>
              </a:buClr>
              <a:buSzPts val="705"/>
              <a:buAutoNum type="arabicPeriod"/>
            </a:pPr>
            <a:r>
              <a:rPr lang="id" sz="705">
                <a:solidFill>
                  <a:schemeClr val="dk1"/>
                </a:solidFill>
              </a:rPr>
              <a:t>Mengembalikan hasil dalam bentuk string yang menampilkan setiap item diikuti oleh jumlah kemunculannya.</a:t>
            </a:r>
            <a:endParaRPr sz="705">
              <a:solidFill>
                <a:schemeClr val="dk1"/>
              </a:solidFill>
            </a:endParaRPr>
          </a:p>
          <a:p>
            <a:pPr indent="0" lvl="0" marL="0" rtl="0" algn="l">
              <a:lnSpc>
                <a:spcPct val="80000"/>
              </a:lnSpc>
              <a:spcBef>
                <a:spcPts val="1200"/>
              </a:spcBef>
              <a:spcAft>
                <a:spcPts val="0"/>
              </a:spcAft>
              <a:buSzPts val="605"/>
              <a:buNone/>
            </a:pPr>
            <a:r>
              <a:rPr b="1" lang="id" sz="705">
                <a:solidFill>
                  <a:schemeClr val="dk1"/>
                </a:solidFill>
              </a:rPr>
              <a:t>Langkah-langkah:</a:t>
            </a:r>
            <a:endParaRPr b="1" sz="705">
              <a:solidFill>
                <a:schemeClr val="dk1"/>
              </a:solidFill>
            </a:endParaRPr>
          </a:p>
          <a:p>
            <a:pPr indent="-273367" lvl="0" marL="457200" rtl="0" algn="l">
              <a:lnSpc>
                <a:spcPct val="80000"/>
              </a:lnSpc>
              <a:spcBef>
                <a:spcPts val="1200"/>
              </a:spcBef>
              <a:spcAft>
                <a:spcPts val="0"/>
              </a:spcAft>
              <a:buClr>
                <a:schemeClr val="dk1"/>
              </a:buClr>
              <a:buSzPts val="705"/>
              <a:buChar char="●"/>
            </a:pPr>
            <a:r>
              <a:rPr b="1" lang="id" sz="705">
                <a:solidFill>
                  <a:schemeClr val="dk1"/>
                </a:solidFill>
              </a:rPr>
              <a:t>Mengimport </a:t>
            </a:r>
            <a:r>
              <a:rPr b="1" lang="id" sz="705">
                <a:solidFill>
                  <a:srgbClr val="188038"/>
                </a:solidFill>
                <a:latin typeface="Roboto Mono"/>
                <a:ea typeface="Roboto Mono"/>
                <a:cs typeface="Roboto Mono"/>
                <a:sym typeface="Roboto Mono"/>
              </a:rPr>
              <a:t>Counter</a:t>
            </a:r>
            <a:r>
              <a:rPr b="1" lang="id" sz="705">
                <a:solidFill>
                  <a:schemeClr val="dk1"/>
                </a:solidFill>
              </a:rPr>
              <a:t> dari </a:t>
            </a:r>
            <a:r>
              <a:rPr b="1" lang="id" sz="705">
                <a:solidFill>
                  <a:srgbClr val="188038"/>
                </a:solidFill>
                <a:latin typeface="Roboto Mono"/>
                <a:ea typeface="Roboto Mono"/>
                <a:cs typeface="Roboto Mono"/>
                <a:sym typeface="Roboto Mono"/>
              </a:rPr>
              <a:t>collections</a:t>
            </a:r>
            <a:r>
              <a:rPr b="1" lang="id" sz="705">
                <a:solidFill>
                  <a:schemeClr val="dk1"/>
                </a:solidFill>
              </a:rPr>
              <a:t>:</a:t>
            </a:r>
            <a:br>
              <a:rPr lang="id" sz="705">
                <a:solidFill>
                  <a:schemeClr val="dk1"/>
                </a:solidFill>
              </a:rPr>
            </a:br>
            <a:r>
              <a:rPr lang="id" sz="705">
                <a:solidFill>
                  <a:srgbClr val="188038"/>
                </a:solidFill>
                <a:latin typeface="Roboto Mono"/>
                <a:ea typeface="Roboto Mono"/>
                <a:cs typeface="Roboto Mono"/>
                <a:sym typeface="Roboto Mono"/>
              </a:rPr>
              <a:t>from collections import Counter</a:t>
            </a:r>
            <a:endParaRPr sz="705">
              <a:solidFill>
                <a:schemeClr val="dk1"/>
              </a:solidFill>
            </a:endParaRPr>
          </a:p>
          <a:p>
            <a:pPr indent="-273367" lvl="1" marL="914400" rtl="0" algn="l">
              <a:lnSpc>
                <a:spcPct val="80000"/>
              </a:lnSpc>
              <a:spcBef>
                <a:spcPts val="0"/>
              </a:spcBef>
              <a:spcAft>
                <a:spcPts val="0"/>
              </a:spcAft>
              <a:buClr>
                <a:schemeClr val="dk1"/>
              </a:buClr>
              <a:buSzPts val="705"/>
              <a:buChar char="○"/>
            </a:pPr>
            <a:r>
              <a:rPr lang="id" sz="705">
                <a:solidFill>
                  <a:srgbClr val="188038"/>
                </a:solidFill>
                <a:latin typeface="Roboto Mono"/>
                <a:ea typeface="Roboto Mono"/>
                <a:cs typeface="Roboto Mono"/>
                <a:sym typeface="Roboto Mono"/>
              </a:rPr>
              <a:t>Counter</a:t>
            </a:r>
            <a:r>
              <a:rPr lang="id" sz="705">
                <a:solidFill>
                  <a:schemeClr val="dk1"/>
                </a:solidFill>
              </a:rPr>
              <a:t> digunakan untuk menghitung kemunculan setiap elemen dalam list.</a:t>
            </a:r>
            <a:endParaRPr sz="705">
              <a:solidFill>
                <a:schemeClr val="dk1"/>
              </a:solidFill>
            </a:endParaRPr>
          </a:p>
          <a:p>
            <a:pPr indent="-273367" lvl="0" marL="457200" rtl="0" algn="l">
              <a:lnSpc>
                <a:spcPct val="80000"/>
              </a:lnSpc>
              <a:spcBef>
                <a:spcPts val="0"/>
              </a:spcBef>
              <a:spcAft>
                <a:spcPts val="0"/>
              </a:spcAft>
              <a:buClr>
                <a:schemeClr val="dk1"/>
              </a:buClr>
              <a:buSzPts val="705"/>
              <a:buChar char="●"/>
            </a:pPr>
            <a:r>
              <a:rPr b="1" lang="id" sz="705">
                <a:solidFill>
                  <a:schemeClr val="dk1"/>
                </a:solidFill>
              </a:rPr>
              <a:t>Menghitung Kemunculan:</a:t>
            </a:r>
            <a:br>
              <a:rPr lang="id" sz="705">
                <a:solidFill>
                  <a:schemeClr val="dk1"/>
                </a:solidFill>
              </a:rPr>
            </a:br>
            <a:r>
              <a:rPr lang="id" sz="705">
                <a:solidFill>
                  <a:srgbClr val="188038"/>
                </a:solidFill>
                <a:latin typeface="Roboto Mono"/>
                <a:ea typeface="Roboto Mono"/>
                <a:cs typeface="Roboto Mono"/>
                <a:sym typeface="Roboto Mono"/>
              </a:rPr>
              <a:t>counts = Counter(items)</a:t>
            </a:r>
            <a:endParaRPr sz="705">
              <a:solidFill>
                <a:schemeClr val="dk1"/>
              </a:solidFill>
            </a:endParaRPr>
          </a:p>
          <a:p>
            <a:pPr indent="-273367" lvl="1" marL="914400" rtl="0" algn="l">
              <a:lnSpc>
                <a:spcPct val="80000"/>
              </a:lnSpc>
              <a:spcBef>
                <a:spcPts val="0"/>
              </a:spcBef>
              <a:spcAft>
                <a:spcPts val="0"/>
              </a:spcAft>
              <a:buClr>
                <a:schemeClr val="dk1"/>
              </a:buClr>
              <a:buSzPts val="705"/>
              <a:buChar char="○"/>
            </a:pPr>
            <a:r>
              <a:rPr lang="id" sz="705">
                <a:solidFill>
                  <a:srgbClr val="188038"/>
                </a:solidFill>
                <a:latin typeface="Roboto Mono"/>
                <a:ea typeface="Roboto Mono"/>
                <a:cs typeface="Roboto Mono"/>
                <a:sym typeface="Roboto Mono"/>
              </a:rPr>
              <a:t>Counter(items)</a:t>
            </a:r>
            <a:r>
              <a:rPr lang="id" sz="705">
                <a:solidFill>
                  <a:schemeClr val="dk1"/>
                </a:solidFill>
              </a:rPr>
              <a:t> menghasilkan dictionary </a:t>
            </a:r>
            <a:r>
              <a:rPr lang="id" sz="705">
                <a:solidFill>
                  <a:srgbClr val="188038"/>
                </a:solidFill>
                <a:latin typeface="Roboto Mono"/>
                <a:ea typeface="Roboto Mono"/>
                <a:cs typeface="Roboto Mono"/>
                <a:sym typeface="Roboto Mono"/>
              </a:rPr>
              <a:t>counts</a:t>
            </a:r>
            <a:r>
              <a:rPr lang="id" sz="705">
                <a:solidFill>
                  <a:schemeClr val="dk1"/>
                </a:solidFill>
              </a:rPr>
              <a:t> di mana kunci adalah setiap item dalam </a:t>
            </a:r>
            <a:r>
              <a:rPr lang="id" sz="705">
                <a:solidFill>
                  <a:srgbClr val="188038"/>
                </a:solidFill>
                <a:latin typeface="Roboto Mono"/>
                <a:ea typeface="Roboto Mono"/>
                <a:cs typeface="Roboto Mono"/>
                <a:sym typeface="Roboto Mono"/>
              </a:rPr>
              <a:t>items</a:t>
            </a:r>
            <a:r>
              <a:rPr lang="id" sz="705">
                <a:solidFill>
                  <a:schemeClr val="dk1"/>
                </a:solidFill>
              </a:rPr>
              <a:t> dan nilai adalah jumlah kemunculannya.</a:t>
            </a:r>
            <a:endParaRPr sz="705">
              <a:solidFill>
                <a:schemeClr val="dk1"/>
              </a:solidFill>
            </a:endParaRPr>
          </a:p>
          <a:p>
            <a:pPr indent="-273367" lvl="0" marL="457200" rtl="0" algn="l">
              <a:lnSpc>
                <a:spcPct val="80000"/>
              </a:lnSpc>
              <a:spcBef>
                <a:spcPts val="0"/>
              </a:spcBef>
              <a:spcAft>
                <a:spcPts val="0"/>
              </a:spcAft>
              <a:buClr>
                <a:schemeClr val="dk1"/>
              </a:buClr>
              <a:buSzPts val="705"/>
              <a:buChar char="●"/>
            </a:pPr>
            <a:r>
              <a:rPr b="1" lang="id" sz="705">
                <a:solidFill>
                  <a:schemeClr val="dk1"/>
                </a:solidFill>
              </a:rPr>
              <a:t>Mengurutkan dan Memformat Output:</a:t>
            </a:r>
            <a:br>
              <a:rPr b="1" lang="id" sz="705">
                <a:solidFill>
                  <a:schemeClr val="dk1"/>
                </a:solidFill>
              </a:rPr>
            </a:br>
            <a:r>
              <a:rPr lang="id" sz="705">
                <a:solidFill>
                  <a:schemeClr val="dk1"/>
                </a:solidFill>
              </a:rPr>
              <a:t>python</a:t>
            </a:r>
            <a:br>
              <a:rPr lang="id" sz="705">
                <a:solidFill>
                  <a:schemeClr val="dk1"/>
                </a:solidFill>
              </a:rPr>
            </a:br>
            <a:r>
              <a:rPr lang="id" sz="705">
                <a:solidFill>
                  <a:schemeClr val="dk1"/>
                </a:solidFill>
              </a:rPr>
              <a:t>Copy code</a:t>
            </a:r>
            <a:br>
              <a:rPr lang="id" sz="705">
                <a:solidFill>
                  <a:schemeClr val="dk1"/>
                </a:solidFill>
              </a:rPr>
            </a:br>
            <a:r>
              <a:rPr lang="id" sz="705">
                <a:solidFill>
                  <a:srgbClr val="188038"/>
                </a:solidFill>
                <a:latin typeface="Roboto Mono"/>
                <a:ea typeface="Roboto Mono"/>
                <a:cs typeface="Roboto Mono"/>
                <a:sym typeface="Roboto Mono"/>
              </a:rPr>
              <a:t>sorted_items = sorted(counts.items(), key=lambda x: x[1])</a:t>
            </a:r>
            <a:endParaRPr sz="705">
              <a:solidFill>
                <a:srgbClr val="188038"/>
              </a:solidFill>
              <a:latin typeface="Roboto Mono"/>
              <a:ea typeface="Roboto Mono"/>
              <a:cs typeface="Roboto Mono"/>
              <a:sym typeface="Roboto Mono"/>
            </a:endParaRPr>
          </a:p>
          <a:p>
            <a:pPr indent="-273367" lvl="0" marL="457200" rtl="0" algn="l">
              <a:lnSpc>
                <a:spcPct val="80000"/>
              </a:lnSpc>
              <a:spcBef>
                <a:spcPts val="0"/>
              </a:spcBef>
              <a:spcAft>
                <a:spcPts val="0"/>
              </a:spcAft>
              <a:buClr>
                <a:schemeClr val="dk1"/>
              </a:buClr>
              <a:buSzPts val="705"/>
              <a:buChar char="●"/>
            </a:pPr>
            <a:r>
              <a:rPr lang="id" sz="705">
                <a:solidFill>
                  <a:srgbClr val="188038"/>
                </a:solidFill>
                <a:latin typeface="Roboto Mono"/>
                <a:ea typeface="Roboto Mono"/>
                <a:cs typeface="Roboto Mono"/>
                <a:sym typeface="Roboto Mono"/>
              </a:rPr>
              <a:t>result = " ".join(f"{item}-&gt;{count}" for item, count in sorted_items)</a:t>
            </a:r>
            <a:endParaRPr sz="705">
              <a:solidFill>
                <a:schemeClr val="dk1"/>
              </a:solidFill>
            </a:endParaRPr>
          </a:p>
          <a:p>
            <a:pPr indent="-273367" lvl="1" marL="914400" rtl="0" algn="l">
              <a:lnSpc>
                <a:spcPct val="80000"/>
              </a:lnSpc>
              <a:spcBef>
                <a:spcPts val="0"/>
              </a:spcBef>
              <a:spcAft>
                <a:spcPts val="0"/>
              </a:spcAft>
              <a:buClr>
                <a:schemeClr val="dk1"/>
              </a:buClr>
              <a:buSzPts val="705"/>
              <a:buChar char="○"/>
            </a:pPr>
            <a:r>
              <a:rPr lang="id" sz="705">
                <a:solidFill>
                  <a:srgbClr val="188038"/>
                </a:solidFill>
                <a:latin typeface="Roboto Mono"/>
                <a:ea typeface="Roboto Mono"/>
                <a:cs typeface="Roboto Mono"/>
                <a:sym typeface="Roboto Mono"/>
              </a:rPr>
              <a:t>sorted_items</a:t>
            </a:r>
            <a:r>
              <a:rPr lang="id" sz="705">
                <a:solidFill>
                  <a:schemeClr val="dk1"/>
                </a:solidFill>
              </a:rPr>
              <a:t> adalah list tuple </a:t>
            </a:r>
            <a:r>
              <a:rPr lang="id" sz="705">
                <a:solidFill>
                  <a:srgbClr val="188038"/>
                </a:solidFill>
                <a:latin typeface="Roboto Mono"/>
                <a:ea typeface="Roboto Mono"/>
                <a:cs typeface="Roboto Mono"/>
                <a:sym typeface="Roboto Mono"/>
              </a:rPr>
              <a:t>(item, count)</a:t>
            </a:r>
            <a:r>
              <a:rPr lang="id" sz="705">
                <a:solidFill>
                  <a:schemeClr val="dk1"/>
                </a:solidFill>
              </a:rPr>
              <a:t> yang diurutkan berdasarkan nilai </a:t>
            </a:r>
            <a:r>
              <a:rPr lang="id" sz="705">
                <a:solidFill>
                  <a:srgbClr val="188038"/>
                </a:solidFill>
                <a:latin typeface="Roboto Mono"/>
                <a:ea typeface="Roboto Mono"/>
                <a:cs typeface="Roboto Mono"/>
                <a:sym typeface="Roboto Mono"/>
              </a:rPr>
              <a:t>count</a:t>
            </a:r>
            <a:r>
              <a:rPr lang="id" sz="705">
                <a:solidFill>
                  <a:schemeClr val="dk1"/>
                </a:solidFill>
              </a:rPr>
              <a:t> (jumlah kemunculan) secara ascending.</a:t>
            </a:r>
            <a:endParaRPr sz="705">
              <a:solidFill>
                <a:schemeClr val="dk1"/>
              </a:solidFill>
            </a:endParaRPr>
          </a:p>
          <a:p>
            <a:pPr indent="-273367" lvl="1" marL="914400" rtl="0" algn="l">
              <a:lnSpc>
                <a:spcPct val="80000"/>
              </a:lnSpc>
              <a:spcBef>
                <a:spcPts val="0"/>
              </a:spcBef>
              <a:spcAft>
                <a:spcPts val="0"/>
              </a:spcAft>
              <a:buClr>
                <a:schemeClr val="dk1"/>
              </a:buClr>
              <a:buSzPts val="705"/>
              <a:buChar char="○"/>
            </a:pPr>
            <a:r>
              <a:rPr lang="id" sz="705">
                <a:solidFill>
                  <a:srgbClr val="188038"/>
                </a:solidFill>
                <a:latin typeface="Roboto Mono"/>
                <a:ea typeface="Roboto Mono"/>
                <a:cs typeface="Roboto Mono"/>
                <a:sym typeface="Roboto Mono"/>
              </a:rPr>
              <a:t>result</a:t>
            </a:r>
            <a:r>
              <a:rPr lang="id" sz="705">
                <a:solidFill>
                  <a:schemeClr val="dk1"/>
                </a:solidFill>
              </a:rPr>
              <a:t> dibentuk dengan menggabungkan setiap tuple </a:t>
            </a:r>
            <a:r>
              <a:rPr lang="id" sz="705">
                <a:solidFill>
                  <a:srgbClr val="188038"/>
                </a:solidFill>
                <a:latin typeface="Roboto Mono"/>
                <a:ea typeface="Roboto Mono"/>
                <a:cs typeface="Roboto Mono"/>
                <a:sym typeface="Roboto Mono"/>
              </a:rPr>
              <a:t>(item, count)</a:t>
            </a:r>
            <a:r>
              <a:rPr lang="id" sz="705">
                <a:solidFill>
                  <a:schemeClr val="dk1"/>
                </a:solidFill>
              </a:rPr>
              <a:t> menjadi string format </a:t>
            </a:r>
            <a:r>
              <a:rPr lang="id" sz="705">
                <a:solidFill>
                  <a:srgbClr val="188038"/>
                </a:solidFill>
                <a:latin typeface="Roboto Mono"/>
                <a:ea typeface="Roboto Mono"/>
                <a:cs typeface="Roboto Mono"/>
                <a:sym typeface="Roboto Mono"/>
              </a:rPr>
              <a:t>"item-&gt;count"</a:t>
            </a:r>
            <a:r>
              <a:rPr lang="id" sz="705">
                <a:solidFill>
                  <a:schemeClr val="dk1"/>
                </a:solidFill>
              </a:rPr>
              <a:t> menggunakan </a:t>
            </a:r>
            <a:r>
              <a:rPr lang="id" sz="705">
                <a:solidFill>
                  <a:srgbClr val="188038"/>
                </a:solidFill>
                <a:latin typeface="Roboto Mono"/>
                <a:ea typeface="Roboto Mono"/>
                <a:cs typeface="Roboto Mono"/>
                <a:sym typeface="Roboto Mono"/>
              </a:rPr>
              <a:t>join</a:t>
            </a:r>
            <a:r>
              <a:rPr lang="id" sz="705">
                <a:solidFill>
                  <a:schemeClr val="dk1"/>
                </a:solidFill>
              </a:rPr>
              <a:t>.</a:t>
            </a:r>
            <a:endParaRPr sz="705">
              <a:solidFill>
                <a:schemeClr val="dk1"/>
              </a:solidFill>
            </a:endParaRPr>
          </a:p>
          <a:p>
            <a:pPr indent="-273367" lvl="0" marL="457200" rtl="0" algn="l">
              <a:lnSpc>
                <a:spcPct val="80000"/>
              </a:lnSpc>
              <a:spcBef>
                <a:spcPts val="0"/>
              </a:spcBef>
              <a:spcAft>
                <a:spcPts val="0"/>
              </a:spcAft>
              <a:buClr>
                <a:schemeClr val="dk1"/>
              </a:buClr>
              <a:buSzPts val="705"/>
              <a:buChar char="●"/>
            </a:pPr>
            <a:r>
              <a:rPr b="1" lang="id" sz="705">
                <a:solidFill>
                  <a:schemeClr val="dk1"/>
                </a:solidFill>
              </a:rPr>
              <a:t>Mengembalikan Hasil:</a:t>
            </a:r>
            <a:br>
              <a:rPr lang="id" sz="705">
                <a:solidFill>
                  <a:schemeClr val="dk1"/>
                </a:solidFill>
              </a:rPr>
            </a:br>
            <a:r>
              <a:rPr lang="id" sz="705">
                <a:solidFill>
                  <a:srgbClr val="188038"/>
                </a:solidFill>
                <a:latin typeface="Roboto Mono"/>
                <a:ea typeface="Roboto Mono"/>
                <a:cs typeface="Roboto Mono"/>
                <a:sym typeface="Roboto Mono"/>
              </a:rPr>
              <a:t>return result</a:t>
            </a:r>
            <a:endParaRPr sz="705">
              <a:solidFill>
                <a:schemeClr val="dk1"/>
              </a:solidFill>
            </a:endParaRPr>
          </a:p>
          <a:p>
            <a:pPr indent="-273367" lvl="1" marL="914400" rtl="0" algn="l">
              <a:lnSpc>
                <a:spcPct val="80000"/>
              </a:lnSpc>
              <a:spcBef>
                <a:spcPts val="0"/>
              </a:spcBef>
              <a:spcAft>
                <a:spcPts val="0"/>
              </a:spcAft>
              <a:buClr>
                <a:schemeClr val="dk1"/>
              </a:buClr>
              <a:buSzPts val="705"/>
              <a:buChar char="○"/>
            </a:pPr>
            <a:r>
              <a:rPr lang="id" sz="705">
                <a:solidFill>
                  <a:schemeClr val="dk1"/>
                </a:solidFill>
              </a:rPr>
              <a:t>Fungsi mengembalikan </a:t>
            </a:r>
            <a:r>
              <a:rPr lang="id" sz="705">
                <a:solidFill>
                  <a:srgbClr val="188038"/>
                </a:solidFill>
                <a:latin typeface="Roboto Mono"/>
                <a:ea typeface="Roboto Mono"/>
                <a:cs typeface="Roboto Mono"/>
                <a:sym typeface="Roboto Mono"/>
              </a:rPr>
              <a:t>result</a:t>
            </a:r>
            <a:r>
              <a:rPr lang="id" sz="705">
                <a:solidFill>
                  <a:schemeClr val="dk1"/>
                </a:solidFill>
              </a:rPr>
              <a:t>, yang merupakan string yang berisi item-item yang diurutkan berdasarkan jumlah kemunculannya.</a:t>
            </a:r>
            <a:endParaRPr sz="705">
              <a:solidFill>
                <a:schemeClr val="dk1"/>
              </a:solidFill>
            </a:endParaRPr>
          </a:p>
          <a:p>
            <a:pPr indent="0" lvl="0" marL="0" rtl="0" algn="l">
              <a:lnSpc>
                <a:spcPct val="80000"/>
              </a:lnSpc>
              <a:spcBef>
                <a:spcPts val="1200"/>
              </a:spcBef>
              <a:spcAft>
                <a:spcPts val="0"/>
              </a:spcAft>
              <a:buSzPts val="605"/>
              <a:buNone/>
            </a:pPr>
            <a:r>
              <a:rPr lang="id" sz="705">
                <a:solidFill>
                  <a:schemeClr val="dk1"/>
                </a:solidFill>
              </a:rPr>
              <a:t>Fungsi </a:t>
            </a:r>
            <a:r>
              <a:rPr lang="id" sz="705">
                <a:solidFill>
                  <a:srgbClr val="188038"/>
                </a:solidFill>
                <a:latin typeface="Roboto Mono"/>
                <a:ea typeface="Roboto Mono"/>
                <a:cs typeface="Roboto Mono"/>
                <a:sym typeface="Roboto Mono"/>
              </a:rPr>
              <a:t>count_item_and_sort</a:t>
            </a:r>
            <a:r>
              <a:rPr lang="id" sz="705">
                <a:solidFill>
                  <a:schemeClr val="dk1"/>
                </a:solidFill>
              </a:rPr>
              <a:t> berguna untuk menghitung kemunculan setiap item dalam list dan mengurutkannya berdasarkan jumlah kemunculannya secara ascending, kemudian mengembalikan hasil dalam format yang sesuai dengan spesifikasi yang diberikan.</a:t>
            </a:r>
            <a:endParaRPr sz="705">
              <a:solidFill>
                <a:schemeClr val="dk1"/>
              </a:solidFill>
            </a:endParaRPr>
          </a:p>
          <a:p>
            <a:pPr indent="0" lvl="0" marL="0" rtl="0" algn="l">
              <a:lnSpc>
                <a:spcPct val="80000"/>
              </a:lnSpc>
              <a:spcBef>
                <a:spcPts val="1200"/>
              </a:spcBef>
              <a:spcAft>
                <a:spcPts val="0"/>
              </a:spcAft>
              <a:buClr>
                <a:schemeClr val="dk1"/>
              </a:buClr>
              <a:buSzPts val="605"/>
              <a:buFont typeface="Arial"/>
              <a:buNone/>
            </a:pPr>
            <a:r>
              <a:rPr b="1" lang="id" sz="705">
                <a:solidFill>
                  <a:schemeClr val="dk1"/>
                </a:solidFill>
              </a:rPr>
              <a:t>Input: </a:t>
            </a:r>
            <a:r>
              <a:rPr b="1" lang="id" sz="705">
                <a:solidFill>
                  <a:srgbClr val="188038"/>
                </a:solidFill>
                <a:latin typeface="Roboto Mono"/>
                <a:ea typeface="Roboto Mono"/>
                <a:cs typeface="Roboto Mono"/>
                <a:sym typeface="Roboto Mono"/>
              </a:rPr>
              <a:t>["js", "js", "golang", "ruby", "ruby", "js", "js"]</a:t>
            </a:r>
            <a:r>
              <a:rPr lang="id" sz="705">
                <a:solidFill>
                  <a:schemeClr val="dk1"/>
                </a:solidFill>
              </a:rPr>
              <a:t> Output: </a:t>
            </a:r>
            <a:r>
              <a:rPr lang="id" sz="705">
                <a:solidFill>
                  <a:srgbClr val="188038"/>
                </a:solidFill>
                <a:latin typeface="Roboto Mono"/>
                <a:ea typeface="Roboto Mono"/>
                <a:cs typeface="Roboto Mono"/>
                <a:sym typeface="Roboto Mono"/>
              </a:rPr>
              <a:t>golang-&gt;1 ruby-&gt;2 js-&gt;4</a:t>
            </a:r>
            <a:endParaRPr sz="705">
              <a:solidFill>
                <a:srgbClr val="188038"/>
              </a:solidFill>
              <a:latin typeface="Roboto Mono"/>
              <a:ea typeface="Roboto Mono"/>
              <a:cs typeface="Roboto Mono"/>
              <a:sym typeface="Roboto Mono"/>
            </a:endParaRPr>
          </a:p>
          <a:p>
            <a:pPr indent="-273367" lvl="0" marL="457200" rtl="0" algn="l">
              <a:lnSpc>
                <a:spcPct val="80000"/>
              </a:lnSpc>
              <a:spcBef>
                <a:spcPts val="1200"/>
              </a:spcBef>
              <a:spcAft>
                <a:spcPts val="0"/>
              </a:spcAft>
              <a:buClr>
                <a:schemeClr val="dk1"/>
              </a:buClr>
              <a:buSzPts val="705"/>
              <a:buChar char="●"/>
            </a:pPr>
            <a:r>
              <a:rPr lang="id" sz="705">
                <a:solidFill>
                  <a:srgbClr val="188038"/>
                </a:solidFill>
                <a:latin typeface="Roboto Mono"/>
                <a:ea typeface="Roboto Mono"/>
                <a:cs typeface="Roboto Mono"/>
                <a:sym typeface="Roboto Mono"/>
              </a:rPr>
              <a:t>js</a:t>
            </a:r>
            <a:r>
              <a:rPr lang="id" sz="705">
                <a:solidFill>
                  <a:schemeClr val="dk1"/>
                </a:solidFill>
              </a:rPr>
              <a:t> muncul 4 kali, </a:t>
            </a:r>
            <a:r>
              <a:rPr lang="id" sz="705">
                <a:solidFill>
                  <a:srgbClr val="188038"/>
                </a:solidFill>
                <a:latin typeface="Roboto Mono"/>
                <a:ea typeface="Roboto Mono"/>
                <a:cs typeface="Roboto Mono"/>
                <a:sym typeface="Roboto Mono"/>
              </a:rPr>
              <a:t>ruby</a:t>
            </a:r>
            <a:r>
              <a:rPr lang="id" sz="705">
                <a:solidFill>
                  <a:schemeClr val="dk1"/>
                </a:solidFill>
              </a:rPr>
              <a:t> muncul 2 kali, dan </a:t>
            </a:r>
            <a:r>
              <a:rPr lang="id" sz="705">
                <a:solidFill>
                  <a:srgbClr val="188038"/>
                </a:solidFill>
                <a:latin typeface="Roboto Mono"/>
                <a:ea typeface="Roboto Mono"/>
                <a:cs typeface="Roboto Mono"/>
                <a:sym typeface="Roboto Mono"/>
              </a:rPr>
              <a:t>golang</a:t>
            </a:r>
            <a:r>
              <a:rPr lang="id" sz="705">
                <a:solidFill>
                  <a:schemeClr val="dk1"/>
                </a:solidFill>
              </a:rPr>
              <a:t> muncul 1 kali.</a:t>
            </a:r>
            <a:endParaRPr sz="705">
              <a:solidFill>
                <a:schemeClr val="dk1"/>
              </a:solidFill>
            </a:endParaRPr>
          </a:p>
          <a:p>
            <a:pPr indent="-273367" lvl="0" marL="457200" rtl="0" algn="l">
              <a:lnSpc>
                <a:spcPct val="80000"/>
              </a:lnSpc>
              <a:spcBef>
                <a:spcPts val="0"/>
              </a:spcBef>
              <a:spcAft>
                <a:spcPts val="0"/>
              </a:spcAft>
              <a:buClr>
                <a:schemeClr val="dk1"/>
              </a:buClr>
              <a:buSzPts val="705"/>
              <a:buChar char="●"/>
            </a:pPr>
            <a:r>
              <a:rPr lang="id" sz="705">
                <a:solidFill>
                  <a:schemeClr val="dk1"/>
                </a:solidFill>
              </a:rPr>
              <a:t>Setelah diurutkan secara ascending berdasarkan jumlah kemunculannya, hasilnya adalah </a:t>
            </a:r>
            <a:r>
              <a:rPr lang="id" sz="705">
                <a:solidFill>
                  <a:srgbClr val="188038"/>
                </a:solidFill>
                <a:latin typeface="Roboto Mono"/>
                <a:ea typeface="Roboto Mono"/>
                <a:cs typeface="Roboto Mono"/>
                <a:sym typeface="Roboto Mono"/>
              </a:rPr>
              <a:t>golang-&gt;1 ruby-&gt;2 js-&gt;4</a:t>
            </a:r>
            <a:r>
              <a:rPr lang="id" sz="705">
                <a:solidFill>
                  <a:schemeClr val="dk1"/>
                </a:solidFill>
              </a:rPr>
              <a:t>.</a:t>
            </a:r>
            <a:endParaRPr sz="705">
              <a:solidFill>
                <a:schemeClr val="dk1"/>
              </a:solidFill>
            </a:endParaRPr>
          </a:p>
          <a:p>
            <a:pPr indent="0" lvl="0" marL="0" rtl="0" algn="l">
              <a:lnSpc>
                <a:spcPct val="80000"/>
              </a:lnSpc>
              <a:spcBef>
                <a:spcPts val="1200"/>
              </a:spcBef>
              <a:spcAft>
                <a:spcPts val="0"/>
              </a:spcAft>
              <a:buSzPts val="605"/>
              <a:buNone/>
            </a:pPr>
            <a:r>
              <a:t/>
            </a:r>
            <a:endParaRPr sz="605">
              <a:solidFill>
                <a:schemeClr val="dk1"/>
              </a:solidFill>
            </a:endParaRPr>
          </a:p>
        </p:txBody>
      </p:sp>
      <p:sp>
        <p:nvSpPr>
          <p:cNvPr id="92" name="Google Shape;92;p17"/>
          <p:cNvSpPr txBox="1"/>
          <p:nvPr/>
        </p:nvSpPr>
        <p:spPr>
          <a:xfrm>
            <a:off x="256650" y="510175"/>
            <a:ext cx="1683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a:solidFill>
                  <a:schemeClr val="dk2"/>
                </a:solidFill>
              </a:rPr>
              <a:t>Input Program</a:t>
            </a:r>
            <a:endParaRPr sz="1300">
              <a:solidFill>
                <a:schemeClr val="dk2"/>
              </a:solidFill>
            </a:endParaRPr>
          </a:p>
        </p:txBody>
      </p:sp>
      <p:sp>
        <p:nvSpPr>
          <p:cNvPr id="93" name="Google Shape;93;p17"/>
          <p:cNvSpPr txBox="1"/>
          <p:nvPr/>
        </p:nvSpPr>
        <p:spPr>
          <a:xfrm>
            <a:off x="256650" y="3674050"/>
            <a:ext cx="1683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a:solidFill>
                  <a:schemeClr val="dk2"/>
                </a:solidFill>
              </a:rPr>
              <a:t>Output Program</a:t>
            </a:r>
            <a:endParaRPr sz="1300">
              <a:solidFill>
                <a:schemeClr val="dk2"/>
              </a:solidFill>
            </a:endParaRPr>
          </a:p>
        </p:txBody>
      </p:sp>
      <p:pic>
        <p:nvPicPr>
          <p:cNvPr id="94" name="Google Shape;94;p17"/>
          <p:cNvPicPr preferRelativeResize="0"/>
          <p:nvPr/>
        </p:nvPicPr>
        <p:blipFill>
          <a:blip r:embed="rId3">
            <a:alphaModFix/>
          </a:blip>
          <a:stretch>
            <a:fillRect/>
          </a:stretch>
        </p:blipFill>
        <p:spPr>
          <a:xfrm>
            <a:off x="371950" y="895075"/>
            <a:ext cx="4200050" cy="2208148"/>
          </a:xfrm>
          <a:prstGeom prst="rect">
            <a:avLst/>
          </a:prstGeom>
          <a:noFill/>
          <a:ln>
            <a:noFill/>
          </a:ln>
        </p:spPr>
      </p:pic>
      <p:pic>
        <p:nvPicPr>
          <p:cNvPr id="95" name="Google Shape;95;p17"/>
          <p:cNvPicPr preferRelativeResize="0"/>
          <p:nvPr/>
        </p:nvPicPr>
        <p:blipFill>
          <a:blip r:embed="rId4">
            <a:alphaModFix/>
          </a:blip>
          <a:stretch>
            <a:fillRect/>
          </a:stretch>
        </p:blipFill>
        <p:spPr>
          <a:xfrm>
            <a:off x="371950" y="3968550"/>
            <a:ext cx="4200051" cy="4469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