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3f7b2e8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3f7b2e8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3f7b2e8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3f7b2e8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3f7b2e8f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3f7b2e8f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3f7b2e8f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3f7b2e8f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4031476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4031476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786c41d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786c41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PART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PART 2 - Variable, Data Type, Operator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Problem 1 - Program " Hello " +"Nama</a:t>
            </a:r>
            <a:endParaRPr/>
          </a:p>
        </p:txBody>
      </p:sp>
      <p:pic>
        <p:nvPicPr>
          <p:cNvPr id="61" name="Google Shape;61;p14"/>
          <p:cNvPicPr preferRelativeResize="0"/>
          <p:nvPr/>
        </p:nvPicPr>
        <p:blipFill rotWithShape="1">
          <a:blip r:embed="rId3">
            <a:alphaModFix/>
          </a:blip>
          <a:srcRect b="0" l="0" r="9551" t="0"/>
          <a:stretch/>
        </p:blipFill>
        <p:spPr>
          <a:xfrm>
            <a:off x="4636527" y="1432613"/>
            <a:ext cx="4108297" cy="1688800"/>
          </a:xfrm>
          <a:prstGeom prst="rect">
            <a:avLst/>
          </a:prstGeom>
          <a:noFill/>
          <a:ln>
            <a:noFill/>
          </a:ln>
        </p:spPr>
      </p:pic>
      <p:sp>
        <p:nvSpPr>
          <p:cNvPr id="62" name="Google Shape;62;p14"/>
          <p:cNvSpPr txBox="1"/>
          <p:nvPr/>
        </p:nvSpPr>
        <p:spPr>
          <a:xfrm>
            <a:off x="4572000" y="1017713"/>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1800">
                <a:solidFill>
                  <a:schemeClr val="dk2"/>
                </a:solidFill>
              </a:rPr>
              <a:t>Output Program</a:t>
            </a:r>
            <a:endParaRPr sz="1800">
              <a:solidFill>
                <a:schemeClr val="dk2"/>
              </a:solidFill>
            </a:endParaRPr>
          </a:p>
        </p:txBody>
      </p:sp>
      <p:sp>
        <p:nvSpPr>
          <p:cNvPr id="63" name="Google Shape;63;p14"/>
          <p:cNvSpPr txBox="1"/>
          <p:nvPr/>
        </p:nvSpPr>
        <p:spPr>
          <a:xfrm>
            <a:off x="721900" y="3536300"/>
            <a:ext cx="71355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1500">
                <a:solidFill>
                  <a:schemeClr val="dk2"/>
                </a:solidFill>
              </a:rPr>
              <a:t>Implementasi pemanggilan string antara lain dalam hal ini digunakan name &amp; othercase sebagai deklarasi variable atau input string  yang akan diproses</a:t>
            </a:r>
            <a:endParaRPr sz="1100"/>
          </a:p>
        </p:txBody>
      </p:sp>
      <p:pic>
        <p:nvPicPr>
          <p:cNvPr id="64" name="Google Shape;64;p14"/>
          <p:cNvPicPr preferRelativeResize="0"/>
          <p:nvPr/>
        </p:nvPicPr>
        <p:blipFill>
          <a:blip r:embed="rId4">
            <a:alphaModFix/>
          </a:blip>
          <a:stretch>
            <a:fillRect/>
          </a:stretch>
        </p:blipFill>
        <p:spPr>
          <a:xfrm>
            <a:off x="311700" y="1465463"/>
            <a:ext cx="4193250" cy="1623075"/>
          </a:xfrm>
          <a:prstGeom prst="rect">
            <a:avLst/>
          </a:prstGeom>
          <a:noFill/>
          <a:ln>
            <a:noFill/>
          </a:ln>
        </p:spPr>
      </p:pic>
      <p:sp>
        <p:nvSpPr>
          <p:cNvPr id="65" name="Google Shape;65;p14"/>
          <p:cNvSpPr txBox="1"/>
          <p:nvPr/>
        </p:nvSpPr>
        <p:spPr>
          <a:xfrm>
            <a:off x="257700" y="1051413"/>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1800">
                <a:solidFill>
                  <a:schemeClr val="dk2"/>
                </a:solidFill>
              </a:rPr>
              <a:t>Output Program</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Problem 2 - Menghitung Luas Segitiga </a:t>
            </a:r>
            <a:endParaRPr/>
          </a:p>
        </p:txBody>
      </p:sp>
      <p:sp>
        <p:nvSpPr>
          <p:cNvPr id="71" name="Google Shape;71;p15"/>
          <p:cNvSpPr txBox="1"/>
          <p:nvPr>
            <p:ph idx="1" type="body"/>
          </p:nvPr>
        </p:nvSpPr>
        <p:spPr>
          <a:xfrm>
            <a:off x="311700" y="1152475"/>
            <a:ext cx="2493000" cy="36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id" sz="1860"/>
              <a:t>Input Program</a:t>
            </a:r>
            <a:endParaRPr sz="1860"/>
          </a:p>
        </p:txBody>
      </p:sp>
      <p:pic>
        <p:nvPicPr>
          <p:cNvPr id="72" name="Google Shape;72;p15"/>
          <p:cNvPicPr preferRelativeResize="0"/>
          <p:nvPr/>
        </p:nvPicPr>
        <p:blipFill>
          <a:blip r:embed="rId3">
            <a:alphaModFix/>
          </a:blip>
          <a:stretch>
            <a:fillRect/>
          </a:stretch>
        </p:blipFill>
        <p:spPr>
          <a:xfrm>
            <a:off x="3903663" y="1518700"/>
            <a:ext cx="5019675" cy="781050"/>
          </a:xfrm>
          <a:prstGeom prst="rect">
            <a:avLst/>
          </a:prstGeom>
          <a:noFill/>
          <a:ln>
            <a:noFill/>
          </a:ln>
        </p:spPr>
      </p:pic>
      <p:pic>
        <p:nvPicPr>
          <p:cNvPr id="73" name="Google Shape;73;p15"/>
          <p:cNvPicPr preferRelativeResize="0"/>
          <p:nvPr/>
        </p:nvPicPr>
        <p:blipFill>
          <a:blip r:embed="rId4">
            <a:alphaModFix/>
          </a:blip>
          <a:stretch>
            <a:fillRect/>
          </a:stretch>
        </p:blipFill>
        <p:spPr>
          <a:xfrm>
            <a:off x="276725" y="1518700"/>
            <a:ext cx="3562350" cy="2587037"/>
          </a:xfrm>
          <a:prstGeom prst="rect">
            <a:avLst/>
          </a:prstGeom>
          <a:noFill/>
          <a:ln>
            <a:noFill/>
          </a:ln>
        </p:spPr>
      </p:pic>
      <p:sp>
        <p:nvSpPr>
          <p:cNvPr id="74" name="Google Shape;74;p15"/>
          <p:cNvSpPr txBox="1"/>
          <p:nvPr/>
        </p:nvSpPr>
        <p:spPr>
          <a:xfrm>
            <a:off x="3839075" y="11524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1800">
                <a:solidFill>
                  <a:schemeClr val="dk2"/>
                </a:solidFill>
              </a:rPr>
              <a:t>Output Program</a:t>
            </a:r>
            <a:endParaRPr sz="1800">
              <a:solidFill>
                <a:schemeClr val="dk2"/>
              </a:solidFill>
            </a:endParaRPr>
          </a:p>
        </p:txBody>
      </p:sp>
      <p:sp>
        <p:nvSpPr>
          <p:cNvPr id="75" name="Google Shape;75;p15"/>
          <p:cNvSpPr txBox="1"/>
          <p:nvPr/>
        </p:nvSpPr>
        <p:spPr>
          <a:xfrm>
            <a:off x="3903675" y="2440900"/>
            <a:ext cx="4928700" cy="179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d">
                <a:solidFill>
                  <a:schemeClr val="dk2"/>
                </a:solidFill>
              </a:rPr>
              <a:t>Dalam kasus ini input data yang digunakan adalah input data yang digunakan adalah alas dan tinggi sebuah segitiga dengan tipe data float. </a:t>
            </a:r>
            <a:endParaRPr>
              <a:solidFill>
                <a:schemeClr val="dk2"/>
              </a:solidFill>
            </a:endParaRPr>
          </a:p>
          <a:p>
            <a:pPr indent="0" lvl="0" marL="0" rtl="0" algn="just">
              <a:lnSpc>
                <a:spcPct val="115000"/>
              </a:lnSpc>
              <a:spcBef>
                <a:spcPts val="1200"/>
              </a:spcBef>
              <a:spcAft>
                <a:spcPts val="1200"/>
              </a:spcAft>
              <a:buNone/>
            </a:pPr>
            <a:r>
              <a:rPr lang="id">
                <a:solidFill>
                  <a:schemeClr val="dk2"/>
                </a:solidFill>
              </a:rPr>
              <a:t>untuk prosesnya sendiri memerlukan operasi aritmetika seperti =,* dan / untuk menghitung luas segitiga dimana rumus segitiga adalah (alas * tinggi)/2</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Problem 3 - Menghitung Luas Permukaan Tabung</a:t>
            </a:r>
            <a:endParaRPr/>
          </a:p>
        </p:txBody>
      </p:sp>
      <p:sp>
        <p:nvSpPr>
          <p:cNvPr id="81" name="Google Shape;81;p16"/>
          <p:cNvSpPr txBox="1"/>
          <p:nvPr>
            <p:ph idx="1" type="body"/>
          </p:nvPr>
        </p:nvSpPr>
        <p:spPr>
          <a:xfrm>
            <a:off x="311700" y="1152475"/>
            <a:ext cx="2493000" cy="36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id" sz="1860"/>
              <a:t>Input Program</a:t>
            </a:r>
            <a:endParaRPr sz="1860"/>
          </a:p>
        </p:txBody>
      </p:sp>
      <p:sp>
        <p:nvSpPr>
          <p:cNvPr id="82" name="Google Shape;82;p16"/>
          <p:cNvSpPr txBox="1"/>
          <p:nvPr/>
        </p:nvSpPr>
        <p:spPr>
          <a:xfrm>
            <a:off x="3839075" y="11524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1800">
                <a:solidFill>
                  <a:schemeClr val="dk2"/>
                </a:solidFill>
              </a:rPr>
              <a:t>Output Program</a:t>
            </a:r>
            <a:endParaRPr sz="1800">
              <a:solidFill>
                <a:schemeClr val="dk2"/>
              </a:solidFill>
            </a:endParaRPr>
          </a:p>
        </p:txBody>
      </p:sp>
      <p:sp>
        <p:nvSpPr>
          <p:cNvPr id="83" name="Google Shape;83;p16"/>
          <p:cNvSpPr txBox="1"/>
          <p:nvPr/>
        </p:nvSpPr>
        <p:spPr>
          <a:xfrm>
            <a:off x="4051850" y="2358900"/>
            <a:ext cx="4627800" cy="2784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d">
                <a:solidFill>
                  <a:schemeClr val="dk2"/>
                </a:solidFill>
              </a:rPr>
              <a:t>Dalam kasus ini input data yang digunakan adalah input data yang digunakan adalah Jari- jari(r) dan Tinggi Tabung (T) dan juga phi, namun disini phi bisa dipanggil melalui modul math dengan cara import math dan untuk menggunakannya (math.pi) pada fungsi yang akan dijalankan</a:t>
            </a:r>
            <a:endParaRPr>
              <a:solidFill>
                <a:schemeClr val="dk2"/>
              </a:solidFill>
            </a:endParaRPr>
          </a:p>
          <a:p>
            <a:pPr indent="0" lvl="0" marL="0" rtl="0" algn="just">
              <a:lnSpc>
                <a:spcPct val="115000"/>
              </a:lnSpc>
              <a:spcBef>
                <a:spcPts val="1200"/>
              </a:spcBef>
              <a:spcAft>
                <a:spcPts val="1200"/>
              </a:spcAft>
              <a:buNone/>
            </a:pPr>
            <a:r>
              <a:rPr lang="id">
                <a:solidFill>
                  <a:schemeClr val="dk2"/>
                </a:solidFill>
              </a:rPr>
              <a:t>Dalam hal ini hasil yang ditampilkan ada perbedaan antara phi input manual dengan phi melalui modul, dimana hasil dengan menggunakan modul math lebih besar daripada phi manual</a:t>
            </a:r>
            <a:endParaRPr>
              <a:solidFill>
                <a:schemeClr val="dk2"/>
              </a:solidFill>
            </a:endParaRPr>
          </a:p>
        </p:txBody>
      </p:sp>
      <p:pic>
        <p:nvPicPr>
          <p:cNvPr id="84" name="Google Shape;84;p16"/>
          <p:cNvPicPr preferRelativeResize="0"/>
          <p:nvPr/>
        </p:nvPicPr>
        <p:blipFill>
          <a:blip r:embed="rId3">
            <a:alphaModFix/>
          </a:blip>
          <a:stretch>
            <a:fillRect/>
          </a:stretch>
        </p:blipFill>
        <p:spPr>
          <a:xfrm>
            <a:off x="236025" y="1518775"/>
            <a:ext cx="3667650" cy="2447450"/>
          </a:xfrm>
          <a:prstGeom prst="rect">
            <a:avLst/>
          </a:prstGeom>
          <a:noFill/>
          <a:ln>
            <a:noFill/>
          </a:ln>
        </p:spPr>
      </p:pic>
      <p:pic>
        <p:nvPicPr>
          <p:cNvPr id="85" name="Google Shape;85;p16"/>
          <p:cNvPicPr preferRelativeResize="0"/>
          <p:nvPr/>
        </p:nvPicPr>
        <p:blipFill>
          <a:blip r:embed="rId4">
            <a:alphaModFix/>
          </a:blip>
          <a:stretch>
            <a:fillRect/>
          </a:stretch>
        </p:blipFill>
        <p:spPr>
          <a:xfrm>
            <a:off x="4008275" y="1518775"/>
            <a:ext cx="4627725" cy="6968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Problem 4 - Mengetahui Harga Setalah Diskon</a:t>
            </a:r>
            <a:endParaRPr/>
          </a:p>
        </p:txBody>
      </p:sp>
      <p:sp>
        <p:nvSpPr>
          <p:cNvPr id="91" name="Google Shape;91;p17"/>
          <p:cNvSpPr txBox="1"/>
          <p:nvPr>
            <p:ph idx="1" type="body"/>
          </p:nvPr>
        </p:nvSpPr>
        <p:spPr>
          <a:xfrm>
            <a:off x="226475" y="1085100"/>
            <a:ext cx="2493000" cy="36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id" sz="1860"/>
              <a:t>Input Program</a:t>
            </a:r>
            <a:endParaRPr sz="1860"/>
          </a:p>
        </p:txBody>
      </p:sp>
      <p:sp>
        <p:nvSpPr>
          <p:cNvPr id="92" name="Google Shape;92;p17"/>
          <p:cNvSpPr txBox="1"/>
          <p:nvPr/>
        </p:nvSpPr>
        <p:spPr>
          <a:xfrm>
            <a:off x="4041275" y="11047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1800">
                <a:solidFill>
                  <a:schemeClr val="dk2"/>
                </a:solidFill>
              </a:rPr>
              <a:t>Output Program</a:t>
            </a:r>
            <a:endParaRPr sz="1800">
              <a:solidFill>
                <a:schemeClr val="dk2"/>
              </a:solidFill>
            </a:endParaRPr>
          </a:p>
        </p:txBody>
      </p:sp>
      <p:sp>
        <p:nvSpPr>
          <p:cNvPr id="93" name="Google Shape;93;p17"/>
          <p:cNvSpPr txBox="1"/>
          <p:nvPr/>
        </p:nvSpPr>
        <p:spPr>
          <a:xfrm>
            <a:off x="4041275" y="2517650"/>
            <a:ext cx="4711200" cy="318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d">
                <a:solidFill>
                  <a:schemeClr val="dk2"/>
                </a:solidFill>
              </a:rPr>
              <a:t>Input dalam program ini yaitu harga_awal dan besarnya diskon (dalam % ) dengan tipe data integer.</a:t>
            </a:r>
            <a:endParaRPr>
              <a:solidFill>
                <a:schemeClr val="dk2"/>
              </a:solidFill>
            </a:endParaRPr>
          </a:p>
          <a:p>
            <a:pPr indent="0" lvl="0" marL="0" rtl="0" algn="just">
              <a:lnSpc>
                <a:spcPct val="115000"/>
              </a:lnSpc>
              <a:spcBef>
                <a:spcPts val="1200"/>
              </a:spcBef>
              <a:spcAft>
                <a:spcPts val="0"/>
              </a:spcAft>
              <a:buNone/>
            </a:pPr>
            <a:r>
              <a:rPr lang="id">
                <a:solidFill>
                  <a:schemeClr val="dk2"/>
                </a:solidFill>
              </a:rPr>
              <a:t>Dalam implementasinya untuk memperoleh harga setelah diskon maka dalam prosesya  diskon persen harus diopersikan terlebih dahulu mejadi nominal yang diperoleh dari diskon. Kemudian fungsi diskon hasil operasi tersebut kita panggil untuk mendapatkan harga setelah diskon dengan cara harga awal dikurangi dengan diskon hasil operasi.</a:t>
            </a:r>
            <a:endParaRPr>
              <a:solidFill>
                <a:schemeClr val="dk2"/>
              </a:solidFill>
            </a:endParaRPr>
          </a:p>
          <a:p>
            <a:pPr indent="0" lvl="0" marL="0" rtl="0" algn="just">
              <a:lnSpc>
                <a:spcPct val="115000"/>
              </a:lnSpc>
              <a:spcBef>
                <a:spcPts val="1200"/>
              </a:spcBef>
              <a:spcAft>
                <a:spcPts val="1200"/>
              </a:spcAft>
              <a:buNone/>
            </a:pPr>
            <a:r>
              <a:rPr lang="id">
                <a:solidFill>
                  <a:schemeClr val="dk2"/>
                </a:solidFill>
              </a:rPr>
              <a:t>Output dari program mempunyai hasil tipe data float dikarenakan ada operasi aritmetika yaitu /</a:t>
            </a:r>
            <a:endParaRPr>
              <a:solidFill>
                <a:schemeClr val="dk2"/>
              </a:solidFill>
            </a:endParaRPr>
          </a:p>
        </p:txBody>
      </p:sp>
      <p:pic>
        <p:nvPicPr>
          <p:cNvPr id="94" name="Google Shape;94;p17"/>
          <p:cNvPicPr preferRelativeResize="0"/>
          <p:nvPr/>
        </p:nvPicPr>
        <p:blipFill>
          <a:blip r:embed="rId3">
            <a:alphaModFix/>
          </a:blip>
          <a:stretch>
            <a:fillRect/>
          </a:stretch>
        </p:blipFill>
        <p:spPr>
          <a:xfrm>
            <a:off x="226475" y="1518775"/>
            <a:ext cx="3747050" cy="2274474"/>
          </a:xfrm>
          <a:prstGeom prst="rect">
            <a:avLst/>
          </a:prstGeom>
          <a:noFill/>
          <a:ln>
            <a:noFill/>
          </a:ln>
        </p:spPr>
      </p:pic>
      <p:pic>
        <p:nvPicPr>
          <p:cNvPr id="95" name="Google Shape;95;p17"/>
          <p:cNvPicPr preferRelativeResize="0"/>
          <p:nvPr/>
        </p:nvPicPr>
        <p:blipFill>
          <a:blip r:embed="rId4">
            <a:alphaModFix/>
          </a:blip>
          <a:stretch>
            <a:fillRect/>
          </a:stretch>
        </p:blipFill>
        <p:spPr>
          <a:xfrm>
            <a:off x="4124472" y="1518774"/>
            <a:ext cx="4786765" cy="108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HackerRank</a:t>
            </a:r>
            <a:endParaRPr/>
          </a:p>
        </p:txBody>
      </p:sp>
      <p:pic>
        <p:nvPicPr>
          <p:cNvPr id="101" name="Google Shape;101;p18"/>
          <p:cNvPicPr preferRelativeResize="0"/>
          <p:nvPr/>
        </p:nvPicPr>
        <p:blipFill rotWithShape="1">
          <a:blip r:embed="rId3">
            <a:alphaModFix/>
          </a:blip>
          <a:srcRect b="0" l="0" r="0" t="16902"/>
          <a:stretch/>
        </p:blipFill>
        <p:spPr>
          <a:xfrm>
            <a:off x="892213" y="1017725"/>
            <a:ext cx="7359574" cy="3822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Easy - Solved</a:t>
            </a:r>
            <a:endParaRPr/>
          </a:p>
        </p:txBody>
      </p:sp>
      <p:pic>
        <p:nvPicPr>
          <p:cNvPr id="107" name="Google Shape;107;p19"/>
          <p:cNvPicPr preferRelativeResize="0"/>
          <p:nvPr/>
        </p:nvPicPr>
        <p:blipFill>
          <a:blip r:embed="rId3">
            <a:alphaModFix/>
          </a:blip>
          <a:stretch>
            <a:fillRect/>
          </a:stretch>
        </p:blipFill>
        <p:spPr>
          <a:xfrm>
            <a:off x="1579150" y="1017725"/>
            <a:ext cx="6260176" cy="3912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