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9307d02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9307d02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9307d023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9307d023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9307d023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9307d023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9307d02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9307d02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Object-Oriented Program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21575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Easy - Bentuk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387775" y="586025"/>
            <a:ext cx="4452600" cy="4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d" sz="2400">
                <a:solidFill>
                  <a:schemeClr val="dk1"/>
                </a:solidFill>
              </a:rPr>
              <a:t>Kelas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Bentuk</a:t>
            </a:r>
            <a:r>
              <a:rPr lang="id" sz="2400">
                <a:solidFill>
                  <a:schemeClr val="dk1"/>
                </a:solidFill>
              </a:rPr>
              <a:t> adalah kelas dasar (superclass) yang mendefinisikan dua metode abstrak: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luas()</a:t>
            </a:r>
            <a:r>
              <a:rPr lang="id" sz="2400">
                <a:solidFill>
                  <a:schemeClr val="dk1"/>
                </a:solidFill>
              </a:rPr>
              <a:t> dan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keliling()</a:t>
            </a:r>
            <a:r>
              <a:rPr lang="id" sz="2400">
                <a:solidFill>
                  <a:schemeClr val="dk1"/>
                </a:solidFill>
              </a:rPr>
              <a:t>. Kelas ini tidak mengimplementasikan metode-metode tersebut, melainkan hanya mendefinisikannya untuk diimplementasikan oleh kelas turunannya.</a:t>
            </a:r>
            <a:endParaRPr b="1" sz="24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luas(self)</a:t>
            </a:r>
            <a:r>
              <a:rPr lang="id" sz="2400">
                <a:solidFill>
                  <a:schemeClr val="dk1"/>
                </a:solidFill>
              </a:rPr>
              <a:t>: Metode abstrak yang akan diimplementasikan oleh kelas turunan untuk menghitung luas.</a:t>
            </a:r>
            <a:endParaRPr sz="24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keliling(self)</a:t>
            </a:r>
            <a:r>
              <a:rPr lang="id" sz="2400">
                <a:solidFill>
                  <a:schemeClr val="dk1"/>
                </a:solidFill>
              </a:rPr>
              <a:t>: Metode abstrak yang akan diimplementasikan oleh kelas turunan untuk menghitung keliling.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d" sz="2400">
                <a:solidFill>
                  <a:schemeClr val="dk1"/>
                </a:solidFill>
              </a:rPr>
              <a:t>Kelas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Persegi</a:t>
            </a:r>
            <a:r>
              <a:rPr lang="id" sz="2400">
                <a:solidFill>
                  <a:schemeClr val="dk1"/>
                </a:solidFill>
              </a:rPr>
              <a:t> adalah turunan dari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Bentuk</a:t>
            </a:r>
            <a:r>
              <a:rPr lang="id" sz="2400">
                <a:solidFill>
                  <a:schemeClr val="dk1"/>
                </a:solidFill>
              </a:rPr>
              <a:t>. Kelas ini mengimplementasikan metode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luas()</a:t>
            </a:r>
            <a:r>
              <a:rPr lang="id" sz="2400">
                <a:solidFill>
                  <a:schemeClr val="dk1"/>
                </a:solidFill>
              </a:rPr>
              <a:t> dan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keliling()</a:t>
            </a:r>
            <a:r>
              <a:rPr lang="id" sz="2400">
                <a:solidFill>
                  <a:schemeClr val="dk1"/>
                </a:solidFill>
              </a:rPr>
              <a:t> untuk menghitung luas dan keliling persegi.</a:t>
            </a:r>
            <a:endParaRPr b="1" sz="24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sisi)</a:t>
            </a:r>
            <a:r>
              <a:rPr lang="id" sz="2400">
                <a:solidFill>
                  <a:schemeClr val="dk1"/>
                </a:solidFill>
              </a:rPr>
              <a:t>: Konstruktor untuk menginisialisasi atribut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sisi</a:t>
            </a:r>
            <a:r>
              <a:rPr lang="id" sz="2400">
                <a:solidFill>
                  <a:schemeClr val="dk1"/>
                </a:solidFill>
              </a:rPr>
              <a:t> yang mewakili panjang sisi persegi.</a:t>
            </a:r>
            <a:endParaRPr sz="24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luas(self)</a:t>
            </a:r>
            <a:r>
              <a:rPr lang="id" sz="2400">
                <a:solidFill>
                  <a:schemeClr val="dk1"/>
                </a:solidFill>
              </a:rPr>
              <a:t>: Mengimplementasikan metode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luas()</a:t>
            </a:r>
            <a:r>
              <a:rPr lang="id" sz="2400">
                <a:solidFill>
                  <a:schemeClr val="dk1"/>
                </a:solidFill>
              </a:rPr>
              <a:t> untuk menghitung luas persegi dengan rumus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sisi * sisi</a:t>
            </a:r>
            <a:r>
              <a:rPr lang="id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keliling(self)</a:t>
            </a:r>
            <a:r>
              <a:rPr lang="id" sz="2400">
                <a:solidFill>
                  <a:schemeClr val="dk1"/>
                </a:solidFill>
              </a:rPr>
              <a:t>: Mengimplementasikan metode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keliling()</a:t>
            </a:r>
            <a:r>
              <a:rPr lang="id" sz="2400">
                <a:solidFill>
                  <a:schemeClr val="dk1"/>
                </a:solidFill>
              </a:rPr>
              <a:t> untuk menghitung keliling persegi dengan rumus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* sisi</a:t>
            </a:r>
            <a:r>
              <a:rPr lang="id" sz="2400">
                <a:solidFill>
                  <a:schemeClr val="dk1"/>
                </a:solidFill>
              </a:rPr>
              <a:t>.</a:t>
            </a:r>
            <a:endParaRPr b="1"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d" sz="2400">
                <a:solidFill>
                  <a:schemeClr val="dk1"/>
                </a:solidFill>
              </a:rPr>
              <a:t>Kelas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Segitiga</a:t>
            </a:r>
            <a:r>
              <a:rPr lang="id" sz="2400">
                <a:solidFill>
                  <a:schemeClr val="dk1"/>
                </a:solidFill>
              </a:rPr>
              <a:t> adalah turunan dari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Bentuk</a:t>
            </a:r>
            <a:r>
              <a:rPr lang="id" sz="2400">
                <a:solidFill>
                  <a:schemeClr val="dk1"/>
                </a:solidFill>
              </a:rPr>
              <a:t>. Kelas ini mengimplementasikan metode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luas()</a:t>
            </a:r>
            <a:r>
              <a:rPr lang="id" sz="2400">
                <a:solidFill>
                  <a:schemeClr val="dk1"/>
                </a:solidFill>
              </a:rPr>
              <a:t> dan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keliling()</a:t>
            </a:r>
            <a:r>
              <a:rPr lang="id" sz="2400">
                <a:solidFill>
                  <a:schemeClr val="dk1"/>
                </a:solidFill>
              </a:rPr>
              <a:t> untuk menghitung luas dan keliling segitiga.</a:t>
            </a:r>
            <a:endParaRPr b="1" sz="24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alas, tinggi)</a:t>
            </a:r>
            <a:r>
              <a:rPr lang="id" sz="2400">
                <a:solidFill>
                  <a:schemeClr val="dk1"/>
                </a:solidFill>
              </a:rPr>
              <a:t>: Konstruktor untuk menginisialisasi atribut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alas</a:t>
            </a:r>
            <a:r>
              <a:rPr lang="id" sz="2400">
                <a:solidFill>
                  <a:schemeClr val="dk1"/>
                </a:solidFill>
              </a:rPr>
              <a:t> dan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tinggi</a:t>
            </a:r>
            <a:r>
              <a:rPr lang="id" sz="2400">
                <a:solidFill>
                  <a:schemeClr val="dk1"/>
                </a:solidFill>
              </a:rPr>
              <a:t> yang mewakili panjang alas dan tinggi segitiga.</a:t>
            </a:r>
            <a:endParaRPr sz="24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luas(self)</a:t>
            </a:r>
            <a:r>
              <a:rPr lang="id" sz="2400">
                <a:solidFill>
                  <a:schemeClr val="dk1"/>
                </a:solidFill>
              </a:rPr>
              <a:t>: Mengimplementasikan metode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luas()</a:t>
            </a:r>
            <a:r>
              <a:rPr lang="id" sz="2400">
                <a:solidFill>
                  <a:schemeClr val="dk1"/>
                </a:solidFill>
              </a:rPr>
              <a:t> untuk menghitung luas segitiga dengan rumus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0.5 * alas * tinggi</a:t>
            </a:r>
            <a:r>
              <a:rPr lang="id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keliling(self)</a:t>
            </a:r>
            <a:r>
              <a:rPr lang="id" sz="2400">
                <a:solidFill>
                  <a:schemeClr val="dk1"/>
                </a:solidFill>
              </a:rPr>
              <a:t>: Mengimplementasikan metode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keliling()</a:t>
            </a:r>
            <a:r>
              <a:rPr lang="id" sz="2400">
                <a:solidFill>
                  <a:schemeClr val="dk1"/>
                </a:solidFill>
              </a:rPr>
              <a:t> untuk menghitung keliling segitiga dengan rumus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alas + tinggi + (alas^2 + tinggi^2)^0.5</a:t>
            </a:r>
            <a:r>
              <a:rPr lang="id" sz="2400">
                <a:solidFill>
                  <a:schemeClr val="dk1"/>
                </a:solidFill>
              </a:rPr>
              <a:t>.</a:t>
            </a:r>
            <a:endParaRPr b="1"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d" sz="2400">
                <a:solidFill>
                  <a:schemeClr val="dk1"/>
                </a:solidFill>
              </a:rPr>
              <a:t>Kelas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PersegiPanjang</a:t>
            </a:r>
            <a:r>
              <a:rPr lang="id" sz="2400">
                <a:solidFill>
                  <a:schemeClr val="dk1"/>
                </a:solidFill>
              </a:rPr>
              <a:t> adalah turunan dari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Bentuk</a:t>
            </a:r>
            <a:r>
              <a:rPr lang="id" sz="2400">
                <a:solidFill>
                  <a:schemeClr val="dk1"/>
                </a:solidFill>
              </a:rPr>
              <a:t>. Kelas ini mengimplementasikan metode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luas()</a:t>
            </a:r>
            <a:r>
              <a:rPr lang="id" sz="2400">
                <a:solidFill>
                  <a:schemeClr val="dk1"/>
                </a:solidFill>
              </a:rPr>
              <a:t> dan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keliling()</a:t>
            </a:r>
            <a:r>
              <a:rPr lang="id" sz="2400">
                <a:solidFill>
                  <a:schemeClr val="dk1"/>
                </a:solidFill>
              </a:rPr>
              <a:t> untuk menghitung luas dan keliling persegi panjang.</a:t>
            </a:r>
            <a:endParaRPr b="1" sz="24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panjang, lebar)</a:t>
            </a:r>
            <a:r>
              <a:rPr lang="id" sz="2400">
                <a:solidFill>
                  <a:schemeClr val="dk1"/>
                </a:solidFill>
              </a:rPr>
              <a:t>: Konstruktor untuk menginisialisasi atribut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panjang</a:t>
            </a:r>
            <a:r>
              <a:rPr lang="id" sz="2400">
                <a:solidFill>
                  <a:schemeClr val="dk1"/>
                </a:solidFill>
              </a:rPr>
              <a:t> dan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lebar</a:t>
            </a:r>
            <a:r>
              <a:rPr lang="id" sz="2400">
                <a:solidFill>
                  <a:schemeClr val="dk1"/>
                </a:solidFill>
              </a:rPr>
              <a:t> yang mewakili panjang dan lebar persegi panjang.</a:t>
            </a:r>
            <a:endParaRPr sz="24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luas(self)</a:t>
            </a:r>
            <a:r>
              <a:rPr lang="id" sz="2400">
                <a:solidFill>
                  <a:schemeClr val="dk1"/>
                </a:solidFill>
              </a:rPr>
              <a:t>: Mengimplementasikan metode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luas()</a:t>
            </a:r>
            <a:r>
              <a:rPr lang="id" sz="2400">
                <a:solidFill>
                  <a:schemeClr val="dk1"/>
                </a:solidFill>
              </a:rPr>
              <a:t> untuk menghitung luas persegi panjang dengan rumus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panjang * lebar</a:t>
            </a:r>
            <a:r>
              <a:rPr lang="id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keliling(self)</a:t>
            </a:r>
            <a:r>
              <a:rPr lang="id" sz="2400">
                <a:solidFill>
                  <a:schemeClr val="dk1"/>
                </a:solidFill>
              </a:rPr>
              <a:t>: Mengimplementasikan metode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keliling()</a:t>
            </a:r>
            <a:r>
              <a:rPr lang="id" sz="2400">
                <a:solidFill>
                  <a:schemeClr val="dk1"/>
                </a:solidFill>
              </a:rPr>
              <a:t> untuk menghitung keliling persegi panjang dengan rumus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* (panjang + lebar)</a:t>
            </a:r>
            <a:r>
              <a:rPr lang="id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id" sz="2400">
                <a:solidFill>
                  <a:schemeClr val="dk1"/>
                </a:solidFill>
              </a:rPr>
              <a:t>Fungsi Utama: </a:t>
            </a:r>
            <a:r>
              <a:rPr b="1"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main()</a:t>
            </a:r>
            <a:endParaRPr b="1" sz="2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id" sz="2400">
                <a:solidFill>
                  <a:schemeClr val="dk1"/>
                </a:solidFill>
              </a:rPr>
              <a:t>Fungsi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main()</a:t>
            </a:r>
            <a:r>
              <a:rPr lang="id" sz="2400">
                <a:solidFill>
                  <a:schemeClr val="dk1"/>
                </a:solidFill>
              </a:rPr>
              <a:t> membuat objek dari setiap kelas (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Persegi</a:t>
            </a:r>
            <a:r>
              <a:rPr lang="id" sz="2400">
                <a:solidFill>
                  <a:schemeClr val="dk1"/>
                </a:solidFill>
              </a:rPr>
              <a:t>,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Segitiga</a:t>
            </a:r>
            <a:r>
              <a:rPr lang="id" sz="2400">
                <a:solidFill>
                  <a:schemeClr val="dk1"/>
                </a:solidFill>
              </a:rPr>
              <a:t>, </a:t>
            </a:r>
            <a:r>
              <a:rPr lang="id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PersegiPanjang</a:t>
            </a:r>
            <a:r>
              <a:rPr lang="id" sz="2400">
                <a:solidFill>
                  <a:schemeClr val="dk1"/>
                </a:solidFill>
              </a:rPr>
              <a:t>) dan mencetak luas dan keliling masing-masing objek.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56650" y="510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56650" y="367405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25" y="818863"/>
            <a:ext cx="1999751" cy="286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25" y="4058950"/>
            <a:ext cx="2480700" cy="9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21575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Easy - Bangun Ruang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691400" y="604225"/>
            <a:ext cx="4452600" cy="4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b="1"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id" sz="2300">
                <a:solidFill>
                  <a:schemeClr val="dk1"/>
                </a:solidFill>
              </a:rPr>
              <a:t>Kelas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Bangun_Ruang</a:t>
            </a:r>
            <a:r>
              <a:rPr lang="id" sz="2300">
                <a:solidFill>
                  <a:schemeClr val="dk1"/>
                </a:solidFill>
              </a:rPr>
              <a:t> adalah kelas dasar (superclass) yang mendefinisikan metode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volume()</a:t>
            </a:r>
            <a:r>
              <a:rPr lang="id" sz="2300">
                <a:solidFill>
                  <a:schemeClr val="dk1"/>
                </a:solidFill>
              </a:rPr>
              <a:t> sebagai metode abstrak. Kelas ini tidak mengimplementasikan metode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volume()</a:t>
            </a:r>
            <a:r>
              <a:rPr lang="id" sz="2300">
                <a:solidFill>
                  <a:schemeClr val="dk1"/>
                </a:solidFill>
              </a:rPr>
              <a:t>, melainkan hanya mendefinisikannya untuk diimplementasikan oleh kelas turunannya.</a:t>
            </a:r>
            <a:endParaRPr b="1" sz="2300">
              <a:solidFill>
                <a:schemeClr val="dk1"/>
              </a:solidFill>
            </a:endParaRPr>
          </a:p>
          <a:p>
            <a:pPr indent="-26511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volume(self)</a:t>
            </a:r>
            <a:r>
              <a:rPr lang="id" sz="2300">
                <a:solidFill>
                  <a:schemeClr val="dk1"/>
                </a:solidFill>
              </a:rPr>
              <a:t>: Metode abstrak yang akan diimplementasikan oleh kelas turunan.</a:t>
            </a:r>
            <a:endParaRPr b="1" sz="2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id" sz="2300">
                <a:solidFill>
                  <a:schemeClr val="dk1"/>
                </a:solidFill>
              </a:rPr>
              <a:t>Kelas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Kubus</a:t>
            </a:r>
            <a:r>
              <a:rPr lang="id" sz="2300">
                <a:solidFill>
                  <a:schemeClr val="dk1"/>
                </a:solidFill>
              </a:rPr>
              <a:t> adalah turunan dari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Bangun_Ruang</a:t>
            </a:r>
            <a:r>
              <a:rPr lang="id" sz="2300">
                <a:solidFill>
                  <a:schemeClr val="dk1"/>
                </a:solidFill>
              </a:rPr>
              <a:t>. Kelas ini mengimplementasikan metode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volume()</a:t>
            </a:r>
            <a:r>
              <a:rPr lang="id" sz="2300">
                <a:solidFill>
                  <a:schemeClr val="dk1"/>
                </a:solidFill>
              </a:rPr>
              <a:t> untuk menghitung volume kubus.</a:t>
            </a:r>
            <a:endParaRPr b="1" sz="2300">
              <a:solidFill>
                <a:schemeClr val="dk1"/>
              </a:solidFill>
            </a:endParaRPr>
          </a:p>
          <a:p>
            <a:pPr indent="-26511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sisiv)</a:t>
            </a:r>
            <a:r>
              <a:rPr lang="id" sz="2300">
                <a:solidFill>
                  <a:schemeClr val="dk1"/>
                </a:solidFill>
              </a:rPr>
              <a:t>: Konstruktor untuk menginisialisasi atribut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sisiv</a:t>
            </a:r>
            <a:r>
              <a:rPr lang="id" sz="2300">
                <a:solidFill>
                  <a:schemeClr val="dk1"/>
                </a:solidFill>
              </a:rPr>
              <a:t> yang mewakili panjang sisi kubus.</a:t>
            </a:r>
            <a:endParaRPr sz="2300">
              <a:solidFill>
                <a:schemeClr val="dk1"/>
              </a:solidFill>
            </a:endParaRPr>
          </a:p>
          <a:p>
            <a:pPr indent="-2651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volume(self)</a:t>
            </a:r>
            <a:r>
              <a:rPr lang="id" sz="2300">
                <a:solidFill>
                  <a:schemeClr val="dk1"/>
                </a:solidFill>
              </a:rPr>
              <a:t>: Mengimplementasikan metode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volume()</a:t>
            </a:r>
            <a:r>
              <a:rPr lang="id" sz="2300">
                <a:solidFill>
                  <a:schemeClr val="dk1"/>
                </a:solidFill>
              </a:rPr>
              <a:t> untuk menghitung volume kubus dengan rumus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sisi^3</a:t>
            </a:r>
            <a:r>
              <a:rPr lang="id" sz="2300">
                <a:solidFill>
                  <a:schemeClr val="dk1"/>
                </a:solidFill>
              </a:rPr>
              <a:t>.</a:t>
            </a:r>
            <a:endParaRPr b="1" sz="2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id" sz="2300">
                <a:solidFill>
                  <a:schemeClr val="dk1"/>
                </a:solidFill>
              </a:rPr>
              <a:t>Kelas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Balok</a:t>
            </a:r>
            <a:r>
              <a:rPr lang="id" sz="2300">
                <a:solidFill>
                  <a:schemeClr val="dk1"/>
                </a:solidFill>
              </a:rPr>
              <a:t> adalah turunan dari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Bangun_Ruang</a:t>
            </a:r>
            <a:r>
              <a:rPr lang="id" sz="2300">
                <a:solidFill>
                  <a:schemeClr val="dk1"/>
                </a:solidFill>
              </a:rPr>
              <a:t>. Kelas ini mengimplementasikan metode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volume()</a:t>
            </a:r>
            <a:r>
              <a:rPr lang="id" sz="2300">
                <a:solidFill>
                  <a:schemeClr val="dk1"/>
                </a:solidFill>
              </a:rPr>
              <a:t> untuk menghitung volume balok</a:t>
            </a:r>
            <a:endParaRPr b="1" sz="2300">
              <a:solidFill>
                <a:schemeClr val="dk1"/>
              </a:solidFill>
            </a:endParaRPr>
          </a:p>
          <a:p>
            <a:pPr indent="-26511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panjangv, lebarv, tinggiv)</a:t>
            </a:r>
            <a:r>
              <a:rPr lang="id" sz="2300">
                <a:solidFill>
                  <a:schemeClr val="dk1"/>
                </a:solidFill>
              </a:rPr>
              <a:t>: Konstruktor untuk menginisialisasi atribut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panjangv</a:t>
            </a:r>
            <a:r>
              <a:rPr lang="id" sz="2300">
                <a:solidFill>
                  <a:schemeClr val="dk1"/>
                </a:solidFill>
              </a:rPr>
              <a:t>,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lebarv</a:t>
            </a:r>
            <a:r>
              <a:rPr lang="id" sz="2300">
                <a:solidFill>
                  <a:schemeClr val="dk1"/>
                </a:solidFill>
              </a:rPr>
              <a:t>, dan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tinggiv</a:t>
            </a:r>
            <a:r>
              <a:rPr lang="id" sz="2300">
                <a:solidFill>
                  <a:schemeClr val="dk1"/>
                </a:solidFill>
              </a:rPr>
              <a:t> yang mewakili dimensi balok.</a:t>
            </a:r>
            <a:endParaRPr sz="2300">
              <a:solidFill>
                <a:schemeClr val="dk1"/>
              </a:solidFill>
            </a:endParaRPr>
          </a:p>
          <a:p>
            <a:pPr indent="-2651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volume(self)</a:t>
            </a:r>
            <a:r>
              <a:rPr lang="id" sz="2300">
                <a:solidFill>
                  <a:schemeClr val="dk1"/>
                </a:solidFill>
              </a:rPr>
              <a:t>: Mengimplementasikan metode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volume()</a:t>
            </a:r>
            <a:r>
              <a:rPr lang="id" sz="2300">
                <a:solidFill>
                  <a:schemeClr val="dk1"/>
                </a:solidFill>
              </a:rPr>
              <a:t> untuk menghitung volume balok dengan rumus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panjang * lebar * tinggi</a:t>
            </a:r>
            <a:r>
              <a:rPr lang="id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id" sz="2300">
                <a:solidFill>
                  <a:schemeClr val="dk1"/>
                </a:solidFill>
              </a:rPr>
              <a:t>Kelas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Silinder</a:t>
            </a:r>
            <a:r>
              <a:rPr lang="id" sz="2300">
                <a:solidFill>
                  <a:schemeClr val="dk1"/>
                </a:solidFill>
              </a:rPr>
              <a:t> adalah turunan dari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Bangun_Ruang</a:t>
            </a:r>
            <a:r>
              <a:rPr lang="id" sz="2300">
                <a:solidFill>
                  <a:schemeClr val="dk1"/>
                </a:solidFill>
              </a:rPr>
              <a:t>. Kelas ini mengimplementasikan metode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volume()</a:t>
            </a:r>
            <a:r>
              <a:rPr lang="id" sz="2300">
                <a:solidFill>
                  <a:schemeClr val="dk1"/>
                </a:solidFill>
              </a:rPr>
              <a:t> untuk menghitung volume silinder</a:t>
            </a:r>
            <a:endParaRPr b="1" sz="2300">
              <a:solidFill>
                <a:schemeClr val="dk1"/>
              </a:solidFill>
            </a:endParaRPr>
          </a:p>
          <a:p>
            <a:pPr indent="-26511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radius, tinggiv)</a:t>
            </a:r>
            <a:r>
              <a:rPr lang="id" sz="2300">
                <a:solidFill>
                  <a:schemeClr val="dk1"/>
                </a:solidFill>
              </a:rPr>
              <a:t>: Konstruktor untuk menginisialisasi atribut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id" sz="2300">
                <a:solidFill>
                  <a:schemeClr val="dk1"/>
                </a:solidFill>
              </a:rPr>
              <a:t> dan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tinggiv</a:t>
            </a:r>
            <a:r>
              <a:rPr lang="id" sz="2300">
                <a:solidFill>
                  <a:schemeClr val="dk1"/>
                </a:solidFill>
              </a:rPr>
              <a:t> yang mewakili jari-jari dan tinggi silinder.</a:t>
            </a:r>
            <a:endParaRPr sz="2300">
              <a:solidFill>
                <a:schemeClr val="dk1"/>
              </a:solidFill>
            </a:endParaRPr>
          </a:p>
          <a:p>
            <a:pPr indent="-2651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volume(self)</a:t>
            </a:r>
            <a:r>
              <a:rPr lang="id" sz="2300">
                <a:solidFill>
                  <a:schemeClr val="dk1"/>
                </a:solidFill>
              </a:rPr>
              <a:t>: Mengimplementasikan metode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volume()</a:t>
            </a:r>
            <a:r>
              <a:rPr lang="id" sz="2300">
                <a:solidFill>
                  <a:schemeClr val="dk1"/>
                </a:solidFill>
              </a:rPr>
              <a:t> untuk menghitung volume silinder dengan rumus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π * r^2 * tinggi</a:t>
            </a:r>
            <a:r>
              <a:rPr lang="id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id" sz="2500">
                <a:solidFill>
                  <a:schemeClr val="dk1"/>
                </a:solidFill>
              </a:rPr>
              <a:t>Fungsi Utama: </a:t>
            </a:r>
            <a:r>
              <a:rPr b="1" lang="id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main()</a:t>
            </a:r>
            <a:endParaRPr b="1" sz="2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id" sz="2300">
                <a:solidFill>
                  <a:schemeClr val="dk1"/>
                </a:solidFill>
              </a:rPr>
              <a:t>Fungsi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main()</a:t>
            </a:r>
            <a:r>
              <a:rPr lang="id" sz="2300">
                <a:solidFill>
                  <a:schemeClr val="dk1"/>
                </a:solidFill>
              </a:rPr>
              <a:t> membuat objek dari setiap kelas (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Kubus</a:t>
            </a:r>
            <a:r>
              <a:rPr lang="id" sz="2300">
                <a:solidFill>
                  <a:schemeClr val="dk1"/>
                </a:solidFill>
              </a:rPr>
              <a:t>,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Balok</a:t>
            </a:r>
            <a:r>
              <a:rPr lang="id" sz="2300">
                <a:solidFill>
                  <a:schemeClr val="dk1"/>
                </a:solidFill>
              </a:rPr>
              <a:t>, </a:t>
            </a:r>
            <a:r>
              <a:rPr lang="id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Silinder</a:t>
            </a:r>
            <a:r>
              <a:rPr lang="id" sz="2300">
                <a:solidFill>
                  <a:schemeClr val="dk1"/>
                </a:solidFill>
              </a:rPr>
              <a:t>) dan mencetak volume masing-masing objek.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72" name="Google Shape;72;p15"/>
          <p:cNvSpPr txBox="1"/>
          <p:nvPr/>
        </p:nvSpPr>
        <p:spPr>
          <a:xfrm>
            <a:off x="256650" y="510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56650" y="367405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50" y="855050"/>
            <a:ext cx="1768625" cy="28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49" y="4058950"/>
            <a:ext cx="4322549" cy="8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21575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Medium - Kalkulator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691400" y="743900"/>
            <a:ext cx="4452600" cy="4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</a:rPr>
              <a:t>Kelas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Kalkulator</a:t>
            </a:r>
            <a:r>
              <a:rPr lang="id" sz="1100">
                <a:solidFill>
                  <a:schemeClr val="dk1"/>
                </a:solidFill>
              </a:rPr>
              <a:t> mendefinisikan beberapa metode statis untuk operasi matematika dasar: penjumlahan, pengurangan, perkalian, dan pembagian.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@staticmethod</a:t>
            </a:r>
            <a:r>
              <a:rPr lang="id" sz="1100">
                <a:solidFill>
                  <a:schemeClr val="dk1"/>
                </a:solidFill>
              </a:rPr>
              <a:t>: Dekorator ini menunjukkan bahwa metode berikutnya adalah metode statis. Metode statis tidak memerlukan referensi ke objek instance (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id" sz="1100">
                <a:solidFill>
                  <a:schemeClr val="dk1"/>
                </a:solidFill>
              </a:rPr>
              <a:t>) atau kelas (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cls</a:t>
            </a:r>
            <a:r>
              <a:rPr lang="id" sz="1100">
                <a:solidFill>
                  <a:schemeClr val="dk1"/>
                </a:solidFill>
              </a:rPr>
              <a:t>). Mereka dapat dipanggil langsung dari kelas tanpa membuat instance dari kelas tersebut.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penjumlahan(a, b)</a:t>
            </a:r>
            <a:r>
              <a:rPr lang="id" sz="1100">
                <a:solidFill>
                  <a:schemeClr val="dk1"/>
                </a:solidFill>
              </a:rPr>
              <a:t>: Metode ini menerima dua parameter,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id" sz="1100">
                <a:solidFill>
                  <a:schemeClr val="dk1"/>
                </a:solidFill>
              </a:rPr>
              <a:t> dan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id" sz="1100">
                <a:solidFill>
                  <a:schemeClr val="dk1"/>
                </a:solidFill>
              </a:rPr>
              <a:t>, dan mengembalikan hasil penjumlahan keduanya.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pengurangan(a, b)</a:t>
            </a:r>
            <a:r>
              <a:rPr lang="id" sz="1100">
                <a:solidFill>
                  <a:schemeClr val="dk1"/>
                </a:solidFill>
              </a:rPr>
              <a:t>: Metode ini menerima dua parameter,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id" sz="1100">
                <a:solidFill>
                  <a:schemeClr val="dk1"/>
                </a:solidFill>
              </a:rPr>
              <a:t> dan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id" sz="1100">
                <a:solidFill>
                  <a:schemeClr val="dk1"/>
                </a:solidFill>
              </a:rPr>
              <a:t>, dan mengembalikan hasil pengurangan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id" sz="1100">
                <a:solidFill>
                  <a:schemeClr val="dk1"/>
                </a:solidFill>
              </a:rPr>
              <a:t> dengan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id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perkalian(a, b)</a:t>
            </a:r>
            <a:r>
              <a:rPr lang="id" sz="1100">
                <a:solidFill>
                  <a:schemeClr val="dk1"/>
                </a:solidFill>
              </a:rPr>
              <a:t>: Metode ini menerima dua parameter,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id" sz="1100">
                <a:solidFill>
                  <a:schemeClr val="dk1"/>
                </a:solidFill>
              </a:rPr>
              <a:t> dan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id" sz="1100">
                <a:solidFill>
                  <a:schemeClr val="dk1"/>
                </a:solidFill>
              </a:rPr>
              <a:t>, dan mengembalikan hasil perkalian keduanya.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pembagian(a, b)</a:t>
            </a:r>
            <a:r>
              <a:rPr lang="id" sz="1100">
                <a:solidFill>
                  <a:schemeClr val="dk1"/>
                </a:solidFill>
              </a:rPr>
              <a:t>: Metode ini menerima dua parameter,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id" sz="1100">
                <a:solidFill>
                  <a:schemeClr val="dk1"/>
                </a:solidFill>
              </a:rPr>
              <a:t> dan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id" sz="1100">
                <a:solidFill>
                  <a:schemeClr val="dk1"/>
                </a:solidFill>
              </a:rPr>
              <a:t>, dan mengembalikan hasil pembagian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id" sz="1100">
                <a:solidFill>
                  <a:schemeClr val="dk1"/>
                </a:solidFill>
              </a:rPr>
              <a:t> dengan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id" sz="1100">
                <a:solidFill>
                  <a:schemeClr val="dk1"/>
                </a:solidFill>
              </a:rPr>
              <a:t>.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1100">
                <a:solidFill>
                  <a:schemeClr val="dk1"/>
                </a:solidFill>
              </a:rPr>
              <a:t>Fungsi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main()</a:t>
            </a:r>
            <a:r>
              <a:rPr lang="id" sz="1100">
                <a:solidFill>
                  <a:schemeClr val="dk1"/>
                </a:solidFill>
              </a:rPr>
              <a:t> menjalankan beberapa operasi menggunakan metode dari kelas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Kalkulator</a:t>
            </a:r>
            <a:r>
              <a:rPr lang="id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2" name="Google Shape;82;p16"/>
          <p:cNvSpPr txBox="1"/>
          <p:nvPr/>
        </p:nvSpPr>
        <p:spPr>
          <a:xfrm>
            <a:off x="256650" y="510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56650" y="367405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0" y="821200"/>
            <a:ext cx="2446051" cy="2664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00" y="4058950"/>
            <a:ext cx="4240438" cy="7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21575" y="6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Medium - Ongkos Kirim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91400" y="743900"/>
            <a:ext cx="4452600" cy="43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id" sz="1300">
                <a:solidFill>
                  <a:schemeClr val="dk1"/>
                </a:solidFill>
              </a:rPr>
              <a:t>Kelas </a:t>
            </a:r>
            <a:r>
              <a:rPr b="1" lang="id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OngkosKirim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id" sz="1100">
                <a:solidFill>
                  <a:schemeClr val="dk1"/>
                </a:solidFill>
              </a:rPr>
              <a:t>: Ini adalah metode konstruktor yang dipanggil saat sebuah objek dari kelas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OngkosKirim</a:t>
            </a:r>
            <a:r>
              <a:rPr lang="id" sz="1100">
                <a:solidFill>
                  <a:schemeClr val="dk1"/>
                </a:solidFill>
              </a:rPr>
              <a:t> dibuat. Konstruktor ini menerima empat parameter: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id" sz="1100">
                <a:solidFill>
                  <a:schemeClr val="dk1"/>
                </a:solidFill>
              </a:rPr>
              <a:t> (panjang),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id" sz="1100">
                <a:solidFill>
                  <a:schemeClr val="dk1"/>
                </a:solidFill>
              </a:rPr>
              <a:t> (lebar),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id" sz="1100">
                <a:solidFill>
                  <a:schemeClr val="dk1"/>
                </a:solidFill>
              </a:rPr>
              <a:t> (tinggi), dan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weight</a:t>
            </a:r>
            <a:r>
              <a:rPr lang="id" sz="1100">
                <a:solidFill>
                  <a:schemeClr val="dk1"/>
                </a:solidFill>
              </a:rPr>
              <a:t> (berat).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self.length</a:t>
            </a:r>
            <a:r>
              <a:rPr b="1" lang="id" sz="1100">
                <a:solidFill>
                  <a:schemeClr val="dk1"/>
                </a:solidFill>
              </a:rPr>
              <a:t>, </a:t>
            </a: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self.width</a:t>
            </a:r>
            <a:r>
              <a:rPr b="1" lang="id" sz="1100">
                <a:solidFill>
                  <a:schemeClr val="dk1"/>
                </a:solidFill>
              </a:rPr>
              <a:t>, </a:t>
            </a: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self.height</a:t>
            </a:r>
            <a:r>
              <a:rPr b="1" lang="id" sz="1100">
                <a:solidFill>
                  <a:schemeClr val="dk1"/>
                </a:solidFill>
              </a:rPr>
              <a:t>, </a:t>
            </a: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self.weight</a:t>
            </a:r>
            <a:r>
              <a:rPr lang="id" sz="1100">
                <a:solidFill>
                  <a:schemeClr val="dk1"/>
                </a:solidFill>
              </a:rPr>
              <a:t>: Atribut-atribut ini menyimpan nilai panjang, lebar, tinggi, dan berat yang diberikan saat objek dibuat.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id" sz="1300">
                <a:solidFill>
                  <a:schemeClr val="dk1"/>
                </a:solidFill>
              </a:rPr>
              <a:t>Metode </a:t>
            </a:r>
            <a:r>
              <a:rPr b="1" lang="id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calculate_cost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volume</a:t>
            </a:r>
            <a:r>
              <a:rPr lang="id" sz="1100">
                <a:solidFill>
                  <a:schemeClr val="dk1"/>
                </a:solidFill>
              </a:rPr>
              <a:t>: Menghitung volume barang dengan rumus panjang × lebar × tinggi.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base_cost</a:t>
            </a:r>
            <a:r>
              <a:rPr lang="id" sz="1100">
                <a:solidFill>
                  <a:schemeClr val="dk1"/>
                </a:solidFill>
              </a:rPr>
              <a:t>: Biaya dasar yang ditetapkan sebesar Rp 5000.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volume &gt; 50 or self.weight &gt; 1</a:t>
            </a:r>
            <a:r>
              <a:rPr lang="id" sz="1100">
                <a:solidFill>
                  <a:schemeClr val="dk1"/>
                </a:solidFill>
              </a:rPr>
              <a:t>: Memeriksa apakah volume barang lebih besar dari 50 cm³ atau berat lebih dari 1 kg.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d" sz="1100">
                <a:solidFill>
                  <a:schemeClr val="dk1"/>
                </a:solidFill>
              </a:rPr>
              <a:t>Jika salah satu kondisi ini terpenuhi, biaya dihitung dengan menambahkan biaya dasar dengan jumlah biaya tambahan yang dihitung berdasarkan volume dan berat.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(volume // 50)</a:t>
            </a:r>
            <a:r>
              <a:rPr lang="id" sz="1100">
                <a:solidFill>
                  <a:schemeClr val="dk1"/>
                </a:solidFill>
              </a:rPr>
              <a:t>: Menghitung berapa kali volume melebihi 50 cm³.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(self.weight - 1)</a:t>
            </a:r>
            <a:r>
              <a:rPr lang="id" sz="1100">
                <a:solidFill>
                  <a:schemeClr val="dk1"/>
                </a:solidFill>
              </a:rPr>
              <a:t>: Menghitung berat tambahan di atas 1 kg.</a:t>
            </a:r>
            <a:endParaRPr sz="1100">
              <a:solidFill>
                <a:schemeClr val="dk1"/>
              </a:solidFill>
            </a:endParaRPr>
          </a:p>
          <a:p>
            <a:pPr indent="-27225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base_cost + ((volume // 50) + (self.weight - 1)) * base_cost</a:t>
            </a:r>
            <a:r>
              <a:rPr lang="id" sz="1100">
                <a:solidFill>
                  <a:schemeClr val="dk1"/>
                </a:solidFill>
              </a:rPr>
              <a:t>: Menghitung total biaya dengan menambahkan biaya dasar dengan biaya tambahan berdasarkan perhitungan volume dan berat.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 base_cost</a:t>
            </a:r>
            <a:r>
              <a:rPr lang="id" sz="1100">
                <a:solidFill>
                  <a:schemeClr val="dk1"/>
                </a:solidFill>
              </a:rPr>
              <a:t>: Jika volume ≤ 50 cm³ dan berat ≤ 1 kg, maka biaya dasar dikembalikan.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id" sz="1300">
                <a:solidFill>
                  <a:schemeClr val="dk1"/>
                </a:solidFill>
              </a:rPr>
              <a:t>Fungsi Utama: </a:t>
            </a:r>
            <a:r>
              <a:rPr b="1" lang="id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main()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main()</a:t>
            </a:r>
            <a:r>
              <a:rPr lang="id" sz="1100">
                <a:solidFill>
                  <a:schemeClr val="dk1"/>
                </a:solidFill>
              </a:rPr>
              <a:t>: Fungsi utama yang menjalankan program.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b="1" lang="id" sz="1100">
                <a:solidFill>
                  <a:schemeClr val="dk1"/>
                </a:solidFill>
              </a:rPr>
              <a:t>, </a:t>
            </a: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b="1" lang="id" sz="1100">
                <a:solidFill>
                  <a:schemeClr val="dk1"/>
                </a:solidFill>
              </a:rPr>
              <a:t>, </a:t>
            </a: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b="1" lang="id" sz="1100">
                <a:solidFill>
                  <a:schemeClr val="dk1"/>
                </a:solidFill>
              </a:rPr>
              <a:t>, </a:t>
            </a: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weight</a:t>
            </a:r>
            <a:r>
              <a:rPr lang="id" sz="1100">
                <a:solidFill>
                  <a:schemeClr val="dk1"/>
                </a:solidFill>
              </a:rPr>
              <a:t>: Mendefinisikan panjang, lebar, tinggi, dan berat barang.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calculator = OngkosKirim(length, width, height, weight)</a:t>
            </a:r>
            <a:r>
              <a:rPr lang="id" sz="1100">
                <a:solidFill>
                  <a:schemeClr val="dk1"/>
                </a:solidFill>
              </a:rPr>
              <a:t>: Membuat objek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OngkosKirim</a:t>
            </a:r>
            <a:r>
              <a:rPr lang="id" sz="1100">
                <a:solidFill>
                  <a:schemeClr val="dk1"/>
                </a:solidFill>
              </a:rPr>
              <a:t> dengan nilai panjang, lebar, tinggi, dan berat yang diberikan.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cost = calculator.calculate_cost()</a:t>
            </a:r>
            <a:r>
              <a:rPr lang="id" sz="1100">
                <a:solidFill>
                  <a:schemeClr val="dk1"/>
                </a:solidFill>
              </a:rPr>
              <a:t>: Menghitung biaya pengiriman menggunakan metode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calculate_cost</a:t>
            </a:r>
            <a:r>
              <a:rPr lang="id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print("Harga:", f"Rp {cost}")</a:t>
            </a:r>
            <a:r>
              <a:rPr lang="id" sz="1100">
                <a:solidFill>
                  <a:schemeClr val="dk1"/>
                </a:solidFill>
              </a:rPr>
              <a:t>: Mencetak biaya pengiriman dalam format Rupiah.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56650" y="510175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Input Program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56650" y="3674050"/>
            <a:ext cx="16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2"/>
                </a:solidFill>
              </a:rPr>
              <a:t>Output Program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75" y="916513"/>
            <a:ext cx="2956037" cy="247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75" y="4058950"/>
            <a:ext cx="4049898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