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Mon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italic.fntdata"/><Relationship Id="rId14" Type="http://schemas.openxmlformats.org/officeDocument/2006/relationships/font" Target="fonts/RobotoMono-bold.fntdata"/><Relationship Id="rId16"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90a2c87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90a2c87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90a2c878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90a2c878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90a2c87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90a2c87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90a2c87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90a2c87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90a2c87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90a2c87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90a2c878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90a2c878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PART 5</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Complexity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6650"/>
            <a:ext cx="85206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000"/>
              <a:t>Problem 1 - Bilangan Prima</a:t>
            </a:r>
            <a:endParaRPr sz="2000"/>
          </a:p>
        </p:txBody>
      </p:sp>
      <p:pic>
        <p:nvPicPr>
          <p:cNvPr id="61" name="Google Shape;61;p14"/>
          <p:cNvPicPr preferRelativeResize="0"/>
          <p:nvPr/>
        </p:nvPicPr>
        <p:blipFill>
          <a:blip r:embed="rId3">
            <a:alphaModFix/>
          </a:blip>
          <a:stretch>
            <a:fillRect/>
          </a:stretch>
        </p:blipFill>
        <p:spPr>
          <a:xfrm>
            <a:off x="387638" y="658350"/>
            <a:ext cx="4032175" cy="3126838"/>
          </a:xfrm>
          <a:prstGeom prst="rect">
            <a:avLst/>
          </a:prstGeom>
          <a:noFill/>
          <a:ln>
            <a:noFill/>
          </a:ln>
        </p:spPr>
      </p:pic>
      <p:sp>
        <p:nvSpPr>
          <p:cNvPr id="62" name="Google Shape;62;p14"/>
          <p:cNvSpPr txBox="1"/>
          <p:nvPr>
            <p:ph idx="1" type="body"/>
          </p:nvPr>
        </p:nvSpPr>
        <p:spPr>
          <a:xfrm>
            <a:off x="4754500" y="658350"/>
            <a:ext cx="4235400" cy="439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id" sz="798">
                <a:solidFill>
                  <a:schemeClr val="dk1"/>
                </a:solidFill>
              </a:rPr>
              <a:t>Untuk menentukan apakah sebuah bilangan prima, kita dapat menggunakan algoritma trial division yang disederhanakan. Algoritma ini hanya perlu memeriksa faktor hingga akar kuadrat dari bilangan tersebut untuk kompleksitas yang lebih cepat dari </a:t>
            </a:r>
            <a:r>
              <a:rPr i="1" lang="id" sz="798">
                <a:solidFill>
                  <a:schemeClr val="dk1"/>
                </a:solidFill>
              </a:rPr>
              <a:t>O(n)</a:t>
            </a:r>
            <a:endParaRPr i="1" sz="798">
              <a:solidFill>
                <a:schemeClr val="dk1"/>
              </a:solidFill>
            </a:endParaRPr>
          </a:p>
          <a:p>
            <a:pPr indent="-279320" lvl="0" marL="457200" rtl="0" algn="l">
              <a:lnSpc>
                <a:spcPct val="95000"/>
              </a:lnSpc>
              <a:spcBef>
                <a:spcPts val="1200"/>
              </a:spcBef>
              <a:spcAft>
                <a:spcPts val="0"/>
              </a:spcAft>
              <a:buClr>
                <a:schemeClr val="dk1"/>
              </a:buClr>
              <a:buSzPts val="799"/>
              <a:buAutoNum type="arabicPeriod"/>
            </a:pPr>
            <a:r>
              <a:rPr b="1" lang="id" sz="798">
                <a:solidFill>
                  <a:schemeClr val="dk1"/>
                </a:solidFill>
              </a:rPr>
              <a:t>Pemeriksaan Awal:</a:t>
            </a:r>
            <a:endParaRPr b="1"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if </a:t>
            </a:r>
            <a:r>
              <a:rPr lang="id" sz="798">
                <a:solidFill>
                  <a:schemeClr val="dk1"/>
                </a:solidFill>
              </a:rPr>
              <a:t>string_array</a:t>
            </a:r>
            <a:r>
              <a:rPr lang="id" sz="798">
                <a:solidFill>
                  <a:schemeClr val="dk1"/>
                </a:solidFill>
              </a:rPr>
              <a:t> &lt;= 1: return False : Bilangan 1 atau kurang bukan bilangan prima.</a:t>
            </a:r>
            <a:endParaRPr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if </a:t>
            </a:r>
            <a:r>
              <a:rPr lang="id" sz="798">
                <a:solidFill>
                  <a:schemeClr val="dk1"/>
                </a:solidFill>
              </a:rPr>
              <a:t>string_array</a:t>
            </a:r>
            <a:r>
              <a:rPr lang="id" sz="798">
                <a:solidFill>
                  <a:schemeClr val="dk1"/>
                </a:solidFill>
              </a:rPr>
              <a:t> &lt;= 3: return True : Bilangan 2 dan 3 adalah bilangan prima.</a:t>
            </a:r>
            <a:endParaRPr sz="798">
              <a:solidFill>
                <a:schemeClr val="dk1"/>
              </a:solidFill>
            </a:endParaRPr>
          </a:p>
          <a:p>
            <a:pPr indent="-279320" lvl="0" marL="457200" rtl="0" algn="l">
              <a:lnSpc>
                <a:spcPct val="95000"/>
              </a:lnSpc>
              <a:spcBef>
                <a:spcPts val="0"/>
              </a:spcBef>
              <a:spcAft>
                <a:spcPts val="0"/>
              </a:spcAft>
              <a:buClr>
                <a:schemeClr val="dk1"/>
              </a:buClr>
              <a:buSzPts val="799"/>
              <a:buAutoNum type="arabicPeriod"/>
            </a:pPr>
            <a:r>
              <a:rPr b="1" lang="id" sz="798">
                <a:solidFill>
                  <a:schemeClr val="dk1"/>
                </a:solidFill>
              </a:rPr>
              <a:t>Eliminasi Cepat:</a:t>
            </a:r>
            <a:endParaRPr b="1"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if </a:t>
            </a:r>
            <a:r>
              <a:rPr lang="id" sz="798">
                <a:solidFill>
                  <a:schemeClr val="dk1"/>
                </a:solidFill>
              </a:rPr>
              <a:t>string_array</a:t>
            </a:r>
            <a:r>
              <a:rPr lang="id" sz="798">
                <a:solidFill>
                  <a:schemeClr val="dk1"/>
                </a:solidFill>
              </a:rPr>
              <a:t> % 2 == 0 or </a:t>
            </a:r>
            <a:r>
              <a:rPr lang="id" sz="798">
                <a:solidFill>
                  <a:schemeClr val="dk1"/>
                </a:solidFill>
              </a:rPr>
              <a:t>string_array</a:t>
            </a:r>
            <a:r>
              <a:rPr lang="id" sz="798">
                <a:solidFill>
                  <a:schemeClr val="dk1"/>
                </a:solidFill>
              </a:rPr>
              <a:t> % 3 == 0: return False : Bilangan genap dan kelipatan 3 bukan bilangan prima, kecuali bilangan 2 dan 3 sendiri.</a:t>
            </a:r>
            <a:endParaRPr sz="798">
              <a:solidFill>
                <a:schemeClr val="dk1"/>
              </a:solidFill>
            </a:endParaRPr>
          </a:p>
          <a:p>
            <a:pPr indent="-279320" lvl="0" marL="457200" rtl="0" algn="l">
              <a:lnSpc>
                <a:spcPct val="95000"/>
              </a:lnSpc>
              <a:spcBef>
                <a:spcPts val="0"/>
              </a:spcBef>
              <a:spcAft>
                <a:spcPts val="0"/>
              </a:spcAft>
              <a:buClr>
                <a:schemeClr val="dk1"/>
              </a:buClr>
              <a:buSzPts val="799"/>
              <a:buAutoNum type="arabicPeriod"/>
            </a:pPr>
            <a:r>
              <a:rPr b="1" lang="id" sz="798">
                <a:solidFill>
                  <a:schemeClr val="dk1"/>
                </a:solidFill>
              </a:rPr>
              <a:t>Pemeriksaan Faktor Lanjutan:</a:t>
            </a:r>
            <a:endParaRPr b="1"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i = 5 : Memulai dari 5.</a:t>
            </a:r>
            <a:endParaRPr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Bilangan 2 dan 3 sudah diperiksa sebelumnya (l</a:t>
            </a:r>
            <a:r>
              <a:rPr lang="id" sz="798">
                <a:solidFill>
                  <a:schemeClr val="dk1"/>
                </a:solidFill>
              </a:rPr>
              <a:t>string_array</a:t>
            </a:r>
            <a:r>
              <a:rPr lang="id" sz="798">
                <a:solidFill>
                  <a:schemeClr val="dk1"/>
                </a:solidFill>
              </a:rPr>
              <a:t>h eliminasi cepat). Selanjutnya, semua bilangan genap dan kelipatan 3 bisa diabaikan dalam pemeriksaan faktor, sehingga memulai dari 5 (bilangan ganjil terkecil setelah 3).</a:t>
            </a:r>
            <a:endParaRPr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while i * i &lt;= </a:t>
            </a:r>
            <a:r>
              <a:rPr lang="id" sz="798">
                <a:solidFill>
                  <a:schemeClr val="dk1"/>
                </a:solidFill>
              </a:rPr>
              <a:t>string_array</a:t>
            </a:r>
            <a:r>
              <a:rPr lang="id" sz="798">
                <a:solidFill>
                  <a:schemeClr val="dk1"/>
                </a:solidFill>
              </a:rPr>
              <a:t>: : Hanya perlu memeriksa faktor sampai akar kuadrat dari </a:t>
            </a:r>
            <a:r>
              <a:rPr lang="id" sz="798">
                <a:solidFill>
                  <a:schemeClr val="dk1"/>
                </a:solidFill>
              </a:rPr>
              <a:t>string_array</a:t>
            </a:r>
            <a:r>
              <a:rPr lang="id" sz="798">
                <a:solidFill>
                  <a:schemeClr val="dk1"/>
                </a:solidFill>
              </a:rPr>
              <a:t>.</a:t>
            </a:r>
            <a:endParaRPr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if </a:t>
            </a:r>
            <a:r>
              <a:rPr lang="id" sz="798">
                <a:solidFill>
                  <a:schemeClr val="dk1"/>
                </a:solidFill>
              </a:rPr>
              <a:t>string_array</a:t>
            </a:r>
            <a:r>
              <a:rPr lang="id" sz="798">
                <a:solidFill>
                  <a:schemeClr val="dk1"/>
                </a:solidFill>
              </a:rPr>
              <a:t> % i == 0 or </a:t>
            </a:r>
            <a:r>
              <a:rPr lang="id" sz="798">
                <a:solidFill>
                  <a:schemeClr val="dk1"/>
                </a:solidFill>
              </a:rPr>
              <a:t>string_array</a:t>
            </a:r>
            <a:r>
              <a:rPr lang="id" sz="798">
                <a:solidFill>
                  <a:schemeClr val="dk1"/>
                </a:solidFill>
              </a:rPr>
              <a:t> % (i + 2) == 0: return False : Memeriksa apakah </a:t>
            </a:r>
            <a:r>
              <a:rPr lang="id" sz="798">
                <a:solidFill>
                  <a:schemeClr val="dk1"/>
                </a:solidFill>
              </a:rPr>
              <a:t>string_array</a:t>
            </a:r>
            <a:r>
              <a:rPr lang="id" sz="798">
                <a:solidFill>
                  <a:schemeClr val="dk1"/>
                </a:solidFill>
              </a:rPr>
              <a:t> habis dibagi i atau i + 2. Ini karena kita melewati bilangan genap dan kelipatan 3.</a:t>
            </a:r>
            <a:endParaRPr sz="798">
              <a:solidFill>
                <a:schemeClr val="dk1"/>
              </a:solidFill>
            </a:endParaRPr>
          </a:p>
          <a:p>
            <a:pPr indent="-279320" lvl="1" marL="914400" rtl="0" algn="l">
              <a:lnSpc>
                <a:spcPct val="95000"/>
              </a:lnSpc>
              <a:spcBef>
                <a:spcPts val="0"/>
              </a:spcBef>
              <a:spcAft>
                <a:spcPts val="0"/>
              </a:spcAft>
              <a:buClr>
                <a:schemeClr val="dk1"/>
              </a:buClr>
              <a:buSzPts val="799"/>
              <a:buChar char="○"/>
            </a:pPr>
            <a:r>
              <a:rPr lang="id" sz="798">
                <a:solidFill>
                  <a:schemeClr val="dk1"/>
                </a:solidFill>
              </a:rPr>
              <a:t>i += 6 : Peningkatan i sebesar 6 untuk memeriksa bilangan dengan selang 6 (contohnya, 5 dan 7, 11 dan 13, dst).</a:t>
            </a:r>
            <a:endParaRPr sz="798">
              <a:solidFill>
                <a:schemeClr val="dk1"/>
              </a:solidFill>
            </a:endParaRPr>
          </a:p>
          <a:p>
            <a:pPr indent="0" lvl="0" marL="0" rtl="0" algn="l">
              <a:lnSpc>
                <a:spcPct val="95000"/>
              </a:lnSpc>
              <a:spcBef>
                <a:spcPts val="1200"/>
              </a:spcBef>
              <a:spcAft>
                <a:spcPts val="0"/>
              </a:spcAft>
              <a:buSzPts val="358"/>
              <a:buNone/>
            </a:pPr>
            <a:r>
              <a:rPr b="1" lang="id" sz="798">
                <a:solidFill>
                  <a:schemeClr val="dk1"/>
                </a:solidFill>
              </a:rPr>
              <a:t>Mengapa menggunakan i dan i + 2?</a:t>
            </a:r>
            <a:r>
              <a:rPr lang="id" sz="798">
                <a:solidFill>
                  <a:schemeClr val="dk1"/>
                </a:solidFill>
              </a:rPr>
              <a:t> Ini dilakukan untuk menghindari pemeriksaan pada bilangan genap dan kelipatan 3, karena kita sudah memeriksa bilangan 2 dan 3 sebelumnya.</a:t>
            </a:r>
            <a:endParaRPr sz="798">
              <a:solidFill>
                <a:schemeClr val="dk1"/>
              </a:solidFill>
            </a:endParaRPr>
          </a:p>
          <a:p>
            <a:pPr indent="0" lvl="0" marL="0" rtl="0" algn="l">
              <a:lnSpc>
                <a:spcPct val="95000"/>
              </a:lnSpc>
              <a:spcBef>
                <a:spcPts val="1200"/>
              </a:spcBef>
              <a:spcAft>
                <a:spcPts val="0"/>
              </a:spcAft>
              <a:buSzPts val="358"/>
              <a:buNone/>
            </a:pPr>
            <a:r>
              <a:rPr b="1" lang="id" sz="798">
                <a:solidFill>
                  <a:schemeClr val="dk1"/>
                </a:solidFill>
              </a:rPr>
              <a:t>Kenapa i ditambah 6 setiap iterasi?</a:t>
            </a:r>
            <a:r>
              <a:rPr lang="id" sz="798">
                <a:solidFill>
                  <a:schemeClr val="dk1"/>
                </a:solidFill>
              </a:rPr>
              <a:t> Karena setelah memeriksa i dan i + 2, l</a:t>
            </a:r>
            <a:r>
              <a:rPr lang="id" sz="798">
                <a:solidFill>
                  <a:schemeClr val="dk1"/>
                </a:solidFill>
              </a:rPr>
              <a:t>string_array</a:t>
            </a:r>
            <a:r>
              <a:rPr lang="id" sz="798">
                <a:solidFill>
                  <a:schemeClr val="dk1"/>
                </a:solidFill>
              </a:rPr>
              <a:t>h selanjutnya yang mungkin adalah bilangan i + 6 dan i + 8 yang merupakan selang 6 dari bilangan sebelumnya. Misalnya, kita memeriksa 5 dan 7, lalu kita langsung loncat ke 11 dan 13.</a:t>
            </a:r>
            <a:endParaRPr sz="798">
              <a:solidFill>
                <a:schemeClr val="dk1"/>
              </a:solidFill>
            </a:endParaRPr>
          </a:p>
          <a:p>
            <a:pPr indent="0" lvl="0" marL="0" rtl="0" algn="l">
              <a:lnSpc>
                <a:spcPct val="95000"/>
              </a:lnSpc>
              <a:spcBef>
                <a:spcPts val="1200"/>
              </a:spcBef>
              <a:spcAft>
                <a:spcPts val="1200"/>
              </a:spcAft>
              <a:buSzPts val="358"/>
              <a:buNone/>
            </a:pPr>
            <a:r>
              <a:t/>
            </a:r>
            <a:endParaRPr i="1" sz="520"/>
          </a:p>
        </p:txBody>
      </p:sp>
      <p:pic>
        <p:nvPicPr>
          <p:cNvPr id="63" name="Google Shape;63;p14"/>
          <p:cNvPicPr preferRelativeResize="0"/>
          <p:nvPr/>
        </p:nvPicPr>
        <p:blipFill>
          <a:blip r:embed="rId4">
            <a:alphaModFix/>
          </a:blip>
          <a:stretch>
            <a:fillRect/>
          </a:stretch>
        </p:blipFill>
        <p:spPr>
          <a:xfrm>
            <a:off x="355313" y="4038950"/>
            <a:ext cx="4096800" cy="1009600"/>
          </a:xfrm>
          <a:prstGeom prst="rect">
            <a:avLst/>
          </a:prstGeom>
          <a:noFill/>
          <a:ln>
            <a:noFill/>
          </a:ln>
        </p:spPr>
      </p:pic>
      <p:sp>
        <p:nvSpPr>
          <p:cNvPr id="64" name="Google Shape;64;p14"/>
          <p:cNvSpPr txBox="1"/>
          <p:nvPr/>
        </p:nvSpPr>
        <p:spPr>
          <a:xfrm rot="-5400000">
            <a:off x="-627175" y="692100"/>
            <a:ext cx="175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Input Program</a:t>
            </a:r>
            <a:endParaRPr sz="1200">
              <a:solidFill>
                <a:schemeClr val="dk2"/>
              </a:solidFill>
            </a:endParaRPr>
          </a:p>
        </p:txBody>
      </p:sp>
      <p:sp>
        <p:nvSpPr>
          <p:cNvPr id="65" name="Google Shape;65;p14"/>
          <p:cNvSpPr txBox="1"/>
          <p:nvPr/>
        </p:nvSpPr>
        <p:spPr>
          <a:xfrm rot="-5400000">
            <a:off x="-517950" y="4256250"/>
            <a:ext cx="140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Output </a:t>
            </a:r>
            <a:r>
              <a:rPr lang="id" sz="1200">
                <a:solidFill>
                  <a:schemeClr val="dk2"/>
                </a:solidFill>
              </a:rPr>
              <a:t>Program</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06650"/>
            <a:ext cx="85206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000"/>
              <a:t>Problem 2 - Fast Exponentation</a:t>
            </a:r>
            <a:endParaRPr sz="2000"/>
          </a:p>
        </p:txBody>
      </p:sp>
      <p:sp>
        <p:nvSpPr>
          <p:cNvPr id="71" name="Google Shape;71;p15"/>
          <p:cNvSpPr txBox="1"/>
          <p:nvPr>
            <p:ph idx="1" type="body"/>
          </p:nvPr>
        </p:nvSpPr>
        <p:spPr>
          <a:xfrm>
            <a:off x="4419800" y="333875"/>
            <a:ext cx="4761600" cy="4390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358"/>
              <a:buNone/>
            </a:pPr>
            <a:r>
              <a:rPr lang="id" sz="900">
                <a:solidFill>
                  <a:schemeClr val="dk1"/>
                </a:solidFill>
              </a:rPr>
              <a:t>Untuk menghitung xnx^nxn dengan kompleksitas logaritmik, kita dapat menggunakan metode pemangkatan eksponensial cepat (fast exponentiation). Metode ini menggunakan prinsip divide and conquer untuk mengurangi jumlah operasi yang diperlukan, menghasilkan kompleksitas waktu O(log n).</a:t>
            </a:r>
            <a:endParaRPr sz="900">
              <a:solidFill>
                <a:schemeClr val="dk1"/>
              </a:solidFill>
            </a:endParaRPr>
          </a:p>
          <a:p>
            <a:pPr indent="0" lvl="0" marL="0" rtl="0" algn="l">
              <a:lnSpc>
                <a:spcPct val="100000"/>
              </a:lnSpc>
              <a:spcBef>
                <a:spcPts val="1200"/>
              </a:spcBef>
              <a:spcAft>
                <a:spcPts val="0"/>
              </a:spcAft>
              <a:buSzPts val="1100"/>
              <a:buNone/>
            </a:pPr>
            <a:r>
              <a:rPr b="1" lang="id" sz="900">
                <a:solidFill>
                  <a:schemeClr val="dk1"/>
                </a:solidFill>
              </a:rPr>
              <a:t>Inisialisasi Variabel:</a:t>
            </a:r>
            <a:endParaRPr b="1" sz="900">
              <a:solidFill>
                <a:schemeClr val="dk1"/>
              </a:solidFill>
            </a:endParaRPr>
          </a:p>
          <a:p>
            <a:pPr indent="0" lvl="0" marL="0" rtl="0" algn="l">
              <a:lnSpc>
                <a:spcPct val="100000"/>
              </a:lnSpc>
              <a:spcBef>
                <a:spcPts val="0"/>
              </a:spcBef>
              <a:spcAft>
                <a:spcPts val="0"/>
              </a:spcAft>
              <a:buSzPts val="1100"/>
              <a:buNone/>
            </a:pPr>
            <a:r>
              <a:rPr lang="id" sz="900">
                <a:solidFill>
                  <a:srgbClr val="188038"/>
                </a:solidFill>
                <a:latin typeface="Roboto Mono"/>
                <a:ea typeface="Roboto Mono"/>
                <a:cs typeface="Roboto Mono"/>
                <a:sym typeface="Roboto Mono"/>
              </a:rPr>
              <a:t>result</a:t>
            </a:r>
            <a:r>
              <a:rPr lang="id" sz="900">
                <a:solidFill>
                  <a:schemeClr val="dk1"/>
                </a:solidFill>
              </a:rPr>
              <a:t>: variabel untuk menyimpan hasil akhir. Dimulai dari 1 karena perkalian identitas.</a:t>
            </a:r>
            <a:endParaRPr sz="900">
              <a:solidFill>
                <a:schemeClr val="dk1"/>
              </a:solidFill>
            </a:endParaRPr>
          </a:p>
          <a:p>
            <a:pPr indent="0" lvl="0" marL="0" rtl="0" algn="l">
              <a:lnSpc>
                <a:spcPct val="100000"/>
              </a:lnSpc>
              <a:spcBef>
                <a:spcPts val="0"/>
              </a:spcBef>
              <a:spcAft>
                <a:spcPts val="0"/>
              </a:spcAft>
              <a:buSzPts val="1100"/>
              <a:buNone/>
            </a:pPr>
            <a:r>
              <a:rPr lang="id" sz="900">
                <a:solidFill>
                  <a:srgbClr val="188038"/>
                </a:solidFill>
                <a:latin typeface="Roboto Mono"/>
                <a:ea typeface="Roboto Mono"/>
                <a:cs typeface="Roboto Mono"/>
                <a:sym typeface="Roboto Mono"/>
              </a:rPr>
              <a:t>base</a:t>
            </a:r>
            <a:r>
              <a:rPr lang="id" sz="900">
                <a:solidFill>
                  <a:schemeClr val="dk1"/>
                </a:solidFill>
              </a:rPr>
              <a:t>: menyimpan nilai basis (</a:t>
            </a:r>
            <a:r>
              <a:rPr lang="id" sz="900">
                <a:solidFill>
                  <a:srgbClr val="188038"/>
                </a:solidFill>
                <a:latin typeface="Roboto Mono"/>
                <a:ea typeface="Roboto Mono"/>
                <a:cs typeface="Roboto Mono"/>
                <a:sym typeface="Roboto Mono"/>
              </a:rPr>
              <a:t>x</a:t>
            </a:r>
            <a:r>
              <a:rPr lang="id" sz="900">
                <a:solidFill>
                  <a:schemeClr val="dk1"/>
                </a:solidFill>
              </a:rPr>
              <a:t>).</a:t>
            </a:r>
            <a:endParaRPr sz="900">
              <a:solidFill>
                <a:schemeClr val="dk1"/>
              </a:solidFill>
            </a:endParaRPr>
          </a:p>
          <a:p>
            <a:pPr indent="0" lvl="0" marL="0" rtl="0" algn="l">
              <a:lnSpc>
                <a:spcPct val="100000"/>
              </a:lnSpc>
              <a:spcBef>
                <a:spcPts val="0"/>
              </a:spcBef>
              <a:spcAft>
                <a:spcPts val="0"/>
              </a:spcAft>
              <a:buSzPts val="1100"/>
              <a:buNone/>
            </a:pPr>
            <a:r>
              <a:rPr lang="id" sz="900">
                <a:solidFill>
                  <a:srgbClr val="188038"/>
                </a:solidFill>
                <a:latin typeface="Roboto Mono"/>
                <a:ea typeface="Roboto Mono"/>
                <a:cs typeface="Roboto Mono"/>
                <a:sym typeface="Roboto Mono"/>
              </a:rPr>
              <a:t>exponent</a:t>
            </a:r>
            <a:r>
              <a:rPr lang="id" sz="900">
                <a:solidFill>
                  <a:schemeClr val="dk1"/>
                </a:solidFill>
              </a:rPr>
              <a:t>: menyimpan nilai eksponen (</a:t>
            </a:r>
            <a:r>
              <a:rPr lang="id" sz="900">
                <a:solidFill>
                  <a:srgbClr val="188038"/>
                </a:solidFill>
                <a:latin typeface="Roboto Mono"/>
                <a:ea typeface="Roboto Mono"/>
                <a:cs typeface="Roboto Mono"/>
                <a:sym typeface="Roboto Mono"/>
              </a:rPr>
              <a:t>n</a:t>
            </a:r>
            <a:r>
              <a:rPr lang="id" sz="900">
                <a:solidFill>
                  <a:schemeClr val="dk1"/>
                </a:solidFill>
              </a:rPr>
              <a:t>).</a:t>
            </a:r>
            <a:endParaRPr sz="900">
              <a:solidFill>
                <a:schemeClr val="dk1"/>
              </a:solidFill>
            </a:endParaRPr>
          </a:p>
          <a:p>
            <a:pPr indent="0" lvl="0" marL="0" rtl="0" algn="l">
              <a:lnSpc>
                <a:spcPct val="100000"/>
              </a:lnSpc>
              <a:spcBef>
                <a:spcPts val="0"/>
              </a:spcBef>
              <a:spcAft>
                <a:spcPts val="0"/>
              </a:spcAft>
              <a:buSzPts val="1100"/>
              <a:buNone/>
            </a:pPr>
            <a:r>
              <a:rPr b="1" lang="id" sz="900">
                <a:solidFill>
                  <a:schemeClr val="dk1"/>
                </a:solidFill>
              </a:rPr>
              <a:t>Looping untuk Eksponensial Cepat:</a:t>
            </a:r>
            <a:endParaRPr b="1" sz="900">
              <a:solidFill>
                <a:schemeClr val="dk1"/>
              </a:solidFill>
            </a:endParaRPr>
          </a:p>
          <a:p>
            <a:pPr indent="0" lvl="0" marL="0" rtl="0" algn="l">
              <a:lnSpc>
                <a:spcPct val="100000"/>
              </a:lnSpc>
              <a:spcBef>
                <a:spcPts val="0"/>
              </a:spcBef>
              <a:spcAft>
                <a:spcPts val="0"/>
              </a:spcAft>
              <a:buSzPts val="1100"/>
              <a:buNone/>
            </a:pPr>
            <a:r>
              <a:rPr lang="id" sz="900">
                <a:solidFill>
                  <a:schemeClr val="dk1"/>
                </a:solidFill>
              </a:rPr>
              <a:t>Looping berjalan selama </a:t>
            </a:r>
            <a:r>
              <a:rPr lang="id" sz="900">
                <a:solidFill>
                  <a:srgbClr val="188038"/>
                </a:solidFill>
                <a:latin typeface="Roboto Mono"/>
                <a:ea typeface="Roboto Mono"/>
                <a:cs typeface="Roboto Mono"/>
                <a:sym typeface="Roboto Mono"/>
              </a:rPr>
              <a:t>exponent</a:t>
            </a:r>
            <a:r>
              <a:rPr lang="id" sz="900">
                <a:solidFill>
                  <a:schemeClr val="dk1"/>
                </a:solidFill>
              </a:rPr>
              <a:t> lebih besar dari 0.</a:t>
            </a:r>
            <a:endParaRPr sz="900">
              <a:solidFill>
                <a:schemeClr val="dk1"/>
              </a:solidFill>
            </a:endParaRPr>
          </a:p>
          <a:p>
            <a:pPr indent="0" lvl="0" marL="0" rtl="0" algn="l">
              <a:lnSpc>
                <a:spcPct val="100000"/>
              </a:lnSpc>
              <a:spcBef>
                <a:spcPts val="0"/>
              </a:spcBef>
              <a:spcAft>
                <a:spcPts val="0"/>
              </a:spcAft>
              <a:buSzPts val="1100"/>
              <a:buNone/>
            </a:pPr>
            <a:r>
              <a:rPr b="1" lang="id" sz="900">
                <a:solidFill>
                  <a:schemeClr val="dk1"/>
                </a:solidFill>
              </a:rPr>
              <a:t>Memeriksa Eksponen Ganjil:</a:t>
            </a:r>
            <a:endParaRPr b="1" sz="900">
              <a:solidFill>
                <a:schemeClr val="dk1"/>
              </a:solidFill>
            </a:endParaRPr>
          </a:p>
          <a:p>
            <a:pPr indent="0" lvl="0" marL="0" rtl="0" algn="l">
              <a:lnSpc>
                <a:spcPct val="100000"/>
              </a:lnSpc>
              <a:spcBef>
                <a:spcPts val="0"/>
              </a:spcBef>
              <a:spcAft>
                <a:spcPts val="0"/>
              </a:spcAft>
              <a:buSzPts val="1100"/>
              <a:buNone/>
            </a:pPr>
            <a:r>
              <a:rPr lang="id" sz="900">
                <a:solidFill>
                  <a:schemeClr val="dk1"/>
                </a:solidFill>
              </a:rPr>
              <a:t>Jika eksponen ganjil, kalikan </a:t>
            </a:r>
            <a:r>
              <a:rPr lang="id" sz="900">
                <a:solidFill>
                  <a:srgbClr val="188038"/>
                </a:solidFill>
                <a:latin typeface="Roboto Mono"/>
                <a:ea typeface="Roboto Mono"/>
                <a:cs typeface="Roboto Mono"/>
                <a:sym typeface="Roboto Mono"/>
              </a:rPr>
              <a:t>result</a:t>
            </a:r>
            <a:r>
              <a:rPr lang="id" sz="900">
                <a:solidFill>
                  <a:schemeClr val="dk1"/>
                </a:solidFill>
              </a:rPr>
              <a:t> dengan </a:t>
            </a:r>
            <a:r>
              <a:rPr lang="id" sz="900">
                <a:solidFill>
                  <a:srgbClr val="188038"/>
                </a:solidFill>
                <a:latin typeface="Roboto Mono"/>
                <a:ea typeface="Roboto Mono"/>
                <a:cs typeface="Roboto Mono"/>
                <a:sym typeface="Roboto Mono"/>
              </a:rPr>
              <a:t>base</a:t>
            </a:r>
            <a:r>
              <a:rPr lang="id" sz="900">
                <a:solidFill>
                  <a:schemeClr val="dk1"/>
                </a:solidFill>
              </a:rPr>
              <a:t>.</a:t>
            </a:r>
            <a:endParaRPr sz="900">
              <a:solidFill>
                <a:schemeClr val="dk1"/>
              </a:solidFill>
            </a:endParaRPr>
          </a:p>
          <a:p>
            <a:pPr indent="0" lvl="0" marL="0" rtl="0" algn="l">
              <a:lnSpc>
                <a:spcPct val="100000"/>
              </a:lnSpc>
              <a:spcBef>
                <a:spcPts val="0"/>
              </a:spcBef>
              <a:spcAft>
                <a:spcPts val="0"/>
              </a:spcAft>
              <a:buSzPts val="1100"/>
              <a:buNone/>
            </a:pPr>
            <a:r>
              <a:rPr b="1" lang="id" sz="900">
                <a:solidFill>
                  <a:schemeClr val="dk1"/>
                </a:solidFill>
              </a:rPr>
              <a:t>Mengkuadratkan Basis:</a:t>
            </a:r>
            <a:endParaRPr b="1" sz="900">
              <a:solidFill>
                <a:schemeClr val="dk1"/>
              </a:solidFill>
            </a:endParaRPr>
          </a:p>
          <a:p>
            <a:pPr indent="0" lvl="0" marL="0" rtl="0" algn="l">
              <a:lnSpc>
                <a:spcPct val="100000"/>
              </a:lnSpc>
              <a:spcBef>
                <a:spcPts val="0"/>
              </a:spcBef>
              <a:spcAft>
                <a:spcPts val="0"/>
              </a:spcAft>
              <a:buSzPts val="1100"/>
              <a:buNone/>
            </a:pPr>
            <a:r>
              <a:rPr lang="id" sz="900">
                <a:solidFill>
                  <a:schemeClr val="dk1"/>
                </a:solidFill>
              </a:rPr>
              <a:t>Mengkuadratkan nilai </a:t>
            </a:r>
            <a:r>
              <a:rPr lang="id" sz="900">
                <a:solidFill>
                  <a:srgbClr val="188038"/>
                </a:solidFill>
                <a:latin typeface="Roboto Mono"/>
                <a:ea typeface="Roboto Mono"/>
                <a:cs typeface="Roboto Mono"/>
                <a:sym typeface="Roboto Mono"/>
              </a:rPr>
              <a:t>base</a:t>
            </a:r>
            <a:r>
              <a:rPr lang="id" sz="900">
                <a:solidFill>
                  <a:schemeClr val="dk1"/>
                </a:solidFill>
              </a:rPr>
              <a:t>.</a:t>
            </a:r>
            <a:endParaRPr sz="900">
              <a:solidFill>
                <a:schemeClr val="dk1"/>
              </a:solidFill>
            </a:endParaRPr>
          </a:p>
          <a:p>
            <a:pPr indent="0" lvl="0" marL="0" rtl="0" algn="l">
              <a:lnSpc>
                <a:spcPct val="100000"/>
              </a:lnSpc>
              <a:spcBef>
                <a:spcPts val="0"/>
              </a:spcBef>
              <a:spcAft>
                <a:spcPts val="0"/>
              </a:spcAft>
              <a:buSzPts val="1100"/>
              <a:buNone/>
            </a:pPr>
            <a:r>
              <a:rPr b="1" lang="id" sz="900">
                <a:solidFill>
                  <a:schemeClr val="dk1"/>
                </a:solidFill>
              </a:rPr>
              <a:t>Membagi Eksponen dengan 2:</a:t>
            </a:r>
            <a:endParaRPr b="1" sz="900">
              <a:solidFill>
                <a:schemeClr val="dk1"/>
              </a:solidFill>
            </a:endParaRPr>
          </a:p>
          <a:p>
            <a:pPr indent="0" lvl="0" marL="0" rtl="0" algn="l">
              <a:lnSpc>
                <a:spcPct val="100000"/>
              </a:lnSpc>
              <a:spcBef>
                <a:spcPts val="0"/>
              </a:spcBef>
              <a:spcAft>
                <a:spcPts val="0"/>
              </a:spcAft>
              <a:buSzPts val="1100"/>
              <a:buNone/>
            </a:pPr>
            <a:r>
              <a:rPr lang="id" sz="900">
                <a:solidFill>
                  <a:schemeClr val="dk1"/>
                </a:solidFill>
              </a:rPr>
              <a:t>Membagi eksponen dengan 2 menggunakan pembagian bulat (integer division).</a:t>
            </a:r>
            <a:endParaRPr sz="900">
              <a:solidFill>
                <a:schemeClr val="dk1"/>
              </a:solidFill>
            </a:endParaRPr>
          </a:p>
          <a:p>
            <a:pPr indent="0" lvl="0" marL="0" rtl="0" algn="l">
              <a:lnSpc>
                <a:spcPct val="100000"/>
              </a:lnSpc>
              <a:spcBef>
                <a:spcPts val="0"/>
              </a:spcBef>
              <a:spcAft>
                <a:spcPts val="0"/>
              </a:spcAft>
              <a:buSzPts val="1100"/>
              <a:buNone/>
            </a:pPr>
            <a:r>
              <a:rPr b="1" lang="id" sz="900">
                <a:solidFill>
                  <a:schemeClr val="dk1"/>
                </a:solidFill>
              </a:rPr>
              <a:t>Mengembalikan Hasil:</a:t>
            </a:r>
            <a:endParaRPr b="1" sz="900">
              <a:solidFill>
                <a:schemeClr val="dk1"/>
              </a:solidFill>
            </a:endParaRPr>
          </a:p>
          <a:p>
            <a:pPr indent="0" lvl="0" marL="0" rtl="0" algn="l">
              <a:lnSpc>
                <a:spcPct val="100000"/>
              </a:lnSpc>
              <a:spcBef>
                <a:spcPts val="0"/>
              </a:spcBef>
              <a:spcAft>
                <a:spcPts val="0"/>
              </a:spcAft>
              <a:buSzPts val="1100"/>
              <a:buNone/>
            </a:pPr>
            <a:r>
              <a:t/>
            </a:r>
            <a:endParaRPr b="1" sz="900">
              <a:solidFill>
                <a:schemeClr val="dk1"/>
              </a:solidFill>
            </a:endParaRPr>
          </a:p>
          <a:p>
            <a:pPr indent="0" lvl="0" marL="0" rtl="0" algn="l">
              <a:lnSpc>
                <a:spcPct val="100000"/>
              </a:lnSpc>
              <a:spcBef>
                <a:spcPts val="0"/>
              </a:spcBef>
              <a:spcAft>
                <a:spcPts val="0"/>
              </a:spcAft>
              <a:buSzPts val="1100"/>
              <a:buNone/>
            </a:pPr>
            <a:r>
              <a:rPr b="1" lang="id" sz="900">
                <a:solidFill>
                  <a:schemeClr val="dk1"/>
                </a:solidFill>
              </a:rPr>
              <a:t>Penjelasan Output</a:t>
            </a:r>
            <a:endParaRPr b="1" sz="900">
              <a:solidFill>
                <a:schemeClr val="dk1"/>
              </a:solidFill>
            </a:endParaRPr>
          </a:p>
          <a:p>
            <a:pPr indent="0" lvl="0" marL="0" rtl="0" algn="l">
              <a:lnSpc>
                <a:spcPct val="100000"/>
              </a:lnSpc>
              <a:spcBef>
                <a:spcPts val="0"/>
              </a:spcBef>
              <a:spcAft>
                <a:spcPts val="0"/>
              </a:spcAft>
              <a:buSzPts val="1100"/>
              <a:buNone/>
            </a:pPr>
            <a:r>
              <a:rPr lang="id" sz="900">
                <a:solidFill>
                  <a:srgbClr val="188038"/>
                </a:solidFill>
                <a:latin typeface="Roboto Mono"/>
                <a:ea typeface="Roboto Mono"/>
                <a:cs typeface="Roboto Mono"/>
                <a:sym typeface="Roboto Mono"/>
              </a:rPr>
              <a:t>pow(2, 3)</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Inisialisasi: </a:t>
            </a:r>
            <a:r>
              <a:rPr lang="id" sz="900">
                <a:solidFill>
                  <a:srgbClr val="188038"/>
                </a:solidFill>
                <a:latin typeface="Roboto Mono"/>
                <a:ea typeface="Roboto Mono"/>
                <a:cs typeface="Roboto Mono"/>
                <a:sym typeface="Roboto Mono"/>
              </a:rPr>
              <a:t>result = 1</a:t>
            </a:r>
            <a:r>
              <a:rPr lang="id" sz="900">
                <a:solidFill>
                  <a:schemeClr val="dk1"/>
                </a:solidFill>
              </a:rPr>
              <a:t>, </a:t>
            </a:r>
            <a:r>
              <a:rPr lang="id" sz="900">
                <a:solidFill>
                  <a:srgbClr val="188038"/>
                </a:solidFill>
                <a:latin typeface="Roboto Mono"/>
                <a:ea typeface="Roboto Mono"/>
                <a:cs typeface="Roboto Mono"/>
                <a:sym typeface="Roboto Mono"/>
              </a:rPr>
              <a:t>base = 2</a:t>
            </a:r>
            <a:r>
              <a:rPr lang="id" sz="900">
                <a:solidFill>
                  <a:schemeClr val="dk1"/>
                </a:solidFill>
              </a:rPr>
              <a:t>, </a:t>
            </a:r>
            <a:r>
              <a:rPr lang="id" sz="900">
                <a:solidFill>
                  <a:srgbClr val="188038"/>
                </a:solidFill>
                <a:latin typeface="Roboto Mono"/>
                <a:ea typeface="Roboto Mono"/>
                <a:cs typeface="Roboto Mono"/>
                <a:sym typeface="Roboto Mono"/>
              </a:rPr>
              <a:t>exponent = 3</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Loop pertama: </a:t>
            </a:r>
            <a:r>
              <a:rPr lang="id" sz="900">
                <a:solidFill>
                  <a:srgbClr val="188038"/>
                </a:solidFill>
                <a:latin typeface="Roboto Mono"/>
                <a:ea typeface="Roboto Mono"/>
                <a:cs typeface="Roboto Mono"/>
                <a:sym typeface="Roboto Mono"/>
              </a:rPr>
              <a:t>exponent % 2 == 1</a:t>
            </a:r>
            <a:r>
              <a:rPr lang="id" sz="900">
                <a:solidFill>
                  <a:schemeClr val="dk1"/>
                </a:solidFill>
              </a:rPr>
              <a:t> → </a:t>
            </a:r>
            <a:r>
              <a:rPr lang="id" sz="900">
                <a:solidFill>
                  <a:srgbClr val="188038"/>
                </a:solidFill>
                <a:latin typeface="Roboto Mono"/>
                <a:ea typeface="Roboto Mono"/>
                <a:cs typeface="Roboto Mono"/>
                <a:sym typeface="Roboto Mono"/>
              </a:rPr>
              <a:t>result = 1 * 2 = 2</a:t>
            </a:r>
            <a:r>
              <a:rPr lang="id" sz="900">
                <a:solidFill>
                  <a:schemeClr val="dk1"/>
                </a:solidFill>
              </a:rPr>
              <a:t>, </a:t>
            </a:r>
            <a:r>
              <a:rPr lang="id" sz="900">
                <a:solidFill>
                  <a:srgbClr val="188038"/>
                </a:solidFill>
                <a:latin typeface="Roboto Mono"/>
                <a:ea typeface="Roboto Mono"/>
                <a:cs typeface="Roboto Mono"/>
                <a:sym typeface="Roboto Mono"/>
              </a:rPr>
              <a:t>base = 2 * 2 = 4</a:t>
            </a:r>
            <a:r>
              <a:rPr lang="id" sz="900">
                <a:solidFill>
                  <a:schemeClr val="dk1"/>
                </a:solidFill>
              </a:rPr>
              <a:t>, </a:t>
            </a:r>
            <a:r>
              <a:rPr lang="id" sz="900">
                <a:solidFill>
                  <a:srgbClr val="188038"/>
                </a:solidFill>
                <a:latin typeface="Roboto Mono"/>
                <a:ea typeface="Roboto Mono"/>
                <a:cs typeface="Roboto Mono"/>
                <a:sym typeface="Roboto Mono"/>
              </a:rPr>
              <a:t>exponent = 3 // 2 = 1</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Loop kedua: </a:t>
            </a:r>
            <a:r>
              <a:rPr lang="id" sz="900">
                <a:solidFill>
                  <a:srgbClr val="188038"/>
                </a:solidFill>
                <a:latin typeface="Roboto Mono"/>
                <a:ea typeface="Roboto Mono"/>
                <a:cs typeface="Roboto Mono"/>
                <a:sym typeface="Roboto Mono"/>
              </a:rPr>
              <a:t>exponent % 2 == 1</a:t>
            </a:r>
            <a:r>
              <a:rPr lang="id" sz="900">
                <a:solidFill>
                  <a:schemeClr val="dk1"/>
                </a:solidFill>
              </a:rPr>
              <a:t> → </a:t>
            </a:r>
            <a:r>
              <a:rPr lang="id" sz="900">
                <a:solidFill>
                  <a:srgbClr val="188038"/>
                </a:solidFill>
                <a:latin typeface="Roboto Mono"/>
                <a:ea typeface="Roboto Mono"/>
                <a:cs typeface="Roboto Mono"/>
                <a:sym typeface="Roboto Mono"/>
              </a:rPr>
              <a:t>result = 2 * 4 = 8</a:t>
            </a:r>
            <a:r>
              <a:rPr lang="id" sz="900">
                <a:solidFill>
                  <a:schemeClr val="dk1"/>
                </a:solidFill>
              </a:rPr>
              <a:t>, </a:t>
            </a:r>
            <a:r>
              <a:rPr lang="id" sz="900">
                <a:solidFill>
                  <a:srgbClr val="188038"/>
                </a:solidFill>
                <a:latin typeface="Roboto Mono"/>
                <a:ea typeface="Roboto Mono"/>
                <a:cs typeface="Roboto Mono"/>
                <a:sym typeface="Roboto Mono"/>
              </a:rPr>
              <a:t>base = 4 * 4 = 16</a:t>
            </a:r>
            <a:r>
              <a:rPr lang="id" sz="900">
                <a:solidFill>
                  <a:schemeClr val="dk1"/>
                </a:solidFill>
              </a:rPr>
              <a:t>, </a:t>
            </a:r>
            <a:r>
              <a:rPr lang="id" sz="900">
                <a:solidFill>
                  <a:srgbClr val="188038"/>
                </a:solidFill>
                <a:latin typeface="Roboto Mono"/>
                <a:ea typeface="Roboto Mono"/>
                <a:cs typeface="Roboto Mono"/>
                <a:sym typeface="Roboto Mono"/>
              </a:rPr>
              <a:t>exponent = 1 // 2 = 0</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Hasil: </a:t>
            </a:r>
            <a:r>
              <a:rPr lang="id" sz="900">
                <a:solidFill>
                  <a:srgbClr val="188038"/>
                </a:solidFill>
                <a:latin typeface="Roboto Mono"/>
                <a:ea typeface="Roboto Mono"/>
                <a:cs typeface="Roboto Mono"/>
                <a:sym typeface="Roboto Mono"/>
              </a:rPr>
              <a:t>8</a:t>
            </a:r>
            <a:endParaRPr sz="9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id" sz="900">
                <a:solidFill>
                  <a:srgbClr val="188038"/>
                </a:solidFill>
                <a:latin typeface="Roboto Mono"/>
                <a:ea typeface="Roboto Mono"/>
                <a:cs typeface="Roboto Mono"/>
                <a:sym typeface="Roboto Mono"/>
              </a:rPr>
              <a:t>pow(7, 2)</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Inisialisasi: </a:t>
            </a:r>
            <a:r>
              <a:rPr lang="id" sz="900">
                <a:solidFill>
                  <a:srgbClr val="188038"/>
                </a:solidFill>
                <a:latin typeface="Roboto Mono"/>
                <a:ea typeface="Roboto Mono"/>
                <a:cs typeface="Roboto Mono"/>
                <a:sym typeface="Roboto Mono"/>
              </a:rPr>
              <a:t>result = 1</a:t>
            </a:r>
            <a:r>
              <a:rPr lang="id" sz="900">
                <a:solidFill>
                  <a:schemeClr val="dk1"/>
                </a:solidFill>
              </a:rPr>
              <a:t>, </a:t>
            </a:r>
            <a:r>
              <a:rPr lang="id" sz="900">
                <a:solidFill>
                  <a:srgbClr val="188038"/>
                </a:solidFill>
                <a:latin typeface="Roboto Mono"/>
                <a:ea typeface="Roboto Mono"/>
                <a:cs typeface="Roboto Mono"/>
                <a:sym typeface="Roboto Mono"/>
              </a:rPr>
              <a:t>base = 7</a:t>
            </a:r>
            <a:r>
              <a:rPr lang="id" sz="900">
                <a:solidFill>
                  <a:schemeClr val="dk1"/>
                </a:solidFill>
              </a:rPr>
              <a:t>, </a:t>
            </a:r>
            <a:r>
              <a:rPr lang="id" sz="900">
                <a:solidFill>
                  <a:srgbClr val="188038"/>
                </a:solidFill>
                <a:latin typeface="Roboto Mono"/>
                <a:ea typeface="Roboto Mono"/>
                <a:cs typeface="Roboto Mono"/>
                <a:sym typeface="Roboto Mono"/>
              </a:rPr>
              <a:t>exponent = 2</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Loop pertama: </a:t>
            </a:r>
            <a:r>
              <a:rPr lang="id" sz="900">
                <a:solidFill>
                  <a:srgbClr val="188038"/>
                </a:solidFill>
                <a:latin typeface="Roboto Mono"/>
                <a:ea typeface="Roboto Mono"/>
                <a:cs typeface="Roboto Mono"/>
                <a:sym typeface="Roboto Mono"/>
              </a:rPr>
              <a:t>exponent % 2 == 0</a:t>
            </a:r>
            <a:r>
              <a:rPr lang="id" sz="900">
                <a:solidFill>
                  <a:schemeClr val="dk1"/>
                </a:solidFill>
              </a:rPr>
              <a:t> → </a:t>
            </a:r>
            <a:r>
              <a:rPr lang="id" sz="900">
                <a:solidFill>
                  <a:srgbClr val="188038"/>
                </a:solidFill>
                <a:latin typeface="Roboto Mono"/>
                <a:ea typeface="Roboto Mono"/>
                <a:cs typeface="Roboto Mono"/>
                <a:sym typeface="Roboto Mono"/>
              </a:rPr>
              <a:t>base = 7 * 7 = 49</a:t>
            </a:r>
            <a:r>
              <a:rPr lang="id" sz="900">
                <a:solidFill>
                  <a:schemeClr val="dk1"/>
                </a:solidFill>
              </a:rPr>
              <a:t>, </a:t>
            </a:r>
            <a:r>
              <a:rPr lang="id" sz="900">
                <a:solidFill>
                  <a:srgbClr val="188038"/>
                </a:solidFill>
                <a:latin typeface="Roboto Mono"/>
                <a:ea typeface="Roboto Mono"/>
                <a:cs typeface="Roboto Mono"/>
                <a:sym typeface="Roboto Mono"/>
              </a:rPr>
              <a:t>exponent = 2 // 2 = 1</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Loop kedua: </a:t>
            </a:r>
            <a:r>
              <a:rPr lang="id" sz="900">
                <a:solidFill>
                  <a:srgbClr val="188038"/>
                </a:solidFill>
                <a:latin typeface="Roboto Mono"/>
                <a:ea typeface="Roboto Mono"/>
                <a:cs typeface="Roboto Mono"/>
                <a:sym typeface="Roboto Mono"/>
              </a:rPr>
              <a:t>exponent % 2 == 1</a:t>
            </a:r>
            <a:r>
              <a:rPr lang="id" sz="900">
                <a:solidFill>
                  <a:schemeClr val="dk1"/>
                </a:solidFill>
              </a:rPr>
              <a:t> → </a:t>
            </a:r>
            <a:r>
              <a:rPr lang="id" sz="900">
                <a:solidFill>
                  <a:srgbClr val="188038"/>
                </a:solidFill>
                <a:latin typeface="Roboto Mono"/>
                <a:ea typeface="Roboto Mono"/>
                <a:cs typeface="Roboto Mono"/>
                <a:sym typeface="Roboto Mono"/>
              </a:rPr>
              <a:t>result = 1 * 49 = 49</a:t>
            </a:r>
            <a:r>
              <a:rPr lang="id" sz="900">
                <a:solidFill>
                  <a:schemeClr val="dk1"/>
                </a:solidFill>
              </a:rPr>
              <a:t>, </a:t>
            </a:r>
            <a:r>
              <a:rPr lang="id" sz="900">
                <a:solidFill>
                  <a:srgbClr val="188038"/>
                </a:solidFill>
                <a:latin typeface="Roboto Mono"/>
                <a:ea typeface="Roboto Mono"/>
                <a:cs typeface="Roboto Mono"/>
                <a:sym typeface="Roboto Mono"/>
              </a:rPr>
              <a:t>base = 49 * 49 = 2401</a:t>
            </a:r>
            <a:r>
              <a:rPr lang="id" sz="900">
                <a:solidFill>
                  <a:schemeClr val="dk1"/>
                </a:solidFill>
              </a:rPr>
              <a:t>, </a:t>
            </a:r>
            <a:r>
              <a:rPr lang="id" sz="900">
                <a:solidFill>
                  <a:srgbClr val="188038"/>
                </a:solidFill>
                <a:latin typeface="Roboto Mono"/>
                <a:ea typeface="Roboto Mono"/>
                <a:cs typeface="Roboto Mono"/>
                <a:sym typeface="Roboto Mono"/>
              </a:rPr>
              <a:t>exponent = 1 // 2 = 0</a:t>
            </a: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Char char="●"/>
            </a:pPr>
            <a:r>
              <a:rPr lang="id" sz="900">
                <a:solidFill>
                  <a:schemeClr val="dk1"/>
                </a:solidFill>
              </a:rPr>
              <a:t>Hasil: </a:t>
            </a:r>
            <a:r>
              <a:rPr lang="id" sz="900">
                <a:solidFill>
                  <a:srgbClr val="188038"/>
                </a:solidFill>
                <a:latin typeface="Roboto Mono"/>
                <a:ea typeface="Roboto Mono"/>
                <a:cs typeface="Roboto Mono"/>
                <a:sym typeface="Roboto Mono"/>
              </a:rPr>
              <a:t>49</a:t>
            </a:r>
            <a:endParaRPr sz="900">
              <a:solidFill>
                <a:srgbClr val="188038"/>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95000"/>
              </a:lnSpc>
              <a:spcBef>
                <a:spcPts val="1200"/>
              </a:spcBef>
              <a:spcAft>
                <a:spcPts val="0"/>
              </a:spcAft>
              <a:buSzPts val="358"/>
              <a:buNone/>
            </a:pPr>
            <a:r>
              <a:t/>
            </a:r>
            <a:endParaRPr sz="798">
              <a:solidFill>
                <a:schemeClr val="dk1"/>
              </a:solidFill>
            </a:endParaRPr>
          </a:p>
          <a:p>
            <a:pPr indent="0" lvl="0" marL="0" rtl="0" algn="l">
              <a:lnSpc>
                <a:spcPct val="95000"/>
              </a:lnSpc>
              <a:spcBef>
                <a:spcPts val="1200"/>
              </a:spcBef>
              <a:spcAft>
                <a:spcPts val="1200"/>
              </a:spcAft>
              <a:buSzPts val="358"/>
              <a:buNone/>
            </a:pPr>
            <a:r>
              <a:t/>
            </a:r>
            <a:endParaRPr i="1" sz="520"/>
          </a:p>
        </p:txBody>
      </p:sp>
      <p:sp>
        <p:nvSpPr>
          <p:cNvPr id="72" name="Google Shape;72;p15"/>
          <p:cNvSpPr txBox="1"/>
          <p:nvPr/>
        </p:nvSpPr>
        <p:spPr>
          <a:xfrm>
            <a:off x="311425" y="460250"/>
            <a:ext cx="175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Input Program</a:t>
            </a:r>
            <a:endParaRPr sz="1200">
              <a:solidFill>
                <a:schemeClr val="dk2"/>
              </a:solidFill>
            </a:endParaRPr>
          </a:p>
        </p:txBody>
      </p:sp>
      <p:sp>
        <p:nvSpPr>
          <p:cNvPr id="73" name="Google Shape;73;p15"/>
          <p:cNvSpPr txBox="1"/>
          <p:nvPr/>
        </p:nvSpPr>
        <p:spPr>
          <a:xfrm>
            <a:off x="181425" y="4065800"/>
            <a:ext cx="140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Output Program</a:t>
            </a:r>
            <a:endParaRPr sz="1200">
              <a:solidFill>
                <a:schemeClr val="dk2"/>
              </a:solidFill>
            </a:endParaRPr>
          </a:p>
        </p:txBody>
      </p:sp>
      <p:pic>
        <p:nvPicPr>
          <p:cNvPr id="74" name="Google Shape;74;p15"/>
          <p:cNvPicPr preferRelativeResize="0"/>
          <p:nvPr/>
        </p:nvPicPr>
        <p:blipFill>
          <a:blip r:embed="rId3">
            <a:alphaModFix/>
          </a:blip>
          <a:stretch>
            <a:fillRect/>
          </a:stretch>
        </p:blipFill>
        <p:spPr>
          <a:xfrm>
            <a:off x="311699" y="862638"/>
            <a:ext cx="2790775" cy="3192025"/>
          </a:xfrm>
          <a:prstGeom prst="rect">
            <a:avLst/>
          </a:prstGeom>
          <a:noFill/>
          <a:ln>
            <a:noFill/>
          </a:ln>
        </p:spPr>
      </p:pic>
      <p:pic>
        <p:nvPicPr>
          <p:cNvPr id="75" name="Google Shape;75;p15"/>
          <p:cNvPicPr preferRelativeResize="0"/>
          <p:nvPr/>
        </p:nvPicPr>
        <p:blipFill>
          <a:blip r:embed="rId4">
            <a:alphaModFix/>
          </a:blip>
          <a:stretch>
            <a:fillRect/>
          </a:stretch>
        </p:blipFill>
        <p:spPr>
          <a:xfrm>
            <a:off x="257625" y="4326750"/>
            <a:ext cx="4108099" cy="7037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06650"/>
            <a:ext cx="85206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000"/>
              <a:t>Problem 3 - Join Array Remove Duplicate</a:t>
            </a:r>
            <a:endParaRPr sz="2000"/>
          </a:p>
        </p:txBody>
      </p:sp>
      <p:sp>
        <p:nvSpPr>
          <p:cNvPr id="81" name="Google Shape;81;p16"/>
          <p:cNvSpPr txBox="1"/>
          <p:nvPr>
            <p:ph idx="1" type="body"/>
          </p:nvPr>
        </p:nvSpPr>
        <p:spPr>
          <a:xfrm>
            <a:off x="4754500" y="658350"/>
            <a:ext cx="4235400" cy="3402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358"/>
              <a:buNone/>
            </a:pPr>
            <a:r>
              <a:rPr lang="id" sz="1098">
                <a:solidFill>
                  <a:schemeClr val="dk1"/>
                </a:solidFill>
              </a:rPr>
              <a:t>Dalam hal ini diperintah untuk menggabungkan dua array dan output dari penggabungan tersebut hanya memunculkan satu string jika terdapat lebih dari satu</a:t>
            </a:r>
            <a:endParaRPr sz="1400">
              <a:solidFill>
                <a:schemeClr val="dk1"/>
              </a:solidFill>
            </a:endParaRPr>
          </a:p>
          <a:p>
            <a:pPr indent="-298450" lvl="0" marL="457200" rtl="0" algn="l">
              <a:lnSpc>
                <a:spcPct val="95000"/>
              </a:lnSpc>
              <a:spcBef>
                <a:spcPts val="1200"/>
              </a:spcBef>
              <a:spcAft>
                <a:spcPts val="0"/>
              </a:spcAft>
              <a:buClr>
                <a:schemeClr val="dk1"/>
              </a:buClr>
              <a:buSzPts val="1100"/>
              <a:buAutoNum type="arabicPeriod"/>
            </a:pPr>
            <a:r>
              <a:rPr lang="id" sz="1100">
                <a:solidFill>
                  <a:schemeClr val="dk1"/>
                </a:solidFill>
              </a:rPr>
              <a:t>Menggabungkan kedua array </a:t>
            </a:r>
            <a:r>
              <a:rPr lang="id" sz="1100">
                <a:solidFill>
                  <a:srgbClr val="188038"/>
                </a:solidFill>
                <a:latin typeface="Roboto Mono"/>
                <a:ea typeface="Roboto Mono"/>
                <a:cs typeface="Roboto Mono"/>
                <a:sym typeface="Roboto Mono"/>
              </a:rPr>
              <a:t>A</a:t>
            </a:r>
            <a:r>
              <a:rPr lang="id" sz="1100">
                <a:solidFill>
                  <a:schemeClr val="dk1"/>
                </a:solidFill>
              </a:rPr>
              <a:t> dan </a:t>
            </a:r>
            <a:r>
              <a:rPr lang="id" sz="1100">
                <a:solidFill>
                  <a:srgbClr val="188038"/>
                </a:solidFill>
                <a:latin typeface="Roboto Mono"/>
                <a:ea typeface="Roboto Mono"/>
                <a:cs typeface="Roboto Mono"/>
                <a:sym typeface="Roboto Mono"/>
              </a:rPr>
              <a:t>B</a:t>
            </a:r>
            <a:r>
              <a:rPr lang="id" sz="1100">
                <a:solidFill>
                  <a:schemeClr val="dk1"/>
                </a:solidFill>
              </a:rPr>
              <a:t> menggunakan operator </a:t>
            </a:r>
            <a:r>
              <a:rPr lang="id" sz="1100">
                <a:solidFill>
                  <a:srgbClr val="188038"/>
                </a:solidFill>
                <a:latin typeface="Roboto Mono"/>
                <a:ea typeface="Roboto Mono"/>
                <a:cs typeface="Roboto Mono"/>
                <a:sym typeface="Roboto Mono"/>
              </a:rPr>
              <a:t>+</a:t>
            </a:r>
            <a:r>
              <a:rPr lang="id" sz="1100">
                <a:solidFill>
                  <a:schemeClr val="dk1"/>
                </a:solidFill>
              </a:rPr>
              <a:t> dan mengubahnya menjadi </a:t>
            </a:r>
            <a:r>
              <a:rPr lang="id" sz="1100">
                <a:solidFill>
                  <a:srgbClr val="188038"/>
                </a:solidFill>
                <a:latin typeface="Roboto Mono"/>
                <a:ea typeface="Roboto Mono"/>
                <a:cs typeface="Roboto Mono"/>
                <a:sym typeface="Roboto Mono"/>
              </a:rPr>
              <a:t>set</a:t>
            </a:r>
            <a:r>
              <a:rPr lang="id" sz="1100">
                <a:solidFill>
                  <a:schemeClr val="dk1"/>
                </a:solidFill>
              </a:rPr>
              <a:t> untuk menghilstring_arrayn duplikasi</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id" sz="1100">
                <a:solidFill>
                  <a:schemeClr val="dk1"/>
                </a:solidFill>
              </a:rPr>
              <a:t>Mengubah </a:t>
            </a:r>
            <a:r>
              <a:rPr lang="id" sz="1100">
                <a:solidFill>
                  <a:srgbClr val="188038"/>
                </a:solidFill>
                <a:latin typeface="Roboto Mono"/>
                <a:ea typeface="Roboto Mono"/>
                <a:cs typeface="Roboto Mono"/>
                <a:sym typeface="Roboto Mono"/>
              </a:rPr>
              <a:t>set</a:t>
            </a:r>
            <a:r>
              <a:rPr lang="id" sz="1100">
                <a:solidFill>
                  <a:schemeClr val="dk1"/>
                </a:solidFill>
              </a:rPr>
              <a:t> kembali menjadi </a:t>
            </a:r>
            <a:r>
              <a:rPr lang="id" sz="1100">
                <a:solidFill>
                  <a:srgbClr val="188038"/>
                </a:solidFill>
                <a:latin typeface="Roboto Mono"/>
                <a:ea typeface="Roboto Mono"/>
                <a:cs typeface="Roboto Mono"/>
                <a:sym typeface="Roboto Mono"/>
              </a:rPr>
              <a:t>list</a:t>
            </a:r>
            <a:r>
              <a:rPr lang="id"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id" sz="1100">
                <a:solidFill>
                  <a:schemeClr val="dk1"/>
                </a:solidFill>
              </a:rPr>
              <a:t>Mengembalikan array hasil yang telah digabungkan dan dihil</a:t>
            </a:r>
            <a:r>
              <a:rPr lang="id" sz="1100">
                <a:solidFill>
                  <a:schemeClr val="dk1"/>
                </a:solidFill>
              </a:rPr>
              <a:t>string_array</a:t>
            </a:r>
            <a:r>
              <a:rPr lang="id" sz="1100">
                <a:solidFill>
                  <a:schemeClr val="dk1"/>
                </a:solidFill>
              </a:rPr>
              <a:t>n duplikasinya.</a:t>
            </a:r>
            <a:endParaRPr sz="1100">
              <a:solidFill>
                <a:schemeClr val="dk1"/>
              </a:solidFill>
            </a:endParaRPr>
          </a:p>
          <a:p>
            <a:pPr indent="0" lvl="0" marL="0" rtl="0" algn="l">
              <a:lnSpc>
                <a:spcPct val="95000"/>
              </a:lnSpc>
              <a:spcBef>
                <a:spcPts val="1200"/>
              </a:spcBef>
              <a:spcAft>
                <a:spcPts val="0"/>
              </a:spcAft>
              <a:buSzPts val="358"/>
              <a:buNone/>
            </a:pPr>
            <a:r>
              <a:t/>
            </a:r>
            <a:endParaRPr sz="1100">
              <a:solidFill>
                <a:schemeClr val="dk1"/>
              </a:solidFill>
            </a:endParaRPr>
          </a:p>
          <a:p>
            <a:pPr indent="0" lvl="0" marL="0" rtl="0" algn="l">
              <a:lnSpc>
                <a:spcPct val="95000"/>
              </a:lnSpc>
              <a:spcBef>
                <a:spcPts val="1200"/>
              </a:spcBef>
              <a:spcAft>
                <a:spcPts val="1200"/>
              </a:spcAft>
              <a:buSzPts val="358"/>
              <a:buNone/>
            </a:pPr>
            <a:r>
              <a:t/>
            </a:r>
            <a:endParaRPr i="1" sz="520"/>
          </a:p>
        </p:txBody>
      </p:sp>
      <p:sp>
        <p:nvSpPr>
          <p:cNvPr id="82" name="Google Shape;82;p16"/>
          <p:cNvSpPr txBox="1"/>
          <p:nvPr/>
        </p:nvSpPr>
        <p:spPr>
          <a:xfrm rot="-5400000">
            <a:off x="-627175" y="768300"/>
            <a:ext cx="175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Input Program</a:t>
            </a:r>
            <a:endParaRPr sz="1200">
              <a:solidFill>
                <a:schemeClr val="dk2"/>
              </a:solidFill>
            </a:endParaRPr>
          </a:p>
        </p:txBody>
      </p:sp>
      <p:sp>
        <p:nvSpPr>
          <p:cNvPr id="83" name="Google Shape;83;p16"/>
          <p:cNvSpPr txBox="1"/>
          <p:nvPr/>
        </p:nvSpPr>
        <p:spPr>
          <a:xfrm rot="-5400000">
            <a:off x="-499350" y="3659475"/>
            <a:ext cx="140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Output Program</a:t>
            </a:r>
            <a:endParaRPr sz="1200">
              <a:solidFill>
                <a:schemeClr val="dk2"/>
              </a:solidFill>
            </a:endParaRPr>
          </a:p>
        </p:txBody>
      </p:sp>
      <p:pic>
        <p:nvPicPr>
          <p:cNvPr id="84" name="Google Shape;84;p16"/>
          <p:cNvPicPr preferRelativeResize="0"/>
          <p:nvPr/>
        </p:nvPicPr>
        <p:blipFill>
          <a:blip r:embed="rId3">
            <a:alphaModFix/>
          </a:blip>
          <a:stretch>
            <a:fillRect/>
          </a:stretch>
        </p:blipFill>
        <p:spPr>
          <a:xfrm>
            <a:off x="434225" y="721550"/>
            <a:ext cx="3986957" cy="1680000"/>
          </a:xfrm>
          <a:prstGeom prst="rect">
            <a:avLst/>
          </a:prstGeom>
          <a:noFill/>
          <a:ln>
            <a:noFill/>
          </a:ln>
        </p:spPr>
      </p:pic>
      <p:pic>
        <p:nvPicPr>
          <p:cNvPr id="85" name="Google Shape;85;p16"/>
          <p:cNvPicPr preferRelativeResize="0"/>
          <p:nvPr/>
        </p:nvPicPr>
        <p:blipFill>
          <a:blip r:embed="rId4">
            <a:alphaModFix/>
          </a:blip>
          <a:stretch>
            <a:fillRect/>
          </a:stretch>
        </p:blipFill>
        <p:spPr>
          <a:xfrm>
            <a:off x="369300" y="3370125"/>
            <a:ext cx="4385200" cy="11736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06650"/>
            <a:ext cx="85206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000"/>
              <a:t>Problem 4 - Angka Muncul Sekali</a:t>
            </a:r>
            <a:endParaRPr sz="2000"/>
          </a:p>
        </p:txBody>
      </p:sp>
      <p:sp>
        <p:nvSpPr>
          <p:cNvPr id="91" name="Google Shape;91;p17"/>
          <p:cNvSpPr txBox="1"/>
          <p:nvPr>
            <p:ph idx="1" type="body"/>
          </p:nvPr>
        </p:nvSpPr>
        <p:spPr>
          <a:xfrm>
            <a:off x="4754500" y="658350"/>
            <a:ext cx="4235400" cy="4390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b="1" lang="id" sz="900">
                <a:solidFill>
                  <a:schemeClr val="dk1"/>
                </a:solidFill>
              </a:rPr>
              <a:t>Membuat Dictionary Frekuensi:</a:t>
            </a:r>
            <a:endParaRPr b="1" sz="900">
              <a:solidFill>
                <a:schemeClr val="dk1"/>
              </a:solidFill>
            </a:endParaRPr>
          </a:p>
          <a:p>
            <a:pPr indent="-285750" lvl="0" marL="457200" rtl="0" algn="l">
              <a:spcBef>
                <a:spcPts val="1200"/>
              </a:spcBef>
              <a:spcAft>
                <a:spcPts val="0"/>
              </a:spcAft>
              <a:buClr>
                <a:schemeClr val="dk1"/>
              </a:buClr>
              <a:buSzPts val="900"/>
              <a:buChar char="●"/>
            </a:pPr>
            <a:r>
              <a:rPr lang="id" sz="900">
                <a:solidFill>
                  <a:srgbClr val="188038"/>
                </a:solidFill>
                <a:latin typeface="Roboto Mono"/>
                <a:ea typeface="Roboto Mono"/>
                <a:cs typeface="Roboto Mono"/>
                <a:sym typeface="Roboto Mono"/>
              </a:rPr>
              <a:t>munculnya</a:t>
            </a:r>
            <a:r>
              <a:rPr lang="id" sz="900">
                <a:solidFill>
                  <a:srgbClr val="188038"/>
                </a:solidFill>
                <a:latin typeface="Roboto Mono"/>
                <a:ea typeface="Roboto Mono"/>
                <a:cs typeface="Roboto Mono"/>
                <a:sym typeface="Roboto Mono"/>
              </a:rPr>
              <a:t> = {}</a:t>
            </a:r>
            <a:r>
              <a:rPr lang="id" sz="900">
                <a:solidFill>
                  <a:schemeClr val="dk1"/>
                </a:solidFill>
              </a:rPr>
              <a:t>: Inisialisasi dictionary untuk menyimpan frekuensi masing-masing </a:t>
            </a:r>
            <a:r>
              <a:rPr lang="id" sz="900">
                <a:solidFill>
                  <a:schemeClr val="dk1"/>
                </a:solidFill>
              </a:rPr>
              <a:t>nilai</a:t>
            </a:r>
            <a:r>
              <a:rPr lang="id" sz="900">
                <a:solidFill>
                  <a:schemeClr val="dk1"/>
                </a:solidFill>
              </a:rPr>
              <a:t>.</a:t>
            </a:r>
            <a:endParaRPr sz="900">
              <a:solidFill>
                <a:schemeClr val="dk1"/>
              </a:solidFill>
            </a:endParaRPr>
          </a:p>
          <a:p>
            <a:pPr indent="0" lvl="0" marL="0" rtl="0" algn="l">
              <a:spcBef>
                <a:spcPts val="1200"/>
              </a:spcBef>
              <a:spcAft>
                <a:spcPts val="0"/>
              </a:spcAft>
              <a:buClr>
                <a:schemeClr val="dk1"/>
              </a:buClr>
              <a:buSzPts val="1100"/>
              <a:buFont typeface="Arial"/>
              <a:buNone/>
            </a:pPr>
            <a:r>
              <a:rPr b="1" lang="id" sz="900">
                <a:solidFill>
                  <a:schemeClr val="dk1"/>
                </a:solidFill>
              </a:rPr>
              <a:t>Menghitung Frekuensi Kemunculan:</a:t>
            </a:r>
            <a:endParaRPr b="1" sz="900">
              <a:solidFill>
                <a:schemeClr val="dk1"/>
              </a:solidFill>
            </a:endParaRPr>
          </a:p>
          <a:p>
            <a:pPr indent="-285750" lvl="0" marL="457200" rtl="0" algn="l">
              <a:spcBef>
                <a:spcPts val="1200"/>
              </a:spcBef>
              <a:spcAft>
                <a:spcPts val="0"/>
              </a:spcAft>
              <a:buClr>
                <a:schemeClr val="dk1"/>
              </a:buClr>
              <a:buSzPts val="900"/>
              <a:buChar char="●"/>
            </a:pPr>
            <a:r>
              <a:rPr lang="id" sz="900">
                <a:solidFill>
                  <a:srgbClr val="188038"/>
                </a:solidFill>
                <a:latin typeface="Roboto Mono"/>
                <a:ea typeface="Roboto Mono"/>
                <a:cs typeface="Roboto Mono"/>
                <a:sym typeface="Roboto Mono"/>
              </a:rPr>
              <a:t>for </a:t>
            </a:r>
            <a:r>
              <a:rPr lang="id" sz="900">
                <a:solidFill>
                  <a:srgbClr val="188038"/>
                </a:solidFill>
                <a:latin typeface="Roboto Mono"/>
                <a:ea typeface="Roboto Mono"/>
                <a:cs typeface="Roboto Mono"/>
                <a:sym typeface="Roboto Mono"/>
              </a:rPr>
              <a:t>nilai</a:t>
            </a:r>
            <a:r>
              <a:rPr lang="id" sz="900">
                <a:solidFill>
                  <a:srgbClr val="188038"/>
                </a:solidFill>
                <a:latin typeface="Roboto Mono"/>
                <a:ea typeface="Roboto Mono"/>
                <a:cs typeface="Roboto Mono"/>
                <a:sym typeface="Roboto Mono"/>
              </a:rPr>
              <a:t> in </a:t>
            </a:r>
            <a:r>
              <a:rPr lang="id" sz="900">
                <a:solidFill>
                  <a:srgbClr val="188038"/>
                </a:solidFill>
                <a:latin typeface="Roboto Mono"/>
                <a:ea typeface="Roboto Mono"/>
                <a:cs typeface="Roboto Mono"/>
                <a:sym typeface="Roboto Mono"/>
              </a:rPr>
              <a:t>string_array</a:t>
            </a:r>
            <a:r>
              <a:rPr lang="id" sz="900">
                <a:solidFill>
                  <a:srgbClr val="188038"/>
                </a:solidFill>
                <a:latin typeface="Roboto Mono"/>
                <a:ea typeface="Roboto Mono"/>
                <a:cs typeface="Roboto Mono"/>
                <a:sym typeface="Roboto Mono"/>
              </a:rPr>
              <a:t>: ...</a:t>
            </a:r>
            <a:r>
              <a:rPr lang="id" sz="900">
                <a:solidFill>
                  <a:schemeClr val="dk1"/>
                </a:solidFill>
              </a:rPr>
              <a:t>: Looping melalui setiap </a:t>
            </a:r>
            <a:r>
              <a:rPr lang="id" sz="900">
                <a:solidFill>
                  <a:schemeClr val="dk1"/>
                </a:solidFill>
              </a:rPr>
              <a:t>nilai</a:t>
            </a:r>
            <a:r>
              <a:rPr lang="id" sz="900">
                <a:solidFill>
                  <a:schemeClr val="dk1"/>
                </a:solidFill>
              </a:rPr>
              <a:t> dalam string </a:t>
            </a:r>
            <a:r>
              <a:rPr lang="id" sz="900">
                <a:solidFill>
                  <a:srgbClr val="188038"/>
                </a:solidFill>
                <a:latin typeface="Roboto Mono"/>
                <a:ea typeface="Roboto Mono"/>
                <a:cs typeface="Roboto Mono"/>
                <a:sym typeface="Roboto Mono"/>
              </a:rPr>
              <a:t>string_array</a:t>
            </a:r>
            <a:r>
              <a:rPr lang="id" sz="900">
                <a:solidFill>
                  <a:schemeClr val="dk1"/>
                </a:solidFill>
              </a:rPr>
              <a:t>.</a:t>
            </a:r>
            <a:endParaRPr sz="900">
              <a:solidFill>
                <a:schemeClr val="dk1"/>
              </a:solidFill>
            </a:endParaRPr>
          </a:p>
          <a:p>
            <a:pPr indent="-285750" lvl="0" marL="457200" rtl="0" algn="l">
              <a:spcBef>
                <a:spcPts val="0"/>
              </a:spcBef>
              <a:spcAft>
                <a:spcPts val="0"/>
              </a:spcAft>
              <a:buClr>
                <a:schemeClr val="dk1"/>
              </a:buClr>
              <a:buSzPts val="900"/>
              <a:buChar char="●"/>
            </a:pPr>
            <a:r>
              <a:rPr lang="id" sz="900">
                <a:solidFill>
                  <a:srgbClr val="188038"/>
                </a:solidFill>
                <a:latin typeface="Roboto Mono"/>
                <a:ea typeface="Roboto Mono"/>
                <a:cs typeface="Roboto Mono"/>
                <a:sym typeface="Roboto Mono"/>
              </a:rPr>
              <a:t>if </a:t>
            </a:r>
            <a:r>
              <a:rPr lang="id" sz="900">
                <a:solidFill>
                  <a:srgbClr val="188038"/>
                </a:solidFill>
                <a:latin typeface="Roboto Mono"/>
                <a:ea typeface="Roboto Mono"/>
                <a:cs typeface="Roboto Mono"/>
                <a:sym typeface="Roboto Mono"/>
              </a:rPr>
              <a:t>nilai</a:t>
            </a:r>
            <a:r>
              <a:rPr lang="id" sz="900">
                <a:solidFill>
                  <a:srgbClr val="188038"/>
                </a:solidFill>
                <a:latin typeface="Roboto Mono"/>
                <a:ea typeface="Roboto Mono"/>
                <a:cs typeface="Roboto Mono"/>
                <a:sym typeface="Roboto Mono"/>
              </a:rPr>
              <a:t> in </a:t>
            </a:r>
            <a:r>
              <a:rPr lang="id" sz="900">
                <a:solidFill>
                  <a:srgbClr val="188038"/>
                </a:solidFill>
                <a:latin typeface="Roboto Mono"/>
                <a:ea typeface="Roboto Mono"/>
                <a:cs typeface="Roboto Mono"/>
                <a:sym typeface="Roboto Mono"/>
              </a:rPr>
              <a:t>munculnya</a:t>
            </a:r>
            <a:r>
              <a:rPr lang="id" sz="900">
                <a:solidFill>
                  <a:srgbClr val="188038"/>
                </a:solidFill>
                <a:latin typeface="Roboto Mono"/>
                <a:ea typeface="Roboto Mono"/>
                <a:cs typeface="Roboto Mono"/>
                <a:sym typeface="Roboto Mono"/>
              </a:rPr>
              <a:t>: ...</a:t>
            </a:r>
            <a:r>
              <a:rPr lang="id" sz="900">
                <a:solidFill>
                  <a:schemeClr val="dk1"/>
                </a:solidFill>
              </a:rPr>
              <a:t>: Jika </a:t>
            </a:r>
            <a:r>
              <a:rPr lang="id" sz="900">
                <a:solidFill>
                  <a:schemeClr val="dk1"/>
                </a:solidFill>
              </a:rPr>
              <a:t>nilai</a:t>
            </a:r>
            <a:r>
              <a:rPr lang="id" sz="900">
                <a:solidFill>
                  <a:schemeClr val="dk1"/>
                </a:solidFill>
              </a:rPr>
              <a:t> sudah ada dalam dictionary </a:t>
            </a:r>
            <a:r>
              <a:rPr lang="id" sz="900">
                <a:solidFill>
                  <a:srgbClr val="188038"/>
                </a:solidFill>
                <a:latin typeface="Roboto Mono"/>
                <a:ea typeface="Roboto Mono"/>
                <a:cs typeface="Roboto Mono"/>
                <a:sym typeface="Roboto Mono"/>
              </a:rPr>
              <a:t>munculnya</a:t>
            </a:r>
            <a:r>
              <a:rPr lang="id" sz="900">
                <a:solidFill>
                  <a:schemeClr val="dk1"/>
                </a:solidFill>
              </a:rPr>
              <a:t>, tambahkan jumlahnya.</a:t>
            </a:r>
            <a:endParaRPr sz="900">
              <a:solidFill>
                <a:schemeClr val="dk1"/>
              </a:solidFill>
            </a:endParaRPr>
          </a:p>
          <a:p>
            <a:pPr indent="-285750" lvl="0" marL="457200" rtl="0" algn="l">
              <a:spcBef>
                <a:spcPts val="0"/>
              </a:spcBef>
              <a:spcAft>
                <a:spcPts val="0"/>
              </a:spcAft>
              <a:buClr>
                <a:schemeClr val="dk1"/>
              </a:buClr>
              <a:buSzPts val="900"/>
              <a:buChar char="●"/>
            </a:pPr>
            <a:r>
              <a:rPr lang="id" sz="900">
                <a:solidFill>
                  <a:srgbClr val="188038"/>
                </a:solidFill>
                <a:latin typeface="Roboto Mono"/>
                <a:ea typeface="Roboto Mono"/>
                <a:cs typeface="Roboto Mono"/>
                <a:sym typeface="Roboto Mono"/>
              </a:rPr>
              <a:t>else: ...</a:t>
            </a:r>
            <a:r>
              <a:rPr lang="id" sz="900">
                <a:solidFill>
                  <a:schemeClr val="dk1"/>
                </a:solidFill>
              </a:rPr>
              <a:t>: Jika </a:t>
            </a:r>
            <a:r>
              <a:rPr lang="id" sz="900">
                <a:solidFill>
                  <a:schemeClr val="dk1"/>
                </a:solidFill>
              </a:rPr>
              <a:t>nilai</a:t>
            </a:r>
            <a:r>
              <a:rPr lang="id" sz="900">
                <a:solidFill>
                  <a:schemeClr val="dk1"/>
                </a:solidFill>
              </a:rPr>
              <a:t> belum ada dalam dictionary </a:t>
            </a:r>
            <a:r>
              <a:rPr lang="id" sz="900">
                <a:solidFill>
                  <a:srgbClr val="188038"/>
                </a:solidFill>
                <a:latin typeface="Roboto Mono"/>
                <a:ea typeface="Roboto Mono"/>
                <a:cs typeface="Roboto Mono"/>
                <a:sym typeface="Roboto Mono"/>
              </a:rPr>
              <a:t>munculnya</a:t>
            </a:r>
            <a:r>
              <a:rPr lang="id" sz="900">
                <a:solidFill>
                  <a:schemeClr val="dk1"/>
                </a:solidFill>
              </a:rPr>
              <a:t>, inisialisasi dengan nilai 1.</a:t>
            </a:r>
            <a:endParaRPr sz="900">
              <a:solidFill>
                <a:schemeClr val="dk1"/>
              </a:solidFill>
            </a:endParaRPr>
          </a:p>
          <a:p>
            <a:pPr indent="0" lvl="0" marL="0" rtl="0" algn="l">
              <a:spcBef>
                <a:spcPts val="1200"/>
              </a:spcBef>
              <a:spcAft>
                <a:spcPts val="0"/>
              </a:spcAft>
              <a:buClr>
                <a:schemeClr val="dk1"/>
              </a:buClr>
              <a:buSzPts val="1100"/>
              <a:buFont typeface="Arial"/>
              <a:buNone/>
            </a:pPr>
            <a:r>
              <a:rPr b="1" lang="id" sz="900">
                <a:solidFill>
                  <a:schemeClr val="dk1"/>
                </a:solidFill>
              </a:rPr>
              <a:t>Filtering dan Konversi:</a:t>
            </a:r>
            <a:endParaRPr b="1" sz="900">
              <a:solidFill>
                <a:schemeClr val="dk1"/>
              </a:solidFill>
            </a:endParaRPr>
          </a:p>
          <a:p>
            <a:pPr indent="-285750" lvl="0" marL="457200" rtl="0" algn="l">
              <a:spcBef>
                <a:spcPts val="1200"/>
              </a:spcBef>
              <a:spcAft>
                <a:spcPts val="0"/>
              </a:spcAft>
              <a:buClr>
                <a:schemeClr val="dk1"/>
              </a:buClr>
              <a:buSzPts val="900"/>
              <a:buChar char="●"/>
            </a:pPr>
            <a:r>
              <a:rPr lang="id" sz="900">
                <a:solidFill>
                  <a:srgbClr val="188038"/>
                </a:solidFill>
                <a:latin typeface="Roboto Mono"/>
                <a:ea typeface="Roboto Mono"/>
                <a:cs typeface="Roboto Mono"/>
                <a:sym typeface="Roboto Mono"/>
              </a:rPr>
              <a:t>return [int(k) for k, v in </a:t>
            </a:r>
            <a:r>
              <a:rPr lang="id" sz="900">
                <a:solidFill>
                  <a:srgbClr val="188038"/>
                </a:solidFill>
                <a:latin typeface="Roboto Mono"/>
                <a:ea typeface="Roboto Mono"/>
                <a:cs typeface="Roboto Mono"/>
                <a:sym typeface="Roboto Mono"/>
              </a:rPr>
              <a:t>munculnya</a:t>
            </a:r>
            <a:r>
              <a:rPr lang="id" sz="900">
                <a:solidFill>
                  <a:srgbClr val="188038"/>
                </a:solidFill>
                <a:latin typeface="Roboto Mono"/>
                <a:ea typeface="Roboto Mono"/>
                <a:cs typeface="Roboto Mono"/>
                <a:sym typeface="Roboto Mono"/>
              </a:rPr>
              <a:t>.items() if v == 1]</a:t>
            </a:r>
            <a:r>
              <a:rPr lang="id" sz="900">
                <a:solidFill>
                  <a:schemeClr val="dk1"/>
                </a:solidFill>
              </a:rPr>
              <a:t>: Menghasilkan list baru yang berisi </a:t>
            </a:r>
            <a:r>
              <a:rPr lang="id" sz="900">
                <a:solidFill>
                  <a:schemeClr val="dk1"/>
                </a:solidFill>
              </a:rPr>
              <a:t>nilai</a:t>
            </a:r>
            <a:r>
              <a:rPr lang="id" sz="900">
                <a:solidFill>
                  <a:schemeClr val="dk1"/>
                </a:solidFill>
              </a:rPr>
              <a:t>-</a:t>
            </a:r>
            <a:r>
              <a:rPr lang="id" sz="900">
                <a:solidFill>
                  <a:schemeClr val="dk1"/>
                </a:solidFill>
              </a:rPr>
              <a:t>nilai</a:t>
            </a:r>
            <a:r>
              <a:rPr lang="id" sz="900">
                <a:solidFill>
                  <a:schemeClr val="dk1"/>
                </a:solidFill>
              </a:rPr>
              <a:t> yang hanya muncul sekali (frekuensi </a:t>
            </a:r>
            <a:r>
              <a:rPr lang="id" sz="900">
                <a:solidFill>
                  <a:srgbClr val="188038"/>
                </a:solidFill>
                <a:latin typeface="Roboto Mono"/>
                <a:ea typeface="Roboto Mono"/>
                <a:cs typeface="Roboto Mono"/>
                <a:sym typeface="Roboto Mono"/>
              </a:rPr>
              <a:t>v == 1</a:t>
            </a:r>
            <a:r>
              <a:rPr lang="id" sz="900">
                <a:solidFill>
                  <a:schemeClr val="dk1"/>
                </a:solidFill>
              </a:rPr>
              <a:t>), dengan mengonversi setiap key </a:t>
            </a:r>
            <a:r>
              <a:rPr lang="id" sz="900">
                <a:solidFill>
                  <a:srgbClr val="188038"/>
                </a:solidFill>
                <a:latin typeface="Roboto Mono"/>
                <a:ea typeface="Roboto Mono"/>
                <a:cs typeface="Roboto Mono"/>
                <a:sym typeface="Roboto Mono"/>
              </a:rPr>
              <a:t>k</a:t>
            </a:r>
            <a:r>
              <a:rPr lang="id" sz="900">
                <a:solidFill>
                  <a:schemeClr val="dk1"/>
                </a:solidFill>
              </a:rPr>
              <a:t> dari string menjadi integer.</a:t>
            </a:r>
            <a:endParaRPr sz="900">
              <a:solidFill>
                <a:schemeClr val="dk1"/>
              </a:solidFill>
            </a:endParaRPr>
          </a:p>
          <a:p>
            <a:pPr indent="0" lvl="0" marL="0" rtl="0" algn="l">
              <a:spcBef>
                <a:spcPts val="1200"/>
              </a:spcBef>
              <a:spcAft>
                <a:spcPts val="0"/>
              </a:spcAft>
              <a:buClr>
                <a:schemeClr val="dk1"/>
              </a:buClr>
              <a:buSzPts val="1100"/>
              <a:buFont typeface="Arial"/>
              <a:buNone/>
            </a:pPr>
            <a:r>
              <a:rPr b="1" lang="id" sz="900">
                <a:solidFill>
                  <a:schemeClr val="dk1"/>
                </a:solidFill>
              </a:rPr>
              <a:t>Menampilkan/Mengganggil:</a:t>
            </a:r>
            <a:endParaRPr b="1" sz="900">
              <a:solidFill>
                <a:schemeClr val="dk1"/>
              </a:solidFill>
            </a:endParaRPr>
          </a:p>
          <a:p>
            <a:pPr indent="-285750" lvl="0" marL="457200" rtl="0" algn="l">
              <a:spcBef>
                <a:spcPts val="1200"/>
              </a:spcBef>
              <a:spcAft>
                <a:spcPts val="0"/>
              </a:spcAft>
              <a:buClr>
                <a:schemeClr val="dk1"/>
              </a:buClr>
              <a:buSzPts val="900"/>
              <a:buChar char="●"/>
            </a:pPr>
            <a:r>
              <a:rPr lang="id" sz="900">
                <a:solidFill>
                  <a:schemeClr val="dk1"/>
                </a:solidFill>
              </a:rPr>
              <a:t>Memanggil nilai_</a:t>
            </a:r>
            <a:r>
              <a:rPr lang="id" sz="900">
                <a:solidFill>
                  <a:srgbClr val="188038"/>
                </a:solidFill>
                <a:latin typeface="Roboto Mono"/>
                <a:ea typeface="Roboto Mono"/>
                <a:cs typeface="Roboto Mono"/>
                <a:sym typeface="Roboto Mono"/>
              </a:rPr>
              <a:t>muncul_sekali</a:t>
            </a:r>
            <a:r>
              <a:rPr lang="id" sz="900">
                <a:solidFill>
                  <a:schemeClr val="dk1"/>
                </a:solidFill>
              </a:rPr>
              <a:t> dengan berbagai string </a:t>
            </a:r>
            <a:r>
              <a:rPr lang="id" sz="900">
                <a:solidFill>
                  <a:schemeClr val="dk1"/>
                </a:solidFill>
              </a:rPr>
              <a:t>string_array</a:t>
            </a:r>
            <a:r>
              <a:rPr lang="id" sz="900">
                <a:solidFill>
                  <a:schemeClr val="dk1"/>
                </a:solidFill>
              </a:rPr>
              <a:t> dan mencetak hasilnya.</a:t>
            </a:r>
            <a:endParaRPr sz="900">
              <a:solidFill>
                <a:schemeClr val="dk1"/>
              </a:solidFill>
            </a:endParaRPr>
          </a:p>
          <a:p>
            <a:pPr indent="0" lvl="0" marL="0" rtl="0" algn="l">
              <a:lnSpc>
                <a:spcPct val="95000"/>
              </a:lnSpc>
              <a:spcBef>
                <a:spcPts val="1200"/>
              </a:spcBef>
              <a:spcAft>
                <a:spcPts val="0"/>
              </a:spcAft>
              <a:buSzPts val="358"/>
              <a:buNone/>
            </a:pPr>
            <a:r>
              <a:t/>
            </a:r>
            <a:endParaRPr sz="798">
              <a:solidFill>
                <a:schemeClr val="dk1"/>
              </a:solidFill>
            </a:endParaRPr>
          </a:p>
          <a:p>
            <a:pPr indent="0" lvl="0" marL="0" rtl="0" algn="l">
              <a:lnSpc>
                <a:spcPct val="95000"/>
              </a:lnSpc>
              <a:spcBef>
                <a:spcPts val="1200"/>
              </a:spcBef>
              <a:spcAft>
                <a:spcPts val="1200"/>
              </a:spcAft>
              <a:buSzPts val="358"/>
              <a:buNone/>
            </a:pPr>
            <a:r>
              <a:t/>
            </a:r>
            <a:endParaRPr i="1" sz="520"/>
          </a:p>
        </p:txBody>
      </p:sp>
      <p:sp>
        <p:nvSpPr>
          <p:cNvPr id="92" name="Google Shape;92;p17"/>
          <p:cNvSpPr txBox="1"/>
          <p:nvPr/>
        </p:nvSpPr>
        <p:spPr>
          <a:xfrm rot="-5400000">
            <a:off x="-627175" y="692100"/>
            <a:ext cx="175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Input Program</a:t>
            </a:r>
            <a:endParaRPr sz="1200">
              <a:solidFill>
                <a:schemeClr val="dk2"/>
              </a:solidFill>
            </a:endParaRPr>
          </a:p>
        </p:txBody>
      </p:sp>
      <p:sp>
        <p:nvSpPr>
          <p:cNvPr id="93" name="Google Shape;93;p17"/>
          <p:cNvSpPr txBox="1"/>
          <p:nvPr/>
        </p:nvSpPr>
        <p:spPr>
          <a:xfrm rot="-5400000">
            <a:off x="-517950" y="4256250"/>
            <a:ext cx="140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Output Program</a:t>
            </a:r>
            <a:endParaRPr sz="1200">
              <a:solidFill>
                <a:schemeClr val="dk2"/>
              </a:solidFill>
            </a:endParaRPr>
          </a:p>
        </p:txBody>
      </p:sp>
      <p:pic>
        <p:nvPicPr>
          <p:cNvPr id="94" name="Google Shape;94;p17"/>
          <p:cNvPicPr preferRelativeResize="0"/>
          <p:nvPr/>
        </p:nvPicPr>
        <p:blipFill>
          <a:blip r:embed="rId3">
            <a:alphaModFix/>
          </a:blip>
          <a:stretch>
            <a:fillRect/>
          </a:stretch>
        </p:blipFill>
        <p:spPr>
          <a:xfrm>
            <a:off x="369300" y="658350"/>
            <a:ext cx="3693750" cy="2724900"/>
          </a:xfrm>
          <a:prstGeom prst="rect">
            <a:avLst/>
          </a:prstGeom>
          <a:noFill/>
          <a:ln>
            <a:noFill/>
          </a:ln>
        </p:spPr>
      </p:pic>
      <p:pic>
        <p:nvPicPr>
          <p:cNvPr id="95" name="Google Shape;95;p17"/>
          <p:cNvPicPr preferRelativeResize="0"/>
          <p:nvPr/>
        </p:nvPicPr>
        <p:blipFill>
          <a:blip r:embed="rId4">
            <a:alphaModFix/>
          </a:blip>
          <a:stretch>
            <a:fillRect/>
          </a:stretch>
        </p:blipFill>
        <p:spPr>
          <a:xfrm>
            <a:off x="311700" y="3977200"/>
            <a:ext cx="4235400" cy="7978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263925" y="106650"/>
            <a:ext cx="85206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000"/>
              <a:t>Problem 5 - Pair with Target Sum</a:t>
            </a:r>
            <a:endParaRPr sz="2000"/>
          </a:p>
        </p:txBody>
      </p:sp>
      <p:pic>
        <p:nvPicPr>
          <p:cNvPr id="101" name="Google Shape;101;p18"/>
          <p:cNvPicPr preferRelativeResize="0"/>
          <p:nvPr/>
        </p:nvPicPr>
        <p:blipFill>
          <a:blip r:embed="rId3">
            <a:alphaModFix/>
          </a:blip>
          <a:stretch>
            <a:fillRect/>
          </a:stretch>
        </p:blipFill>
        <p:spPr>
          <a:xfrm>
            <a:off x="263925" y="1008350"/>
            <a:ext cx="3906725" cy="3029550"/>
          </a:xfrm>
          <a:prstGeom prst="rect">
            <a:avLst/>
          </a:prstGeom>
          <a:noFill/>
          <a:ln>
            <a:noFill/>
          </a:ln>
        </p:spPr>
      </p:pic>
      <p:sp>
        <p:nvSpPr>
          <p:cNvPr id="102" name="Google Shape;102;p18"/>
          <p:cNvSpPr txBox="1"/>
          <p:nvPr>
            <p:ph idx="1" type="body"/>
          </p:nvPr>
        </p:nvSpPr>
        <p:spPr>
          <a:xfrm>
            <a:off x="3992625" y="511700"/>
            <a:ext cx="5369100" cy="4564200"/>
          </a:xfrm>
          <a:prstGeom prst="rect">
            <a:avLst/>
          </a:prstGeom>
        </p:spPr>
        <p:txBody>
          <a:bodyPr anchorCtr="0" anchor="t" bIns="91425" lIns="91425" spcFirstLastPara="1" rIns="91425" wrap="square" tIns="91425">
            <a:noAutofit/>
          </a:bodyPr>
          <a:lstStyle/>
          <a:p>
            <a:pPr indent="-285750" lvl="0" marL="457200" rtl="0" algn="l">
              <a:spcBef>
                <a:spcPts val="1200"/>
              </a:spcBef>
              <a:spcAft>
                <a:spcPts val="0"/>
              </a:spcAft>
              <a:buClr>
                <a:schemeClr val="dk1"/>
              </a:buClr>
              <a:buSzPts val="900"/>
              <a:buChar char="●"/>
            </a:pPr>
            <a:r>
              <a:rPr b="1" lang="id" sz="900">
                <a:solidFill>
                  <a:schemeClr val="dk1"/>
                </a:solidFill>
              </a:rPr>
              <a:t>Inisialisasi Pointer:</a:t>
            </a:r>
            <a:br>
              <a:rPr lang="id" sz="900">
                <a:solidFill>
                  <a:schemeClr val="dk1"/>
                </a:solidFill>
              </a:rPr>
            </a:br>
            <a:r>
              <a:rPr lang="id" sz="900">
                <a:solidFill>
                  <a:srgbClr val="188038"/>
                </a:solidFill>
                <a:latin typeface="Roboto Mono"/>
                <a:ea typeface="Roboto Mono"/>
                <a:cs typeface="Roboto Mono"/>
                <a:sym typeface="Roboto Mono"/>
              </a:rPr>
              <a:t>left, right = 0, len(arr) - 1</a:t>
            </a:r>
            <a:endParaRPr sz="900">
              <a:solidFill>
                <a:srgbClr val="188038"/>
              </a:solidFill>
              <a:latin typeface="Roboto Mono"/>
              <a:ea typeface="Roboto Mono"/>
              <a:cs typeface="Roboto Mono"/>
              <a:sym typeface="Roboto Mono"/>
            </a:endParaRPr>
          </a:p>
          <a:p>
            <a:pPr indent="-285750" lvl="0" marL="457200" rtl="0" algn="l">
              <a:spcBef>
                <a:spcPts val="0"/>
              </a:spcBef>
              <a:spcAft>
                <a:spcPts val="0"/>
              </a:spcAft>
              <a:buClr>
                <a:schemeClr val="dk1"/>
              </a:buClr>
              <a:buSzPts val="900"/>
              <a:buChar char="●"/>
            </a:pPr>
            <a:r>
              <a:rPr lang="id" sz="900">
                <a:solidFill>
                  <a:schemeClr val="dk1"/>
                </a:solidFill>
              </a:rPr>
              <a:t>Inisialisasi dua pointer: </a:t>
            </a:r>
            <a:r>
              <a:rPr lang="id" sz="900">
                <a:solidFill>
                  <a:srgbClr val="188038"/>
                </a:solidFill>
                <a:latin typeface="Roboto Mono"/>
                <a:ea typeface="Roboto Mono"/>
                <a:cs typeface="Roboto Mono"/>
                <a:sym typeface="Roboto Mono"/>
              </a:rPr>
              <a:t>left</a:t>
            </a:r>
            <a:r>
              <a:rPr lang="id" sz="900">
                <a:solidFill>
                  <a:schemeClr val="dk1"/>
                </a:solidFill>
              </a:rPr>
              <a:t> dimulai dari indeks pertama (0), dan </a:t>
            </a:r>
            <a:r>
              <a:rPr lang="id" sz="900">
                <a:solidFill>
                  <a:srgbClr val="188038"/>
                </a:solidFill>
                <a:latin typeface="Roboto Mono"/>
                <a:ea typeface="Roboto Mono"/>
                <a:cs typeface="Roboto Mono"/>
                <a:sym typeface="Roboto Mono"/>
              </a:rPr>
              <a:t>right</a:t>
            </a:r>
            <a:r>
              <a:rPr lang="id" sz="900">
                <a:solidFill>
                  <a:schemeClr val="dk1"/>
                </a:solidFill>
              </a:rPr>
              <a:t> dimulai dari indeks terakhir (</a:t>
            </a:r>
            <a:r>
              <a:rPr lang="id" sz="900">
                <a:solidFill>
                  <a:srgbClr val="188038"/>
                </a:solidFill>
                <a:latin typeface="Roboto Mono"/>
                <a:ea typeface="Roboto Mono"/>
                <a:cs typeface="Roboto Mono"/>
                <a:sym typeface="Roboto Mono"/>
              </a:rPr>
              <a:t>len(arr) - 1</a:t>
            </a:r>
            <a:r>
              <a:rPr lang="id" sz="900">
                <a:solidFill>
                  <a:schemeClr val="dk1"/>
                </a:solidFill>
              </a:rPr>
              <a:t>).</a:t>
            </a:r>
            <a:endParaRPr sz="900">
              <a:solidFill>
                <a:schemeClr val="dk1"/>
              </a:solidFill>
            </a:endParaRPr>
          </a:p>
          <a:p>
            <a:pPr indent="-285750" lvl="0" marL="457200" rtl="0" algn="l">
              <a:spcBef>
                <a:spcPts val="0"/>
              </a:spcBef>
              <a:spcAft>
                <a:spcPts val="0"/>
              </a:spcAft>
              <a:buClr>
                <a:schemeClr val="dk1"/>
              </a:buClr>
              <a:buSzPts val="900"/>
              <a:buChar char="●"/>
            </a:pPr>
            <a:r>
              <a:rPr b="1" lang="id" sz="900">
                <a:solidFill>
                  <a:schemeClr val="dk1"/>
                </a:solidFill>
              </a:rPr>
              <a:t>Looping untuk Mencari Pasangan:</a:t>
            </a:r>
            <a:br>
              <a:rPr lang="id" sz="900">
                <a:solidFill>
                  <a:schemeClr val="dk1"/>
                </a:solidFill>
              </a:rPr>
            </a:br>
            <a:r>
              <a:rPr lang="id" sz="900">
                <a:solidFill>
                  <a:srgbClr val="188038"/>
                </a:solidFill>
                <a:latin typeface="Roboto Mono"/>
                <a:ea typeface="Roboto Mono"/>
                <a:cs typeface="Roboto Mono"/>
                <a:sym typeface="Roboto Mono"/>
              </a:rPr>
              <a:t>while left &lt; right:</a:t>
            </a:r>
            <a:endParaRPr sz="900">
              <a:solidFill>
                <a:srgbClr val="188038"/>
              </a:solidFill>
              <a:latin typeface="Roboto Mono"/>
              <a:ea typeface="Roboto Mono"/>
              <a:cs typeface="Roboto Mono"/>
              <a:sym typeface="Roboto Mono"/>
            </a:endParaRPr>
          </a:p>
          <a:p>
            <a:pPr indent="-285750" lvl="0" marL="457200" rtl="0" algn="l">
              <a:spcBef>
                <a:spcPts val="0"/>
              </a:spcBef>
              <a:spcAft>
                <a:spcPts val="0"/>
              </a:spcAft>
              <a:buClr>
                <a:schemeClr val="dk1"/>
              </a:buClr>
              <a:buSzPts val="900"/>
              <a:buChar char="●"/>
            </a:pPr>
            <a:r>
              <a:rPr lang="id" sz="900">
                <a:solidFill>
                  <a:schemeClr val="dk1"/>
                </a:solidFill>
              </a:rPr>
              <a:t>Looping akan terus berjalan selama </a:t>
            </a:r>
            <a:r>
              <a:rPr lang="id" sz="900">
                <a:solidFill>
                  <a:srgbClr val="188038"/>
                </a:solidFill>
                <a:latin typeface="Roboto Mono"/>
                <a:ea typeface="Roboto Mono"/>
                <a:cs typeface="Roboto Mono"/>
                <a:sym typeface="Roboto Mono"/>
              </a:rPr>
              <a:t>left</a:t>
            </a:r>
            <a:r>
              <a:rPr lang="id" sz="900">
                <a:solidFill>
                  <a:schemeClr val="dk1"/>
                </a:solidFill>
              </a:rPr>
              <a:t> lebih kecil dari </a:t>
            </a:r>
            <a:r>
              <a:rPr lang="id" sz="900">
                <a:solidFill>
                  <a:srgbClr val="188038"/>
                </a:solidFill>
                <a:latin typeface="Roboto Mono"/>
                <a:ea typeface="Roboto Mono"/>
                <a:cs typeface="Roboto Mono"/>
                <a:sym typeface="Roboto Mono"/>
              </a:rPr>
              <a:t>right</a:t>
            </a:r>
            <a:r>
              <a:rPr lang="id" sz="900">
                <a:solidFill>
                  <a:schemeClr val="dk1"/>
                </a:solidFill>
              </a:rPr>
              <a:t>.</a:t>
            </a:r>
            <a:endParaRPr sz="900">
              <a:solidFill>
                <a:schemeClr val="dk1"/>
              </a:solidFill>
            </a:endParaRPr>
          </a:p>
          <a:p>
            <a:pPr indent="-285750" lvl="0" marL="457200" rtl="0" algn="l">
              <a:spcBef>
                <a:spcPts val="0"/>
              </a:spcBef>
              <a:spcAft>
                <a:spcPts val="0"/>
              </a:spcAft>
              <a:buClr>
                <a:schemeClr val="dk1"/>
              </a:buClr>
              <a:buSzPts val="900"/>
              <a:buChar char="●"/>
            </a:pPr>
            <a:r>
              <a:rPr b="1" lang="id" sz="900">
                <a:solidFill>
                  <a:schemeClr val="dk1"/>
                </a:solidFill>
              </a:rPr>
              <a:t>Menghitung Jumlah Saat Ini:</a:t>
            </a:r>
            <a:br>
              <a:rPr lang="id" sz="900">
                <a:solidFill>
                  <a:schemeClr val="dk1"/>
                </a:solidFill>
              </a:rPr>
            </a:br>
            <a:r>
              <a:rPr lang="id" sz="900">
                <a:solidFill>
                  <a:srgbClr val="188038"/>
                </a:solidFill>
                <a:latin typeface="Roboto Mono"/>
                <a:ea typeface="Roboto Mono"/>
                <a:cs typeface="Roboto Mono"/>
                <a:sym typeface="Roboto Mono"/>
              </a:rPr>
              <a:t>current_sum = arr[left] + arr[right]</a:t>
            </a:r>
            <a:endParaRPr sz="900">
              <a:solidFill>
                <a:srgbClr val="188038"/>
              </a:solidFill>
              <a:latin typeface="Roboto Mono"/>
              <a:ea typeface="Roboto Mono"/>
              <a:cs typeface="Roboto Mono"/>
              <a:sym typeface="Roboto Mono"/>
            </a:endParaRPr>
          </a:p>
          <a:p>
            <a:pPr indent="-285750" lvl="0" marL="457200" rtl="0" algn="l">
              <a:spcBef>
                <a:spcPts val="0"/>
              </a:spcBef>
              <a:spcAft>
                <a:spcPts val="0"/>
              </a:spcAft>
              <a:buClr>
                <a:schemeClr val="dk1"/>
              </a:buClr>
              <a:buSzPts val="900"/>
              <a:buChar char="●"/>
            </a:pPr>
            <a:r>
              <a:rPr lang="id" sz="900">
                <a:solidFill>
                  <a:schemeClr val="dk1"/>
                </a:solidFill>
              </a:rPr>
              <a:t>Menghitung jumlah dari elemen yang berada di indeks </a:t>
            </a:r>
            <a:r>
              <a:rPr lang="id" sz="900">
                <a:solidFill>
                  <a:srgbClr val="188038"/>
                </a:solidFill>
                <a:latin typeface="Roboto Mono"/>
                <a:ea typeface="Roboto Mono"/>
                <a:cs typeface="Roboto Mono"/>
                <a:sym typeface="Roboto Mono"/>
              </a:rPr>
              <a:t>left</a:t>
            </a:r>
            <a:r>
              <a:rPr lang="id" sz="900">
                <a:solidFill>
                  <a:schemeClr val="dk1"/>
                </a:solidFill>
              </a:rPr>
              <a:t> dan </a:t>
            </a:r>
            <a:r>
              <a:rPr lang="id" sz="900">
                <a:solidFill>
                  <a:srgbClr val="188038"/>
                </a:solidFill>
                <a:latin typeface="Roboto Mono"/>
                <a:ea typeface="Roboto Mono"/>
                <a:cs typeface="Roboto Mono"/>
                <a:sym typeface="Roboto Mono"/>
              </a:rPr>
              <a:t>right</a:t>
            </a:r>
            <a:r>
              <a:rPr lang="id" sz="900">
                <a:solidFill>
                  <a:schemeClr val="dk1"/>
                </a:solidFill>
              </a:rPr>
              <a:t>.</a:t>
            </a:r>
            <a:endParaRPr sz="900">
              <a:solidFill>
                <a:schemeClr val="dk1"/>
              </a:solidFill>
            </a:endParaRPr>
          </a:p>
          <a:p>
            <a:pPr indent="-285750" lvl="0" marL="457200" rtl="0" algn="l">
              <a:spcBef>
                <a:spcPts val="0"/>
              </a:spcBef>
              <a:spcAft>
                <a:spcPts val="0"/>
              </a:spcAft>
              <a:buClr>
                <a:schemeClr val="dk1"/>
              </a:buClr>
              <a:buSzPts val="900"/>
              <a:buChar char="●"/>
            </a:pPr>
            <a:r>
              <a:rPr b="1" lang="id" sz="900">
                <a:solidFill>
                  <a:schemeClr val="dk1"/>
                </a:solidFill>
              </a:rPr>
              <a:t>Mengecek Apakah Jumlah Sama dengan Target:</a:t>
            </a:r>
            <a:br>
              <a:rPr lang="id" sz="900">
                <a:solidFill>
                  <a:schemeClr val="dk1"/>
                </a:solidFill>
              </a:rPr>
            </a:br>
            <a:r>
              <a:rPr lang="id" sz="900">
                <a:solidFill>
                  <a:srgbClr val="188038"/>
                </a:solidFill>
                <a:latin typeface="Roboto Mono"/>
                <a:ea typeface="Roboto Mono"/>
                <a:cs typeface="Roboto Mono"/>
                <a:sym typeface="Roboto Mono"/>
              </a:rPr>
              <a:t>if current_sum == target:</a:t>
            </a:r>
            <a:br>
              <a:rPr lang="id" sz="900">
                <a:solidFill>
                  <a:srgbClr val="188038"/>
                </a:solidFill>
                <a:latin typeface="Roboto Mono"/>
                <a:ea typeface="Roboto Mono"/>
                <a:cs typeface="Roboto Mono"/>
                <a:sym typeface="Roboto Mono"/>
              </a:rPr>
            </a:br>
            <a:r>
              <a:rPr lang="id" sz="900">
                <a:solidFill>
                  <a:srgbClr val="188038"/>
                </a:solidFill>
                <a:latin typeface="Roboto Mono"/>
                <a:ea typeface="Roboto Mono"/>
                <a:cs typeface="Roboto Mono"/>
                <a:sym typeface="Roboto Mono"/>
              </a:rPr>
              <a:t>    return [left, right]</a:t>
            </a:r>
            <a:endParaRPr sz="900">
              <a:solidFill>
                <a:srgbClr val="188038"/>
              </a:solidFill>
              <a:latin typeface="Roboto Mono"/>
              <a:ea typeface="Roboto Mono"/>
              <a:cs typeface="Roboto Mono"/>
              <a:sym typeface="Roboto Mono"/>
            </a:endParaRPr>
          </a:p>
          <a:p>
            <a:pPr indent="-285750" lvl="0" marL="457200" rtl="0" algn="l">
              <a:spcBef>
                <a:spcPts val="0"/>
              </a:spcBef>
              <a:spcAft>
                <a:spcPts val="0"/>
              </a:spcAft>
              <a:buClr>
                <a:schemeClr val="dk1"/>
              </a:buClr>
              <a:buSzPts val="900"/>
              <a:buChar char="●"/>
            </a:pPr>
            <a:r>
              <a:rPr lang="id" sz="900">
                <a:solidFill>
                  <a:schemeClr val="dk1"/>
                </a:solidFill>
              </a:rPr>
              <a:t>Jika </a:t>
            </a:r>
            <a:r>
              <a:rPr lang="id" sz="900">
                <a:solidFill>
                  <a:srgbClr val="188038"/>
                </a:solidFill>
                <a:latin typeface="Roboto Mono"/>
                <a:ea typeface="Roboto Mono"/>
                <a:cs typeface="Roboto Mono"/>
                <a:sym typeface="Roboto Mono"/>
              </a:rPr>
              <a:t>current_sum</a:t>
            </a:r>
            <a:r>
              <a:rPr lang="id" sz="900">
                <a:solidFill>
                  <a:schemeClr val="dk1"/>
                </a:solidFill>
              </a:rPr>
              <a:t> sama dengan </a:t>
            </a:r>
            <a:r>
              <a:rPr lang="id" sz="900">
                <a:solidFill>
                  <a:srgbClr val="188038"/>
                </a:solidFill>
                <a:latin typeface="Roboto Mono"/>
                <a:ea typeface="Roboto Mono"/>
                <a:cs typeface="Roboto Mono"/>
                <a:sym typeface="Roboto Mono"/>
              </a:rPr>
              <a:t>target</a:t>
            </a:r>
            <a:r>
              <a:rPr lang="id" sz="900">
                <a:solidFill>
                  <a:schemeClr val="dk1"/>
                </a:solidFill>
              </a:rPr>
              <a:t>, mengembalikan indeks </a:t>
            </a:r>
            <a:r>
              <a:rPr lang="id" sz="900">
                <a:solidFill>
                  <a:srgbClr val="188038"/>
                </a:solidFill>
                <a:latin typeface="Roboto Mono"/>
                <a:ea typeface="Roboto Mono"/>
                <a:cs typeface="Roboto Mono"/>
                <a:sym typeface="Roboto Mono"/>
              </a:rPr>
              <a:t>[left, right]</a:t>
            </a:r>
            <a:r>
              <a:rPr lang="id" sz="900">
                <a:solidFill>
                  <a:schemeClr val="dk1"/>
                </a:solidFill>
              </a:rPr>
              <a:t>.</a:t>
            </a:r>
            <a:endParaRPr sz="900">
              <a:solidFill>
                <a:schemeClr val="dk1"/>
              </a:solidFill>
            </a:endParaRPr>
          </a:p>
          <a:p>
            <a:pPr indent="-285750" lvl="0" marL="457200" rtl="0" algn="l">
              <a:spcBef>
                <a:spcPts val="0"/>
              </a:spcBef>
              <a:spcAft>
                <a:spcPts val="0"/>
              </a:spcAft>
              <a:buClr>
                <a:schemeClr val="dk1"/>
              </a:buClr>
              <a:buSzPts val="900"/>
              <a:buChar char="●"/>
            </a:pPr>
            <a:r>
              <a:rPr b="1" lang="id" sz="900">
                <a:solidFill>
                  <a:schemeClr val="dk1"/>
                </a:solidFill>
              </a:rPr>
              <a:t>Menggeser Pointer:</a:t>
            </a:r>
            <a:endParaRPr b="1" sz="900">
              <a:solidFill>
                <a:schemeClr val="dk1"/>
              </a:solidFill>
            </a:endParaRPr>
          </a:p>
          <a:p>
            <a:pPr indent="-285750" lvl="0" marL="457200" rtl="0" algn="l">
              <a:spcBef>
                <a:spcPts val="0"/>
              </a:spcBef>
              <a:spcAft>
                <a:spcPts val="0"/>
              </a:spcAft>
              <a:buClr>
                <a:schemeClr val="dk1"/>
              </a:buClr>
              <a:buSzPts val="900"/>
              <a:buChar char="●"/>
            </a:pPr>
            <a:r>
              <a:rPr lang="id" sz="900">
                <a:solidFill>
                  <a:schemeClr val="dk1"/>
                </a:solidFill>
              </a:rPr>
              <a:t>Jika </a:t>
            </a:r>
            <a:r>
              <a:rPr lang="id" sz="900">
                <a:solidFill>
                  <a:srgbClr val="188038"/>
                </a:solidFill>
                <a:latin typeface="Roboto Mono"/>
                <a:ea typeface="Roboto Mono"/>
                <a:cs typeface="Roboto Mono"/>
                <a:sym typeface="Roboto Mono"/>
              </a:rPr>
              <a:t>current_sum</a:t>
            </a:r>
            <a:r>
              <a:rPr lang="id" sz="900">
                <a:solidFill>
                  <a:schemeClr val="dk1"/>
                </a:solidFill>
              </a:rPr>
              <a:t> lebih kecil dari </a:t>
            </a:r>
            <a:r>
              <a:rPr lang="id" sz="900">
                <a:solidFill>
                  <a:srgbClr val="188038"/>
                </a:solidFill>
                <a:latin typeface="Roboto Mono"/>
                <a:ea typeface="Roboto Mono"/>
                <a:cs typeface="Roboto Mono"/>
                <a:sym typeface="Roboto Mono"/>
              </a:rPr>
              <a:t>target</a:t>
            </a:r>
            <a:r>
              <a:rPr lang="id" sz="900">
                <a:solidFill>
                  <a:schemeClr val="dk1"/>
                </a:solidFill>
              </a:rPr>
              <a:t>:</a:t>
            </a:r>
            <a:br>
              <a:rPr lang="id" sz="900">
                <a:solidFill>
                  <a:schemeClr val="dk1"/>
                </a:solidFill>
              </a:rPr>
            </a:br>
            <a:r>
              <a:rPr lang="id" sz="900">
                <a:solidFill>
                  <a:srgbClr val="188038"/>
                </a:solidFill>
                <a:latin typeface="Roboto Mono"/>
                <a:ea typeface="Roboto Mono"/>
                <a:cs typeface="Roboto Mono"/>
                <a:sym typeface="Roboto Mono"/>
              </a:rPr>
              <a:t>elif current_sum &lt; target:</a:t>
            </a:r>
            <a:endParaRPr sz="900">
              <a:solidFill>
                <a:srgbClr val="188038"/>
              </a:solidFill>
              <a:latin typeface="Roboto Mono"/>
              <a:ea typeface="Roboto Mono"/>
              <a:cs typeface="Roboto Mono"/>
              <a:sym typeface="Roboto Mono"/>
            </a:endParaRPr>
          </a:p>
          <a:p>
            <a:pPr indent="-285750" lvl="0" marL="457200" rtl="0" algn="l">
              <a:spcBef>
                <a:spcPts val="0"/>
              </a:spcBef>
              <a:spcAft>
                <a:spcPts val="0"/>
              </a:spcAft>
              <a:buClr>
                <a:schemeClr val="dk1"/>
              </a:buClr>
              <a:buSzPts val="900"/>
              <a:buChar char="●"/>
            </a:pPr>
            <a:r>
              <a:rPr lang="id" sz="900">
                <a:solidFill>
                  <a:srgbClr val="188038"/>
                </a:solidFill>
                <a:latin typeface="Roboto Mono"/>
                <a:ea typeface="Roboto Mono"/>
                <a:cs typeface="Roboto Mono"/>
                <a:sym typeface="Roboto Mono"/>
              </a:rPr>
              <a:t>    left += 1</a:t>
            </a:r>
            <a:endParaRPr sz="900">
              <a:solidFill>
                <a:srgbClr val="188038"/>
              </a:solidFill>
              <a:latin typeface="Roboto Mono"/>
              <a:ea typeface="Roboto Mono"/>
              <a:cs typeface="Roboto Mono"/>
              <a:sym typeface="Roboto Mono"/>
            </a:endParaRPr>
          </a:p>
          <a:p>
            <a:pPr indent="-285750" lvl="1" marL="914400" rtl="0" algn="l">
              <a:spcBef>
                <a:spcPts val="0"/>
              </a:spcBef>
              <a:spcAft>
                <a:spcPts val="0"/>
              </a:spcAft>
              <a:buClr>
                <a:schemeClr val="dk1"/>
              </a:buClr>
              <a:buSzPts val="900"/>
              <a:buAutoNum type="alphaLcPeriod"/>
            </a:pPr>
            <a:r>
              <a:rPr lang="id" sz="900">
                <a:solidFill>
                  <a:schemeClr val="dk1"/>
                </a:solidFill>
              </a:rPr>
              <a:t>Menggeser pointer </a:t>
            </a:r>
            <a:r>
              <a:rPr lang="id" sz="900">
                <a:solidFill>
                  <a:srgbClr val="188038"/>
                </a:solidFill>
                <a:latin typeface="Roboto Mono"/>
                <a:ea typeface="Roboto Mono"/>
                <a:cs typeface="Roboto Mono"/>
                <a:sym typeface="Roboto Mono"/>
              </a:rPr>
              <a:t>left</a:t>
            </a:r>
            <a:r>
              <a:rPr lang="id" sz="900">
                <a:solidFill>
                  <a:schemeClr val="dk1"/>
                </a:solidFill>
              </a:rPr>
              <a:t> ke kanan untuk mencoba mendapatkan jumlah yang lebih besar.</a:t>
            </a:r>
            <a:endParaRPr sz="900">
              <a:solidFill>
                <a:schemeClr val="dk1"/>
              </a:solidFill>
            </a:endParaRPr>
          </a:p>
          <a:p>
            <a:pPr indent="-285750" lvl="0" marL="457200" rtl="0" algn="l">
              <a:spcBef>
                <a:spcPts val="0"/>
              </a:spcBef>
              <a:spcAft>
                <a:spcPts val="0"/>
              </a:spcAft>
              <a:buClr>
                <a:schemeClr val="dk1"/>
              </a:buClr>
              <a:buSzPts val="900"/>
              <a:buChar char="●"/>
            </a:pPr>
            <a:r>
              <a:rPr lang="id" sz="900">
                <a:solidFill>
                  <a:schemeClr val="dk1"/>
                </a:solidFill>
              </a:rPr>
              <a:t>Jika </a:t>
            </a:r>
            <a:r>
              <a:rPr lang="id" sz="900">
                <a:solidFill>
                  <a:srgbClr val="188038"/>
                </a:solidFill>
                <a:latin typeface="Roboto Mono"/>
                <a:ea typeface="Roboto Mono"/>
                <a:cs typeface="Roboto Mono"/>
                <a:sym typeface="Roboto Mono"/>
              </a:rPr>
              <a:t>current_sum</a:t>
            </a:r>
            <a:r>
              <a:rPr lang="id" sz="900">
                <a:solidFill>
                  <a:schemeClr val="dk1"/>
                </a:solidFill>
              </a:rPr>
              <a:t> lebih besar dari </a:t>
            </a:r>
            <a:r>
              <a:rPr lang="id" sz="900">
                <a:solidFill>
                  <a:srgbClr val="188038"/>
                </a:solidFill>
                <a:latin typeface="Roboto Mono"/>
                <a:ea typeface="Roboto Mono"/>
                <a:cs typeface="Roboto Mono"/>
                <a:sym typeface="Roboto Mono"/>
              </a:rPr>
              <a:t>target</a:t>
            </a:r>
            <a:r>
              <a:rPr lang="id" sz="900">
                <a:solidFill>
                  <a:schemeClr val="dk1"/>
                </a:solidFill>
              </a:rPr>
              <a:t>:</a:t>
            </a:r>
            <a:br>
              <a:rPr lang="id" sz="900">
                <a:solidFill>
                  <a:schemeClr val="dk1"/>
                </a:solidFill>
              </a:rPr>
            </a:br>
            <a:r>
              <a:rPr lang="id" sz="900">
                <a:solidFill>
                  <a:srgbClr val="188038"/>
                </a:solidFill>
                <a:latin typeface="Roboto Mono"/>
                <a:ea typeface="Roboto Mono"/>
                <a:cs typeface="Roboto Mono"/>
                <a:sym typeface="Roboto Mono"/>
              </a:rPr>
              <a:t>else:</a:t>
            </a:r>
            <a:endParaRPr sz="900">
              <a:solidFill>
                <a:srgbClr val="188038"/>
              </a:solidFill>
              <a:latin typeface="Roboto Mono"/>
              <a:ea typeface="Roboto Mono"/>
              <a:cs typeface="Roboto Mono"/>
              <a:sym typeface="Roboto Mono"/>
            </a:endParaRPr>
          </a:p>
          <a:p>
            <a:pPr indent="-285750" lvl="0" marL="457200" rtl="0" algn="l">
              <a:spcBef>
                <a:spcPts val="0"/>
              </a:spcBef>
              <a:spcAft>
                <a:spcPts val="0"/>
              </a:spcAft>
              <a:buClr>
                <a:schemeClr val="dk1"/>
              </a:buClr>
              <a:buSzPts val="900"/>
              <a:buChar char="●"/>
            </a:pPr>
            <a:r>
              <a:rPr lang="id" sz="900">
                <a:solidFill>
                  <a:srgbClr val="188038"/>
                </a:solidFill>
                <a:latin typeface="Roboto Mono"/>
                <a:ea typeface="Roboto Mono"/>
                <a:cs typeface="Roboto Mono"/>
                <a:sym typeface="Roboto Mono"/>
              </a:rPr>
              <a:t>    right -= 1</a:t>
            </a:r>
            <a:endParaRPr sz="900">
              <a:solidFill>
                <a:srgbClr val="188038"/>
              </a:solidFill>
              <a:latin typeface="Roboto Mono"/>
              <a:ea typeface="Roboto Mono"/>
              <a:cs typeface="Roboto Mono"/>
              <a:sym typeface="Roboto Mono"/>
            </a:endParaRPr>
          </a:p>
          <a:p>
            <a:pPr indent="-285750" lvl="1" marL="914400" rtl="0" algn="l">
              <a:spcBef>
                <a:spcPts val="0"/>
              </a:spcBef>
              <a:spcAft>
                <a:spcPts val="0"/>
              </a:spcAft>
              <a:buClr>
                <a:schemeClr val="dk1"/>
              </a:buClr>
              <a:buSzPts val="900"/>
              <a:buAutoNum type="alphaLcPeriod"/>
            </a:pPr>
            <a:r>
              <a:rPr lang="id" sz="900">
                <a:solidFill>
                  <a:schemeClr val="dk1"/>
                </a:solidFill>
              </a:rPr>
              <a:t>Menggeser pointer </a:t>
            </a:r>
            <a:r>
              <a:rPr lang="id" sz="900">
                <a:solidFill>
                  <a:srgbClr val="188038"/>
                </a:solidFill>
                <a:latin typeface="Roboto Mono"/>
                <a:ea typeface="Roboto Mono"/>
                <a:cs typeface="Roboto Mono"/>
                <a:sym typeface="Roboto Mono"/>
              </a:rPr>
              <a:t>right</a:t>
            </a:r>
            <a:r>
              <a:rPr lang="id" sz="900">
                <a:solidFill>
                  <a:schemeClr val="dk1"/>
                </a:solidFill>
              </a:rPr>
              <a:t> ke kiri untuk mencoba mendapatkan jumlah yang lebih kecil.</a:t>
            </a:r>
            <a:endParaRPr sz="900">
              <a:solidFill>
                <a:schemeClr val="dk1"/>
              </a:solidFill>
            </a:endParaRPr>
          </a:p>
          <a:p>
            <a:pPr indent="-285750" lvl="0" marL="457200" rtl="0" algn="l">
              <a:spcBef>
                <a:spcPts val="0"/>
              </a:spcBef>
              <a:spcAft>
                <a:spcPts val="0"/>
              </a:spcAft>
              <a:buClr>
                <a:schemeClr val="dk1"/>
              </a:buClr>
              <a:buSzPts val="900"/>
              <a:buChar char="●"/>
            </a:pPr>
            <a:r>
              <a:rPr b="1" lang="id" sz="900">
                <a:solidFill>
                  <a:schemeClr val="dk1"/>
                </a:solidFill>
              </a:rPr>
              <a:t>Tidak Menemukan Pasangan yang Sesuai:</a:t>
            </a:r>
            <a:br>
              <a:rPr lang="id" sz="900">
                <a:solidFill>
                  <a:schemeClr val="dk1"/>
                </a:solidFill>
              </a:rPr>
            </a:br>
            <a:r>
              <a:rPr lang="id" sz="900">
                <a:solidFill>
                  <a:srgbClr val="188038"/>
                </a:solidFill>
                <a:latin typeface="Roboto Mono"/>
                <a:ea typeface="Roboto Mono"/>
                <a:cs typeface="Roboto Mono"/>
                <a:sym typeface="Roboto Mono"/>
              </a:rPr>
              <a:t>return []</a:t>
            </a:r>
            <a:endParaRPr sz="900">
              <a:solidFill>
                <a:srgbClr val="188038"/>
              </a:solidFill>
              <a:latin typeface="Roboto Mono"/>
              <a:ea typeface="Roboto Mono"/>
              <a:cs typeface="Roboto Mono"/>
              <a:sym typeface="Roboto Mono"/>
            </a:endParaRPr>
          </a:p>
          <a:p>
            <a:pPr indent="-285750" lvl="0" marL="457200" rtl="0" algn="l">
              <a:spcBef>
                <a:spcPts val="0"/>
              </a:spcBef>
              <a:spcAft>
                <a:spcPts val="0"/>
              </a:spcAft>
              <a:buClr>
                <a:schemeClr val="dk1"/>
              </a:buClr>
              <a:buSzPts val="900"/>
              <a:buChar char="●"/>
            </a:pPr>
            <a:r>
              <a:rPr lang="id" sz="900">
                <a:solidFill>
                  <a:schemeClr val="dk1"/>
                </a:solidFill>
              </a:rPr>
              <a:t>Jika tidak ada pasangan yang ditemukan selama looping, mengembalikan array kosong</a:t>
            </a:r>
            <a:endParaRPr i="1" sz="620"/>
          </a:p>
        </p:txBody>
      </p:sp>
      <p:sp>
        <p:nvSpPr>
          <p:cNvPr id="103" name="Google Shape;103;p18"/>
          <p:cNvSpPr txBox="1"/>
          <p:nvPr/>
        </p:nvSpPr>
        <p:spPr>
          <a:xfrm>
            <a:off x="263925" y="639038"/>
            <a:ext cx="175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Input Program</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106650"/>
            <a:ext cx="85206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2000"/>
              <a:t>Problem 5 - Lanjutan</a:t>
            </a:r>
            <a:endParaRPr sz="2000"/>
          </a:p>
        </p:txBody>
      </p:sp>
      <p:sp>
        <p:nvSpPr>
          <p:cNvPr id="109" name="Google Shape;109;p19"/>
          <p:cNvSpPr txBox="1"/>
          <p:nvPr>
            <p:ph idx="1" type="body"/>
          </p:nvPr>
        </p:nvSpPr>
        <p:spPr>
          <a:xfrm>
            <a:off x="369300" y="1854000"/>
            <a:ext cx="7501200" cy="4390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id" sz="800">
                <a:solidFill>
                  <a:schemeClr val="dk1"/>
                </a:solidFill>
              </a:rPr>
              <a:t>Penjelasan </a:t>
            </a:r>
            <a:endParaRPr b="1" sz="800">
              <a:solidFill>
                <a:schemeClr val="dk1"/>
              </a:solidFill>
            </a:endParaRPr>
          </a:p>
          <a:p>
            <a:pPr indent="-279400" lvl="0" marL="457200" rtl="0" algn="l">
              <a:spcBef>
                <a:spcPts val="1200"/>
              </a:spcBef>
              <a:spcAft>
                <a:spcPts val="0"/>
              </a:spcAft>
              <a:buClr>
                <a:schemeClr val="dk1"/>
              </a:buClr>
              <a:buSzPts val="800"/>
              <a:buAutoNum type="arabicPeriod"/>
            </a:pPr>
            <a:r>
              <a:rPr lang="id" sz="800">
                <a:solidFill>
                  <a:srgbClr val="188038"/>
                </a:solidFill>
                <a:latin typeface="Roboto Mono"/>
                <a:ea typeface="Roboto Mono"/>
                <a:cs typeface="Roboto Mono"/>
                <a:sym typeface="Roboto Mono"/>
              </a:rPr>
              <a:t>pair_sum([1, 2, 3, 4, 6], 6)</a:t>
            </a:r>
            <a:endParaRPr sz="800">
              <a:solidFill>
                <a:srgbClr val="188038"/>
              </a:solidFill>
              <a:latin typeface="Roboto Mono"/>
              <a:ea typeface="Roboto Mono"/>
              <a:cs typeface="Roboto Mono"/>
              <a:sym typeface="Roboto Mono"/>
            </a:endParaRPr>
          </a:p>
          <a:p>
            <a:pPr indent="-279400" lvl="1" marL="914400" rtl="0" algn="l">
              <a:spcBef>
                <a:spcPts val="0"/>
              </a:spcBef>
              <a:spcAft>
                <a:spcPts val="0"/>
              </a:spcAft>
              <a:buClr>
                <a:schemeClr val="dk1"/>
              </a:buClr>
              <a:buSzPts val="800"/>
              <a:buChar char="○"/>
            </a:pPr>
            <a:r>
              <a:rPr lang="id" sz="800">
                <a:solidFill>
                  <a:srgbClr val="188038"/>
                </a:solidFill>
                <a:latin typeface="Roboto Mono"/>
                <a:ea typeface="Roboto Mono"/>
                <a:cs typeface="Roboto Mono"/>
                <a:sym typeface="Roboto Mono"/>
              </a:rPr>
              <a:t>left = 0</a:t>
            </a:r>
            <a:r>
              <a:rPr lang="id" sz="800">
                <a:solidFill>
                  <a:schemeClr val="dk1"/>
                </a:solidFill>
              </a:rPr>
              <a:t>, </a:t>
            </a:r>
            <a:r>
              <a:rPr lang="id" sz="800">
                <a:solidFill>
                  <a:srgbClr val="188038"/>
                </a:solidFill>
                <a:latin typeface="Roboto Mono"/>
                <a:ea typeface="Roboto Mono"/>
                <a:cs typeface="Roboto Mono"/>
                <a:sym typeface="Roboto Mono"/>
              </a:rPr>
              <a:t>right = 4</a:t>
            </a:r>
            <a:r>
              <a:rPr lang="id" sz="800">
                <a:solidFill>
                  <a:schemeClr val="dk1"/>
                </a:solidFill>
              </a:rPr>
              <a:t> (1 + 6 = 7, lebih besar dari 6, geser </a:t>
            </a:r>
            <a:r>
              <a:rPr lang="id" sz="800">
                <a:solidFill>
                  <a:srgbClr val="188038"/>
                </a:solidFill>
                <a:latin typeface="Roboto Mono"/>
                <a:ea typeface="Roboto Mono"/>
                <a:cs typeface="Roboto Mono"/>
                <a:sym typeface="Roboto Mono"/>
              </a:rPr>
              <a:t>right</a:t>
            </a:r>
            <a:r>
              <a:rPr lang="id" sz="800">
                <a:solidFill>
                  <a:schemeClr val="dk1"/>
                </a:solidFill>
              </a:rPr>
              <a:t>)</a:t>
            </a:r>
            <a:endParaRPr sz="800">
              <a:solidFill>
                <a:schemeClr val="dk1"/>
              </a:solidFill>
            </a:endParaRPr>
          </a:p>
          <a:p>
            <a:pPr indent="-279400" lvl="1" marL="914400" rtl="0" algn="l">
              <a:spcBef>
                <a:spcPts val="0"/>
              </a:spcBef>
              <a:spcAft>
                <a:spcPts val="0"/>
              </a:spcAft>
              <a:buClr>
                <a:schemeClr val="dk1"/>
              </a:buClr>
              <a:buSzPts val="800"/>
              <a:buChar char="○"/>
            </a:pPr>
            <a:r>
              <a:rPr lang="id" sz="800">
                <a:solidFill>
                  <a:srgbClr val="188038"/>
                </a:solidFill>
                <a:latin typeface="Roboto Mono"/>
                <a:ea typeface="Roboto Mono"/>
                <a:cs typeface="Roboto Mono"/>
                <a:sym typeface="Roboto Mono"/>
              </a:rPr>
              <a:t>left = 0</a:t>
            </a:r>
            <a:r>
              <a:rPr lang="id" sz="800">
                <a:solidFill>
                  <a:schemeClr val="dk1"/>
                </a:solidFill>
              </a:rPr>
              <a:t>, </a:t>
            </a:r>
            <a:r>
              <a:rPr lang="id" sz="800">
                <a:solidFill>
                  <a:srgbClr val="188038"/>
                </a:solidFill>
                <a:latin typeface="Roboto Mono"/>
                <a:ea typeface="Roboto Mono"/>
                <a:cs typeface="Roboto Mono"/>
                <a:sym typeface="Roboto Mono"/>
              </a:rPr>
              <a:t>right = 3</a:t>
            </a:r>
            <a:r>
              <a:rPr lang="id" sz="800">
                <a:solidFill>
                  <a:schemeClr val="dk1"/>
                </a:solidFill>
              </a:rPr>
              <a:t> (1 + 4 = 5, lebih kecil dari 6, geser </a:t>
            </a:r>
            <a:r>
              <a:rPr lang="id" sz="800">
                <a:solidFill>
                  <a:srgbClr val="188038"/>
                </a:solidFill>
                <a:latin typeface="Roboto Mono"/>
                <a:ea typeface="Roboto Mono"/>
                <a:cs typeface="Roboto Mono"/>
                <a:sym typeface="Roboto Mono"/>
              </a:rPr>
              <a:t>left</a:t>
            </a:r>
            <a:r>
              <a:rPr lang="id" sz="800">
                <a:solidFill>
                  <a:schemeClr val="dk1"/>
                </a:solidFill>
              </a:rPr>
              <a:t>)</a:t>
            </a:r>
            <a:endParaRPr sz="800">
              <a:solidFill>
                <a:schemeClr val="dk1"/>
              </a:solidFill>
            </a:endParaRPr>
          </a:p>
          <a:p>
            <a:pPr indent="-279400" lvl="1" marL="914400" rtl="0" algn="l">
              <a:spcBef>
                <a:spcPts val="0"/>
              </a:spcBef>
              <a:spcAft>
                <a:spcPts val="0"/>
              </a:spcAft>
              <a:buClr>
                <a:schemeClr val="dk1"/>
              </a:buClr>
              <a:buSzPts val="800"/>
              <a:buChar char="○"/>
            </a:pPr>
            <a:r>
              <a:rPr lang="id" sz="800">
                <a:solidFill>
                  <a:srgbClr val="188038"/>
                </a:solidFill>
                <a:latin typeface="Roboto Mono"/>
                <a:ea typeface="Roboto Mono"/>
                <a:cs typeface="Roboto Mono"/>
                <a:sym typeface="Roboto Mono"/>
              </a:rPr>
              <a:t>left = 1</a:t>
            </a:r>
            <a:r>
              <a:rPr lang="id" sz="800">
                <a:solidFill>
                  <a:schemeClr val="dk1"/>
                </a:solidFill>
              </a:rPr>
              <a:t>, </a:t>
            </a:r>
            <a:r>
              <a:rPr lang="id" sz="800">
                <a:solidFill>
                  <a:srgbClr val="188038"/>
                </a:solidFill>
                <a:latin typeface="Roboto Mono"/>
                <a:ea typeface="Roboto Mono"/>
                <a:cs typeface="Roboto Mono"/>
                <a:sym typeface="Roboto Mono"/>
              </a:rPr>
              <a:t>right = 3</a:t>
            </a:r>
            <a:r>
              <a:rPr lang="id" sz="800">
                <a:solidFill>
                  <a:schemeClr val="dk1"/>
                </a:solidFill>
              </a:rPr>
              <a:t> (2 + 4 = 6, sama dengan 6, return </a:t>
            </a:r>
            <a:r>
              <a:rPr lang="id" sz="800">
                <a:solidFill>
                  <a:srgbClr val="188038"/>
                </a:solidFill>
                <a:latin typeface="Roboto Mono"/>
                <a:ea typeface="Roboto Mono"/>
                <a:cs typeface="Roboto Mono"/>
                <a:sym typeface="Roboto Mono"/>
              </a:rPr>
              <a:t>[1, 3]</a:t>
            </a:r>
            <a:r>
              <a:rPr lang="id" sz="800">
                <a:solidFill>
                  <a:schemeClr val="dk1"/>
                </a:solidFill>
              </a:rPr>
              <a:t>)</a:t>
            </a:r>
            <a:endParaRPr sz="800">
              <a:solidFill>
                <a:schemeClr val="dk1"/>
              </a:solidFill>
            </a:endParaRPr>
          </a:p>
          <a:p>
            <a:pPr indent="-279400" lvl="0" marL="457200" rtl="0" algn="l">
              <a:spcBef>
                <a:spcPts val="0"/>
              </a:spcBef>
              <a:spcAft>
                <a:spcPts val="0"/>
              </a:spcAft>
              <a:buClr>
                <a:schemeClr val="dk1"/>
              </a:buClr>
              <a:buSzPts val="800"/>
              <a:buAutoNum type="arabicPeriod"/>
            </a:pPr>
            <a:r>
              <a:rPr lang="id" sz="800">
                <a:solidFill>
                  <a:srgbClr val="188038"/>
                </a:solidFill>
                <a:latin typeface="Roboto Mono"/>
                <a:ea typeface="Roboto Mono"/>
                <a:cs typeface="Roboto Mono"/>
                <a:sym typeface="Roboto Mono"/>
              </a:rPr>
              <a:t>pair_sum([2, 5, 9, 11], 11)</a:t>
            </a:r>
            <a:endParaRPr sz="800">
              <a:solidFill>
                <a:srgbClr val="188038"/>
              </a:solidFill>
              <a:latin typeface="Roboto Mono"/>
              <a:ea typeface="Roboto Mono"/>
              <a:cs typeface="Roboto Mono"/>
              <a:sym typeface="Roboto Mono"/>
            </a:endParaRPr>
          </a:p>
          <a:p>
            <a:pPr indent="-279400" lvl="1" marL="914400" rtl="0" algn="l">
              <a:spcBef>
                <a:spcPts val="0"/>
              </a:spcBef>
              <a:spcAft>
                <a:spcPts val="0"/>
              </a:spcAft>
              <a:buClr>
                <a:schemeClr val="dk1"/>
              </a:buClr>
              <a:buSzPts val="800"/>
              <a:buChar char="○"/>
            </a:pPr>
            <a:r>
              <a:rPr lang="id" sz="800">
                <a:solidFill>
                  <a:srgbClr val="188038"/>
                </a:solidFill>
                <a:latin typeface="Roboto Mono"/>
                <a:ea typeface="Roboto Mono"/>
                <a:cs typeface="Roboto Mono"/>
                <a:sym typeface="Roboto Mono"/>
              </a:rPr>
              <a:t>left = 0</a:t>
            </a:r>
            <a:r>
              <a:rPr lang="id" sz="800">
                <a:solidFill>
                  <a:schemeClr val="dk1"/>
                </a:solidFill>
              </a:rPr>
              <a:t>, </a:t>
            </a:r>
            <a:r>
              <a:rPr lang="id" sz="800">
                <a:solidFill>
                  <a:srgbClr val="188038"/>
                </a:solidFill>
                <a:latin typeface="Roboto Mono"/>
                <a:ea typeface="Roboto Mono"/>
                <a:cs typeface="Roboto Mono"/>
                <a:sym typeface="Roboto Mono"/>
              </a:rPr>
              <a:t>right = 3</a:t>
            </a:r>
            <a:r>
              <a:rPr lang="id" sz="800">
                <a:solidFill>
                  <a:schemeClr val="dk1"/>
                </a:solidFill>
              </a:rPr>
              <a:t> (2 + 11 = 13, lebih besar dari 11, geser </a:t>
            </a:r>
            <a:r>
              <a:rPr lang="id" sz="800">
                <a:solidFill>
                  <a:srgbClr val="188038"/>
                </a:solidFill>
                <a:latin typeface="Roboto Mono"/>
                <a:ea typeface="Roboto Mono"/>
                <a:cs typeface="Roboto Mono"/>
                <a:sym typeface="Roboto Mono"/>
              </a:rPr>
              <a:t>right</a:t>
            </a:r>
            <a:r>
              <a:rPr lang="id" sz="800">
                <a:solidFill>
                  <a:schemeClr val="dk1"/>
                </a:solidFill>
              </a:rPr>
              <a:t>)</a:t>
            </a:r>
            <a:endParaRPr sz="800">
              <a:solidFill>
                <a:schemeClr val="dk1"/>
              </a:solidFill>
            </a:endParaRPr>
          </a:p>
          <a:p>
            <a:pPr indent="-279400" lvl="1" marL="914400" rtl="0" algn="l">
              <a:spcBef>
                <a:spcPts val="0"/>
              </a:spcBef>
              <a:spcAft>
                <a:spcPts val="0"/>
              </a:spcAft>
              <a:buClr>
                <a:schemeClr val="dk1"/>
              </a:buClr>
              <a:buSzPts val="800"/>
              <a:buChar char="○"/>
            </a:pPr>
            <a:r>
              <a:rPr lang="id" sz="800">
                <a:solidFill>
                  <a:srgbClr val="188038"/>
                </a:solidFill>
                <a:latin typeface="Roboto Mono"/>
                <a:ea typeface="Roboto Mono"/>
                <a:cs typeface="Roboto Mono"/>
                <a:sym typeface="Roboto Mono"/>
              </a:rPr>
              <a:t>left = 0</a:t>
            </a:r>
            <a:r>
              <a:rPr lang="id" sz="800">
                <a:solidFill>
                  <a:schemeClr val="dk1"/>
                </a:solidFill>
              </a:rPr>
              <a:t>, </a:t>
            </a:r>
            <a:r>
              <a:rPr lang="id" sz="800">
                <a:solidFill>
                  <a:srgbClr val="188038"/>
                </a:solidFill>
                <a:latin typeface="Roboto Mono"/>
                <a:ea typeface="Roboto Mono"/>
                <a:cs typeface="Roboto Mono"/>
                <a:sym typeface="Roboto Mono"/>
              </a:rPr>
              <a:t>right = 2</a:t>
            </a:r>
            <a:r>
              <a:rPr lang="id" sz="800">
                <a:solidFill>
                  <a:schemeClr val="dk1"/>
                </a:solidFill>
              </a:rPr>
              <a:t> (2 + 9 = 11, sama dengan 11, return </a:t>
            </a:r>
            <a:r>
              <a:rPr lang="id" sz="800">
                <a:solidFill>
                  <a:srgbClr val="188038"/>
                </a:solidFill>
                <a:latin typeface="Roboto Mono"/>
                <a:ea typeface="Roboto Mono"/>
                <a:cs typeface="Roboto Mono"/>
                <a:sym typeface="Roboto Mono"/>
              </a:rPr>
              <a:t>[0, 2]</a:t>
            </a:r>
            <a:r>
              <a:rPr lang="id" sz="800">
                <a:solidFill>
                  <a:schemeClr val="dk1"/>
                </a:solidFill>
              </a:rPr>
              <a:t>)</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800">
              <a:solidFill>
                <a:schemeClr val="dk1"/>
              </a:solidFill>
            </a:endParaRPr>
          </a:p>
          <a:p>
            <a:pPr indent="0" lvl="0" marL="0" rtl="0" algn="l">
              <a:spcBef>
                <a:spcPts val="1200"/>
              </a:spcBef>
              <a:spcAft>
                <a:spcPts val="0"/>
              </a:spcAft>
              <a:buNone/>
            </a:pPr>
            <a:r>
              <a:rPr lang="id" sz="800">
                <a:solidFill>
                  <a:schemeClr val="dk1"/>
                </a:solidFill>
              </a:rPr>
              <a:t>Fungsi </a:t>
            </a:r>
            <a:r>
              <a:rPr lang="id" sz="800">
                <a:solidFill>
                  <a:srgbClr val="188038"/>
                </a:solidFill>
                <a:latin typeface="Roboto Mono"/>
                <a:ea typeface="Roboto Mono"/>
                <a:cs typeface="Roboto Mono"/>
                <a:sym typeface="Roboto Mono"/>
              </a:rPr>
              <a:t>pair_sum</a:t>
            </a:r>
            <a:r>
              <a:rPr lang="id" sz="800">
                <a:solidFill>
                  <a:schemeClr val="dk1"/>
                </a:solidFill>
              </a:rPr>
              <a:t> secara efisien menemukan dua angka yang jumlahnya sesuai dengan target dengan menggunakan pendekatan two-pointer yang mengurangi kompleksitas waktu menjadi O(n).</a:t>
            </a:r>
            <a:endParaRPr sz="800">
              <a:solidFill>
                <a:schemeClr val="dk1"/>
              </a:solidFill>
            </a:endParaRPr>
          </a:p>
          <a:p>
            <a:pPr indent="0" lvl="0" marL="0" rtl="0" algn="l">
              <a:spcBef>
                <a:spcPts val="1200"/>
              </a:spcBef>
              <a:spcAft>
                <a:spcPts val="0"/>
              </a:spcAft>
              <a:buNone/>
            </a:pPr>
            <a:r>
              <a:t/>
            </a:r>
            <a:endParaRPr b="1" sz="900">
              <a:solidFill>
                <a:schemeClr val="dk1"/>
              </a:solidFill>
            </a:endParaRPr>
          </a:p>
          <a:p>
            <a:pPr indent="0" lvl="0" marL="0" rtl="0" algn="l">
              <a:lnSpc>
                <a:spcPct val="95000"/>
              </a:lnSpc>
              <a:spcBef>
                <a:spcPts val="1200"/>
              </a:spcBef>
              <a:spcAft>
                <a:spcPts val="0"/>
              </a:spcAft>
              <a:buSzPts val="358"/>
              <a:buNone/>
            </a:pPr>
            <a:r>
              <a:t/>
            </a:r>
            <a:endParaRPr sz="798">
              <a:solidFill>
                <a:schemeClr val="dk1"/>
              </a:solidFill>
            </a:endParaRPr>
          </a:p>
          <a:p>
            <a:pPr indent="0" lvl="0" marL="0" rtl="0" algn="l">
              <a:lnSpc>
                <a:spcPct val="95000"/>
              </a:lnSpc>
              <a:spcBef>
                <a:spcPts val="1200"/>
              </a:spcBef>
              <a:spcAft>
                <a:spcPts val="1200"/>
              </a:spcAft>
              <a:buSzPts val="358"/>
              <a:buNone/>
            </a:pPr>
            <a:r>
              <a:t/>
            </a:r>
            <a:endParaRPr i="1" sz="520"/>
          </a:p>
        </p:txBody>
      </p:sp>
      <p:sp>
        <p:nvSpPr>
          <p:cNvPr id="110" name="Google Shape;110;p19"/>
          <p:cNvSpPr txBox="1"/>
          <p:nvPr/>
        </p:nvSpPr>
        <p:spPr>
          <a:xfrm>
            <a:off x="387625" y="489150"/>
            <a:ext cx="140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2"/>
                </a:solidFill>
              </a:rPr>
              <a:t>Output Program</a:t>
            </a:r>
            <a:endParaRPr sz="1200">
              <a:solidFill>
                <a:schemeClr val="dk2"/>
              </a:solidFill>
            </a:endParaRPr>
          </a:p>
        </p:txBody>
      </p:sp>
      <p:pic>
        <p:nvPicPr>
          <p:cNvPr id="111" name="Google Shape;111;p19"/>
          <p:cNvPicPr preferRelativeResize="0"/>
          <p:nvPr/>
        </p:nvPicPr>
        <p:blipFill>
          <a:blip r:embed="rId3">
            <a:alphaModFix/>
          </a:blip>
          <a:stretch>
            <a:fillRect/>
          </a:stretch>
        </p:blipFill>
        <p:spPr>
          <a:xfrm>
            <a:off x="369299" y="860799"/>
            <a:ext cx="4538275" cy="8210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