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4" roundtripDataSignature="AMtx7mi+hBVSHJl63FisBx9yew1vmQTt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7"/>
          </a:xfrm>
          <a:prstGeom prst="rect">
            <a:avLst/>
          </a:prstGeom>
          <a:noFill/>
          <a:ln>
            <a:noFill/>
          </a:ln>
        </p:spPr>
        <p:txBody>
          <a:bodyPr anchorCtr="0" anchor="t" bIns="0" lIns="19050" spcFirstLastPara="1" rIns="19050" wrap="square" tIns="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51275" y="0"/>
            <a:ext cx="2946400" cy="496887"/>
          </a:xfrm>
          <a:prstGeom prst="rect">
            <a:avLst/>
          </a:prstGeom>
          <a:noFill/>
          <a:ln>
            <a:noFill/>
          </a:ln>
        </p:spPr>
        <p:txBody>
          <a:bodyPr anchorCtr="0" anchor="t" bIns="0" lIns="19050" spcFirstLastPara="1" rIns="19050" wrap="square" tIns="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06462" y="4716462"/>
            <a:ext cx="4984750" cy="4467225"/>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31337"/>
            <a:ext cx="2946400" cy="496887"/>
          </a:xfrm>
          <a:prstGeom prst="rect">
            <a:avLst/>
          </a:prstGeom>
          <a:noFill/>
          <a:ln>
            <a:noFill/>
          </a:ln>
        </p:spPr>
        <p:txBody>
          <a:bodyPr anchorCtr="0" anchor="b" bIns="0" lIns="19050" spcFirstLastPara="1" rIns="19050" wrap="square" tIns="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51275" y="9431337"/>
            <a:ext cx="2946400" cy="4968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fr-FR" sz="10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78" name="Google Shape;278;p10: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94" name="Google Shape;294;p12: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01" name="Google Shape;301;p13: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4: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08" name="Google Shape;308;p14: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16" name="Google Shape;316;p15: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23" name="Google Shape;323;p16: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7: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30" name="Google Shape;330;p17: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38" name="Google Shape;338;p18: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45" name="Google Shape;345;p19: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52" name="Google Shape;352;p20: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1: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59" name="Google Shape;359;p21: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2: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66" name="Google Shape;366;p22: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3: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73" name="Google Shape;373;p23: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80" name="Google Shape;380;p24: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5: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387" name="Google Shape;387;p25: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00" name="Google Shape;400;p26: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7: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10" name="Google Shape;410;p27: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8: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17" name="Google Shape;417;p28: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9: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23" name="Google Shape;423;p29: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nvSpPr>
        <p:spPr>
          <a:xfrm>
            <a:off x="3851275" y="9431337"/>
            <a:ext cx="2946400" cy="496887"/>
          </a:xfrm>
          <a:prstGeom prst="rect">
            <a:avLst/>
          </a:prstGeom>
          <a:noFill/>
          <a:ln>
            <a:noFill/>
          </a:ln>
        </p:spPr>
        <p:txBody>
          <a:bodyPr anchorCtr="0" anchor="b" bIns="0" lIns="19050" spcFirstLastPara="1" rIns="19050" wrap="square" tIns="0">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0" i="1" lang="fr-FR" sz="1000" u="none">
                <a:solidFill>
                  <a:srgbClr val="000000"/>
                </a:solidFill>
                <a:latin typeface="Times New Roman"/>
                <a:ea typeface="Times New Roman"/>
                <a:cs typeface="Times New Roman"/>
                <a:sym typeface="Times New Roman"/>
              </a:rPr>
              <a:t>‹#›</a:t>
            </a:fld>
            <a:endParaRPr/>
          </a:p>
        </p:txBody>
      </p:sp>
      <p:sp>
        <p:nvSpPr>
          <p:cNvPr id="76" name="Google Shape;76;p3:notes"/>
          <p:cNvSpPr/>
          <p:nvPr>
            <p:ph idx="2" type="sldImg"/>
          </p:nvPr>
        </p:nvSpPr>
        <p:spPr>
          <a:xfrm>
            <a:off x="654050" y="844550"/>
            <a:ext cx="5672137" cy="42560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3:notes"/>
          <p:cNvSpPr txBox="1"/>
          <p:nvPr>
            <p:ph idx="1" type="body"/>
          </p:nvPr>
        </p:nvSpPr>
        <p:spPr>
          <a:xfrm>
            <a:off x="820737" y="5484812"/>
            <a:ext cx="5410200" cy="3762375"/>
          </a:xfrm>
          <a:prstGeom prst="rect">
            <a:avLst/>
          </a:prstGeom>
          <a:noFill/>
          <a:ln>
            <a:noFill/>
          </a:ln>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0: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30" name="Google Shape;430;p30: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1: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39" name="Google Shape;439;p31: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2: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46" name="Google Shape;446;p32: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3: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53" name="Google Shape;453;p33: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4: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60" name="Google Shape;460;p34: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5: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67" name="Google Shape;467;p35: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6: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75" name="Google Shape;475;p36: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7: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84" name="Google Shape;484;p37: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8: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491" name="Google Shape;491;p38: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33" name="Google Shape;233;p4: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41" name="Google Shape;241;p5: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49" name="Google Shape;249;p6: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7: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57" name="Google Shape;257;p7: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8: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64" name="Google Shape;264;p8: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txBox="1"/>
          <p:nvPr>
            <p:ph idx="1" type="body"/>
          </p:nvPr>
        </p:nvSpPr>
        <p:spPr>
          <a:xfrm>
            <a:off x="906462" y="4716462"/>
            <a:ext cx="4984750" cy="4467225"/>
          </a:xfrm>
          <a:prstGeom prst="rect">
            <a:avLst/>
          </a:prstGeom>
        </p:spPr>
        <p:txBody>
          <a:bodyPr anchorCtr="0" anchor="t" bIns="46025" lIns="92075" spcFirstLastPara="1" rIns="92075" wrap="square" tIns="46025">
            <a:noAutofit/>
          </a:bodyPr>
          <a:lstStyle/>
          <a:p>
            <a:pPr indent="0" lvl="0" marL="0" rtl="0" algn="l">
              <a:spcBef>
                <a:spcPts val="0"/>
              </a:spcBef>
              <a:spcAft>
                <a:spcPts val="0"/>
              </a:spcAft>
              <a:buNone/>
            </a:pPr>
            <a:r>
              <a:t/>
            </a:r>
            <a:endParaRPr/>
          </a:p>
        </p:txBody>
      </p:sp>
      <p:sp>
        <p:nvSpPr>
          <p:cNvPr id="271" name="Google Shape;271;p9:notes"/>
          <p:cNvSpPr/>
          <p:nvPr>
            <p:ph idx="2" type="sldImg"/>
          </p:nvPr>
        </p:nvSpPr>
        <p:spPr>
          <a:xfrm>
            <a:off x="925512" y="750887"/>
            <a:ext cx="4946650" cy="3709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3" name="Shape 13"/>
        <p:cNvGrpSpPr/>
        <p:nvPr/>
      </p:nvGrpSpPr>
      <p:grpSpPr>
        <a:xfrm>
          <a:off x="0" y="0"/>
          <a:ext cx="0" cy="0"/>
          <a:chOff x="0" y="0"/>
          <a:chExt cx="0" cy="0"/>
        </a:xfrm>
      </p:grpSpPr>
      <p:sp>
        <p:nvSpPr>
          <p:cNvPr id="14" name="Google Shape;14;p40"/>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 name="Google Shape;15;p40"/>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6" name="Google Shape;16;p40"/>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1" name="Shape 51"/>
        <p:cNvGrpSpPr/>
        <p:nvPr/>
      </p:nvGrpSpPr>
      <p:grpSpPr>
        <a:xfrm>
          <a:off x="0" y="0"/>
          <a:ext cx="0" cy="0"/>
          <a:chOff x="0" y="0"/>
          <a:chExt cx="0" cy="0"/>
        </a:xfrm>
      </p:grpSpPr>
      <p:sp>
        <p:nvSpPr>
          <p:cNvPr id="52" name="Google Shape;52;p4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49"/>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54" name="Google Shape;54;p49"/>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55" name="Google Shape;55;p49"/>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56" name="Shape 56"/>
        <p:cNvGrpSpPr/>
        <p:nvPr/>
      </p:nvGrpSpPr>
      <p:grpSpPr>
        <a:xfrm>
          <a:off x="0" y="0"/>
          <a:ext cx="0" cy="0"/>
          <a:chOff x="0" y="0"/>
          <a:chExt cx="0" cy="0"/>
        </a:xfrm>
      </p:grpSpPr>
      <p:sp>
        <p:nvSpPr>
          <p:cNvPr id="57" name="Google Shape;57;p50"/>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0"/>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59" name="Google Shape;59;p50"/>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4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4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41"/>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21" name="Shape 21"/>
        <p:cNvGrpSpPr/>
        <p:nvPr/>
      </p:nvGrpSpPr>
      <p:grpSpPr>
        <a:xfrm>
          <a:off x="0" y="0"/>
          <a:ext cx="0" cy="0"/>
          <a:chOff x="0" y="0"/>
          <a:chExt cx="0" cy="0"/>
        </a:xfrm>
      </p:grpSpPr>
      <p:sp>
        <p:nvSpPr>
          <p:cNvPr id="22" name="Google Shape;22;p42"/>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42"/>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2"/>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25" name="Shape 25"/>
        <p:cNvGrpSpPr/>
        <p:nvPr/>
      </p:nvGrpSpPr>
      <p:grpSpPr>
        <a:xfrm>
          <a:off x="0" y="0"/>
          <a:ext cx="0" cy="0"/>
          <a:chOff x="0" y="0"/>
          <a:chExt cx="0" cy="0"/>
        </a:xfrm>
      </p:grpSpPr>
      <p:sp>
        <p:nvSpPr>
          <p:cNvPr id="26" name="Google Shape;26;p4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3"/>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3"/>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29" name="Shape 29"/>
        <p:cNvGrpSpPr/>
        <p:nvPr/>
      </p:nvGrpSpPr>
      <p:grpSpPr>
        <a:xfrm>
          <a:off x="0" y="0"/>
          <a:ext cx="0" cy="0"/>
          <a:chOff x="0" y="0"/>
          <a:chExt cx="0" cy="0"/>
        </a:xfrm>
      </p:grpSpPr>
      <p:sp>
        <p:nvSpPr>
          <p:cNvPr id="30" name="Google Shape;30;p44"/>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4"/>
          <p:cNvSpPr/>
          <p:nvPr>
            <p:ph idx="2" type="pic"/>
          </p:nvPr>
        </p:nvSpPr>
        <p:spPr>
          <a:xfrm>
            <a:off x="1792288" y="612775"/>
            <a:ext cx="5486400" cy="4114800"/>
          </a:xfrm>
          <a:prstGeom prst="rect">
            <a:avLst/>
          </a:prstGeom>
          <a:noFill/>
          <a:ln>
            <a:noFill/>
          </a:ln>
        </p:spPr>
      </p:sp>
      <p:sp>
        <p:nvSpPr>
          <p:cNvPr id="32" name="Google Shape;32;p44"/>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3" name="Google Shape;33;p44"/>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34" name="Shape 34"/>
        <p:cNvGrpSpPr/>
        <p:nvPr/>
      </p:nvGrpSpPr>
      <p:grpSpPr>
        <a:xfrm>
          <a:off x="0" y="0"/>
          <a:ext cx="0" cy="0"/>
          <a:chOff x="0" y="0"/>
          <a:chExt cx="0" cy="0"/>
        </a:xfrm>
      </p:grpSpPr>
      <p:sp>
        <p:nvSpPr>
          <p:cNvPr id="35" name="Google Shape;35;p45"/>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5"/>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37" name="Google Shape;37;p45"/>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38" name="Google Shape;38;p45"/>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9" name="Shape 39"/>
        <p:cNvGrpSpPr/>
        <p:nvPr/>
      </p:nvGrpSpPr>
      <p:grpSpPr>
        <a:xfrm>
          <a:off x="0" y="0"/>
          <a:ext cx="0" cy="0"/>
          <a:chOff x="0" y="0"/>
          <a:chExt cx="0" cy="0"/>
        </a:xfrm>
      </p:grpSpPr>
      <p:sp>
        <p:nvSpPr>
          <p:cNvPr id="40" name="Google Shape;40;p46"/>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1" name="Shape 41"/>
        <p:cNvGrpSpPr/>
        <p:nvPr/>
      </p:nvGrpSpPr>
      <p:grpSpPr>
        <a:xfrm>
          <a:off x="0" y="0"/>
          <a:ext cx="0" cy="0"/>
          <a:chOff x="0" y="0"/>
          <a:chExt cx="0" cy="0"/>
        </a:xfrm>
      </p:grpSpPr>
      <p:sp>
        <p:nvSpPr>
          <p:cNvPr id="42" name="Google Shape;42;p4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47"/>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48"/>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48"/>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48"/>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48"/>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9" name="Google Shape;49;p48"/>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0" name="Google Shape;50;p48"/>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b="1" i="1"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3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39"/>
          <p:cNvSpPr txBox="1"/>
          <p:nvPr>
            <p:ph idx="10" type="dt"/>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1" i="1"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cap="none" strike="noStrike">
                <a:solidFill>
                  <a:schemeClr val="dk1"/>
                </a:solidFill>
                <a:latin typeface="Times New Roman"/>
                <a:ea typeface="Times New Roman"/>
                <a:cs typeface="Times New Roman"/>
                <a:sym typeface="Times New Roman"/>
              </a:rPr>
              <a:t>Frédéric Pouget Université de La Rochelle</a:t>
            </a:r>
            <a:endParaRPr/>
          </a:p>
        </p:txBody>
      </p:sp>
      <p:sp>
        <p:nvSpPr>
          <p:cNvPr id="65" name="Google Shape;65;p1"/>
          <p:cNvSpPr txBox="1"/>
          <p:nvPr>
            <p:ph type="ctrTitle"/>
          </p:nvPr>
        </p:nvSpPr>
        <p:spPr>
          <a:xfrm>
            <a:off x="685800" y="22860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Principes de base du géoréférencement </a:t>
            </a:r>
            <a:endParaRPr/>
          </a:p>
        </p:txBody>
      </p:sp>
      <p:sp>
        <p:nvSpPr>
          <p:cNvPr id="66" name="Google Shape;66;p1"/>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p>
            <a:pPr indent="0" lvl="0" marL="0" rtl="0" algn="ctr">
              <a:lnSpc>
                <a:spcPct val="100000"/>
              </a:lnSpc>
              <a:spcBef>
                <a:spcPts val="0"/>
              </a:spcBef>
              <a:spcAft>
                <a:spcPts val="0"/>
              </a:spcAft>
              <a:buClr>
                <a:schemeClr val="dk1"/>
              </a:buClr>
              <a:buSzPts val="3200"/>
              <a:buFont typeface="Times New Roman"/>
              <a:buNone/>
            </a:pPr>
            <a:r>
              <a:rPr b="0" i="1" lang="fr-FR" sz="3200" u="none">
                <a:solidFill>
                  <a:schemeClr val="dk1"/>
                </a:solidFill>
                <a:latin typeface="Times New Roman"/>
                <a:ea typeface="Times New Roman"/>
                <a:cs typeface="Times New Roman"/>
                <a:sym typeface="Times New Roman"/>
              </a:rPr>
              <a:t>Frédéric Pouget</a:t>
            </a:r>
            <a:endParaRPr/>
          </a:p>
          <a:p>
            <a:pPr indent="0" lvl="0" marL="0" rtl="0" algn="ctr">
              <a:lnSpc>
                <a:spcPct val="100000"/>
              </a:lnSpc>
              <a:spcBef>
                <a:spcPts val="640"/>
              </a:spcBef>
              <a:spcAft>
                <a:spcPts val="0"/>
              </a:spcAft>
              <a:buClr>
                <a:schemeClr val="dk1"/>
              </a:buClr>
              <a:buSzPts val="3200"/>
              <a:buFont typeface="Times New Roman"/>
              <a:buNone/>
            </a:pPr>
            <a:r>
              <a:rPr b="0" i="1" lang="fr-FR" sz="3200" u="none">
                <a:solidFill>
                  <a:schemeClr val="dk1"/>
                </a:solidFill>
                <a:latin typeface="Times New Roman"/>
                <a:ea typeface="Times New Roman"/>
                <a:cs typeface="Times New Roman"/>
                <a:sym typeface="Times New Roman"/>
              </a:rPr>
              <a:t>Université de La Rochelle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281" name="Google Shape;281;p10"/>
          <p:cNvPicPr preferRelativeResize="0"/>
          <p:nvPr>
            <p:ph idx="1" type="body"/>
          </p:nvPr>
        </p:nvPicPr>
        <p:blipFill rotWithShape="1">
          <a:blip r:embed="rId3">
            <a:alphaModFix/>
          </a:blip>
          <a:srcRect b="26611" l="74287" r="8847" t="805"/>
          <a:stretch/>
        </p:blipFill>
        <p:spPr>
          <a:xfrm>
            <a:off x="4968875" y="242887"/>
            <a:ext cx="4175125" cy="6592887"/>
          </a:xfrm>
          <a:prstGeom prst="rect">
            <a:avLst/>
          </a:prstGeom>
          <a:noFill/>
          <a:ln>
            <a:noFill/>
          </a:ln>
        </p:spPr>
      </p:pic>
      <p:sp>
        <p:nvSpPr>
          <p:cNvPr id="282" name="Google Shape;282;p10"/>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pic>
        <p:nvPicPr>
          <p:cNvPr id="283" name="Google Shape;283;p10"/>
          <p:cNvPicPr preferRelativeResize="0"/>
          <p:nvPr/>
        </p:nvPicPr>
        <p:blipFill rotWithShape="1">
          <a:blip r:embed="rId4">
            <a:alphaModFix/>
          </a:blip>
          <a:srcRect b="39266" l="79136" r="5900" t="2774"/>
          <a:stretch/>
        </p:blipFill>
        <p:spPr>
          <a:xfrm>
            <a:off x="228600" y="0"/>
            <a:ext cx="4635500" cy="658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1"/>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89" name="Google Shape;289;p11"/>
          <p:cNvSpPr txBox="1"/>
          <p:nvPr>
            <p:ph type="title"/>
          </p:nvPr>
        </p:nvSpPr>
        <p:spPr>
          <a:xfrm>
            <a:off x="685800" y="1068387"/>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3600"/>
              <a:buFont typeface="Times New Roman"/>
              <a:buNone/>
            </a:pPr>
            <a:r>
              <a:rPr b="0" i="0" lang="fr-FR" sz="3600" u="none">
                <a:solidFill>
                  <a:schemeClr val="dk2"/>
                </a:solidFill>
                <a:latin typeface="Times New Roman"/>
                <a:ea typeface="Times New Roman"/>
                <a:cs typeface="Times New Roman"/>
                <a:sym typeface="Times New Roman"/>
              </a:rPr>
              <a:t>La fonction de transformation affine : </a:t>
            </a:r>
            <a:r>
              <a:rPr b="0" i="0" lang="fr-FR" sz="2800" u="none">
                <a:solidFill>
                  <a:schemeClr val="dk2"/>
                </a:solidFill>
                <a:latin typeface="Times New Roman"/>
                <a:ea typeface="Times New Roman"/>
                <a:cs typeface="Times New Roman"/>
                <a:sym typeface="Times New Roman"/>
              </a:rPr>
              <a:t>Uniquement Rotations, Homothéties, Translations</a:t>
            </a:r>
            <a:br>
              <a:rPr b="0" i="0" lang="fr-FR" sz="2800" u="none">
                <a:solidFill>
                  <a:schemeClr val="dk2"/>
                </a:solidFill>
                <a:latin typeface="Times New Roman"/>
                <a:ea typeface="Times New Roman"/>
                <a:cs typeface="Times New Roman"/>
                <a:sym typeface="Times New Roman"/>
              </a:rPr>
            </a:br>
            <a:r>
              <a:rPr b="0" i="0" lang="fr-FR" sz="2800" u="none">
                <a:solidFill>
                  <a:schemeClr val="dk2"/>
                </a:solidFill>
                <a:latin typeface="Times New Roman"/>
                <a:ea typeface="Times New Roman"/>
                <a:cs typeface="Times New Roman"/>
                <a:sym typeface="Times New Roman"/>
              </a:rPr>
              <a:t>(déformations globales non localisées)</a:t>
            </a:r>
            <a:endParaRPr/>
          </a:p>
        </p:txBody>
      </p:sp>
      <p:sp>
        <p:nvSpPr>
          <p:cNvPr id="290" name="Google Shape;290;p11"/>
          <p:cNvSpPr txBox="1"/>
          <p:nvPr>
            <p:ph idx="1" type="body"/>
          </p:nvPr>
        </p:nvSpPr>
        <p:spPr>
          <a:xfrm>
            <a:off x="762000" y="3716337"/>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X = ax + by + c</a:t>
            </a:r>
            <a:endParaRPr/>
          </a:p>
          <a:p>
            <a:pPr indent="-342900" lvl="0" marL="342900" rtl="0" algn="l">
              <a:lnSpc>
                <a:spcPct val="10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Y = dx + ey + f</a:t>
            </a:r>
            <a:endParaRPr/>
          </a:p>
          <a:p>
            <a:pPr indent="-190500" lvl="0" marL="342900" rtl="0" algn="l">
              <a:lnSpc>
                <a:spcPct val="100000"/>
              </a:lnSpc>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On cherche les valeurs de a, b, c, d, e, f qui permettront à partir des x,y de calculer les X,Y</a:t>
            </a:r>
            <a:endParaRPr/>
          </a:p>
        </p:txBody>
      </p:sp>
      <p:sp>
        <p:nvSpPr>
          <p:cNvPr id="291" name="Google Shape;291;p11"/>
          <p:cNvSpPr txBox="1"/>
          <p:nvPr/>
        </p:nvSpPr>
        <p:spPr>
          <a:xfrm>
            <a:off x="900112" y="3197225"/>
            <a:ext cx="34178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fr-FR" sz="2400" u="none">
                <a:solidFill>
                  <a:schemeClr val="dk1"/>
                </a:solidFill>
                <a:latin typeface="Times New Roman"/>
                <a:ea typeface="Times New Roman"/>
                <a:cs typeface="Times New Roman"/>
                <a:sym typeface="Times New Roman"/>
              </a:rPr>
              <a:t>Fonction affine (ordre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2"/>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97" name="Google Shape;297;p1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Contrôle de la fonction de transformation</a:t>
            </a:r>
            <a:endParaRPr/>
          </a:p>
        </p:txBody>
      </p:sp>
      <p:sp>
        <p:nvSpPr>
          <p:cNvPr id="298" name="Google Shape;298;p1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Une fois la fonction définie (les coefficients a….f), on la vérifie</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Vérification de la validité de la fonction de transformation :</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on réinjecte à l ’intérieur les coordonnées « </a:t>
            </a:r>
            <a:r>
              <a:rPr lang="fr-FR"/>
              <a:t>Sources</a:t>
            </a:r>
            <a:r>
              <a:rPr b="0" i="0" lang="fr-FR" sz="2800" u="none">
                <a:solidFill>
                  <a:schemeClr val="dk1"/>
                </a:solidFill>
                <a:latin typeface="Times New Roman"/>
                <a:ea typeface="Times New Roman"/>
                <a:cs typeface="Times New Roman"/>
                <a:sym typeface="Times New Roman"/>
              </a:rPr>
              <a:t> » des points de calage et on recalcule leurs coordonnées dans le nouveau système (référence)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04" name="Google Shape;304;p13"/>
          <p:cNvSpPr txBox="1"/>
          <p:nvPr>
            <p:ph type="title"/>
          </p:nvPr>
        </p:nvSpPr>
        <p:spPr>
          <a:xfrm>
            <a:off x="658812" y="981075"/>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Contrôle de la fonction de transformation : calcul des écarts  e1,e2…e</a:t>
            </a:r>
            <a:br>
              <a:rPr b="0" i="0" lang="fr-FR" sz="4400" u="none">
                <a:solidFill>
                  <a:schemeClr val="dk2"/>
                </a:solidFill>
                <a:latin typeface="Times New Roman"/>
                <a:ea typeface="Times New Roman"/>
                <a:cs typeface="Times New Roman"/>
                <a:sym typeface="Times New Roman"/>
              </a:rPr>
            </a:br>
            <a:endParaRPr/>
          </a:p>
        </p:txBody>
      </p:sp>
      <p:sp>
        <p:nvSpPr>
          <p:cNvPr id="305" name="Google Shape;305;p13"/>
          <p:cNvSpPr txBox="1"/>
          <p:nvPr>
            <p:ph idx="1" type="body"/>
          </p:nvPr>
        </p:nvSpPr>
        <p:spPr>
          <a:xfrm>
            <a:off x="685800" y="25146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Comparaison des coordonnées REFERENCE des points de calage saisies par l ’opérateur (X,Y)</a:t>
            </a:r>
            <a:endParaRPr/>
          </a:p>
          <a:p>
            <a:pPr indent="-342900" lvl="0" marL="342900" rtl="0" algn="l">
              <a:lnSpc>
                <a:spcPct val="100000"/>
              </a:lnSpc>
              <a:spcBef>
                <a:spcPts val="640"/>
              </a:spcBef>
              <a:spcAft>
                <a:spcPts val="0"/>
              </a:spcAft>
              <a:buClr>
                <a:schemeClr val="dk1"/>
              </a:buClr>
              <a:buSzPts val="3200"/>
              <a:buFont typeface="Times New Roman"/>
              <a:buNone/>
            </a:pPr>
            <a:r>
              <a:rPr b="0" i="0" lang="fr-FR" sz="3200" u="none">
                <a:solidFill>
                  <a:schemeClr val="dk1"/>
                </a:solidFill>
                <a:latin typeface="Times New Roman"/>
                <a:ea typeface="Times New Roman"/>
                <a:cs typeface="Times New Roman"/>
                <a:sym typeface="Times New Roman"/>
              </a:rPr>
              <a:t>		avec</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les coordonnées </a:t>
            </a:r>
            <a:r>
              <a:rPr b="0" i="1" lang="fr-FR" sz="3200" u="none">
                <a:solidFill>
                  <a:schemeClr val="dk1"/>
                </a:solidFill>
                <a:latin typeface="Times New Roman"/>
                <a:ea typeface="Times New Roman"/>
                <a:cs typeface="Times New Roman"/>
                <a:sym typeface="Times New Roman"/>
              </a:rPr>
              <a:t>REFERENCE recalculées</a:t>
            </a:r>
            <a:r>
              <a:rPr b="0" i="0" lang="fr-FR" sz="3200" u="none">
                <a:solidFill>
                  <a:schemeClr val="dk1"/>
                </a:solidFill>
                <a:latin typeface="Times New Roman"/>
                <a:ea typeface="Times New Roman"/>
                <a:cs typeface="Times New Roman"/>
                <a:sym typeface="Times New Roman"/>
              </a:rPr>
              <a:t> avec la fonction (X ’, 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311" name="Google Shape;311;p1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139700" lvl="0" marL="342900" marR="0" rtl="0" algn="l">
              <a:spcBef>
                <a:spcPts val="0"/>
              </a:spcBef>
              <a:spcAft>
                <a:spcPts val="0"/>
              </a:spcAft>
              <a:buClr>
                <a:schemeClr val="dk1"/>
              </a:buClr>
              <a:buSzPts val="3200"/>
              <a:buFont typeface="Times New Roman"/>
              <a:buNone/>
            </a:pPr>
            <a:r>
              <a:t/>
            </a:r>
            <a:endParaRPr sz="3200">
              <a:solidFill>
                <a:schemeClr val="dk1"/>
              </a:solidFill>
              <a:latin typeface="Times New Roman"/>
              <a:ea typeface="Times New Roman"/>
              <a:cs typeface="Times New Roman"/>
              <a:sym typeface="Times New Roman"/>
            </a:endParaRPr>
          </a:p>
        </p:txBody>
      </p:sp>
      <p:sp>
        <p:nvSpPr>
          <p:cNvPr id="312" name="Google Shape;312;p14"/>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pic>
        <p:nvPicPr>
          <p:cNvPr id="313" name="Google Shape;313;p14"/>
          <p:cNvPicPr preferRelativeResize="0"/>
          <p:nvPr/>
        </p:nvPicPr>
        <p:blipFill rotWithShape="1">
          <a:blip r:embed="rId3">
            <a:alphaModFix/>
          </a:blip>
          <a:srcRect b="0" l="0" r="0" t="0"/>
          <a:stretch/>
        </p:blipFill>
        <p:spPr>
          <a:xfrm>
            <a:off x="228600" y="1981200"/>
            <a:ext cx="8915400" cy="2206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319" name="Google Shape;319;p15"/>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pic>
        <p:nvPicPr>
          <p:cNvPr id="320" name="Google Shape;320;p15"/>
          <p:cNvPicPr preferRelativeResize="0"/>
          <p:nvPr>
            <p:ph idx="1" type="body"/>
          </p:nvPr>
        </p:nvPicPr>
        <p:blipFill rotWithShape="1">
          <a:blip r:embed="rId3">
            <a:alphaModFix/>
          </a:blip>
          <a:srcRect b="0" l="0" r="0" t="0"/>
          <a:stretch/>
        </p:blipFill>
        <p:spPr>
          <a:xfrm>
            <a:off x="3116262" y="260350"/>
            <a:ext cx="4440237" cy="6369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26" name="Google Shape;326;p1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Mise en évidence des écarts sur les points de calage</a:t>
            </a:r>
            <a:endParaRPr/>
          </a:p>
        </p:txBody>
      </p:sp>
      <p:sp>
        <p:nvSpPr>
          <p:cNvPr id="327" name="Google Shape;327;p16"/>
          <p:cNvSpPr txBox="1"/>
          <p:nvPr>
            <p:ph idx="1" type="body"/>
          </p:nvPr>
        </p:nvSpPr>
        <p:spPr>
          <a:xfrm>
            <a:off x="685800" y="215265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L ’écart entre les coordonnées X, Y et X ’,Y ’ est obtenu sur chaque point de calage</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Ces écarts sont : </a:t>
            </a:r>
            <a:r>
              <a:rPr b="0" i="0" lang="fr-FR" sz="3200" u="none">
                <a:solidFill>
                  <a:srgbClr val="FF0000"/>
                </a:solidFill>
                <a:latin typeface="Times New Roman"/>
                <a:ea typeface="Times New Roman"/>
                <a:cs typeface="Times New Roman"/>
                <a:sym typeface="Times New Roman"/>
              </a:rPr>
              <a:t>e1, e2, e3, e4</a:t>
            </a:r>
            <a:r>
              <a:rPr b="0" i="0" lang="fr-FR" sz="3200" u="none">
                <a:solidFill>
                  <a:schemeClr val="dk1"/>
                </a:solidFill>
                <a:latin typeface="Times New Roman"/>
                <a:ea typeface="Times New Roman"/>
                <a:cs typeface="Times New Roman"/>
                <a:sym typeface="Times New Roman"/>
              </a:rPr>
              <a:t> si on a 4 points de calage</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7"/>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33" name="Google Shape;333;p1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La RMS</a:t>
            </a:r>
            <a:endParaRPr/>
          </a:p>
        </p:txBody>
      </p:sp>
      <p:sp>
        <p:nvSpPr>
          <p:cNvPr id="334" name="Google Shape;334;p1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Le logiciel donne une </a:t>
            </a:r>
            <a:r>
              <a:rPr b="1" i="1" lang="fr-FR" sz="3200" u="none">
                <a:solidFill>
                  <a:schemeClr val="dk1"/>
                </a:solidFill>
                <a:latin typeface="Times New Roman"/>
                <a:ea typeface="Times New Roman"/>
                <a:cs typeface="Times New Roman"/>
                <a:sym typeface="Times New Roman"/>
              </a:rPr>
              <a:t>estimation globale de l ’écart</a:t>
            </a:r>
            <a:r>
              <a:rPr b="0" i="0" lang="fr-FR" sz="3200" u="none">
                <a:solidFill>
                  <a:schemeClr val="dk1"/>
                </a:solidFill>
                <a:latin typeface="Times New Roman"/>
                <a:ea typeface="Times New Roman"/>
                <a:cs typeface="Times New Roman"/>
                <a:sym typeface="Times New Roman"/>
              </a:rPr>
              <a:t> qui permet d ’apprécier la qualité de l ’opération de transformation :</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La RMS (Root Mean Square) :</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pic>
        <p:nvPicPr>
          <p:cNvPr id="335" name="Google Shape;335;p17"/>
          <p:cNvPicPr preferRelativeResize="0"/>
          <p:nvPr/>
        </p:nvPicPr>
        <p:blipFill rotWithShape="1">
          <a:blip r:embed="rId3">
            <a:alphaModFix/>
          </a:blip>
          <a:srcRect b="0" l="0" r="0" t="0"/>
          <a:stretch/>
        </p:blipFill>
        <p:spPr>
          <a:xfrm>
            <a:off x="1049337" y="4205287"/>
            <a:ext cx="6570662" cy="199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41" name="Google Shape;341;p1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Validation de la RMS</a:t>
            </a:r>
            <a:endParaRPr/>
          </a:p>
        </p:txBody>
      </p:sp>
      <p:sp>
        <p:nvSpPr>
          <p:cNvPr id="342" name="Google Shape;342;p18"/>
          <p:cNvSpPr txBox="1"/>
          <p:nvPr>
            <p:ph idx="4294967295"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800"/>
              <a:buFont typeface="Times New Roman"/>
              <a:buChar char="•"/>
            </a:pPr>
            <a:r>
              <a:rPr b="1" i="0" lang="fr-FR" sz="2800" u="none" cap="none" strike="noStrike">
                <a:solidFill>
                  <a:schemeClr val="dk1"/>
                </a:solidFill>
                <a:latin typeface="Times New Roman"/>
                <a:ea typeface="Times New Roman"/>
                <a:cs typeface="Times New Roman"/>
                <a:sym typeface="Times New Roman"/>
              </a:rPr>
              <a:t>La valeur de RMS</a:t>
            </a:r>
            <a:r>
              <a:rPr b="0" i="0" lang="fr-FR" sz="2800" u="none" cap="none" strike="noStrike">
                <a:solidFill>
                  <a:schemeClr val="dk1"/>
                </a:solidFill>
                <a:latin typeface="Times New Roman"/>
                <a:ea typeface="Times New Roman"/>
                <a:cs typeface="Times New Roman"/>
                <a:sym typeface="Times New Roman"/>
              </a:rPr>
              <a:t> est donnée dans </a:t>
            </a:r>
            <a:r>
              <a:rPr b="1" i="0" lang="fr-FR" sz="2800" u="none" cap="none" strike="noStrike">
                <a:solidFill>
                  <a:schemeClr val="dk1"/>
                </a:solidFill>
                <a:latin typeface="Times New Roman"/>
                <a:ea typeface="Times New Roman"/>
                <a:cs typeface="Times New Roman"/>
                <a:sym typeface="Times New Roman"/>
              </a:rPr>
              <a:t>l ’unité</a:t>
            </a:r>
            <a:r>
              <a:rPr b="0" i="0" lang="fr-FR" sz="2800" u="none" cap="none" strike="noStrike">
                <a:solidFill>
                  <a:schemeClr val="dk1"/>
                </a:solidFill>
                <a:latin typeface="Times New Roman"/>
                <a:ea typeface="Times New Roman"/>
                <a:cs typeface="Times New Roman"/>
                <a:sym typeface="Times New Roman"/>
              </a:rPr>
              <a:t> dans laquelle on a saisi les </a:t>
            </a:r>
            <a:r>
              <a:rPr b="1" i="0" lang="fr-FR" sz="2800" u="none" cap="none" strike="noStrike">
                <a:solidFill>
                  <a:schemeClr val="dk1"/>
                </a:solidFill>
                <a:latin typeface="Times New Roman"/>
                <a:ea typeface="Times New Roman"/>
                <a:cs typeface="Times New Roman"/>
                <a:sym typeface="Times New Roman"/>
              </a:rPr>
              <a:t>coordonnées des points de calage</a:t>
            </a:r>
            <a:r>
              <a:rPr b="0" i="0" lang="fr-FR" sz="2800" u="none" cap="none" strike="noStrike">
                <a:solidFill>
                  <a:schemeClr val="dk1"/>
                </a:solidFill>
                <a:latin typeface="Times New Roman"/>
                <a:ea typeface="Times New Roman"/>
                <a:cs typeface="Times New Roman"/>
                <a:sym typeface="Times New Roman"/>
              </a:rPr>
              <a:t> (en mètres)</a:t>
            </a:r>
            <a:endParaRPr/>
          </a:p>
          <a:p>
            <a:pPr indent="-342900" lvl="0" marL="342900" marR="0" rtl="0" algn="l">
              <a:lnSpc>
                <a:spcPct val="100000"/>
              </a:lnSpc>
              <a:spcBef>
                <a:spcPts val="560"/>
              </a:spcBef>
              <a:spcAft>
                <a:spcPts val="0"/>
              </a:spcAft>
              <a:buClr>
                <a:schemeClr val="dk1"/>
              </a:buClr>
              <a:buSzPts val="2800"/>
              <a:buFont typeface="Times New Roman"/>
              <a:buChar char="•"/>
            </a:pPr>
            <a:r>
              <a:rPr b="0" i="0" lang="fr-FR" sz="2800" u="none" cap="none" strike="noStrike">
                <a:solidFill>
                  <a:schemeClr val="dk1"/>
                </a:solidFill>
                <a:latin typeface="Times New Roman"/>
                <a:ea typeface="Times New Roman"/>
                <a:cs typeface="Times New Roman"/>
                <a:sym typeface="Times New Roman"/>
              </a:rPr>
              <a:t>Pour apprécier la </a:t>
            </a:r>
            <a:r>
              <a:rPr b="1" i="0" lang="fr-FR" sz="2800" u="none" cap="none" strike="noStrike">
                <a:solidFill>
                  <a:schemeClr val="dk1"/>
                </a:solidFill>
                <a:latin typeface="Times New Roman"/>
                <a:ea typeface="Times New Roman"/>
                <a:cs typeface="Times New Roman"/>
                <a:sym typeface="Times New Roman"/>
              </a:rPr>
              <a:t>validité de la RMS : on compare la valeur de RMS à la </a:t>
            </a:r>
            <a:r>
              <a:rPr b="1" i="0" lang="fr-FR" sz="2800" u="none" cap="none" strike="noStrike">
                <a:solidFill>
                  <a:schemeClr val="dk1"/>
                </a:solidFill>
                <a:highlight>
                  <a:srgbClr val="FFFF00"/>
                </a:highlight>
                <a:latin typeface="Times New Roman"/>
                <a:ea typeface="Times New Roman"/>
                <a:cs typeface="Times New Roman"/>
                <a:sym typeface="Times New Roman"/>
              </a:rPr>
              <a:t>tolérance</a:t>
            </a:r>
            <a:endParaRPr/>
          </a:p>
          <a:p>
            <a:pPr indent="-342900" lvl="0" marL="342900" marR="0" rtl="0" algn="l">
              <a:lnSpc>
                <a:spcPct val="100000"/>
              </a:lnSpc>
              <a:spcBef>
                <a:spcPts val="560"/>
              </a:spcBef>
              <a:spcAft>
                <a:spcPts val="0"/>
              </a:spcAft>
              <a:buClr>
                <a:schemeClr val="dk1"/>
              </a:buClr>
              <a:buSzPts val="2800"/>
              <a:buFont typeface="Times New Roman"/>
              <a:buChar char="•"/>
            </a:pPr>
            <a:r>
              <a:rPr b="1" i="0" lang="fr-FR" sz="2800" u="none" cap="none" strike="noStrike">
                <a:solidFill>
                  <a:schemeClr val="dk1"/>
                </a:solidFill>
                <a:latin typeface="Times New Roman"/>
                <a:ea typeface="Times New Roman"/>
                <a:cs typeface="Times New Roman"/>
                <a:sym typeface="Times New Roman"/>
              </a:rPr>
              <a:t>Exemple :</a:t>
            </a:r>
            <a:r>
              <a:rPr b="0" i="0" lang="fr-FR" sz="2800" u="none" cap="none" strike="noStrike">
                <a:solidFill>
                  <a:schemeClr val="dk1"/>
                </a:solidFill>
                <a:latin typeface="Times New Roman"/>
                <a:ea typeface="Times New Roman"/>
                <a:cs typeface="Times New Roman"/>
                <a:sym typeface="Times New Roman"/>
              </a:rPr>
              <a:t> Numérisation sur carte IGN 1/25000, tolérance = 0,5 mm maximum sur le papier, soit 12,5 mètres</a:t>
            </a:r>
            <a:endParaRPr b="0" i="0" sz="3200" u="none" cap="none" strike="noStrike">
              <a:solidFill>
                <a:schemeClr val="dk1"/>
              </a:solidFill>
              <a:latin typeface="Times New Roman"/>
              <a:ea typeface="Times New Roman"/>
              <a:cs typeface="Times New Roman"/>
              <a:sym typeface="Times New Roman"/>
            </a:endParaRPr>
          </a:p>
          <a:p>
            <a:pPr indent="-139700" lvl="0" marL="342900" marR="0" rtl="0" algn="l">
              <a:lnSpc>
                <a:spcPct val="100000"/>
              </a:lnSpc>
              <a:spcBef>
                <a:spcPts val="640"/>
              </a:spcBef>
              <a:spcAft>
                <a:spcPts val="0"/>
              </a:spcAft>
              <a:buClr>
                <a:schemeClr val="dk1"/>
              </a:buClr>
              <a:buSzPts val="3200"/>
              <a:buFont typeface="Times New Roman"/>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48" name="Google Shape;348;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Si RMS inférieure à la tolérance</a:t>
            </a:r>
            <a:endParaRPr/>
          </a:p>
        </p:txBody>
      </p:sp>
      <p:sp>
        <p:nvSpPr>
          <p:cNvPr id="349" name="Google Shape;349;p1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accepte la RMS, </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valide la transformation, </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note la valeur de la RMS</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 on valide le géoréférencement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cap="none" strike="noStrike">
                <a:solidFill>
                  <a:schemeClr val="dk1"/>
                </a:solidFill>
                <a:latin typeface="Times New Roman"/>
                <a:ea typeface="Times New Roman"/>
                <a:cs typeface="Times New Roman"/>
                <a:sym typeface="Times New Roman"/>
              </a:rPr>
              <a:t>Frédéric Pouget Université de La Rochelle</a:t>
            </a:r>
            <a:endParaRPr/>
          </a:p>
        </p:txBody>
      </p:sp>
      <p:sp>
        <p:nvSpPr>
          <p:cNvPr id="72" name="Google Shape;72;p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Géoréférencement d’un document cartographique </a:t>
            </a:r>
            <a:endParaRPr/>
          </a:p>
        </p:txBody>
      </p:sp>
      <p:sp>
        <p:nvSpPr>
          <p:cNvPr id="73" name="Google Shape;73;p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va appliquer un </a:t>
            </a:r>
            <a:r>
              <a:rPr b="1" i="0" lang="fr-FR" sz="3200" u="none">
                <a:solidFill>
                  <a:schemeClr val="dk1"/>
                </a:solidFill>
                <a:latin typeface="Times New Roman"/>
                <a:ea typeface="Times New Roman"/>
                <a:cs typeface="Times New Roman"/>
                <a:sym typeface="Times New Roman"/>
              </a:rPr>
              <a:t>changement de </a:t>
            </a:r>
            <a:r>
              <a:rPr b="1" lang="fr-FR"/>
              <a:t>géométrie</a:t>
            </a:r>
            <a:r>
              <a:rPr b="1" i="0" lang="fr-FR" sz="3200" u="none">
                <a:solidFill>
                  <a:schemeClr val="dk1"/>
                </a:solidFill>
                <a:latin typeface="Times New Roman"/>
                <a:ea typeface="Times New Roman"/>
                <a:cs typeface="Times New Roman"/>
                <a:sym typeface="Times New Roman"/>
              </a:rPr>
              <a:t> au document initial et l’amener dans un autre système de référence</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va pour cela utiliser les </a:t>
            </a:r>
            <a:r>
              <a:rPr b="1" i="0" lang="fr-FR" sz="3200" u="none">
                <a:solidFill>
                  <a:schemeClr val="dk1"/>
                </a:solidFill>
                <a:latin typeface="Times New Roman"/>
                <a:ea typeface="Times New Roman"/>
                <a:cs typeface="Times New Roman"/>
                <a:sym typeface="Times New Roman"/>
              </a:rPr>
              <a:t>coordonnées de points de calage connus dans les deux systèmes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0"/>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55" name="Google Shape;355;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Si RMS dépasse la tolérance</a:t>
            </a:r>
            <a:endParaRPr/>
          </a:p>
        </p:txBody>
      </p:sp>
      <p:sp>
        <p:nvSpPr>
          <p:cNvPr id="356" name="Google Shape;356;p2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vérifie les points de calage</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Ce peut être dû à </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un mauvais pointé</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une mauvaise saisie des coordonnées de référence</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une erreur dans la localisation d ’un point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1"/>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62" name="Google Shape;362;p2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Si RMS dépasse toujours la tolérance</a:t>
            </a:r>
            <a:endParaRPr/>
          </a:p>
        </p:txBody>
      </p:sp>
      <p:sp>
        <p:nvSpPr>
          <p:cNvPr id="363" name="Google Shape;363;p2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Si malgré les vérifications des points on n ’arrive pas à rentrer dans les tolérances, que faire ???</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1 - On arrête et on ne géoréférence pas…</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2 - On note la RMS et on effectue tout de même le géoréférencement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69" name="Google Shape;369;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Pourquoi la RMS dépasse le tolérance</a:t>
            </a:r>
            <a:endParaRPr/>
          </a:p>
        </p:txBody>
      </p:sp>
      <p:sp>
        <p:nvSpPr>
          <p:cNvPr id="370" name="Google Shape;370;p2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C’est généralement dû à une </a:t>
            </a:r>
            <a:r>
              <a:rPr b="1" i="0" lang="fr-FR" sz="2800" u="none">
                <a:solidFill>
                  <a:schemeClr val="dk1"/>
                </a:solidFill>
                <a:latin typeface="Times New Roman"/>
                <a:ea typeface="Times New Roman"/>
                <a:cs typeface="Times New Roman"/>
                <a:sym typeface="Times New Roman"/>
              </a:rPr>
              <a:t>incompatibilité de géométrie </a:t>
            </a:r>
            <a:r>
              <a:rPr b="0" i="0" lang="fr-FR" sz="2800" u="none">
                <a:solidFill>
                  <a:schemeClr val="dk1"/>
                </a:solidFill>
                <a:latin typeface="Times New Roman"/>
                <a:ea typeface="Times New Roman"/>
                <a:cs typeface="Times New Roman"/>
                <a:sym typeface="Times New Roman"/>
              </a:rPr>
              <a:t>entre les deux documents</a:t>
            </a:r>
            <a:endParaRPr/>
          </a:p>
          <a:p>
            <a:pPr indent="-342900" lvl="0" marL="34290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Par exemple si on essaye de géoréférencer un document de mauvaise qualité </a:t>
            </a:r>
            <a:r>
              <a:rPr lang="fr-FR" sz="2800"/>
              <a:t>géométrique</a:t>
            </a:r>
            <a:r>
              <a:rPr b="0" i="0" lang="fr-FR" sz="2800" u="none">
                <a:solidFill>
                  <a:schemeClr val="dk1"/>
                </a:solidFill>
                <a:latin typeface="Times New Roman"/>
                <a:ea typeface="Times New Roman"/>
                <a:cs typeface="Times New Roman"/>
                <a:sym typeface="Times New Roman"/>
              </a:rPr>
              <a:t>, de projection non rigoureuse, en prenant des points de calage dans un référentiel lambert…on aura toujours une RMS importante et hors tolérance: </a:t>
            </a:r>
            <a:r>
              <a:rPr lang="fr-FR" sz="2800"/>
              <a:t>c'est</a:t>
            </a:r>
            <a:r>
              <a:rPr b="0" i="0" lang="fr-FR" sz="2800" u="none">
                <a:solidFill>
                  <a:schemeClr val="dk1"/>
                </a:solidFill>
                <a:latin typeface="Times New Roman"/>
                <a:ea typeface="Times New Roman"/>
                <a:cs typeface="Times New Roman"/>
                <a:sym typeface="Times New Roman"/>
              </a:rPr>
              <a:t> simplement le signe de la différence de </a:t>
            </a:r>
            <a:r>
              <a:rPr lang="fr-FR" sz="2800"/>
              <a:t>géométrie</a:t>
            </a:r>
            <a:r>
              <a:rPr b="0" i="0" lang="fr-FR" sz="2800" u="none">
                <a:solidFill>
                  <a:schemeClr val="dk1"/>
                </a:solidFill>
                <a:latin typeface="Times New Roman"/>
                <a:ea typeface="Times New Roman"/>
                <a:cs typeface="Times New Roman"/>
                <a:sym typeface="Times New Roman"/>
              </a:rPr>
              <a:t> entre les deux documents...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3"/>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76" name="Google Shape;376;p2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Différence de géométrie...</a:t>
            </a:r>
            <a:endParaRPr/>
          </a:p>
        </p:txBody>
      </p:sp>
      <p:sp>
        <p:nvSpPr>
          <p:cNvPr id="377" name="Google Shape;377;p2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Différence de géométrie entre les deux documents !</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veut les mettre tout de même en superposition…</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va donc déformer le document le moins bon pour l’amener à la géomètrie du document de référence.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4"/>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83" name="Google Shape;383;p2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Modification de géométrie</a:t>
            </a:r>
            <a:endParaRPr/>
          </a:p>
        </p:txBody>
      </p:sp>
      <p:sp>
        <p:nvSpPr>
          <p:cNvPr id="384" name="Google Shape;384;p2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effectue alors une modification de géométrie</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Pour cela il faut prendre une fonction de transformation de type PROJECTIVE (ou ordre &gt;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5"/>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390" name="Google Shape;390;p2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Fonctions de transformation affines</a:t>
            </a:r>
            <a:endParaRPr/>
          </a:p>
        </p:txBody>
      </p:sp>
      <p:sp>
        <p:nvSpPr>
          <p:cNvPr id="391" name="Google Shape;391;p2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3200"/>
              <a:buFont typeface="Times New Roman"/>
              <a:buChar char="•"/>
            </a:pPr>
            <a:r>
              <a:rPr b="1" i="1" lang="fr-FR" sz="3200" u="none">
                <a:solidFill>
                  <a:schemeClr val="dk1"/>
                </a:solidFill>
                <a:latin typeface="Times New Roman"/>
                <a:ea typeface="Times New Roman"/>
                <a:cs typeface="Times New Roman"/>
                <a:sym typeface="Times New Roman"/>
              </a:rPr>
              <a:t>Ordre 1</a:t>
            </a:r>
            <a:r>
              <a:rPr b="0" i="0" lang="fr-FR" sz="3200" u="none">
                <a:solidFill>
                  <a:schemeClr val="dk1"/>
                </a:solidFill>
                <a:latin typeface="Times New Roman"/>
                <a:ea typeface="Times New Roman"/>
                <a:cs typeface="Times New Roman"/>
                <a:sym typeface="Times New Roman"/>
              </a:rPr>
              <a:t> : fonctions affine (dont transformation d ’Helmert) , ne déforme pas localement la géomètrie</a:t>
            </a:r>
            <a:endParaRPr/>
          </a:p>
          <a:p>
            <a:pPr indent="-342900" lvl="0" marL="342900" rtl="0" algn="l">
              <a:lnSpc>
                <a:spcPct val="9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Applique seulement des </a:t>
            </a:r>
            <a:endParaRPr/>
          </a:p>
          <a:p>
            <a:pPr indent="-285750" lvl="1" marL="742950" rtl="0" algn="l">
              <a:lnSpc>
                <a:spcPct val="9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rotations</a:t>
            </a:r>
            <a:endParaRPr/>
          </a:p>
          <a:p>
            <a:pPr indent="-285750" lvl="1" marL="742950" rtl="0" algn="l">
              <a:lnSpc>
                <a:spcPct val="9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homothéties</a:t>
            </a:r>
            <a:endParaRPr/>
          </a:p>
          <a:p>
            <a:pPr indent="-285750" lvl="1" marL="742950" rtl="0" algn="l">
              <a:lnSpc>
                <a:spcPct val="9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Translations</a:t>
            </a:r>
            <a:endParaRPr/>
          </a:p>
          <a:p>
            <a:pPr indent="-285750" lvl="1" marL="742950" rtl="0" algn="l">
              <a:lnSpc>
                <a:spcPct val="9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Obliquités (pas Helmert)</a:t>
            </a:r>
            <a:endParaRPr/>
          </a:p>
        </p:txBody>
      </p:sp>
      <p:sp>
        <p:nvSpPr>
          <p:cNvPr id="392" name="Google Shape;392;p25"/>
          <p:cNvSpPr txBox="1"/>
          <p:nvPr/>
        </p:nvSpPr>
        <p:spPr>
          <a:xfrm>
            <a:off x="3962400" y="4572000"/>
            <a:ext cx="685800" cy="5334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3" name="Google Shape;393;p25"/>
          <p:cNvSpPr/>
          <p:nvPr/>
        </p:nvSpPr>
        <p:spPr>
          <a:xfrm>
            <a:off x="5105400" y="4800600"/>
            <a:ext cx="914400" cy="152400"/>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4" name="Google Shape;394;p25"/>
          <p:cNvSpPr txBox="1"/>
          <p:nvPr/>
        </p:nvSpPr>
        <p:spPr>
          <a:xfrm rot="-1140000">
            <a:off x="6084887" y="3429000"/>
            <a:ext cx="1828800" cy="11430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5" name="Google Shape;395;p25"/>
          <p:cNvSpPr/>
          <p:nvPr/>
        </p:nvSpPr>
        <p:spPr>
          <a:xfrm rot="-720000">
            <a:off x="6011862" y="5229225"/>
            <a:ext cx="2209800" cy="1143000"/>
          </a:xfrm>
          <a:prstGeom prst="parallelogram">
            <a:avLst>
              <a:gd fmla="val 25000" name="adj"/>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6" name="Google Shape;396;p25"/>
          <p:cNvSpPr txBox="1"/>
          <p:nvPr/>
        </p:nvSpPr>
        <p:spPr>
          <a:xfrm>
            <a:off x="7143750" y="4457700"/>
            <a:ext cx="1581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fr-FR" sz="2400" u="none">
                <a:solidFill>
                  <a:schemeClr val="dk1"/>
                </a:solidFill>
                <a:latin typeface="Times New Roman"/>
                <a:ea typeface="Times New Roman"/>
                <a:cs typeface="Times New Roman"/>
                <a:sym typeface="Times New Roman"/>
              </a:rPr>
              <a:t>Helmert</a:t>
            </a:r>
            <a:endParaRPr/>
          </a:p>
        </p:txBody>
      </p:sp>
      <p:sp>
        <p:nvSpPr>
          <p:cNvPr id="397" name="Google Shape;397;p25"/>
          <p:cNvSpPr txBox="1"/>
          <p:nvPr/>
        </p:nvSpPr>
        <p:spPr>
          <a:xfrm>
            <a:off x="7143750" y="6257925"/>
            <a:ext cx="979487"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fr-FR" sz="2400" u="none">
                <a:solidFill>
                  <a:schemeClr val="dk1"/>
                </a:solidFill>
                <a:latin typeface="Times New Roman"/>
                <a:ea typeface="Times New Roman"/>
                <a:cs typeface="Times New Roman"/>
                <a:sym typeface="Times New Roman"/>
              </a:rPr>
              <a:t>Affine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03" name="Google Shape;403;p2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Fonctions de transformation projectives</a:t>
            </a:r>
            <a:endParaRPr/>
          </a:p>
        </p:txBody>
      </p:sp>
      <p:sp>
        <p:nvSpPr>
          <p:cNvPr id="404" name="Google Shape;404;p26"/>
          <p:cNvSpPr txBox="1"/>
          <p:nvPr>
            <p:ph idx="1" type="body"/>
          </p:nvPr>
        </p:nvSpPr>
        <p:spPr>
          <a:xfrm>
            <a:off x="685800" y="1905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1" i="1" lang="fr-FR" sz="3200" u="none">
                <a:solidFill>
                  <a:schemeClr val="dk1"/>
                </a:solidFill>
                <a:latin typeface="Times New Roman"/>
                <a:ea typeface="Times New Roman"/>
                <a:cs typeface="Times New Roman"/>
                <a:sym typeface="Times New Roman"/>
              </a:rPr>
              <a:t>Ordre 2</a:t>
            </a:r>
            <a:r>
              <a:rPr b="0" i="0" lang="fr-FR" sz="3200" u="none">
                <a:solidFill>
                  <a:schemeClr val="dk1"/>
                </a:solidFill>
                <a:latin typeface="Times New Roman"/>
                <a:ea typeface="Times New Roman"/>
                <a:cs typeface="Times New Roman"/>
                <a:sym typeface="Times New Roman"/>
              </a:rPr>
              <a:t> : fonctions </a:t>
            </a:r>
            <a:r>
              <a:rPr b="1" i="0" lang="fr-FR" sz="3200" u="none">
                <a:solidFill>
                  <a:schemeClr val="dk1"/>
                </a:solidFill>
                <a:latin typeface="Times New Roman"/>
                <a:ea typeface="Times New Roman"/>
                <a:cs typeface="Times New Roman"/>
                <a:sym typeface="Times New Roman"/>
              </a:rPr>
              <a:t>projective</a:t>
            </a:r>
            <a:r>
              <a:rPr b="0" i="0" lang="fr-FR" sz="3200" u="none">
                <a:solidFill>
                  <a:schemeClr val="dk1"/>
                </a:solidFill>
                <a:latin typeface="Times New Roman"/>
                <a:ea typeface="Times New Roman"/>
                <a:cs typeface="Times New Roman"/>
                <a:sym typeface="Times New Roman"/>
              </a:rPr>
              <a:t>, déforme la géomètrie des figures</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Applique seulement des fonctions mathématiques autres, capables de déformer localement</a:t>
            </a:r>
            <a:endParaRPr/>
          </a:p>
        </p:txBody>
      </p:sp>
      <p:sp>
        <p:nvSpPr>
          <p:cNvPr id="405" name="Google Shape;405;p26"/>
          <p:cNvSpPr txBox="1"/>
          <p:nvPr/>
        </p:nvSpPr>
        <p:spPr>
          <a:xfrm>
            <a:off x="2057400" y="4648200"/>
            <a:ext cx="685800" cy="5334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6" name="Google Shape;406;p26"/>
          <p:cNvSpPr/>
          <p:nvPr/>
        </p:nvSpPr>
        <p:spPr>
          <a:xfrm>
            <a:off x="3276600" y="4876800"/>
            <a:ext cx="914400" cy="152400"/>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7" name="Google Shape;407;p26"/>
          <p:cNvSpPr/>
          <p:nvPr/>
        </p:nvSpPr>
        <p:spPr>
          <a:xfrm>
            <a:off x="4859337" y="4292600"/>
            <a:ext cx="1944687" cy="1512887"/>
          </a:xfrm>
          <a:custGeom>
            <a:rect b="b" l="l" r="r" t="t"/>
            <a:pathLst>
              <a:path extrusionOk="0" h="953" w="1225">
                <a:moveTo>
                  <a:pt x="0" y="953"/>
                </a:moveTo>
                <a:lnTo>
                  <a:pt x="46" y="681"/>
                </a:lnTo>
                <a:lnTo>
                  <a:pt x="137" y="227"/>
                </a:lnTo>
                <a:lnTo>
                  <a:pt x="137" y="182"/>
                </a:lnTo>
                <a:lnTo>
                  <a:pt x="908" y="46"/>
                </a:lnTo>
                <a:lnTo>
                  <a:pt x="1225" y="0"/>
                </a:lnTo>
                <a:lnTo>
                  <a:pt x="953" y="771"/>
                </a:lnTo>
                <a:lnTo>
                  <a:pt x="908" y="862"/>
                </a:lnTo>
                <a:lnTo>
                  <a:pt x="91" y="953"/>
                </a:lnTo>
                <a:lnTo>
                  <a:pt x="0" y="953"/>
                </a:lnTo>
                <a:close/>
              </a:path>
            </a:pathLst>
          </a:custGeom>
          <a:solidFill>
            <a:schemeClr val="accent1"/>
          </a:solid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7"/>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13" name="Google Shape;413;p2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Fonctions projectives</a:t>
            </a:r>
            <a:endParaRPr/>
          </a:p>
        </p:txBody>
      </p:sp>
      <p:sp>
        <p:nvSpPr>
          <p:cNvPr id="414" name="Google Shape;414;p2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Nécessitent plus de points de calage : au</a:t>
            </a:r>
            <a:endParaRPr b="1"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Bien répartis sur </a:t>
            </a:r>
            <a:r>
              <a:rPr b="1" i="0" lang="fr-FR" sz="3200" u="none">
                <a:solidFill>
                  <a:schemeClr val="dk1"/>
                </a:solidFill>
                <a:latin typeface="Times New Roman"/>
                <a:ea typeface="Times New Roman"/>
                <a:cs typeface="Times New Roman"/>
                <a:sym typeface="Times New Roman"/>
              </a:rPr>
              <a:t>minimum 6 points </a:t>
            </a:r>
            <a:r>
              <a:rPr b="0" i="0" lang="fr-FR" sz="3200" u="none">
                <a:solidFill>
                  <a:schemeClr val="dk1"/>
                </a:solidFill>
                <a:latin typeface="Times New Roman"/>
                <a:ea typeface="Times New Roman"/>
                <a:cs typeface="Times New Roman"/>
                <a:sym typeface="Times New Roman"/>
              </a:rPr>
              <a:t>le document</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Risque pour traiter des zones très étendues, bien pour le local</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Attention, ça déforme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8"/>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20" name="Google Shape;420;p28"/>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000"/>
              <a:buFont typeface="Times New Roman"/>
              <a:buNone/>
            </a:pPr>
            <a:r>
              <a:rPr b="0" i="0" lang="fr-FR" sz="4000" u="none">
                <a:solidFill>
                  <a:schemeClr val="dk2"/>
                </a:solidFill>
                <a:latin typeface="Times New Roman"/>
                <a:ea typeface="Times New Roman"/>
                <a:cs typeface="Times New Roman"/>
                <a:sym typeface="Times New Roman"/>
              </a:rPr>
              <a:t>Compléments sur les transformations affine – Helmert - projective – </a:t>
            </a:r>
            <a:br>
              <a:rPr b="0" i="0" lang="fr-FR" sz="4000" u="none">
                <a:solidFill>
                  <a:schemeClr val="dk2"/>
                </a:solidFill>
                <a:latin typeface="Times New Roman"/>
                <a:ea typeface="Times New Roman"/>
                <a:cs typeface="Times New Roman"/>
                <a:sym typeface="Times New Roman"/>
              </a:rPr>
            </a:br>
            <a:r>
              <a:rPr b="0" i="0" lang="fr-FR" sz="4000" u="none">
                <a:solidFill>
                  <a:schemeClr val="dk2"/>
                </a:solidFill>
                <a:latin typeface="Times New Roman"/>
                <a:ea typeface="Times New Roman"/>
                <a:cs typeface="Times New Roman"/>
                <a:sym typeface="Times New Roman"/>
              </a:rPr>
              <a:t>RMS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9"/>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26" name="Google Shape;426;p2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Transformation affine</a:t>
            </a:r>
            <a:endParaRPr/>
          </a:p>
        </p:txBody>
      </p:sp>
      <p:sp>
        <p:nvSpPr>
          <p:cNvPr id="427" name="Google Shape;427;p2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1400"/>
              <a:buFont typeface="Times New Roman"/>
              <a:buChar char="•"/>
            </a:pPr>
            <a:r>
              <a:rPr b="0" i="1" lang="fr-FR" sz="1400" u="none">
                <a:solidFill>
                  <a:schemeClr val="dk1"/>
                </a:solidFill>
                <a:latin typeface="Times New Roman"/>
                <a:ea typeface="Times New Roman"/>
                <a:cs typeface="Times New Roman"/>
                <a:sym typeface="Times New Roman"/>
              </a:rPr>
              <a:t>C’est Euler, en 1748, qui est à l’origine du terme « transformation affine », car dit-il, « deux courbes images l’une de l’autre par une telle transformation présentent entre elles une certaine affinité ».</a:t>
            </a:r>
            <a:r>
              <a:rPr b="0" i="0" lang="fr-FR"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La fonction de transformation affine est la suivante : </a:t>
            </a:r>
            <a:endParaRPr/>
          </a:p>
          <a:p>
            <a:pPr indent="-342900" lvl="0" marL="342900" rtl="0" algn="l">
              <a:lnSpc>
                <a:spcPct val="10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X = Ax + By + C </a:t>
            </a:r>
            <a:endParaRPr/>
          </a:p>
          <a:p>
            <a:pPr indent="-342900" lvl="0" marL="342900" rtl="0" algn="l">
              <a:lnSpc>
                <a:spcPct val="100000"/>
              </a:lnSpc>
              <a:spcBef>
                <a:spcPts val="64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Y = Dx + Ey + F</a:t>
            </a:r>
            <a:r>
              <a:rPr b="0" i="0" lang="fr-FR"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où x et y sont les coordonnées de la couche en entrée </a:t>
            </a:r>
            <a:endParaRPr/>
          </a:p>
          <a:p>
            <a:pPr indent="-342900" lvl="0" marL="342900" rtl="0" algn="l">
              <a:lnSpc>
                <a:spcPct val="10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et X et Y les coordonnées transformées. </a:t>
            </a:r>
            <a:endParaRPr/>
          </a:p>
          <a:p>
            <a:pPr indent="-342900" lvl="0" marL="342900" rtl="0" algn="l">
              <a:lnSpc>
                <a:spcPct val="10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La transformation affine nécessite au moins trois points de calage</a:t>
            </a:r>
            <a:endParaRPr/>
          </a:p>
          <a:p>
            <a:pPr indent="-342900" lvl="0" marL="342900" rtl="0" algn="l">
              <a:lnSpc>
                <a:spcPct val="10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Mais avec 3 points (6 équations, 6 inconnues : une seule solution donc RMS = 0…pas de contrôle)</a:t>
            </a:r>
            <a:endParaRPr/>
          </a:p>
          <a:p>
            <a:pPr indent="-342900" lvl="0" marL="342900" rtl="0" algn="l">
              <a:lnSpc>
                <a:spcPct val="10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Donc au moins 4 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cap="none" strike="noStrike">
                <a:solidFill>
                  <a:schemeClr val="dk1"/>
                </a:solidFill>
                <a:latin typeface="Times New Roman"/>
                <a:ea typeface="Times New Roman"/>
                <a:cs typeface="Times New Roman"/>
                <a:sym typeface="Times New Roman"/>
              </a:rPr>
              <a:t>Frédéric Pouget Université de La Rochelle</a:t>
            </a:r>
            <a:endParaRPr/>
          </a:p>
        </p:txBody>
      </p:sp>
      <p:sp>
        <p:nvSpPr>
          <p:cNvPr id="80" name="Google Shape;80;p3"/>
          <p:cNvSpPr txBox="1"/>
          <p:nvPr/>
        </p:nvSpPr>
        <p:spPr>
          <a:xfrm>
            <a:off x="4556125" y="2338387"/>
            <a:ext cx="692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cap="none" strike="noStrike">
                <a:solidFill>
                  <a:schemeClr val="dk1"/>
                </a:solidFill>
                <a:latin typeface="Arial"/>
                <a:ea typeface="Arial"/>
                <a:cs typeface="Arial"/>
                <a:sym typeface="Arial"/>
              </a:rPr>
              <a:t>3145</a:t>
            </a:r>
            <a:endParaRPr/>
          </a:p>
        </p:txBody>
      </p:sp>
      <p:sp>
        <p:nvSpPr>
          <p:cNvPr id="81" name="Google Shape;81;p3"/>
          <p:cNvSpPr txBox="1"/>
          <p:nvPr/>
        </p:nvSpPr>
        <p:spPr>
          <a:xfrm>
            <a:off x="365125" y="2414587"/>
            <a:ext cx="692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cap="none" strike="noStrike">
                <a:solidFill>
                  <a:schemeClr val="dk1"/>
                </a:solidFill>
                <a:latin typeface="Arial"/>
                <a:ea typeface="Arial"/>
                <a:cs typeface="Arial"/>
                <a:sym typeface="Arial"/>
              </a:rPr>
              <a:t>3145</a:t>
            </a:r>
            <a:endParaRPr/>
          </a:p>
        </p:txBody>
      </p:sp>
      <p:sp>
        <p:nvSpPr>
          <p:cNvPr id="82" name="Google Shape;82;p3"/>
          <p:cNvSpPr txBox="1"/>
          <p:nvPr/>
        </p:nvSpPr>
        <p:spPr>
          <a:xfrm>
            <a:off x="365125" y="3633787"/>
            <a:ext cx="692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cap="none" strike="noStrike">
                <a:solidFill>
                  <a:schemeClr val="dk1"/>
                </a:solidFill>
                <a:latin typeface="Arial"/>
                <a:ea typeface="Arial"/>
                <a:cs typeface="Arial"/>
                <a:sym typeface="Arial"/>
              </a:rPr>
              <a:t>3125</a:t>
            </a:r>
            <a:endParaRPr/>
          </a:p>
        </p:txBody>
      </p:sp>
      <p:sp>
        <p:nvSpPr>
          <p:cNvPr id="83" name="Google Shape;83;p3"/>
          <p:cNvSpPr txBox="1"/>
          <p:nvPr/>
        </p:nvSpPr>
        <p:spPr>
          <a:xfrm>
            <a:off x="4556125" y="3557587"/>
            <a:ext cx="692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cap="none" strike="noStrike">
                <a:solidFill>
                  <a:schemeClr val="dk1"/>
                </a:solidFill>
                <a:latin typeface="Arial"/>
                <a:ea typeface="Arial"/>
                <a:cs typeface="Arial"/>
                <a:sym typeface="Arial"/>
              </a:rPr>
              <a:t>3125</a:t>
            </a:r>
            <a:endParaRPr/>
          </a:p>
        </p:txBody>
      </p:sp>
      <p:sp>
        <p:nvSpPr>
          <p:cNvPr id="84" name="Google Shape;84;p3"/>
          <p:cNvSpPr txBox="1"/>
          <p:nvPr/>
        </p:nvSpPr>
        <p:spPr>
          <a:xfrm>
            <a:off x="1149350" y="2216150"/>
            <a:ext cx="3340100" cy="19685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5" name="Google Shape;85;p3"/>
          <p:cNvGrpSpPr/>
          <p:nvPr/>
        </p:nvGrpSpPr>
        <p:grpSpPr>
          <a:xfrm>
            <a:off x="1447800" y="2514600"/>
            <a:ext cx="152400" cy="152400"/>
            <a:chOff x="912" y="1584"/>
            <a:chExt cx="96" cy="96"/>
          </a:xfrm>
        </p:grpSpPr>
        <p:cxnSp>
          <p:nvCxnSpPr>
            <p:cNvPr id="86" name="Google Shape;86;p3"/>
            <p:cNvCxnSpPr/>
            <p:nvPr/>
          </p:nvCxnSpPr>
          <p:spPr>
            <a:xfrm>
              <a:off x="960" y="1584"/>
              <a:ext cx="0" cy="96"/>
            </a:xfrm>
            <a:prstGeom prst="straightConnector1">
              <a:avLst/>
            </a:prstGeom>
            <a:noFill/>
            <a:ln cap="flat" cmpd="sng" w="12700">
              <a:solidFill>
                <a:schemeClr val="dk1"/>
              </a:solidFill>
              <a:prstDash val="solid"/>
              <a:miter lim="800000"/>
              <a:headEnd len="med" w="med" type="none"/>
              <a:tailEnd len="med" w="med" type="none"/>
            </a:ln>
          </p:spPr>
        </p:cxnSp>
        <p:cxnSp>
          <p:nvCxnSpPr>
            <p:cNvPr id="87" name="Google Shape;87;p3"/>
            <p:cNvCxnSpPr/>
            <p:nvPr/>
          </p:nvCxnSpPr>
          <p:spPr>
            <a:xfrm>
              <a:off x="912" y="1632"/>
              <a:ext cx="96" cy="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88" name="Google Shape;88;p3"/>
          <p:cNvGrpSpPr/>
          <p:nvPr/>
        </p:nvGrpSpPr>
        <p:grpSpPr>
          <a:xfrm>
            <a:off x="1600200" y="3733800"/>
            <a:ext cx="152400" cy="152400"/>
            <a:chOff x="1008" y="2352"/>
            <a:chExt cx="96" cy="96"/>
          </a:xfrm>
        </p:grpSpPr>
        <p:cxnSp>
          <p:nvCxnSpPr>
            <p:cNvPr id="89" name="Google Shape;89;p3"/>
            <p:cNvCxnSpPr/>
            <p:nvPr/>
          </p:nvCxnSpPr>
          <p:spPr>
            <a:xfrm>
              <a:off x="1056" y="2352"/>
              <a:ext cx="0" cy="96"/>
            </a:xfrm>
            <a:prstGeom prst="straightConnector1">
              <a:avLst/>
            </a:prstGeom>
            <a:noFill/>
            <a:ln cap="flat" cmpd="sng" w="12700">
              <a:solidFill>
                <a:schemeClr val="dk1"/>
              </a:solidFill>
              <a:prstDash val="solid"/>
              <a:miter lim="800000"/>
              <a:headEnd len="med" w="med" type="none"/>
              <a:tailEnd len="med" w="med" type="none"/>
            </a:ln>
          </p:spPr>
        </p:cxnSp>
        <p:cxnSp>
          <p:nvCxnSpPr>
            <p:cNvPr id="90" name="Google Shape;90;p3"/>
            <p:cNvCxnSpPr/>
            <p:nvPr/>
          </p:nvCxnSpPr>
          <p:spPr>
            <a:xfrm>
              <a:off x="1008" y="2400"/>
              <a:ext cx="96" cy="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91" name="Google Shape;91;p3"/>
          <p:cNvGrpSpPr/>
          <p:nvPr/>
        </p:nvGrpSpPr>
        <p:grpSpPr>
          <a:xfrm>
            <a:off x="3733800" y="3657600"/>
            <a:ext cx="152400" cy="152400"/>
            <a:chOff x="2304" y="2304"/>
            <a:chExt cx="96" cy="96"/>
          </a:xfrm>
        </p:grpSpPr>
        <p:cxnSp>
          <p:nvCxnSpPr>
            <p:cNvPr id="92" name="Google Shape;92;p3"/>
            <p:cNvCxnSpPr/>
            <p:nvPr/>
          </p:nvCxnSpPr>
          <p:spPr>
            <a:xfrm>
              <a:off x="2352" y="2304"/>
              <a:ext cx="0" cy="96"/>
            </a:xfrm>
            <a:prstGeom prst="straightConnector1">
              <a:avLst/>
            </a:prstGeom>
            <a:noFill/>
            <a:ln cap="flat" cmpd="sng" w="12700">
              <a:solidFill>
                <a:schemeClr val="dk1"/>
              </a:solidFill>
              <a:prstDash val="solid"/>
              <a:miter lim="800000"/>
              <a:headEnd len="med" w="med" type="none"/>
              <a:tailEnd len="med" w="med" type="none"/>
            </a:ln>
          </p:spPr>
        </p:cxnSp>
        <p:cxnSp>
          <p:nvCxnSpPr>
            <p:cNvPr id="93" name="Google Shape;93;p3"/>
            <p:cNvCxnSpPr/>
            <p:nvPr/>
          </p:nvCxnSpPr>
          <p:spPr>
            <a:xfrm>
              <a:off x="2304" y="2352"/>
              <a:ext cx="96" cy="0"/>
            </a:xfrm>
            <a:prstGeom prst="straightConnector1">
              <a:avLst/>
            </a:prstGeom>
            <a:noFill/>
            <a:ln cap="flat" cmpd="sng" w="12700">
              <a:solidFill>
                <a:schemeClr val="dk1"/>
              </a:solidFill>
              <a:prstDash val="solid"/>
              <a:miter lim="800000"/>
              <a:headEnd len="med" w="med" type="none"/>
              <a:tailEnd len="med" w="med" type="none"/>
            </a:ln>
          </p:spPr>
        </p:cxnSp>
      </p:grpSp>
      <p:grpSp>
        <p:nvGrpSpPr>
          <p:cNvPr id="94" name="Google Shape;94;p3"/>
          <p:cNvGrpSpPr/>
          <p:nvPr/>
        </p:nvGrpSpPr>
        <p:grpSpPr>
          <a:xfrm>
            <a:off x="3886200" y="2438400"/>
            <a:ext cx="152400" cy="152400"/>
            <a:chOff x="2448" y="1536"/>
            <a:chExt cx="96" cy="96"/>
          </a:xfrm>
        </p:grpSpPr>
        <p:cxnSp>
          <p:nvCxnSpPr>
            <p:cNvPr id="95" name="Google Shape;95;p3"/>
            <p:cNvCxnSpPr/>
            <p:nvPr/>
          </p:nvCxnSpPr>
          <p:spPr>
            <a:xfrm>
              <a:off x="2496" y="1536"/>
              <a:ext cx="0" cy="96"/>
            </a:xfrm>
            <a:prstGeom prst="straightConnector1">
              <a:avLst/>
            </a:prstGeom>
            <a:noFill/>
            <a:ln cap="flat" cmpd="sng" w="12700">
              <a:solidFill>
                <a:schemeClr val="dk1"/>
              </a:solidFill>
              <a:prstDash val="solid"/>
              <a:miter lim="800000"/>
              <a:headEnd len="med" w="med" type="none"/>
              <a:tailEnd len="med" w="med" type="none"/>
            </a:ln>
          </p:spPr>
        </p:cxnSp>
        <p:cxnSp>
          <p:nvCxnSpPr>
            <p:cNvPr id="96" name="Google Shape;96;p3"/>
            <p:cNvCxnSpPr/>
            <p:nvPr/>
          </p:nvCxnSpPr>
          <p:spPr>
            <a:xfrm>
              <a:off x="2448" y="1584"/>
              <a:ext cx="96" cy="0"/>
            </a:xfrm>
            <a:prstGeom prst="straightConnector1">
              <a:avLst/>
            </a:prstGeom>
            <a:noFill/>
            <a:ln cap="flat" cmpd="sng" w="12700">
              <a:solidFill>
                <a:schemeClr val="dk1"/>
              </a:solidFill>
              <a:prstDash val="solid"/>
              <a:miter lim="800000"/>
              <a:headEnd len="med" w="med" type="none"/>
              <a:tailEnd len="med" w="med" type="none"/>
            </a:ln>
          </p:spPr>
        </p:cxnSp>
      </p:grpSp>
      <p:sp>
        <p:nvSpPr>
          <p:cNvPr id="97" name="Google Shape;97;p3"/>
          <p:cNvSpPr txBox="1"/>
          <p:nvPr/>
        </p:nvSpPr>
        <p:spPr>
          <a:xfrm>
            <a:off x="1279525" y="1804987"/>
            <a:ext cx="565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a:solidFill>
                  <a:schemeClr val="dk1"/>
                </a:solidFill>
                <a:latin typeface="Arial"/>
                <a:ea typeface="Arial"/>
                <a:cs typeface="Arial"/>
                <a:sym typeface="Arial"/>
              </a:rPr>
              <a:t>539</a:t>
            </a:r>
            <a:endParaRPr/>
          </a:p>
        </p:txBody>
      </p:sp>
      <p:cxnSp>
        <p:nvCxnSpPr>
          <p:cNvPr id="98" name="Google Shape;98;p3"/>
          <p:cNvCxnSpPr/>
          <p:nvPr/>
        </p:nvCxnSpPr>
        <p:spPr>
          <a:xfrm rot="10800000">
            <a:off x="1524000" y="2209800"/>
            <a:ext cx="0" cy="76200"/>
          </a:xfrm>
          <a:prstGeom prst="straightConnector1">
            <a:avLst/>
          </a:prstGeom>
          <a:noFill/>
          <a:ln cap="flat" cmpd="sng" w="12700">
            <a:solidFill>
              <a:schemeClr val="dk1"/>
            </a:solidFill>
            <a:prstDash val="solid"/>
            <a:miter lim="800000"/>
            <a:headEnd len="med" w="med" type="none"/>
            <a:tailEnd len="med" w="med" type="none"/>
          </a:ln>
        </p:spPr>
      </p:cxnSp>
      <p:sp>
        <p:nvSpPr>
          <p:cNvPr id="99" name="Google Shape;99;p3"/>
          <p:cNvSpPr txBox="1"/>
          <p:nvPr/>
        </p:nvSpPr>
        <p:spPr>
          <a:xfrm>
            <a:off x="1431925" y="4243387"/>
            <a:ext cx="565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a:solidFill>
                  <a:schemeClr val="dk1"/>
                </a:solidFill>
                <a:latin typeface="Arial"/>
                <a:ea typeface="Arial"/>
                <a:cs typeface="Arial"/>
                <a:sym typeface="Arial"/>
              </a:rPr>
              <a:t>539</a:t>
            </a:r>
            <a:endParaRPr/>
          </a:p>
        </p:txBody>
      </p:sp>
      <p:sp>
        <p:nvSpPr>
          <p:cNvPr id="100" name="Google Shape;100;p3"/>
          <p:cNvSpPr txBox="1"/>
          <p:nvPr/>
        </p:nvSpPr>
        <p:spPr>
          <a:xfrm>
            <a:off x="3489325" y="4243387"/>
            <a:ext cx="565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a:solidFill>
                  <a:schemeClr val="dk1"/>
                </a:solidFill>
                <a:latin typeface="Arial"/>
                <a:ea typeface="Arial"/>
                <a:cs typeface="Arial"/>
                <a:sym typeface="Arial"/>
              </a:rPr>
              <a:t>567</a:t>
            </a:r>
            <a:endParaRPr/>
          </a:p>
        </p:txBody>
      </p:sp>
      <p:sp>
        <p:nvSpPr>
          <p:cNvPr id="101" name="Google Shape;101;p3"/>
          <p:cNvSpPr txBox="1"/>
          <p:nvPr/>
        </p:nvSpPr>
        <p:spPr>
          <a:xfrm>
            <a:off x="3641725" y="1804987"/>
            <a:ext cx="565150" cy="36671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0" lang="fr-FR" sz="1800" u="none">
                <a:solidFill>
                  <a:schemeClr val="dk1"/>
                </a:solidFill>
                <a:latin typeface="Arial"/>
                <a:ea typeface="Arial"/>
                <a:cs typeface="Arial"/>
                <a:sym typeface="Arial"/>
              </a:rPr>
              <a:t>567</a:t>
            </a:r>
            <a:endParaRPr/>
          </a:p>
        </p:txBody>
      </p:sp>
      <p:cxnSp>
        <p:nvCxnSpPr>
          <p:cNvPr id="102" name="Google Shape;102;p3"/>
          <p:cNvCxnSpPr/>
          <p:nvPr/>
        </p:nvCxnSpPr>
        <p:spPr>
          <a:xfrm rot="10800000">
            <a:off x="3962400" y="2209800"/>
            <a:ext cx="0" cy="76200"/>
          </a:xfrm>
          <a:prstGeom prst="straightConnector1">
            <a:avLst/>
          </a:prstGeom>
          <a:noFill/>
          <a:ln cap="flat" cmpd="sng" w="12700">
            <a:solidFill>
              <a:schemeClr val="dk1"/>
            </a:solidFill>
            <a:prstDash val="solid"/>
            <a:miter lim="800000"/>
            <a:headEnd len="med" w="med" type="none"/>
            <a:tailEnd len="med" w="med" type="none"/>
          </a:ln>
        </p:spPr>
      </p:cxnSp>
      <p:cxnSp>
        <p:nvCxnSpPr>
          <p:cNvPr id="103" name="Google Shape;103;p3"/>
          <p:cNvCxnSpPr/>
          <p:nvPr/>
        </p:nvCxnSpPr>
        <p:spPr>
          <a:xfrm rot="10800000">
            <a:off x="1676400" y="4114800"/>
            <a:ext cx="0" cy="76200"/>
          </a:xfrm>
          <a:prstGeom prst="straightConnector1">
            <a:avLst/>
          </a:prstGeom>
          <a:noFill/>
          <a:ln cap="flat" cmpd="sng" w="12700">
            <a:solidFill>
              <a:schemeClr val="dk1"/>
            </a:solidFill>
            <a:prstDash val="solid"/>
            <a:miter lim="800000"/>
            <a:headEnd len="med" w="med" type="none"/>
            <a:tailEnd len="med" w="med" type="none"/>
          </a:ln>
        </p:spPr>
      </p:cxnSp>
      <p:cxnSp>
        <p:nvCxnSpPr>
          <p:cNvPr id="104" name="Google Shape;104;p3"/>
          <p:cNvCxnSpPr/>
          <p:nvPr/>
        </p:nvCxnSpPr>
        <p:spPr>
          <a:xfrm rot="10800000">
            <a:off x="3810000" y="4114800"/>
            <a:ext cx="0" cy="76200"/>
          </a:xfrm>
          <a:prstGeom prst="straightConnector1">
            <a:avLst/>
          </a:prstGeom>
          <a:noFill/>
          <a:ln cap="flat" cmpd="sng" w="12700">
            <a:solidFill>
              <a:schemeClr val="dk1"/>
            </a:solidFill>
            <a:prstDash val="solid"/>
            <a:miter lim="800000"/>
            <a:headEnd len="med" w="med" type="none"/>
            <a:tailEnd len="med" w="med" type="none"/>
          </a:ln>
        </p:spPr>
      </p:cxnSp>
      <p:cxnSp>
        <p:nvCxnSpPr>
          <p:cNvPr id="105" name="Google Shape;105;p3"/>
          <p:cNvCxnSpPr/>
          <p:nvPr/>
        </p:nvCxnSpPr>
        <p:spPr>
          <a:xfrm rot="10800000">
            <a:off x="4419600" y="2514600"/>
            <a:ext cx="76200" cy="0"/>
          </a:xfrm>
          <a:prstGeom prst="straightConnector1">
            <a:avLst/>
          </a:prstGeom>
          <a:noFill/>
          <a:ln cap="flat" cmpd="sng" w="12700">
            <a:solidFill>
              <a:schemeClr val="dk1"/>
            </a:solidFill>
            <a:prstDash val="solid"/>
            <a:miter lim="800000"/>
            <a:headEnd len="med" w="med" type="none"/>
            <a:tailEnd len="med" w="med" type="none"/>
          </a:ln>
        </p:spPr>
      </p:cxnSp>
      <p:cxnSp>
        <p:nvCxnSpPr>
          <p:cNvPr id="106" name="Google Shape;106;p3"/>
          <p:cNvCxnSpPr/>
          <p:nvPr/>
        </p:nvCxnSpPr>
        <p:spPr>
          <a:xfrm rot="10800000">
            <a:off x="4419600" y="3733800"/>
            <a:ext cx="76200" cy="0"/>
          </a:xfrm>
          <a:prstGeom prst="straightConnector1">
            <a:avLst/>
          </a:prstGeom>
          <a:noFill/>
          <a:ln cap="flat" cmpd="sng" w="12700">
            <a:solidFill>
              <a:schemeClr val="dk1"/>
            </a:solidFill>
            <a:prstDash val="solid"/>
            <a:miter lim="800000"/>
            <a:headEnd len="med" w="med" type="none"/>
            <a:tailEnd len="med" w="med" type="none"/>
          </a:ln>
        </p:spPr>
      </p:cxnSp>
      <p:cxnSp>
        <p:nvCxnSpPr>
          <p:cNvPr id="107" name="Google Shape;107;p3"/>
          <p:cNvCxnSpPr/>
          <p:nvPr/>
        </p:nvCxnSpPr>
        <p:spPr>
          <a:xfrm>
            <a:off x="1143000" y="2590800"/>
            <a:ext cx="76200" cy="0"/>
          </a:xfrm>
          <a:prstGeom prst="straightConnector1">
            <a:avLst/>
          </a:prstGeom>
          <a:noFill/>
          <a:ln cap="flat" cmpd="sng" w="12700">
            <a:solidFill>
              <a:schemeClr val="dk1"/>
            </a:solidFill>
            <a:prstDash val="solid"/>
            <a:miter lim="800000"/>
            <a:headEnd len="med" w="med" type="none"/>
            <a:tailEnd len="med" w="med" type="none"/>
          </a:ln>
        </p:spPr>
      </p:cxnSp>
      <p:cxnSp>
        <p:nvCxnSpPr>
          <p:cNvPr id="108" name="Google Shape;108;p3"/>
          <p:cNvCxnSpPr/>
          <p:nvPr/>
        </p:nvCxnSpPr>
        <p:spPr>
          <a:xfrm>
            <a:off x="1143000" y="3810000"/>
            <a:ext cx="76200" cy="0"/>
          </a:xfrm>
          <a:prstGeom prst="straightConnector1">
            <a:avLst/>
          </a:prstGeom>
          <a:noFill/>
          <a:ln cap="flat" cmpd="sng" w="12700">
            <a:solidFill>
              <a:schemeClr val="dk1"/>
            </a:solidFill>
            <a:prstDash val="solid"/>
            <a:miter lim="800000"/>
            <a:headEnd len="med" w="med" type="none"/>
            <a:tailEnd len="med" w="med" type="none"/>
          </a:ln>
        </p:spPr>
      </p:cxnSp>
      <p:sp>
        <p:nvSpPr>
          <p:cNvPr id="109" name="Google Shape;109;p3"/>
          <p:cNvSpPr/>
          <p:nvPr/>
        </p:nvSpPr>
        <p:spPr>
          <a:xfrm>
            <a:off x="1981200" y="2933700"/>
            <a:ext cx="1468437" cy="420687"/>
          </a:xfrm>
          <a:custGeom>
            <a:rect b="b" l="l" r="r" t="t"/>
            <a:pathLst>
              <a:path extrusionOk="0" h="265" w="925">
                <a:moveTo>
                  <a:pt x="0" y="264"/>
                </a:moveTo>
                <a:lnTo>
                  <a:pt x="36" y="240"/>
                </a:lnTo>
                <a:lnTo>
                  <a:pt x="60" y="204"/>
                </a:lnTo>
                <a:lnTo>
                  <a:pt x="108" y="192"/>
                </a:lnTo>
                <a:lnTo>
                  <a:pt x="156" y="168"/>
                </a:lnTo>
                <a:lnTo>
                  <a:pt x="204" y="156"/>
                </a:lnTo>
                <a:lnTo>
                  <a:pt x="252" y="132"/>
                </a:lnTo>
                <a:lnTo>
                  <a:pt x="300" y="108"/>
                </a:lnTo>
                <a:lnTo>
                  <a:pt x="348" y="84"/>
                </a:lnTo>
                <a:lnTo>
                  <a:pt x="396" y="60"/>
                </a:lnTo>
                <a:lnTo>
                  <a:pt x="444" y="36"/>
                </a:lnTo>
                <a:lnTo>
                  <a:pt x="492" y="24"/>
                </a:lnTo>
                <a:lnTo>
                  <a:pt x="540" y="12"/>
                </a:lnTo>
                <a:lnTo>
                  <a:pt x="588" y="0"/>
                </a:lnTo>
                <a:lnTo>
                  <a:pt x="636" y="0"/>
                </a:lnTo>
                <a:lnTo>
                  <a:pt x="684" y="0"/>
                </a:lnTo>
                <a:lnTo>
                  <a:pt x="732" y="24"/>
                </a:lnTo>
                <a:lnTo>
                  <a:pt x="756" y="72"/>
                </a:lnTo>
                <a:lnTo>
                  <a:pt x="804" y="96"/>
                </a:lnTo>
                <a:lnTo>
                  <a:pt x="804" y="144"/>
                </a:lnTo>
                <a:lnTo>
                  <a:pt x="852" y="168"/>
                </a:lnTo>
                <a:lnTo>
                  <a:pt x="900" y="192"/>
                </a:lnTo>
                <a:lnTo>
                  <a:pt x="924" y="240"/>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10" name="Google Shape;110;p3"/>
          <p:cNvGrpSpPr/>
          <p:nvPr/>
        </p:nvGrpSpPr>
        <p:grpSpPr>
          <a:xfrm>
            <a:off x="1752600" y="2438400"/>
            <a:ext cx="763587" cy="1601787"/>
            <a:chOff x="1104" y="1536"/>
            <a:chExt cx="481" cy="1009"/>
          </a:xfrm>
        </p:grpSpPr>
        <p:grpSp>
          <p:nvGrpSpPr>
            <p:cNvPr id="111" name="Google Shape;111;p3"/>
            <p:cNvGrpSpPr/>
            <p:nvPr/>
          </p:nvGrpSpPr>
          <p:grpSpPr>
            <a:xfrm>
              <a:off x="1108" y="1540"/>
              <a:ext cx="218" cy="373"/>
              <a:chOff x="1108" y="1540"/>
              <a:chExt cx="218" cy="373"/>
            </a:xfrm>
          </p:grpSpPr>
          <p:sp>
            <p:nvSpPr>
              <p:cNvPr id="112" name="Google Shape;112;p3"/>
              <p:cNvSpPr/>
              <p:nvPr/>
            </p:nvSpPr>
            <p:spPr>
              <a:xfrm>
                <a:off x="1108" y="1540"/>
                <a:ext cx="218" cy="155"/>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13" name="Google Shape;113;p3"/>
              <p:cNvSpPr txBox="1"/>
              <p:nvPr/>
            </p:nvSpPr>
            <p:spPr>
              <a:xfrm>
                <a:off x="1108" y="1703"/>
                <a:ext cx="218" cy="21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14" name="Google Shape;114;p3"/>
            <p:cNvSpPr/>
            <p:nvPr/>
          </p:nvSpPr>
          <p:spPr>
            <a:xfrm>
              <a:off x="1160" y="1863"/>
              <a:ext cx="425" cy="682"/>
            </a:xfrm>
            <a:custGeom>
              <a:rect b="b" l="l" r="r" t="t"/>
              <a:pathLst>
                <a:path extrusionOk="0" h="682" w="425">
                  <a:moveTo>
                    <a:pt x="0" y="0"/>
                  </a:moveTo>
                  <a:lnTo>
                    <a:pt x="42" y="0"/>
                  </a:lnTo>
                  <a:lnTo>
                    <a:pt x="184" y="54"/>
                  </a:lnTo>
                  <a:lnTo>
                    <a:pt x="212" y="109"/>
                  </a:lnTo>
                  <a:lnTo>
                    <a:pt x="212" y="163"/>
                  </a:lnTo>
                  <a:lnTo>
                    <a:pt x="184" y="218"/>
                  </a:lnTo>
                  <a:lnTo>
                    <a:pt x="170" y="272"/>
                  </a:lnTo>
                  <a:lnTo>
                    <a:pt x="170" y="327"/>
                  </a:lnTo>
                  <a:lnTo>
                    <a:pt x="226" y="409"/>
                  </a:lnTo>
                  <a:lnTo>
                    <a:pt x="254" y="463"/>
                  </a:lnTo>
                  <a:lnTo>
                    <a:pt x="254" y="518"/>
                  </a:lnTo>
                  <a:lnTo>
                    <a:pt x="254" y="572"/>
                  </a:lnTo>
                  <a:lnTo>
                    <a:pt x="311" y="599"/>
                  </a:lnTo>
                  <a:lnTo>
                    <a:pt x="339" y="654"/>
                  </a:lnTo>
                  <a:lnTo>
                    <a:pt x="424" y="681"/>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15" name="Google Shape;115;p3"/>
            <p:cNvCxnSpPr/>
            <p:nvPr/>
          </p:nvCxnSpPr>
          <p:spPr>
            <a:xfrm flipH="1" rot="10800000">
              <a:off x="1104" y="1590"/>
              <a:ext cx="226" cy="55"/>
            </a:xfrm>
            <a:prstGeom prst="straightConnector1">
              <a:avLst/>
            </a:prstGeom>
            <a:noFill/>
            <a:ln cap="flat" cmpd="sng" w="12700">
              <a:solidFill>
                <a:schemeClr val="dk1"/>
              </a:solidFill>
              <a:prstDash val="solid"/>
              <a:miter lim="800000"/>
              <a:headEnd len="med" w="med" type="none"/>
              <a:tailEnd len="med" w="med" type="none"/>
            </a:ln>
          </p:spPr>
        </p:cxnSp>
        <p:cxnSp>
          <p:nvCxnSpPr>
            <p:cNvPr id="116" name="Google Shape;116;p3"/>
            <p:cNvCxnSpPr/>
            <p:nvPr/>
          </p:nvCxnSpPr>
          <p:spPr>
            <a:xfrm>
              <a:off x="1217" y="1536"/>
              <a:ext cx="0" cy="163"/>
            </a:xfrm>
            <a:prstGeom prst="straightConnector1">
              <a:avLst/>
            </a:prstGeom>
            <a:noFill/>
            <a:ln cap="flat" cmpd="sng" w="12700">
              <a:solidFill>
                <a:schemeClr val="dk1"/>
              </a:solidFill>
              <a:prstDash val="solid"/>
              <a:miter lim="800000"/>
              <a:headEnd len="med" w="med" type="none"/>
              <a:tailEnd len="med" w="med" type="none"/>
            </a:ln>
          </p:spPr>
        </p:cxnSp>
      </p:grpSp>
      <p:sp>
        <p:nvSpPr>
          <p:cNvPr id="117" name="Google Shape;117;p3"/>
          <p:cNvSpPr txBox="1"/>
          <p:nvPr/>
        </p:nvSpPr>
        <p:spPr>
          <a:xfrm>
            <a:off x="1279525" y="2620962"/>
            <a:ext cx="3254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1</a:t>
            </a:r>
            <a:endParaRPr/>
          </a:p>
        </p:txBody>
      </p:sp>
      <p:sp>
        <p:nvSpPr>
          <p:cNvPr id="118" name="Google Shape;118;p3"/>
          <p:cNvSpPr txBox="1"/>
          <p:nvPr/>
        </p:nvSpPr>
        <p:spPr>
          <a:xfrm>
            <a:off x="3489325" y="2468562"/>
            <a:ext cx="3254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2</a:t>
            </a:r>
            <a:endParaRPr/>
          </a:p>
        </p:txBody>
      </p:sp>
      <p:sp>
        <p:nvSpPr>
          <p:cNvPr id="119" name="Google Shape;119;p3"/>
          <p:cNvSpPr txBox="1"/>
          <p:nvPr/>
        </p:nvSpPr>
        <p:spPr>
          <a:xfrm>
            <a:off x="3336925" y="3535362"/>
            <a:ext cx="3254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3</a:t>
            </a:r>
            <a:endParaRPr/>
          </a:p>
        </p:txBody>
      </p:sp>
      <p:sp>
        <p:nvSpPr>
          <p:cNvPr id="120" name="Google Shape;120;p3"/>
          <p:cNvSpPr txBox="1"/>
          <p:nvPr/>
        </p:nvSpPr>
        <p:spPr>
          <a:xfrm>
            <a:off x="1279525" y="3535362"/>
            <a:ext cx="325437" cy="3968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4</a:t>
            </a:r>
            <a:endParaRPr/>
          </a:p>
        </p:txBody>
      </p:sp>
      <p:sp>
        <p:nvSpPr>
          <p:cNvPr id="121" name="Google Shape;121;p3"/>
          <p:cNvSpPr txBox="1"/>
          <p:nvPr/>
        </p:nvSpPr>
        <p:spPr>
          <a:xfrm>
            <a:off x="669925" y="4525962"/>
            <a:ext cx="3603625" cy="40005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1" lang="fr-FR" sz="1800" u="none">
                <a:solidFill>
                  <a:schemeClr val="dk1"/>
                </a:solidFill>
                <a:latin typeface="Arial"/>
                <a:ea typeface="Arial"/>
                <a:cs typeface="Arial"/>
                <a:sym typeface="Arial"/>
              </a:rPr>
              <a:t>Coordonnées</a:t>
            </a:r>
            <a:r>
              <a:rPr b="1" i="1" lang="fr-FR" sz="2000" u="none">
                <a:solidFill>
                  <a:schemeClr val="dk1"/>
                </a:solidFill>
                <a:latin typeface="Arial"/>
                <a:ea typeface="Arial"/>
                <a:cs typeface="Arial"/>
                <a:sym typeface="Arial"/>
              </a:rPr>
              <a:t> </a:t>
            </a:r>
            <a:r>
              <a:rPr b="1" i="1" lang="fr-FR" sz="1800" u="none">
                <a:solidFill>
                  <a:schemeClr val="dk1"/>
                </a:solidFill>
                <a:latin typeface="Arial"/>
                <a:ea typeface="Arial"/>
                <a:cs typeface="Arial"/>
                <a:sym typeface="Arial"/>
              </a:rPr>
              <a:t>initial non georef</a:t>
            </a:r>
            <a:endParaRPr/>
          </a:p>
        </p:txBody>
      </p:sp>
      <p:sp>
        <p:nvSpPr>
          <p:cNvPr id="122" name="Google Shape;122;p3"/>
          <p:cNvSpPr txBox="1"/>
          <p:nvPr/>
        </p:nvSpPr>
        <p:spPr>
          <a:xfrm>
            <a:off x="1508125" y="4830762"/>
            <a:ext cx="790575" cy="13112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x1,y1</a:t>
            </a:r>
            <a:endParaRPr/>
          </a:p>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x2,y2</a:t>
            </a:r>
            <a:endParaRPr/>
          </a:p>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x3,y3</a:t>
            </a:r>
            <a:endParaRPr/>
          </a:p>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x4,y4</a:t>
            </a:r>
            <a:endParaRPr/>
          </a:p>
        </p:txBody>
      </p:sp>
      <p:sp>
        <p:nvSpPr>
          <p:cNvPr id="123" name="Google Shape;123;p3"/>
          <p:cNvSpPr txBox="1"/>
          <p:nvPr/>
        </p:nvSpPr>
        <p:spPr>
          <a:xfrm>
            <a:off x="5148262" y="4221162"/>
            <a:ext cx="2308225" cy="677862"/>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1800"/>
              <a:buFont typeface="Arial"/>
              <a:buNone/>
            </a:pPr>
            <a:r>
              <a:rPr b="1" i="1" lang="fr-FR" sz="1800" u="none">
                <a:solidFill>
                  <a:schemeClr val="dk1"/>
                </a:solidFill>
                <a:latin typeface="Arial"/>
                <a:ea typeface="Arial"/>
                <a:cs typeface="Arial"/>
                <a:sym typeface="Arial"/>
              </a:rPr>
              <a:t>Coordonnées</a:t>
            </a:r>
            <a:r>
              <a:rPr b="1" i="1" lang="fr-FR" sz="2000" u="none">
                <a:solidFill>
                  <a:schemeClr val="dk1"/>
                </a:solidFill>
                <a:latin typeface="Arial"/>
                <a:ea typeface="Arial"/>
                <a:cs typeface="Arial"/>
                <a:sym typeface="Arial"/>
              </a:rPr>
              <a:t> </a:t>
            </a:r>
            <a:r>
              <a:rPr b="1" i="1" lang="fr-FR" sz="1800" u="none">
                <a:solidFill>
                  <a:schemeClr val="dk1"/>
                </a:solidFill>
                <a:latin typeface="Arial"/>
                <a:ea typeface="Arial"/>
                <a:cs typeface="Arial"/>
                <a:sym typeface="Arial"/>
              </a:rPr>
              <a:t>carto</a:t>
            </a:r>
            <a:endParaRPr/>
          </a:p>
          <a:p>
            <a:pPr indent="0" lvl="0" marL="0" marR="0" rtl="0" algn="l">
              <a:lnSpc>
                <a:spcPct val="100000"/>
              </a:lnSpc>
              <a:spcBef>
                <a:spcPts val="0"/>
              </a:spcBef>
              <a:spcAft>
                <a:spcPts val="0"/>
              </a:spcAft>
              <a:buClr>
                <a:schemeClr val="dk1"/>
              </a:buClr>
              <a:buSzPts val="1800"/>
              <a:buFont typeface="Arial"/>
              <a:buNone/>
            </a:pPr>
            <a:r>
              <a:rPr b="1" i="1" lang="fr-FR" sz="1800" u="none">
                <a:solidFill>
                  <a:schemeClr val="dk1"/>
                </a:solidFill>
                <a:latin typeface="Arial"/>
                <a:ea typeface="Arial"/>
                <a:cs typeface="Arial"/>
                <a:sym typeface="Arial"/>
              </a:rPr>
              <a:t>  de référence</a:t>
            </a:r>
            <a:endParaRPr/>
          </a:p>
        </p:txBody>
      </p:sp>
      <p:cxnSp>
        <p:nvCxnSpPr>
          <p:cNvPr id="124" name="Google Shape;124;p3"/>
          <p:cNvCxnSpPr/>
          <p:nvPr/>
        </p:nvCxnSpPr>
        <p:spPr>
          <a:xfrm flipH="1">
            <a:off x="2438400" y="4343400"/>
            <a:ext cx="304800" cy="304800"/>
          </a:xfrm>
          <a:prstGeom prst="straightConnector1">
            <a:avLst/>
          </a:prstGeom>
          <a:noFill/>
          <a:ln cap="flat" cmpd="sng" w="25400">
            <a:solidFill>
              <a:schemeClr val="dk1"/>
            </a:solidFill>
            <a:prstDash val="solid"/>
            <a:miter lim="800000"/>
            <a:headEnd len="med" w="med" type="none"/>
            <a:tailEnd len="med" w="med" type="stealth"/>
          </a:ln>
        </p:spPr>
      </p:cxnSp>
      <p:sp>
        <p:nvSpPr>
          <p:cNvPr id="125" name="Google Shape;125;p3"/>
          <p:cNvSpPr txBox="1"/>
          <p:nvPr/>
        </p:nvSpPr>
        <p:spPr>
          <a:xfrm>
            <a:off x="6011862" y="4941887"/>
            <a:ext cx="876300" cy="1311275"/>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X1,Y1</a:t>
            </a:r>
            <a:endParaRPr/>
          </a:p>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X2,Y2</a:t>
            </a:r>
            <a:endParaRPr/>
          </a:p>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X3,Y3</a:t>
            </a:r>
            <a:endParaRPr/>
          </a:p>
          <a:p>
            <a:pPr indent="0" lvl="0" marL="0" marR="0" rtl="0" algn="l">
              <a:lnSpc>
                <a:spcPct val="100000"/>
              </a:lnSpc>
              <a:spcBef>
                <a:spcPts val="0"/>
              </a:spcBef>
              <a:spcAft>
                <a:spcPts val="0"/>
              </a:spcAft>
              <a:buClr>
                <a:schemeClr val="dk1"/>
              </a:buClr>
              <a:buSzPts val="2000"/>
              <a:buFont typeface="Arial"/>
              <a:buNone/>
            </a:pPr>
            <a:r>
              <a:rPr b="0" i="0" lang="fr-FR" sz="2000" u="none">
                <a:solidFill>
                  <a:schemeClr val="dk1"/>
                </a:solidFill>
                <a:latin typeface="Arial"/>
                <a:ea typeface="Arial"/>
                <a:cs typeface="Arial"/>
                <a:sym typeface="Arial"/>
              </a:rPr>
              <a:t>X4,Y4</a:t>
            </a:r>
            <a:endParaRPr/>
          </a:p>
        </p:txBody>
      </p:sp>
      <p:grpSp>
        <p:nvGrpSpPr>
          <p:cNvPr id="126" name="Google Shape;126;p3"/>
          <p:cNvGrpSpPr/>
          <p:nvPr/>
        </p:nvGrpSpPr>
        <p:grpSpPr>
          <a:xfrm>
            <a:off x="6835775" y="2578100"/>
            <a:ext cx="1377950" cy="965200"/>
            <a:chOff x="4306" y="1624"/>
            <a:chExt cx="868" cy="608"/>
          </a:xfrm>
        </p:grpSpPr>
        <p:grpSp>
          <p:nvGrpSpPr>
            <p:cNvPr id="127" name="Google Shape;127;p3"/>
            <p:cNvGrpSpPr/>
            <p:nvPr/>
          </p:nvGrpSpPr>
          <p:grpSpPr>
            <a:xfrm>
              <a:off x="4504" y="1624"/>
              <a:ext cx="670" cy="550"/>
              <a:chOff x="4504" y="1624"/>
              <a:chExt cx="670" cy="550"/>
            </a:xfrm>
          </p:grpSpPr>
          <p:grpSp>
            <p:nvGrpSpPr>
              <p:cNvPr id="128" name="Google Shape;128;p3"/>
              <p:cNvGrpSpPr/>
              <p:nvPr/>
            </p:nvGrpSpPr>
            <p:grpSpPr>
              <a:xfrm>
                <a:off x="4504" y="1624"/>
                <a:ext cx="670" cy="550"/>
                <a:chOff x="4504" y="1624"/>
                <a:chExt cx="670" cy="550"/>
              </a:xfrm>
            </p:grpSpPr>
            <p:grpSp>
              <p:nvGrpSpPr>
                <p:cNvPr id="129" name="Google Shape;129;p3"/>
                <p:cNvGrpSpPr/>
                <p:nvPr/>
              </p:nvGrpSpPr>
              <p:grpSpPr>
                <a:xfrm>
                  <a:off x="4504" y="1934"/>
                  <a:ext cx="670" cy="240"/>
                  <a:chOff x="4504" y="1934"/>
                  <a:chExt cx="670" cy="240"/>
                </a:xfrm>
              </p:grpSpPr>
              <p:sp>
                <p:nvSpPr>
                  <p:cNvPr id="130" name="Google Shape;130;p3"/>
                  <p:cNvSpPr/>
                  <p:nvPr/>
                </p:nvSpPr>
                <p:spPr>
                  <a:xfrm>
                    <a:off x="4504" y="1934"/>
                    <a:ext cx="384" cy="240"/>
                  </a:xfrm>
                  <a:custGeom>
                    <a:rect b="b" l="l" r="r" t="t"/>
                    <a:pathLst>
                      <a:path extrusionOk="0" h="240" w="384">
                        <a:moveTo>
                          <a:pt x="383" y="73"/>
                        </a:moveTo>
                        <a:lnTo>
                          <a:pt x="383" y="239"/>
                        </a:lnTo>
                        <a:lnTo>
                          <a:pt x="0" y="117"/>
                        </a:lnTo>
                        <a:lnTo>
                          <a:pt x="0" y="0"/>
                        </a:lnTo>
                        <a:lnTo>
                          <a:pt x="383" y="73"/>
                        </a:lnTo>
                      </a:path>
                    </a:pathLst>
                  </a:custGeom>
                  <a:solidFill>
                    <a:srgbClr val="A0A0A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1" name="Google Shape;131;p3"/>
                  <p:cNvSpPr/>
                  <p:nvPr/>
                </p:nvSpPr>
                <p:spPr>
                  <a:xfrm>
                    <a:off x="4887" y="1991"/>
                    <a:ext cx="287" cy="183"/>
                  </a:xfrm>
                  <a:custGeom>
                    <a:rect b="b" l="l" r="r" t="t"/>
                    <a:pathLst>
                      <a:path extrusionOk="0" h="183" w="287">
                        <a:moveTo>
                          <a:pt x="0" y="16"/>
                        </a:moveTo>
                        <a:lnTo>
                          <a:pt x="0" y="182"/>
                        </a:lnTo>
                        <a:lnTo>
                          <a:pt x="286" y="141"/>
                        </a:lnTo>
                        <a:lnTo>
                          <a:pt x="286" y="0"/>
                        </a:lnTo>
                        <a:lnTo>
                          <a:pt x="0" y="16"/>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2" name="Google Shape;132;p3"/>
                  <p:cNvSpPr/>
                  <p:nvPr/>
                </p:nvSpPr>
                <p:spPr>
                  <a:xfrm>
                    <a:off x="4504" y="1934"/>
                    <a:ext cx="670" cy="74"/>
                  </a:xfrm>
                  <a:custGeom>
                    <a:rect b="b" l="l" r="r" t="t"/>
                    <a:pathLst>
                      <a:path extrusionOk="0" h="74" w="670">
                        <a:moveTo>
                          <a:pt x="669" y="57"/>
                        </a:moveTo>
                        <a:lnTo>
                          <a:pt x="381" y="73"/>
                        </a:lnTo>
                        <a:lnTo>
                          <a:pt x="0" y="0"/>
                        </a:lnTo>
                        <a:lnTo>
                          <a:pt x="280" y="0"/>
                        </a:lnTo>
                        <a:lnTo>
                          <a:pt x="669" y="57"/>
                        </a:lnTo>
                      </a:path>
                    </a:pathLst>
                  </a:custGeom>
                  <a:solidFill>
                    <a:srgbClr val="C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133" name="Google Shape;133;p3"/>
                <p:cNvSpPr/>
                <p:nvPr/>
              </p:nvSpPr>
              <p:spPr>
                <a:xfrm>
                  <a:off x="4713" y="1914"/>
                  <a:ext cx="243" cy="69"/>
                </a:xfrm>
                <a:custGeom>
                  <a:rect b="b" l="l" r="r" t="t"/>
                  <a:pathLst>
                    <a:path extrusionOk="0" h="69" w="243">
                      <a:moveTo>
                        <a:pt x="242" y="39"/>
                      </a:moveTo>
                      <a:lnTo>
                        <a:pt x="242" y="61"/>
                      </a:lnTo>
                      <a:lnTo>
                        <a:pt x="129" y="68"/>
                      </a:lnTo>
                      <a:lnTo>
                        <a:pt x="0" y="44"/>
                      </a:lnTo>
                      <a:lnTo>
                        <a:pt x="0" y="0"/>
                      </a:lnTo>
                      <a:lnTo>
                        <a:pt x="242" y="39"/>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34" name="Google Shape;134;p3"/>
                <p:cNvGrpSpPr/>
                <p:nvPr/>
              </p:nvGrpSpPr>
              <p:grpSpPr>
                <a:xfrm>
                  <a:off x="4580" y="1624"/>
                  <a:ext cx="542" cy="344"/>
                  <a:chOff x="4580" y="1624"/>
                  <a:chExt cx="542" cy="344"/>
                </a:xfrm>
              </p:grpSpPr>
              <p:sp>
                <p:nvSpPr>
                  <p:cNvPr id="135" name="Google Shape;135;p3"/>
                  <p:cNvSpPr/>
                  <p:nvPr/>
                </p:nvSpPr>
                <p:spPr>
                  <a:xfrm>
                    <a:off x="4580" y="1624"/>
                    <a:ext cx="311" cy="336"/>
                  </a:xfrm>
                  <a:custGeom>
                    <a:rect b="b" l="l" r="r" t="t"/>
                    <a:pathLst>
                      <a:path extrusionOk="0" h="336" w="311">
                        <a:moveTo>
                          <a:pt x="267" y="335"/>
                        </a:moveTo>
                        <a:lnTo>
                          <a:pt x="310" y="11"/>
                        </a:lnTo>
                        <a:lnTo>
                          <a:pt x="44" y="0"/>
                        </a:lnTo>
                        <a:lnTo>
                          <a:pt x="0" y="288"/>
                        </a:lnTo>
                        <a:lnTo>
                          <a:pt x="267" y="335"/>
                        </a:lnTo>
                      </a:path>
                    </a:pathLst>
                  </a:custGeom>
                  <a:solidFill>
                    <a:srgbClr val="A0A0A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6" name="Google Shape;136;p3"/>
                  <p:cNvSpPr/>
                  <p:nvPr/>
                </p:nvSpPr>
                <p:spPr>
                  <a:xfrm>
                    <a:off x="4847" y="1634"/>
                    <a:ext cx="275" cy="334"/>
                  </a:xfrm>
                  <a:custGeom>
                    <a:rect b="b" l="l" r="r" t="t"/>
                    <a:pathLst>
                      <a:path extrusionOk="0" h="334" w="275">
                        <a:moveTo>
                          <a:pt x="43" y="0"/>
                        </a:moveTo>
                        <a:lnTo>
                          <a:pt x="274" y="74"/>
                        </a:lnTo>
                        <a:lnTo>
                          <a:pt x="242" y="333"/>
                        </a:lnTo>
                        <a:lnTo>
                          <a:pt x="0" y="325"/>
                        </a:lnTo>
                        <a:lnTo>
                          <a:pt x="43" y="0"/>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37" name="Google Shape;137;p3"/>
                  <p:cNvSpPr/>
                  <p:nvPr/>
                </p:nvSpPr>
                <p:spPr>
                  <a:xfrm>
                    <a:off x="4616" y="1657"/>
                    <a:ext cx="223" cy="253"/>
                  </a:xfrm>
                  <a:custGeom>
                    <a:rect b="b" l="l" r="r" t="t"/>
                    <a:pathLst>
                      <a:path extrusionOk="0" h="253" w="223">
                        <a:moveTo>
                          <a:pt x="222" y="11"/>
                        </a:moveTo>
                        <a:lnTo>
                          <a:pt x="191" y="252"/>
                        </a:lnTo>
                        <a:lnTo>
                          <a:pt x="0" y="223"/>
                        </a:lnTo>
                        <a:lnTo>
                          <a:pt x="32" y="0"/>
                        </a:lnTo>
                        <a:lnTo>
                          <a:pt x="222" y="11"/>
                        </a:lnTo>
                      </a:path>
                    </a:pathLst>
                  </a:custGeom>
                  <a:solidFill>
                    <a:srgbClr val="00C0C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grpSp>
            <p:nvGrpSpPr>
              <p:cNvPr id="138" name="Google Shape;138;p3"/>
              <p:cNvGrpSpPr/>
              <p:nvPr/>
            </p:nvGrpSpPr>
            <p:grpSpPr>
              <a:xfrm>
                <a:off x="4531" y="1959"/>
                <a:ext cx="219" cy="157"/>
                <a:chOff x="4531" y="1959"/>
                <a:chExt cx="219" cy="157"/>
              </a:xfrm>
            </p:grpSpPr>
            <p:sp>
              <p:nvSpPr>
                <p:cNvPr id="139" name="Google Shape;139;p3"/>
                <p:cNvSpPr/>
                <p:nvPr/>
              </p:nvSpPr>
              <p:spPr>
                <a:xfrm>
                  <a:off x="4531" y="1959"/>
                  <a:ext cx="219" cy="157"/>
                </a:xfrm>
                <a:custGeom>
                  <a:rect b="b" l="l" r="r" t="t"/>
                  <a:pathLst>
                    <a:path extrusionOk="0" h="157" w="219">
                      <a:moveTo>
                        <a:pt x="0" y="0"/>
                      </a:moveTo>
                      <a:lnTo>
                        <a:pt x="218" y="47"/>
                      </a:lnTo>
                      <a:lnTo>
                        <a:pt x="218" y="156"/>
                      </a:lnTo>
                      <a:lnTo>
                        <a:pt x="0" y="88"/>
                      </a:lnTo>
                      <a:lnTo>
                        <a:pt x="0" y="0"/>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40" name="Google Shape;140;p3"/>
                <p:cNvCxnSpPr/>
                <p:nvPr/>
              </p:nvCxnSpPr>
              <p:spPr>
                <a:xfrm rot="10800000">
                  <a:off x="4550" y="1997"/>
                  <a:ext cx="58" cy="15"/>
                </a:xfrm>
                <a:prstGeom prst="straightConnector1">
                  <a:avLst/>
                </a:prstGeom>
                <a:noFill/>
                <a:ln cap="flat" cmpd="sng" w="12700">
                  <a:solidFill>
                    <a:srgbClr val="000000"/>
                  </a:solidFill>
                  <a:prstDash val="solid"/>
                  <a:miter lim="800000"/>
                  <a:headEnd len="med" w="med" type="none"/>
                  <a:tailEnd len="med" w="med" type="none"/>
                </a:ln>
              </p:spPr>
            </p:cxnSp>
            <p:cxnSp>
              <p:nvCxnSpPr>
                <p:cNvPr id="141" name="Google Shape;141;p3"/>
                <p:cNvCxnSpPr/>
                <p:nvPr/>
              </p:nvCxnSpPr>
              <p:spPr>
                <a:xfrm>
                  <a:off x="4638" y="2018"/>
                  <a:ext cx="76" cy="17"/>
                </a:xfrm>
                <a:prstGeom prst="straightConnector1">
                  <a:avLst/>
                </a:prstGeom>
                <a:noFill/>
                <a:ln cap="flat" cmpd="sng" w="12700">
                  <a:solidFill>
                    <a:srgbClr val="000000"/>
                  </a:solidFill>
                  <a:prstDash val="solid"/>
                  <a:miter lim="800000"/>
                  <a:headEnd len="med" w="med" type="none"/>
                  <a:tailEnd len="med" w="med" type="none"/>
                </a:ln>
              </p:spPr>
            </p:cxnSp>
            <p:cxnSp>
              <p:nvCxnSpPr>
                <p:cNvPr id="142" name="Google Shape;142;p3"/>
                <p:cNvCxnSpPr/>
                <p:nvPr/>
              </p:nvCxnSpPr>
              <p:spPr>
                <a:xfrm>
                  <a:off x="4623" y="1979"/>
                  <a:ext cx="0" cy="101"/>
                </a:xfrm>
                <a:prstGeom prst="straightConnector1">
                  <a:avLst/>
                </a:prstGeom>
                <a:noFill/>
                <a:ln cap="flat" cmpd="sng" w="12700">
                  <a:solidFill>
                    <a:srgbClr val="000000"/>
                  </a:solidFill>
                  <a:prstDash val="solid"/>
                  <a:miter lim="800000"/>
                  <a:headEnd len="med" w="med" type="none"/>
                  <a:tailEnd len="med" w="med" type="none"/>
                </a:ln>
              </p:spPr>
            </p:cxnSp>
            <p:cxnSp>
              <p:nvCxnSpPr>
                <p:cNvPr id="143" name="Google Shape;143;p3"/>
                <p:cNvCxnSpPr/>
                <p:nvPr/>
              </p:nvCxnSpPr>
              <p:spPr>
                <a:xfrm>
                  <a:off x="4728" y="2002"/>
                  <a:ext cx="0" cy="110"/>
                </a:xfrm>
                <a:prstGeom prst="straightConnector1">
                  <a:avLst/>
                </a:prstGeom>
                <a:noFill/>
                <a:ln cap="flat" cmpd="sng" w="12700">
                  <a:solidFill>
                    <a:srgbClr val="000000"/>
                  </a:solidFill>
                  <a:prstDash val="solid"/>
                  <a:miter lim="800000"/>
                  <a:headEnd len="med" w="med" type="none"/>
                  <a:tailEnd len="med" w="med" type="none"/>
                </a:ln>
              </p:spPr>
            </p:cxnSp>
            <p:cxnSp>
              <p:nvCxnSpPr>
                <p:cNvPr id="144" name="Google Shape;144;p3"/>
                <p:cNvCxnSpPr/>
                <p:nvPr/>
              </p:nvCxnSpPr>
              <p:spPr>
                <a:xfrm>
                  <a:off x="4532" y="2000"/>
                  <a:ext cx="199" cy="51"/>
                </a:xfrm>
                <a:prstGeom prst="straightConnector1">
                  <a:avLst/>
                </a:prstGeom>
                <a:noFill/>
                <a:ln cap="flat" cmpd="sng" w="12700">
                  <a:solidFill>
                    <a:srgbClr val="000000"/>
                  </a:solidFill>
                  <a:prstDash val="solid"/>
                  <a:miter lim="800000"/>
                  <a:headEnd len="med" w="med" type="none"/>
                  <a:tailEnd len="med" w="med" type="none"/>
                </a:ln>
              </p:spPr>
            </p:cxnSp>
            <p:cxnSp>
              <p:nvCxnSpPr>
                <p:cNvPr id="145" name="Google Shape;145;p3"/>
                <p:cNvCxnSpPr/>
                <p:nvPr/>
              </p:nvCxnSpPr>
              <p:spPr>
                <a:xfrm rot="10800000">
                  <a:off x="4531" y="1984"/>
                  <a:ext cx="200" cy="47"/>
                </a:xfrm>
                <a:prstGeom prst="straightConnector1">
                  <a:avLst/>
                </a:prstGeom>
                <a:noFill/>
                <a:ln cap="flat" cmpd="sng" w="12700">
                  <a:solidFill>
                    <a:srgbClr val="000000"/>
                  </a:solidFill>
                  <a:prstDash val="solid"/>
                  <a:miter lim="800000"/>
                  <a:headEnd len="med" w="med" type="none"/>
                  <a:tailEnd len="med" w="med" type="none"/>
                </a:ln>
              </p:spPr>
            </p:cxnSp>
          </p:grpSp>
        </p:grpSp>
        <p:grpSp>
          <p:nvGrpSpPr>
            <p:cNvPr id="146" name="Google Shape;146;p3"/>
            <p:cNvGrpSpPr/>
            <p:nvPr/>
          </p:nvGrpSpPr>
          <p:grpSpPr>
            <a:xfrm>
              <a:off x="4306" y="1963"/>
              <a:ext cx="524" cy="269"/>
              <a:chOff x="4306" y="1963"/>
              <a:chExt cx="524" cy="269"/>
            </a:xfrm>
          </p:grpSpPr>
          <p:grpSp>
            <p:nvGrpSpPr>
              <p:cNvPr id="147" name="Google Shape;147;p3"/>
              <p:cNvGrpSpPr/>
              <p:nvPr/>
            </p:nvGrpSpPr>
            <p:grpSpPr>
              <a:xfrm>
                <a:off x="4710" y="2109"/>
                <a:ext cx="86" cy="64"/>
                <a:chOff x="4710" y="2109"/>
                <a:chExt cx="86" cy="64"/>
              </a:xfrm>
            </p:grpSpPr>
            <p:sp>
              <p:nvSpPr>
                <p:cNvPr id="148" name="Google Shape;148;p3"/>
                <p:cNvSpPr/>
                <p:nvPr/>
              </p:nvSpPr>
              <p:spPr>
                <a:xfrm>
                  <a:off x="4771" y="2109"/>
                  <a:ext cx="25" cy="64"/>
                </a:xfrm>
                <a:custGeom>
                  <a:rect b="b" l="l" r="r" t="t"/>
                  <a:pathLst>
                    <a:path extrusionOk="0" h="64" w="25">
                      <a:moveTo>
                        <a:pt x="17" y="0"/>
                      </a:moveTo>
                      <a:lnTo>
                        <a:pt x="24" y="59"/>
                      </a:lnTo>
                      <a:lnTo>
                        <a:pt x="7" y="63"/>
                      </a:lnTo>
                      <a:lnTo>
                        <a:pt x="0" y="3"/>
                      </a:lnTo>
                      <a:lnTo>
                        <a:pt x="17" y="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9" name="Google Shape;149;p3"/>
                <p:cNvSpPr/>
                <p:nvPr/>
              </p:nvSpPr>
              <p:spPr>
                <a:xfrm>
                  <a:off x="4710" y="2117"/>
                  <a:ext cx="69" cy="56"/>
                </a:xfrm>
                <a:custGeom>
                  <a:rect b="b" l="l" r="r" t="t"/>
                  <a:pathLst>
                    <a:path extrusionOk="0" h="56" w="69">
                      <a:moveTo>
                        <a:pt x="62" y="2"/>
                      </a:moveTo>
                      <a:lnTo>
                        <a:pt x="68" y="55"/>
                      </a:lnTo>
                      <a:lnTo>
                        <a:pt x="0" y="27"/>
                      </a:lnTo>
                      <a:lnTo>
                        <a:pt x="27" y="19"/>
                      </a:lnTo>
                      <a:lnTo>
                        <a:pt x="51" y="31"/>
                      </a:lnTo>
                      <a:lnTo>
                        <a:pt x="43" y="0"/>
                      </a:lnTo>
                      <a:lnTo>
                        <a:pt x="62" y="2"/>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50" name="Google Shape;150;p3"/>
              <p:cNvGrpSpPr/>
              <p:nvPr/>
            </p:nvGrpSpPr>
            <p:grpSpPr>
              <a:xfrm>
                <a:off x="4306" y="1963"/>
                <a:ext cx="524" cy="269"/>
                <a:chOff x="4306" y="1963"/>
                <a:chExt cx="524" cy="269"/>
              </a:xfrm>
            </p:grpSpPr>
            <p:sp>
              <p:nvSpPr>
                <p:cNvPr id="151" name="Google Shape;151;p3"/>
                <p:cNvSpPr/>
                <p:nvPr/>
              </p:nvSpPr>
              <p:spPr>
                <a:xfrm>
                  <a:off x="4308" y="1963"/>
                  <a:ext cx="513" cy="238"/>
                </a:xfrm>
                <a:custGeom>
                  <a:rect b="b" l="l" r="r" t="t"/>
                  <a:pathLst>
                    <a:path extrusionOk="0" h="238" w="513">
                      <a:moveTo>
                        <a:pt x="512" y="101"/>
                      </a:moveTo>
                      <a:lnTo>
                        <a:pt x="267" y="237"/>
                      </a:lnTo>
                      <a:lnTo>
                        <a:pt x="0" y="104"/>
                      </a:lnTo>
                      <a:lnTo>
                        <a:pt x="204" y="0"/>
                      </a:lnTo>
                      <a:lnTo>
                        <a:pt x="512" y="101"/>
                      </a:lnTo>
                    </a:path>
                  </a:pathLst>
                </a:custGeom>
                <a:solidFill>
                  <a:srgbClr val="80808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2" name="Google Shape;152;p3"/>
                <p:cNvSpPr/>
                <p:nvPr/>
              </p:nvSpPr>
              <p:spPr>
                <a:xfrm>
                  <a:off x="4573" y="2063"/>
                  <a:ext cx="257" cy="168"/>
                </a:xfrm>
                <a:custGeom>
                  <a:rect b="b" l="l" r="r" t="t"/>
                  <a:pathLst>
                    <a:path extrusionOk="0" h="168" w="257">
                      <a:moveTo>
                        <a:pt x="247" y="0"/>
                      </a:moveTo>
                      <a:lnTo>
                        <a:pt x="0" y="138"/>
                      </a:lnTo>
                      <a:lnTo>
                        <a:pt x="7" y="167"/>
                      </a:lnTo>
                      <a:lnTo>
                        <a:pt x="256" y="26"/>
                      </a:lnTo>
                      <a:lnTo>
                        <a:pt x="247" y="0"/>
                      </a:lnTo>
                    </a:path>
                  </a:pathLst>
                </a:custGeom>
                <a:solidFill>
                  <a:srgbClr val="606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3" name="Google Shape;153;p3"/>
                <p:cNvSpPr/>
                <p:nvPr/>
              </p:nvSpPr>
              <p:spPr>
                <a:xfrm>
                  <a:off x="4306" y="2067"/>
                  <a:ext cx="275" cy="165"/>
                </a:xfrm>
                <a:custGeom>
                  <a:rect b="b" l="l" r="r" t="t"/>
                  <a:pathLst>
                    <a:path extrusionOk="0" h="165" w="275">
                      <a:moveTo>
                        <a:pt x="274" y="164"/>
                      </a:moveTo>
                      <a:lnTo>
                        <a:pt x="266" y="133"/>
                      </a:lnTo>
                      <a:lnTo>
                        <a:pt x="0" y="0"/>
                      </a:lnTo>
                      <a:lnTo>
                        <a:pt x="10" y="24"/>
                      </a:lnTo>
                      <a:lnTo>
                        <a:pt x="274" y="164"/>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4" name="Google Shape;154;p3"/>
                <p:cNvSpPr/>
                <p:nvPr/>
              </p:nvSpPr>
              <p:spPr>
                <a:xfrm>
                  <a:off x="4514" y="2075"/>
                  <a:ext cx="198" cy="97"/>
                </a:xfrm>
                <a:custGeom>
                  <a:rect b="b" l="l" r="r" t="t"/>
                  <a:pathLst>
                    <a:path extrusionOk="0" h="97" w="198">
                      <a:moveTo>
                        <a:pt x="197" y="25"/>
                      </a:moveTo>
                      <a:lnTo>
                        <a:pt x="129" y="0"/>
                      </a:lnTo>
                      <a:lnTo>
                        <a:pt x="0" y="67"/>
                      </a:lnTo>
                      <a:lnTo>
                        <a:pt x="65" y="96"/>
                      </a:lnTo>
                      <a:lnTo>
                        <a:pt x="197" y="25"/>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5" name="Google Shape;155;p3"/>
                <p:cNvSpPr/>
                <p:nvPr/>
              </p:nvSpPr>
              <p:spPr>
                <a:xfrm>
                  <a:off x="4332" y="2001"/>
                  <a:ext cx="296" cy="133"/>
                </a:xfrm>
                <a:custGeom>
                  <a:rect b="b" l="l" r="r" t="t"/>
                  <a:pathLst>
                    <a:path extrusionOk="0" h="133" w="296">
                      <a:moveTo>
                        <a:pt x="295" y="64"/>
                      </a:moveTo>
                      <a:lnTo>
                        <a:pt x="166" y="132"/>
                      </a:lnTo>
                      <a:lnTo>
                        <a:pt x="0" y="57"/>
                      </a:lnTo>
                      <a:lnTo>
                        <a:pt x="121" y="0"/>
                      </a:lnTo>
                      <a:lnTo>
                        <a:pt x="295" y="64"/>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6" name="Google Shape;156;p3"/>
                <p:cNvSpPr/>
                <p:nvPr/>
              </p:nvSpPr>
              <p:spPr>
                <a:xfrm>
                  <a:off x="4460" y="1970"/>
                  <a:ext cx="328" cy="121"/>
                </a:xfrm>
                <a:custGeom>
                  <a:rect b="b" l="l" r="r" t="t"/>
                  <a:pathLst>
                    <a:path extrusionOk="0" h="121" w="328">
                      <a:moveTo>
                        <a:pt x="259" y="120"/>
                      </a:moveTo>
                      <a:lnTo>
                        <a:pt x="327" y="87"/>
                      </a:lnTo>
                      <a:lnTo>
                        <a:pt x="54" y="0"/>
                      </a:lnTo>
                      <a:lnTo>
                        <a:pt x="0" y="25"/>
                      </a:lnTo>
                      <a:lnTo>
                        <a:pt x="259" y="120"/>
                      </a:lnTo>
                    </a:path>
                  </a:pathLst>
                </a:custGeom>
                <a:solidFill>
                  <a:srgbClr val="A0A0A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157" name="Google Shape;157;p3"/>
                <p:cNvCxnSpPr/>
                <p:nvPr/>
              </p:nvCxnSpPr>
              <p:spPr>
                <a:xfrm rot="10800000">
                  <a:off x="4500" y="1975"/>
                  <a:ext cx="289" cy="101"/>
                </a:xfrm>
                <a:prstGeom prst="straightConnector1">
                  <a:avLst/>
                </a:prstGeom>
                <a:noFill/>
                <a:ln cap="flat" cmpd="sng" w="12700">
                  <a:solidFill>
                    <a:srgbClr val="808080"/>
                  </a:solidFill>
                  <a:prstDash val="solid"/>
                  <a:miter lim="800000"/>
                  <a:headEnd len="med" w="med" type="none"/>
                  <a:tailEnd len="med" w="med" type="none"/>
                </a:ln>
              </p:spPr>
            </p:cxnSp>
            <p:cxnSp>
              <p:nvCxnSpPr>
                <p:cNvPr id="158" name="Google Shape;158;p3"/>
                <p:cNvCxnSpPr/>
                <p:nvPr/>
              </p:nvCxnSpPr>
              <p:spPr>
                <a:xfrm rot="10800000">
                  <a:off x="4485" y="1983"/>
                  <a:ext cx="279" cy="101"/>
                </a:xfrm>
                <a:prstGeom prst="straightConnector1">
                  <a:avLst/>
                </a:prstGeom>
                <a:noFill/>
                <a:ln cap="flat" cmpd="sng" w="12700">
                  <a:solidFill>
                    <a:srgbClr val="808080"/>
                  </a:solidFill>
                  <a:prstDash val="solid"/>
                  <a:miter lim="800000"/>
                  <a:headEnd len="med" w="med" type="none"/>
                  <a:tailEnd len="med" w="med" type="none"/>
                </a:ln>
              </p:spPr>
            </p:cxnSp>
            <p:cxnSp>
              <p:nvCxnSpPr>
                <p:cNvPr id="159" name="Google Shape;159;p3"/>
                <p:cNvCxnSpPr/>
                <p:nvPr/>
              </p:nvCxnSpPr>
              <p:spPr>
                <a:xfrm rot="10800000">
                  <a:off x="4474" y="1992"/>
                  <a:ext cx="273" cy="104"/>
                </a:xfrm>
                <a:prstGeom prst="straightConnector1">
                  <a:avLst/>
                </a:prstGeom>
                <a:noFill/>
                <a:ln cap="flat" cmpd="sng" w="12700">
                  <a:solidFill>
                    <a:srgbClr val="808080"/>
                  </a:solidFill>
                  <a:prstDash val="solid"/>
                  <a:miter lim="800000"/>
                  <a:headEnd len="med" w="med" type="none"/>
                  <a:tailEnd len="med" w="med" type="none"/>
                </a:ln>
              </p:spPr>
            </p:cxnSp>
            <p:cxnSp>
              <p:nvCxnSpPr>
                <p:cNvPr id="160" name="Google Shape;160;p3"/>
                <p:cNvCxnSpPr/>
                <p:nvPr/>
              </p:nvCxnSpPr>
              <p:spPr>
                <a:xfrm rot="10800000">
                  <a:off x="4439" y="2007"/>
                  <a:ext cx="268" cy="108"/>
                </a:xfrm>
                <a:prstGeom prst="straightConnector1">
                  <a:avLst/>
                </a:prstGeom>
                <a:noFill/>
                <a:ln cap="flat" cmpd="sng" w="12700">
                  <a:solidFill>
                    <a:srgbClr val="808080"/>
                  </a:solidFill>
                  <a:prstDash val="solid"/>
                  <a:miter lim="800000"/>
                  <a:headEnd len="med" w="med" type="none"/>
                  <a:tailEnd len="med" w="med" type="none"/>
                </a:ln>
              </p:spPr>
            </p:cxnSp>
            <p:cxnSp>
              <p:nvCxnSpPr>
                <p:cNvPr id="161" name="Google Shape;161;p3"/>
                <p:cNvCxnSpPr/>
                <p:nvPr/>
              </p:nvCxnSpPr>
              <p:spPr>
                <a:xfrm rot="10800000">
                  <a:off x="4418" y="2020"/>
                  <a:ext cx="267" cy="109"/>
                </a:xfrm>
                <a:prstGeom prst="straightConnector1">
                  <a:avLst/>
                </a:prstGeom>
                <a:noFill/>
                <a:ln cap="flat" cmpd="sng" w="12700">
                  <a:solidFill>
                    <a:srgbClr val="808080"/>
                  </a:solidFill>
                  <a:prstDash val="solid"/>
                  <a:miter lim="800000"/>
                  <a:headEnd len="med" w="med" type="none"/>
                  <a:tailEnd len="med" w="med" type="none"/>
                </a:ln>
              </p:spPr>
            </p:cxnSp>
            <p:cxnSp>
              <p:nvCxnSpPr>
                <p:cNvPr id="162" name="Google Shape;162;p3"/>
                <p:cNvCxnSpPr/>
                <p:nvPr/>
              </p:nvCxnSpPr>
              <p:spPr>
                <a:xfrm rot="10800000">
                  <a:off x="4405" y="2032"/>
                  <a:ext cx="252" cy="108"/>
                </a:xfrm>
                <a:prstGeom prst="straightConnector1">
                  <a:avLst/>
                </a:prstGeom>
                <a:noFill/>
                <a:ln cap="flat" cmpd="sng" w="12700">
                  <a:solidFill>
                    <a:srgbClr val="808080"/>
                  </a:solidFill>
                  <a:prstDash val="solid"/>
                  <a:miter lim="800000"/>
                  <a:headEnd len="med" w="med" type="none"/>
                  <a:tailEnd len="med" w="med" type="none"/>
                </a:ln>
              </p:spPr>
            </p:cxnSp>
            <p:cxnSp>
              <p:nvCxnSpPr>
                <p:cNvPr id="163" name="Google Shape;163;p3"/>
                <p:cNvCxnSpPr/>
                <p:nvPr/>
              </p:nvCxnSpPr>
              <p:spPr>
                <a:xfrm rot="10800000">
                  <a:off x="4389" y="2042"/>
                  <a:ext cx="243" cy="108"/>
                </a:xfrm>
                <a:prstGeom prst="straightConnector1">
                  <a:avLst/>
                </a:prstGeom>
                <a:noFill/>
                <a:ln cap="flat" cmpd="sng" w="12700">
                  <a:solidFill>
                    <a:srgbClr val="808080"/>
                  </a:solidFill>
                  <a:prstDash val="solid"/>
                  <a:miter lim="800000"/>
                  <a:headEnd len="med" w="med" type="none"/>
                  <a:tailEnd len="med" w="med" type="none"/>
                </a:ln>
              </p:spPr>
            </p:cxnSp>
            <p:cxnSp>
              <p:nvCxnSpPr>
                <p:cNvPr id="164" name="Google Shape;164;p3"/>
                <p:cNvCxnSpPr/>
                <p:nvPr/>
              </p:nvCxnSpPr>
              <p:spPr>
                <a:xfrm rot="10800000">
                  <a:off x="4368" y="2055"/>
                  <a:ext cx="237" cy="107"/>
                </a:xfrm>
                <a:prstGeom prst="straightConnector1">
                  <a:avLst/>
                </a:prstGeom>
                <a:noFill/>
                <a:ln cap="flat" cmpd="sng" w="12700">
                  <a:solidFill>
                    <a:srgbClr val="808080"/>
                  </a:solidFill>
                  <a:prstDash val="solid"/>
                  <a:miter lim="800000"/>
                  <a:headEnd len="med" w="med" type="none"/>
                  <a:tailEnd len="med" w="med" type="none"/>
                </a:ln>
              </p:spPr>
            </p:cxnSp>
            <p:cxnSp>
              <p:nvCxnSpPr>
                <p:cNvPr id="165" name="Google Shape;165;p3"/>
                <p:cNvCxnSpPr/>
                <p:nvPr/>
              </p:nvCxnSpPr>
              <p:spPr>
                <a:xfrm flipH="1">
                  <a:off x="4561" y="2093"/>
                  <a:ext cx="135" cy="77"/>
                </a:xfrm>
                <a:prstGeom prst="straightConnector1">
                  <a:avLst/>
                </a:prstGeom>
                <a:noFill/>
                <a:ln cap="flat" cmpd="sng" w="12700">
                  <a:solidFill>
                    <a:srgbClr val="808080"/>
                  </a:solidFill>
                  <a:prstDash val="solid"/>
                  <a:miter lim="800000"/>
                  <a:headEnd len="med" w="med" type="none"/>
                  <a:tailEnd len="med" w="med" type="none"/>
                </a:ln>
              </p:spPr>
            </p:cxnSp>
            <p:cxnSp>
              <p:nvCxnSpPr>
                <p:cNvPr id="166" name="Google Shape;166;p3"/>
                <p:cNvCxnSpPr/>
                <p:nvPr/>
              </p:nvCxnSpPr>
              <p:spPr>
                <a:xfrm flipH="1">
                  <a:off x="4534" y="2083"/>
                  <a:ext cx="133" cy="74"/>
                </a:xfrm>
                <a:prstGeom prst="straightConnector1">
                  <a:avLst/>
                </a:prstGeom>
                <a:noFill/>
                <a:ln cap="flat" cmpd="sng" w="12700">
                  <a:solidFill>
                    <a:srgbClr val="808080"/>
                  </a:solidFill>
                  <a:prstDash val="solid"/>
                  <a:miter lim="800000"/>
                  <a:headEnd len="med" w="med" type="none"/>
                  <a:tailEnd len="med" w="med" type="none"/>
                </a:ln>
              </p:spPr>
            </p:cxnSp>
            <p:cxnSp>
              <p:nvCxnSpPr>
                <p:cNvPr id="167" name="Google Shape;167;p3"/>
                <p:cNvCxnSpPr/>
                <p:nvPr/>
              </p:nvCxnSpPr>
              <p:spPr>
                <a:xfrm flipH="1">
                  <a:off x="4478" y="2059"/>
                  <a:ext cx="129" cy="69"/>
                </a:xfrm>
                <a:prstGeom prst="straightConnector1">
                  <a:avLst/>
                </a:prstGeom>
                <a:noFill/>
                <a:ln cap="flat" cmpd="sng" w="12700">
                  <a:solidFill>
                    <a:srgbClr val="808080"/>
                  </a:solidFill>
                  <a:prstDash val="solid"/>
                  <a:miter lim="800000"/>
                  <a:headEnd len="med" w="med" type="none"/>
                  <a:tailEnd len="med" w="med" type="none"/>
                </a:ln>
              </p:spPr>
            </p:cxnSp>
            <p:cxnSp>
              <p:nvCxnSpPr>
                <p:cNvPr id="168" name="Google Shape;168;p3"/>
                <p:cNvCxnSpPr/>
                <p:nvPr/>
              </p:nvCxnSpPr>
              <p:spPr>
                <a:xfrm flipH="1">
                  <a:off x="4447" y="2047"/>
                  <a:ext cx="130" cy="70"/>
                </a:xfrm>
                <a:prstGeom prst="straightConnector1">
                  <a:avLst/>
                </a:prstGeom>
                <a:noFill/>
                <a:ln cap="flat" cmpd="sng" w="12700">
                  <a:solidFill>
                    <a:srgbClr val="808080"/>
                  </a:solidFill>
                  <a:prstDash val="solid"/>
                  <a:miter lim="800000"/>
                  <a:headEnd len="med" w="med" type="none"/>
                  <a:tailEnd len="med" w="med" type="none"/>
                </a:ln>
              </p:spPr>
            </p:cxnSp>
            <p:cxnSp>
              <p:nvCxnSpPr>
                <p:cNvPr id="169" name="Google Shape;169;p3"/>
                <p:cNvCxnSpPr/>
                <p:nvPr/>
              </p:nvCxnSpPr>
              <p:spPr>
                <a:xfrm flipH="1">
                  <a:off x="4420" y="2036"/>
                  <a:ext cx="125" cy="69"/>
                </a:xfrm>
                <a:prstGeom prst="straightConnector1">
                  <a:avLst/>
                </a:prstGeom>
                <a:noFill/>
                <a:ln cap="flat" cmpd="sng" w="12700">
                  <a:solidFill>
                    <a:srgbClr val="808080"/>
                  </a:solidFill>
                  <a:prstDash val="solid"/>
                  <a:miter lim="800000"/>
                  <a:headEnd len="med" w="med" type="none"/>
                  <a:tailEnd len="med" w="med" type="none"/>
                </a:ln>
              </p:spPr>
            </p:cxnSp>
            <p:cxnSp>
              <p:nvCxnSpPr>
                <p:cNvPr id="170" name="Google Shape;170;p3"/>
                <p:cNvCxnSpPr/>
                <p:nvPr/>
              </p:nvCxnSpPr>
              <p:spPr>
                <a:xfrm flipH="1">
                  <a:off x="4394" y="2025"/>
                  <a:ext cx="123" cy="66"/>
                </a:xfrm>
                <a:prstGeom prst="straightConnector1">
                  <a:avLst/>
                </a:prstGeom>
                <a:noFill/>
                <a:ln cap="flat" cmpd="sng" w="12700">
                  <a:solidFill>
                    <a:srgbClr val="808080"/>
                  </a:solidFill>
                  <a:prstDash val="solid"/>
                  <a:miter lim="800000"/>
                  <a:headEnd len="med" w="med" type="none"/>
                  <a:tailEnd len="med" w="med" type="none"/>
                </a:ln>
              </p:spPr>
            </p:cxnSp>
            <p:cxnSp>
              <p:nvCxnSpPr>
                <p:cNvPr id="171" name="Google Shape;171;p3"/>
                <p:cNvCxnSpPr/>
                <p:nvPr/>
              </p:nvCxnSpPr>
              <p:spPr>
                <a:xfrm flipH="1">
                  <a:off x="4367" y="2013"/>
                  <a:ext cx="123" cy="64"/>
                </a:xfrm>
                <a:prstGeom prst="straightConnector1">
                  <a:avLst/>
                </a:prstGeom>
                <a:noFill/>
                <a:ln cap="flat" cmpd="sng" w="12700">
                  <a:solidFill>
                    <a:srgbClr val="808080"/>
                  </a:solidFill>
                  <a:prstDash val="solid"/>
                  <a:miter lim="800000"/>
                  <a:headEnd len="med" w="med" type="none"/>
                  <a:tailEnd len="med" w="med" type="none"/>
                </a:ln>
              </p:spPr>
            </p:cxnSp>
            <p:cxnSp>
              <p:nvCxnSpPr>
                <p:cNvPr id="172" name="Google Shape;172;p3"/>
                <p:cNvCxnSpPr/>
                <p:nvPr/>
              </p:nvCxnSpPr>
              <p:spPr>
                <a:xfrm flipH="1">
                  <a:off x="4689" y="2049"/>
                  <a:ext cx="67" cy="35"/>
                </a:xfrm>
                <a:prstGeom prst="straightConnector1">
                  <a:avLst/>
                </a:prstGeom>
                <a:noFill/>
                <a:ln cap="flat" cmpd="sng" w="12700">
                  <a:solidFill>
                    <a:srgbClr val="808080"/>
                  </a:solidFill>
                  <a:prstDash val="solid"/>
                  <a:miter lim="800000"/>
                  <a:headEnd len="med" w="med" type="none"/>
                  <a:tailEnd len="med" w="med" type="none"/>
                </a:ln>
              </p:spPr>
            </p:cxnSp>
            <p:cxnSp>
              <p:nvCxnSpPr>
                <p:cNvPr id="173" name="Google Shape;173;p3"/>
                <p:cNvCxnSpPr/>
                <p:nvPr/>
              </p:nvCxnSpPr>
              <p:spPr>
                <a:xfrm flipH="1">
                  <a:off x="4650" y="2035"/>
                  <a:ext cx="61" cy="34"/>
                </a:xfrm>
                <a:prstGeom prst="straightConnector1">
                  <a:avLst/>
                </a:prstGeom>
                <a:noFill/>
                <a:ln cap="flat" cmpd="sng" w="12700">
                  <a:solidFill>
                    <a:srgbClr val="808080"/>
                  </a:solidFill>
                  <a:prstDash val="solid"/>
                  <a:miter lim="800000"/>
                  <a:headEnd len="med" w="med" type="none"/>
                  <a:tailEnd len="med" w="med" type="none"/>
                </a:ln>
              </p:spPr>
            </p:cxnSp>
            <p:cxnSp>
              <p:nvCxnSpPr>
                <p:cNvPr id="174" name="Google Shape;174;p3"/>
                <p:cNvCxnSpPr/>
                <p:nvPr/>
              </p:nvCxnSpPr>
              <p:spPr>
                <a:xfrm flipH="1">
                  <a:off x="4611" y="2023"/>
                  <a:ext cx="61" cy="32"/>
                </a:xfrm>
                <a:prstGeom prst="straightConnector1">
                  <a:avLst/>
                </a:prstGeom>
                <a:noFill/>
                <a:ln cap="flat" cmpd="sng" w="12700">
                  <a:solidFill>
                    <a:srgbClr val="808080"/>
                  </a:solidFill>
                  <a:prstDash val="solid"/>
                  <a:miter lim="800000"/>
                  <a:headEnd len="med" w="med" type="none"/>
                  <a:tailEnd len="med" w="med" type="none"/>
                </a:ln>
              </p:spPr>
            </p:cxnSp>
            <p:cxnSp>
              <p:nvCxnSpPr>
                <p:cNvPr id="175" name="Google Shape;175;p3"/>
                <p:cNvCxnSpPr/>
                <p:nvPr/>
              </p:nvCxnSpPr>
              <p:spPr>
                <a:xfrm flipH="1">
                  <a:off x="4573" y="2009"/>
                  <a:ext cx="64" cy="32"/>
                </a:xfrm>
                <a:prstGeom prst="straightConnector1">
                  <a:avLst/>
                </a:prstGeom>
                <a:noFill/>
                <a:ln cap="flat" cmpd="sng" w="12700">
                  <a:solidFill>
                    <a:srgbClr val="808080"/>
                  </a:solidFill>
                  <a:prstDash val="solid"/>
                  <a:miter lim="800000"/>
                  <a:headEnd len="med" w="med" type="none"/>
                  <a:tailEnd len="med" w="med" type="none"/>
                </a:ln>
              </p:spPr>
            </p:cxnSp>
            <p:cxnSp>
              <p:nvCxnSpPr>
                <p:cNvPr id="176" name="Google Shape;176;p3"/>
                <p:cNvCxnSpPr/>
                <p:nvPr/>
              </p:nvCxnSpPr>
              <p:spPr>
                <a:xfrm flipH="1">
                  <a:off x="4537" y="1996"/>
                  <a:ext cx="57" cy="31"/>
                </a:xfrm>
                <a:prstGeom prst="straightConnector1">
                  <a:avLst/>
                </a:prstGeom>
                <a:noFill/>
                <a:ln cap="flat" cmpd="sng" w="12700">
                  <a:solidFill>
                    <a:srgbClr val="808080"/>
                  </a:solidFill>
                  <a:prstDash val="solid"/>
                  <a:miter lim="800000"/>
                  <a:headEnd len="med" w="med" type="none"/>
                  <a:tailEnd len="med" w="med" type="none"/>
                </a:ln>
              </p:spPr>
            </p:cxnSp>
            <p:cxnSp>
              <p:nvCxnSpPr>
                <p:cNvPr id="177" name="Google Shape;177;p3"/>
                <p:cNvCxnSpPr/>
                <p:nvPr/>
              </p:nvCxnSpPr>
              <p:spPr>
                <a:xfrm flipH="1">
                  <a:off x="4495" y="1982"/>
                  <a:ext cx="56" cy="30"/>
                </a:xfrm>
                <a:prstGeom prst="straightConnector1">
                  <a:avLst/>
                </a:prstGeom>
                <a:noFill/>
                <a:ln cap="flat" cmpd="sng" w="12700">
                  <a:solidFill>
                    <a:srgbClr val="808080"/>
                  </a:solidFill>
                  <a:prstDash val="solid"/>
                  <a:miter lim="800000"/>
                  <a:headEnd len="med" w="med" type="none"/>
                  <a:tailEnd len="med" w="med" type="none"/>
                </a:ln>
              </p:spPr>
            </p:cxnSp>
          </p:grpSp>
        </p:grpSp>
      </p:grpSp>
      <p:grpSp>
        <p:nvGrpSpPr>
          <p:cNvPr id="178" name="Google Shape;178;p3"/>
          <p:cNvGrpSpPr/>
          <p:nvPr/>
        </p:nvGrpSpPr>
        <p:grpSpPr>
          <a:xfrm>
            <a:off x="6019800" y="2667000"/>
            <a:ext cx="790575" cy="1219200"/>
            <a:chOff x="3792" y="1680"/>
            <a:chExt cx="498" cy="768"/>
          </a:xfrm>
        </p:grpSpPr>
        <p:grpSp>
          <p:nvGrpSpPr>
            <p:cNvPr id="179" name="Google Shape;179;p3"/>
            <p:cNvGrpSpPr/>
            <p:nvPr/>
          </p:nvGrpSpPr>
          <p:grpSpPr>
            <a:xfrm>
              <a:off x="3841" y="1680"/>
              <a:ext cx="449" cy="768"/>
              <a:chOff x="3841" y="1680"/>
              <a:chExt cx="449" cy="768"/>
            </a:xfrm>
          </p:grpSpPr>
          <p:grpSp>
            <p:nvGrpSpPr>
              <p:cNvPr id="180" name="Google Shape;180;p3"/>
              <p:cNvGrpSpPr/>
              <p:nvPr/>
            </p:nvGrpSpPr>
            <p:grpSpPr>
              <a:xfrm>
                <a:off x="3883" y="1697"/>
                <a:ext cx="166" cy="206"/>
                <a:chOff x="3883" y="1697"/>
                <a:chExt cx="166" cy="206"/>
              </a:xfrm>
            </p:grpSpPr>
            <p:grpSp>
              <p:nvGrpSpPr>
                <p:cNvPr id="181" name="Google Shape;181;p3"/>
                <p:cNvGrpSpPr/>
                <p:nvPr/>
              </p:nvGrpSpPr>
              <p:grpSpPr>
                <a:xfrm>
                  <a:off x="3883" y="1697"/>
                  <a:ext cx="165" cy="206"/>
                  <a:chOff x="3883" y="1697"/>
                  <a:chExt cx="165" cy="206"/>
                </a:xfrm>
              </p:grpSpPr>
              <p:sp>
                <p:nvSpPr>
                  <p:cNvPr id="182" name="Google Shape;182;p3"/>
                  <p:cNvSpPr/>
                  <p:nvPr/>
                </p:nvSpPr>
                <p:spPr>
                  <a:xfrm>
                    <a:off x="3883" y="1697"/>
                    <a:ext cx="165" cy="206"/>
                  </a:xfrm>
                  <a:custGeom>
                    <a:rect b="b" l="l" r="r" t="t"/>
                    <a:pathLst>
                      <a:path extrusionOk="0" h="206" w="165">
                        <a:moveTo>
                          <a:pt x="115" y="6"/>
                        </a:moveTo>
                        <a:lnTo>
                          <a:pt x="136" y="14"/>
                        </a:lnTo>
                        <a:lnTo>
                          <a:pt x="144" y="31"/>
                        </a:lnTo>
                        <a:lnTo>
                          <a:pt x="150" y="54"/>
                        </a:lnTo>
                        <a:lnTo>
                          <a:pt x="151" y="64"/>
                        </a:lnTo>
                        <a:lnTo>
                          <a:pt x="150" y="73"/>
                        </a:lnTo>
                        <a:lnTo>
                          <a:pt x="147" y="80"/>
                        </a:lnTo>
                        <a:lnTo>
                          <a:pt x="151" y="92"/>
                        </a:lnTo>
                        <a:lnTo>
                          <a:pt x="157" y="104"/>
                        </a:lnTo>
                        <a:lnTo>
                          <a:pt x="159" y="108"/>
                        </a:lnTo>
                        <a:lnTo>
                          <a:pt x="162" y="111"/>
                        </a:lnTo>
                        <a:lnTo>
                          <a:pt x="163" y="114"/>
                        </a:lnTo>
                        <a:lnTo>
                          <a:pt x="164" y="118"/>
                        </a:lnTo>
                        <a:lnTo>
                          <a:pt x="163" y="121"/>
                        </a:lnTo>
                        <a:lnTo>
                          <a:pt x="161" y="122"/>
                        </a:lnTo>
                        <a:lnTo>
                          <a:pt x="154" y="124"/>
                        </a:lnTo>
                        <a:lnTo>
                          <a:pt x="151" y="126"/>
                        </a:lnTo>
                        <a:lnTo>
                          <a:pt x="151" y="130"/>
                        </a:lnTo>
                        <a:lnTo>
                          <a:pt x="151" y="135"/>
                        </a:lnTo>
                        <a:lnTo>
                          <a:pt x="154" y="143"/>
                        </a:lnTo>
                        <a:lnTo>
                          <a:pt x="153" y="147"/>
                        </a:lnTo>
                        <a:lnTo>
                          <a:pt x="150" y="150"/>
                        </a:lnTo>
                        <a:lnTo>
                          <a:pt x="151" y="153"/>
                        </a:lnTo>
                        <a:lnTo>
                          <a:pt x="151" y="155"/>
                        </a:lnTo>
                        <a:lnTo>
                          <a:pt x="150" y="158"/>
                        </a:lnTo>
                        <a:lnTo>
                          <a:pt x="147" y="159"/>
                        </a:lnTo>
                        <a:lnTo>
                          <a:pt x="145" y="163"/>
                        </a:lnTo>
                        <a:lnTo>
                          <a:pt x="145" y="169"/>
                        </a:lnTo>
                        <a:lnTo>
                          <a:pt x="144" y="174"/>
                        </a:lnTo>
                        <a:lnTo>
                          <a:pt x="141" y="177"/>
                        </a:lnTo>
                        <a:lnTo>
                          <a:pt x="138" y="179"/>
                        </a:lnTo>
                        <a:lnTo>
                          <a:pt x="134" y="180"/>
                        </a:lnTo>
                        <a:lnTo>
                          <a:pt x="129" y="181"/>
                        </a:lnTo>
                        <a:lnTo>
                          <a:pt x="117" y="180"/>
                        </a:lnTo>
                        <a:lnTo>
                          <a:pt x="105" y="179"/>
                        </a:lnTo>
                        <a:lnTo>
                          <a:pt x="89" y="205"/>
                        </a:lnTo>
                        <a:lnTo>
                          <a:pt x="22" y="173"/>
                        </a:lnTo>
                        <a:lnTo>
                          <a:pt x="28" y="162"/>
                        </a:lnTo>
                        <a:lnTo>
                          <a:pt x="32" y="153"/>
                        </a:lnTo>
                        <a:lnTo>
                          <a:pt x="32" y="138"/>
                        </a:lnTo>
                        <a:lnTo>
                          <a:pt x="0" y="109"/>
                        </a:lnTo>
                        <a:lnTo>
                          <a:pt x="0" y="38"/>
                        </a:lnTo>
                        <a:lnTo>
                          <a:pt x="17" y="19"/>
                        </a:lnTo>
                        <a:lnTo>
                          <a:pt x="37" y="8"/>
                        </a:lnTo>
                        <a:lnTo>
                          <a:pt x="59" y="0"/>
                        </a:lnTo>
                        <a:lnTo>
                          <a:pt x="88" y="4"/>
                        </a:lnTo>
                        <a:lnTo>
                          <a:pt x="115" y="6"/>
                        </a:lnTo>
                      </a:path>
                    </a:pathLst>
                  </a:custGeom>
                  <a:solidFill>
                    <a:srgbClr val="FFC080"/>
                  </a:solidFill>
                  <a:ln cap="rnd" cmpd="sng" w="12700">
                    <a:solidFill>
                      <a:srgbClr val="402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3" name="Google Shape;183;p3"/>
                  <p:cNvSpPr/>
                  <p:nvPr/>
                </p:nvSpPr>
                <p:spPr>
                  <a:xfrm>
                    <a:off x="3952" y="1826"/>
                    <a:ext cx="17" cy="27"/>
                  </a:xfrm>
                  <a:custGeom>
                    <a:rect b="b" l="l" r="r" t="t"/>
                    <a:pathLst>
                      <a:path extrusionOk="0" h="27" w="17">
                        <a:moveTo>
                          <a:pt x="0" y="0"/>
                        </a:moveTo>
                        <a:lnTo>
                          <a:pt x="4" y="12"/>
                        </a:lnTo>
                        <a:lnTo>
                          <a:pt x="9" y="19"/>
                        </a:lnTo>
                        <a:lnTo>
                          <a:pt x="16" y="26"/>
                        </a:lnTo>
                        <a:lnTo>
                          <a:pt x="6" y="20"/>
                        </a:lnTo>
                        <a:lnTo>
                          <a:pt x="2" y="12"/>
                        </a:lnTo>
                        <a:lnTo>
                          <a:pt x="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84" name="Google Shape;184;p3"/>
                <p:cNvGrpSpPr/>
                <p:nvPr/>
              </p:nvGrpSpPr>
              <p:grpSpPr>
                <a:xfrm>
                  <a:off x="3990" y="1764"/>
                  <a:ext cx="59" cy="103"/>
                  <a:chOff x="3990" y="1764"/>
                  <a:chExt cx="59" cy="103"/>
                </a:xfrm>
              </p:grpSpPr>
              <p:sp>
                <p:nvSpPr>
                  <p:cNvPr id="185" name="Google Shape;185;p3"/>
                  <p:cNvSpPr/>
                  <p:nvPr/>
                </p:nvSpPr>
                <p:spPr>
                  <a:xfrm>
                    <a:off x="4001" y="1778"/>
                    <a:ext cx="17" cy="17"/>
                  </a:xfrm>
                  <a:custGeom>
                    <a:rect b="b" l="l" r="r" t="t"/>
                    <a:pathLst>
                      <a:path extrusionOk="0" h="17" w="17">
                        <a:moveTo>
                          <a:pt x="14" y="0"/>
                        </a:moveTo>
                        <a:lnTo>
                          <a:pt x="13" y="2"/>
                        </a:lnTo>
                        <a:lnTo>
                          <a:pt x="16" y="4"/>
                        </a:lnTo>
                        <a:lnTo>
                          <a:pt x="12" y="4"/>
                        </a:lnTo>
                        <a:lnTo>
                          <a:pt x="12" y="9"/>
                        </a:lnTo>
                        <a:lnTo>
                          <a:pt x="13" y="11"/>
                        </a:lnTo>
                        <a:lnTo>
                          <a:pt x="12" y="11"/>
                        </a:lnTo>
                        <a:lnTo>
                          <a:pt x="13" y="16"/>
                        </a:lnTo>
                        <a:lnTo>
                          <a:pt x="11" y="11"/>
                        </a:lnTo>
                        <a:lnTo>
                          <a:pt x="8" y="11"/>
                        </a:lnTo>
                        <a:lnTo>
                          <a:pt x="5" y="9"/>
                        </a:lnTo>
                        <a:lnTo>
                          <a:pt x="0" y="9"/>
                        </a:lnTo>
                        <a:lnTo>
                          <a:pt x="5" y="2"/>
                        </a:lnTo>
                        <a:lnTo>
                          <a:pt x="14"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6" name="Google Shape;186;p3"/>
                  <p:cNvSpPr/>
                  <p:nvPr/>
                </p:nvSpPr>
                <p:spPr>
                  <a:xfrm>
                    <a:off x="3990" y="1764"/>
                    <a:ext cx="31" cy="17"/>
                  </a:xfrm>
                  <a:custGeom>
                    <a:rect b="b" l="l" r="r" t="t"/>
                    <a:pathLst>
                      <a:path extrusionOk="0" h="17" w="31">
                        <a:moveTo>
                          <a:pt x="30" y="8"/>
                        </a:moveTo>
                        <a:lnTo>
                          <a:pt x="29" y="16"/>
                        </a:lnTo>
                        <a:lnTo>
                          <a:pt x="26" y="16"/>
                        </a:lnTo>
                        <a:lnTo>
                          <a:pt x="21" y="8"/>
                        </a:lnTo>
                        <a:lnTo>
                          <a:pt x="15" y="8"/>
                        </a:lnTo>
                        <a:lnTo>
                          <a:pt x="5" y="8"/>
                        </a:lnTo>
                        <a:lnTo>
                          <a:pt x="0" y="8"/>
                        </a:lnTo>
                        <a:lnTo>
                          <a:pt x="8" y="8"/>
                        </a:lnTo>
                        <a:lnTo>
                          <a:pt x="13" y="0"/>
                        </a:lnTo>
                        <a:lnTo>
                          <a:pt x="17" y="0"/>
                        </a:lnTo>
                        <a:lnTo>
                          <a:pt x="22" y="8"/>
                        </a:lnTo>
                        <a:lnTo>
                          <a:pt x="25" y="8"/>
                        </a:lnTo>
                        <a:lnTo>
                          <a:pt x="30" y="8"/>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7" name="Google Shape;187;p3"/>
                  <p:cNvSpPr/>
                  <p:nvPr/>
                </p:nvSpPr>
                <p:spPr>
                  <a:xfrm>
                    <a:off x="4020" y="1839"/>
                    <a:ext cx="17" cy="17"/>
                  </a:xfrm>
                  <a:custGeom>
                    <a:rect b="b" l="l" r="r" t="t"/>
                    <a:pathLst>
                      <a:path extrusionOk="0" h="17" w="17">
                        <a:moveTo>
                          <a:pt x="16" y="2"/>
                        </a:moveTo>
                        <a:lnTo>
                          <a:pt x="13" y="0"/>
                        </a:lnTo>
                        <a:lnTo>
                          <a:pt x="11" y="0"/>
                        </a:lnTo>
                        <a:lnTo>
                          <a:pt x="8" y="2"/>
                        </a:lnTo>
                        <a:lnTo>
                          <a:pt x="5" y="4"/>
                        </a:lnTo>
                        <a:lnTo>
                          <a:pt x="4" y="6"/>
                        </a:lnTo>
                        <a:lnTo>
                          <a:pt x="1" y="8"/>
                        </a:lnTo>
                        <a:lnTo>
                          <a:pt x="0" y="4"/>
                        </a:lnTo>
                        <a:lnTo>
                          <a:pt x="0" y="8"/>
                        </a:lnTo>
                        <a:lnTo>
                          <a:pt x="0" y="12"/>
                        </a:lnTo>
                        <a:lnTo>
                          <a:pt x="0" y="14"/>
                        </a:lnTo>
                        <a:lnTo>
                          <a:pt x="0" y="16"/>
                        </a:lnTo>
                        <a:lnTo>
                          <a:pt x="0" y="12"/>
                        </a:lnTo>
                        <a:lnTo>
                          <a:pt x="1" y="8"/>
                        </a:lnTo>
                        <a:lnTo>
                          <a:pt x="5" y="8"/>
                        </a:lnTo>
                        <a:lnTo>
                          <a:pt x="8" y="8"/>
                        </a:lnTo>
                        <a:lnTo>
                          <a:pt x="11" y="8"/>
                        </a:lnTo>
                        <a:lnTo>
                          <a:pt x="14" y="6"/>
                        </a:lnTo>
                        <a:lnTo>
                          <a:pt x="16" y="2"/>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8" name="Google Shape;188;p3"/>
                  <p:cNvSpPr/>
                  <p:nvPr/>
                </p:nvSpPr>
                <p:spPr>
                  <a:xfrm>
                    <a:off x="4027" y="1850"/>
                    <a:ext cx="1" cy="17"/>
                  </a:xfrm>
                  <a:custGeom>
                    <a:rect b="b" l="l" r="r" t="t"/>
                    <a:pathLst>
                      <a:path extrusionOk="0" h="17" w="1">
                        <a:moveTo>
                          <a:pt x="0" y="16"/>
                        </a:moveTo>
                        <a:lnTo>
                          <a:pt x="0" y="16"/>
                        </a:lnTo>
                        <a:lnTo>
                          <a:pt x="0" y="12"/>
                        </a:lnTo>
                        <a:lnTo>
                          <a:pt x="0" y="0"/>
                        </a:lnTo>
                        <a:lnTo>
                          <a:pt x="0"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89" name="Google Shape;189;p3"/>
                  <p:cNvSpPr/>
                  <p:nvPr/>
                </p:nvSpPr>
                <p:spPr>
                  <a:xfrm>
                    <a:off x="4032" y="1813"/>
                    <a:ext cx="17" cy="17"/>
                  </a:xfrm>
                  <a:custGeom>
                    <a:rect b="b" l="l" r="r" t="t"/>
                    <a:pathLst>
                      <a:path extrusionOk="0" h="17" w="17">
                        <a:moveTo>
                          <a:pt x="16" y="16"/>
                        </a:moveTo>
                        <a:lnTo>
                          <a:pt x="0" y="16"/>
                        </a:lnTo>
                        <a:lnTo>
                          <a:pt x="0" y="5"/>
                        </a:lnTo>
                        <a:lnTo>
                          <a:pt x="0" y="0"/>
                        </a:lnTo>
                        <a:lnTo>
                          <a:pt x="16" y="5"/>
                        </a:lnTo>
                        <a:lnTo>
                          <a:pt x="16"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0" name="Google Shape;190;p3"/>
                  <p:cNvSpPr/>
                  <p:nvPr/>
                </p:nvSpPr>
                <p:spPr>
                  <a:xfrm>
                    <a:off x="4023" y="1814"/>
                    <a:ext cx="17" cy="1"/>
                  </a:xfrm>
                  <a:custGeom>
                    <a:rect b="b" l="l" r="r" t="t"/>
                    <a:pathLst>
                      <a:path extrusionOk="0" h="1" w="17">
                        <a:moveTo>
                          <a:pt x="10" y="0"/>
                        </a:moveTo>
                        <a:lnTo>
                          <a:pt x="10" y="0"/>
                        </a:lnTo>
                        <a:lnTo>
                          <a:pt x="5" y="0"/>
                        </a:lnTo>
                        <a:lnTo>
                          <a:pt x="0" y="0"/>
                        </a:lnTo>
                        <a:lnTo>
                          <a:pt x="10" y="0"/>
                        </a:lnTo>
                        <a:lnTo>
                          <a:pt x="16" y="0"/>
                        </a:lnTo>
                        <a:lnTo>
                          <a:pt x="1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3"/>
                  <p:cNvSpPr/>
                  <p:nvPr/>
                </p:nvSpPr>
                <p:spPr>
                  <a:xfrm>
                    <a:off x="4005" y="1778"/>
                    <a:ext cx="17" cy="17"/>
                  </a:xfrm>
                  <a:custGeom>
                    <a:rect b="b" l="l" r="r" t="t"/>
                    <a:pathLst>
                      <a:path extrusionOk="0" h="17" w="17">
                        <a:moveTo>
                          <a:pt x="0" y="16"/>
                        </a:moveTo>
                        <a:lnTo>
                          <a:pt x="0" y="0"/>
                        </a:lnTo>
                        <a:lnTo>
                          <a:pt x="8" y="0"/>
                        </a:lnTo>
                        <a:lnTo>
                          <a:pt x="8" y="4"/>
                        </a:lnTo>
                        <a:lnTo>
                          <a:pt x="16" y="4"/>
                        </a:lnTo>
                        <a:lnTo>
                          <a:pt x="8" y="12"/>
                        </a:lnTo>
                        <a:lnTo>
                          <a:pt x="0" y="16"/>
                        </a:lnTo>
                      </a:path>
                    </a:pathLst>
                  </a:custGeom>
                  <a:solidFill>
                    <a:srgbClr val="FFC08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192" name="Google Shape;192;p3"/>
                <p:cNvGrpSpPr/>
                <p:nvPr/>
              </p:nvGrpSpPr>
              <p:grpSpPr>
                <a:xfrm>
                  <a:off x="3935" y="1771"/>
                  <a:ext cx="22" cy="38"/>
                  <a:chOff x="3935" y="1771"/>
                  <a:chExt cx="22" cy="38"/>
                </a:xfrm>
              </p:grpSpPr>
              <p:sp>
                <p:nvSpPr>
                  <p:cNvPr id="193" name="Google Shape;193;p3"/>
                  <p:cNvSpPr/>
                  <p:nvPr/>
                </p:nvSpPr>
                <p:spPr>
                  <a:xfrm>
                    <a:off x="3940" y="1775"/>
                    <a:ext cx="17" cy="28"/>
                  </a:xfrm>
                  <a:custGeom>
                    <a:rect b="b" l="l" r="r" t="t"/>
                    <a:pathLst>
                      <a:path extrusionOk="0" h="28" w="17">
                        <a:moveTo>
                          <a:pt x="16" y="6"/>
                        </a:moveTo>
                        <a:lnTo>
                          <a:pt x="10" y="3"/>
                        </a:lnTo>
                        <a:lnTo>
                          <a:pt x="5" y="3"/>
                        </a:lnTo>
                        <a:lnTo>
                          <a:pt x="1" y="8"/>
                        </a:lnTo>
                        <a:lnTo>
                          <a:pt x="1" y="13"/>
                        </a:lnTo>
                        <a:lnTo>
                          <a:pt x="1" y="18"/>
                        </a:lnTo>
                        <a:lnTo>
                          <a:pt x="3" y="22"/>
                        </a:lnTo>
                        <a:lnTo>
                          <a:pt x="7" y="16"/>
                        </a:lnTo>
                        <a:lnTo>
                          <a:pt x="8" y="13"/>
                        </a:lnTo>
                        <a:lnTo>
                          <a:pt x="16" y="11"/>
                        </a:lnTo>
                        <a:lnTo>
                          <a:pt x="10" y="15"/>
                        </a:lnTo>
                        <a:lnTo>
                          <a:pt x="7" y="19"/>
                        </a:lnTo>
                        <a:lnTo>
                          <a:pt x="5" y="23"/>
                        </a:lnTo>
                        <a:lnTo>
                          <a:pt x="7" y="26"/>
                        </a:lnTo>
                        <a:lnTo>
                          <a:pt x="10" y="27"/>
                        </a:lnTo>
                        <a:lnTo>
                          <a:pt x="3" y="26"/>
                        </a:lnTo>
                        <a:lnTo>
                          <a:pt x="0" y="20"/>
                        </a:lnTo>
                        <a:lnTo>
                          <a:pt x="0" y="13"/>
                        </a:lnTo>
                        <a:lnTo>
                          <a:pt x="0" y="6"/>
                        </a:lnTo>
                        <a:lnTo>
                          <a:pt x="3" y="2"/>
                        </a:lnTo>
                        <a:lnTo>
                          <a:pt x="8" y="0"/>
                        </a:lnTo>
                        <a:lnTo>
                          <a:pt x="14" y="1"/>
                        </a:lnTo>
                        <a:lnTo>
                          <a:pt x="16" y="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4" name="Google Shape;194;p3"/>
                  <p:cNvSpPr/>
                  <p:nvPr/>
                </p:nvSpPr>
                <p:spPr>
                  <a:xfrm>
                    <a:off x="3935" y="1771"/>
                    <a:ext cx="18" cy="38"/>
                  </a:xfrm>
                  <a:custGeom>
                    <a:rect b="b" l="l" r="r" t="t"/>
                    <a:pathLst>
                      <a:path extrusionOk="0" h="38" w="18">
                        <a:moveTo>
                          <a:pt x="17" y="9"/>
                        </a:moveTo>
                        <a:lnTo>
                          <a:pt x="14" y="3"/>
                        </a:lnTo>
                        <a:lnTo>
                          <a:pt x="10" y="1"/>
                        </a:lnTo>
                        <a:lnTo>
                          <a:pt x="4" y="3"/>
                        </a:lnTo>
                        <a:lnTo>
                          <a:pt x="3" y="6"/>
                        </a:lnTo>
                        <a:lnTo>
                          <a:pt x="1" y="12"/>
                        </a:lnTo>
                        <a:lnTo>
                          <a:pt x="1" y="16"/>
                        </a:lnTo>
                        <a:lnTo>
                          <a:pt x="2" y="19"/>
                        </a:lnTo>
                        <a:lnTo>
                          <a:pt x="2" y="24"/>
                        </a:lnTo>
                        <a:lnTo>
                          <a:pt x="3" y="29"/>
                        </a:lnTo>
                        <a:lnTo>
                          <a:pt x="6" y="34"/>
                        </a:lnTo>
                        <a:lnTo>
                          <a:pt x="9" y="34"/>
                        </a:lnTo>
                        <a:lnTo>
                          <a:pt x="12" y="34"/>
                        </a:lnTo>
                        <a:lnTo>
                          <a:pt x="12" y="35"/>
                        </a:lnTo>
                        <a:lnTo>
                          <a:pt x="10" y="37"/>
                        </a:lnTo>
                        <a:lnTo>
                          <a:pt x="7" y="37"/>
                        </a:lnTo>
                        <a:lnTo>
                          <a:pt x="4" y="35"/>
                        </a:lnTo>
                        <a:lnTo>
                          <a:pt x="1" y="29"/>
                        </a:lnTo>
                        <a:lnTo>
                          <a:pt x="1" y="21"/>
                        </a:lnTo>
                        <a:lnTo>
                          <a:pt x="0" y="15"/>
                        </a:lnTo>
                        <a:lnTo>
                          <a:pt x="0" y="10"/>
                        </a:lnTo>
                        <a:lnTo>
                          <a:pt x="2" y="5"/>
                        </a:lnTo>
                        <a:lnTo>
                          <a:pt x="3" y="1"/>
                        </a:lnTo>
                        <a:lnTo>
                          <a:pt x="8" y="0"/>
                        </a:lnTo>
                        <a:lnTo>
                          <a:pt x="14" y="1"/>
                        </a:lnTo>
                        <a:lnTo>
                          <a:pt x="16" y="3"/>
                        </a:lnTo>
                        <a:lnTo>
                          <a:pt x="17" y="9"/>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sp>
            <p:nvSpPr>
              <p:cNvPr id="195" name="Google Shape;195;p3"/>
              <p:cNvSpPr/>
              <p:nvPr/>
            </p:nvSpPr>
            <p:spPr>
              <a:xfrm>
                <a:off x="3841" y="1861"/>
                <a:ext cx="432" cy="587"/>
              </a:xfrm>
              <a:custGeom>
                <a:rect b="b" l="l" r="r" t="t"/>
                <a:pathLst>
                  <a:path extrusionOk="0" h="587" w="432">
                    <a:moveTo>
                      <a:pt x="55" y="30"/>
                    </a:moveTo>
                    <a:lnTo>
                      <a:pt x="64" y="0"/>
                    </a:lnTo>
                    <a:lnTo>
                      <a:pt x="137" y="38"/>
                    </a:lnTo>
                    <a:lnTo>
                      <a:pt x="129" y="62"/>
                    </a:lnTo>
                    <a:lnTo>
                      <a:pt x="140" y="85"/>
                    </a:lnTo>
                    <a:lnTo>
                      <a:pt x="151" y="107"/>
                    </a:lnTo>
                    <a:lnTo>
                      <a:pt x="167" y="145"/>
                    </a:lnTo>
                    <a:lnTo>
                      <a:pt x="188" y="177"/>
                    </a:lnTo>
                    <a:lnTo>
                      <a:pt x="195" y="195"/>
                    </a:lnTo>
                    <a:lnTo>
                      <a:pt x="196" y="208"/>
                    </a:lnTo>
                    <a:lnTo>
                      <a:pt x="196" y="221"/>
                    </a:lnTo>
                    <a:lnTo>
                      <a:pt x="193" y="235"/>
                    </a:lnTo>
                    <a:lnTo>
                      <a:pt x="190" y="247"/>
                    </a:lnTo>
                    <a:lnTo>
                      <a:pt x="190" y="261"/>
                    </a:lnTo>
                    <a:lnTo>
                      <a:pt x="259" y="279"/>
                    </a:lnTo>
                    <a:lnTo>
                      <a:pt x="298" y="284"/>
                    </a:lnTo>
                    <a:lnTo>
                      <a:pt x="327" y="282"/>
                    </a:lnTo>
                    <a:lnTo>
                      <a:pt x="330" y="293"/>
                    </a:lnTo>
                    <a:lnTo>
                      <a:pt x="333" y="304"/>
                    </a:lnTo>
                    <a:lnTo>
                      <a:pt x="335" y="318"/>
                    </a:lnTo>
                    <a:lnTo>
                      <a:pt x="306" y="328"/>
                    </a:lnTo>
                    <a:lnTo>
                      <a:pt x="274" y="333"/>
                    </a:lnTo>
                    <a:lnTo>
                      <a:pt x="247" y="333"/>
                    </a:lnTo>
                    <a:lnTo>
                      <a:pt x="213" y="336"/>
                    </a:lnTo>
                    <a:lnTo>
                      <a:pt x="192" y="333"/>
                    </a:lnTo>
                    <a:lnTo>
                      <a:pt x="192" y="362"/>
                    </a:lnTo>
                    <a:lnTo>
                      <a:pt x="186" y="378"/>
                    </a:lnTo>
                    <a:lnTo>
                      <a:pt x="189" y="395"/>
                    </a:lnTo>
                    <a:lnTo>
                      <a:pt x="186" y="406"/>
                    </a:lnTo>
                    <a:lnTo>
                      <a:pt x="198" y="407"/>
                    </a:lnTo>
                    <a:lnTo>
                      <a:pt x="206" y="412"/>
                    </a:lnTo>
                    <a:lnTo>
                      <a:pt x="224" y="416"/>
                    </a:lnTo>
                    <a:lnTo>
                      <a:pt x="238" y="425"/>
                    </a:lnTo>
                    <a:lnTo>
                      <a:pt x="252" y="430"/>
                    </a:lnTo>
                    <a:lnTo>
                      <a:pt x="340" y="463"/>
                    </a:lnTo>
                    <a:lnTo>
                      <a:pt x="370" y="475"/>
                    </a:lnTo>
                    <a:lnTo>
                      <a:pt x="388" y="483"/>
                    </a:lnTo>
                    <a:lnTo>
                      <a:pt x="401" y="503"/>
                    </a:lnTo>
                    <a:lnTo>
                      <a:pt x="415" y="534"/>
                    </a:lnTo>
                    <a:lnTo>
                      <a:pt x="431" y="586"/>
                    </a:lnTo>
                    <a:lnTo>
                      <a:pt x="267" y="585"/>
                    </a:lnTo>
                    <a:lnTo>
                      <a:pt x="216" y="570"/>
                    </a:lnTo>
                    <a:lnTo>
                      <a:pt x="141" y="568"/>
                    </a:lnTo>
                    <a:lnTo>
                      <a:pt x="94" y="568"/>
                    </a:lnTo>
                    <a:lnTo>
                      <a:pt x="67" y="570"/>
                    </a:lnTo>
                    <a:lnTo>
                      <a:pt x="37" y="562"/>
                    </a:lnTo>
                    <a:lnTo>
                      <a:pt x="26" y="556"/>
                    </a:lnTo>
                    <a:lnTo>
                      <a:pt x="11" y="540"/>
                    </a:lnTo>
                    <a:lnTo>
                      <a:pt x="8" y="527"/>
                    </a:lnTo>
                    <a:lnTo>
                      <a:pt x="3" y="504"/>
                    </a:lnTo>
                    <a:lnTo>
                      <a:pt x="6" y="483"/>
                    </a:lnTo>
                    <a:lnTo>
                      <a:pt x="16" y="445"/>
                    </a:lnTo>
                    <a:lnTo>
                      <a:pt x="30" y="409"/>
                    </a:lnTo>
                    <a:lnTo>
                      <a:pt x="32" y="394"/>
                    </a:lnTo>
                    <a:lnTo>
                      <a:pt x="28" y="384"/>
                    </a:lnTo>
                    <a:lnTo>
                      <a:pt x="29" y="354"/>
                    </a:lnTo>
                    <a:lnTo>
                      <a:pt x="33" y="342"/>
                    </a:lnTo>
                    <a:lnTo>
                      <a:pt x="30" y="315"/>
                    </a:lnTo>
                    <a:lnTo>
                      <a:pt x="21" y="278"/>
                    </a:lnTo>
                    <a:lnTo>
                      <a:pt x="6" y="226"/>
                    </a:lnTo>
                    <a:lnTo>
                      <a:pt x="0" y="180"/>
                    </a:lnTo>
                    <a:lnTo>
                      <a:pt x="0" y="142"/>
                    </a:lnTo>
                    <a:lnTo>
                      <a:pt x="4" y="113"/>
                    </a:lnTo>
                    <a:lnTo>
                      <a:pt x="10" y="97"/>
                    </a:lnTo>
                    <a:lnTo>
                      <a:pt x="18" y="76"/>
                    </a:lnTo>
                    <a:lnTo>
                      <a:pt x="27" y="56"/>
                    </a:lnTo>
                    <a:lnTo>
                      <a:pt x="55" y="30"/>
                    </a:lnTo>
                  </a:path>
                </a:pathLst>
              </a:custGeom>
              <a:solidFill>
                <a:srgbClr val="000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96" name="Google Shape;196;p3"/>
              <p:cNvGrpSpPr/>
              <p:nvPr/>
            </p:nvGrpSpPr>
            <p:grpSpPr>
              <a:xfrm>
                <a:off x="3844" y="1892"/>
                <a:ext cx="446" cy="547"/>
                <a:chOff x="3844" y="1892"/>
                <a:chExt cx="446" cy="547"/>
              </a:xfrm>
            </p:grpSpPr>
            <p:grpSp>
              <p:nvGrpSpPr>
                <p:cNvPr id="197" name="Google Shape;197;p3"/>
                <p:cNvGrpSpPr/>
                <p:nvPr/>
              </p:nvGrpSpPr>
              <p:grpSpPr>
                <a:xfrm>
                  <a:off x="4155" y="2103"/>
                  <a:ext cx="135" cy="74"/>
                  <a:chOff x="4155" y="2103"/>
                  <a:chExt cx="135" cy="74"/>
                </a:xfrm>
              </p:grpSpPr>
              <p:sp>
                <p:nvSpPr>
                  <p:cNvPr id="198" name="Google Shape;198;p3"/>
                  <p:cNvSpPr/>
                  <p:nvPr/>
                </p:nvSpPr>
                <p:spPr>
                  <a:xfrm>
                    <a:off x="4155" y="2103"/>
                    <a:ext cx="130" cy="74"/>
                  </a:xfrm>
                  <a:custGeom>
                    <a:rect b="b" l="l" r="r" t="t"/>
                    <a:pathLst>
                      <a:path extrusionOk="0" h="74" w="130">
                        <a:moveTo>
                          <a:pt x="0" y="43"/>
                        </a:moveTo>
                        <a:lnTo>
                          <a:pt x="16" y="40"/>
                        </a:lnTo>
                        <a:lnTo>
                          <a:pt x="22" y="39"/>
                        </a:lnTo>
                        <a:lnTo>
                          <a:pt x="26" y="35"/>
                        </a:lnTo>
                        <a:lnTo>
                          <a:pt x="29" y="31"/>
                        </a:lnTo>
                        <a:lnTo>
                          <a:pt x="37" y="25"/>
                        </a:lnTo>
                        <a:lnTo>
                          <a:pt x="51" y="14"/>
                        </a:lnTo>
                        <a:lnTo>
                          <a:pt x="53" y="10"/>
                        </a:lnTo>
                        <a:lnTo>
                          <a:pt x="57" y="7"/>
                        </a:lnTo>
                        <a:lnTo>
                          <a:pt x="65" y="5"/>
                        </a:lnTo>
                        <a:lnTo>
                          <a:pt x="87" y="2"/>
                        </a:lnTo>
                        <a:lnTo>
                          <a:pt x="94" y="0"/>
                        </a:lnTo>
                        <a:lnTo>
                          <a:pt x="99" y="2"/>
                        </a:lnTo>
                        <a:lnTo>
                          <a:pt x="102" y="5"/>
                        </a:lnTo>
                        <a:lnTo>
                          <a:pt x="110" y="8"/>
                        </a:lnTo>
                        <a:lnTo>
                          <a:pt x="114" y="9"/>
                        </a:lnTo>
                        <a:lnTo>
                          <a:pt x="118" y="11"/>
                        </a:lnTo>
                        <a:lnTo>
                          <a:pt x="120" y="13"/>
                        </a:lnTo>
                        <a:lnTo>
                          <a:pt x="123" y="18"/>
                        </a:lnTo>
                        <a:lnTo>
                          <a:pt x="125" y="20"/>
                        </a:lnTo>
                        <a:lnTo>
                          <a:pt x="126" y="23"/>
                        </a:lnTo>
                        <a:lnTo>
                          <a:pt x="127" y="25"/>
                        </a:lnTo>
                        <a:lnTo>
                          <a:pt x="129" y="28"/>
                        </a:lnTo>
                        <a:lnTo>
                          <a:pt x="127" y="31"/>
                        </a:lnTo>
                        <a:lnTo>
                          <a:pt x="125" y="32"/>
                        </a:lnTo>
                        <a:lnTo>
                          <a:pt x="120" y="31"/>
                        </a:lnTo>
                        <a:lnTo>
                          <a:pt x="117" y="30"/>
                        </a:lnTo>
                        <a:lnTo>
                          <a:pt x="113" y="28"/>
                        </a:lnTo>
                        <a:lnTo>
                          <a:pt x="111" y="28"/>
                        </a:lnTo>
                        <a:lnTo>
                          <a:pt x="106" y="27"/>
                        </a:lnTo>
                        <a:lnTo>
                          <a:pt x="102" y="25"/>
                        </a:lnTo>
                        <a:lnTo>
                          <a:pt x="97" y="27"/>
                        </a:lnTo>
                        <a:lnTo>
                          <a:pt x="92" y="28"/>
                        </a:lnTo>
                        <a:lnTo>
                          <a:pt x="102" y="31"/>
                        </a:lnTo>
                        <a:lnTo>
                          <a:pt x="109" y="32"/>
                        </a:lnTo>
                        <a:lnTo>
                          <a:pt x="118" y="35"/>
                        </a:lnTo>
                        <a:lnTo>
                          <a:pt x="120" y="38"/>
                        </a:lnTo>
                        <a:lnTo>
                          <a:pt x="120" y="40"/>
                        </a:lnTo>
                        <a:lnTo>
                          <a:pt x="119" y="41"/>
                        </a:lnTo>
                        <a:lnTo>
                          <a:pt x="116" y="43"/>
                        </a:lnTo>
                        <a:lnTo>
                          <a:pt x="113" y="43"/>
                        </a:lnTo>
                        <a:lnTo>
                          <a:pt x="101" y="40"/>
                        </a:lnTo>
                        <a:lnTo>
                          <a:pt x="91" y="39"/>
                        </a:lnTo>
                        <a:lnTo>
                          <a:pt x="83" y="40"/>
                        </a:lnTo>
                        <a:lnTo>
                          <a:pt x="79" y="43"/>
                        </a:lnTo>
                        <a:lnTo>
                          <a:pt x="73" y="46"/>
                        </a:lnTo>
                        <a:lnTo>
                          <a:pt x="69" y="51"/>
                        </a:lnTo>
                        <a:lnTo>
                          <a:pt x="65" y="57"/>
                        </a:lnTo>
                        <a:lnTo>
                          <a:pt x="60" y="61"/>
                        </a:lnTo>
                        <a:lnTo>
                          <a:pt x="55" y="64"/>
                        </a:lnTo>
                        <a:lnTo>
                          <a:pt x="50" y="65"/>
                        </a:lnTo>
                        <a:lnTo>
                          <a:pt x="44" y="65"/>
                        </a:lnTo>
                        <a:lnTo>
                          <a:pt x="36" y="65"/>
                        </a:lnTo>
                        <a:lnTo>
                          <a:pt x="28" y="66"/>
                        </a:lnTo>
                        <a:lnTo>
                          <a:pt x="21" y="69"/>
                        </a:lnTo>
                        <a:lnTo>
                          <a:pt x="0" y="73"/>
                        </a:lnTo>
                        <a:lnTo>
                          <a:pt x="0" y="43"/>
                        </a:lnTo>
                      </a:path>
                    </a:pathLst>
                  </a:custGeom>
                  <a:solidFill>
                    <a:srgbClr val="FFC080"/>
                  </a:solidFill>
                  <a:ln cap="rnd" cmpd="sng" w="12700">
                    <a:solidFill>
                      <a:srgbClr val="402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9" name="Google Shape;199;p3"/>
                  <p:cNvSpPr/>
                  <p:nvPr/>
                </p:nvSpPr>
                <p:spPr>
                  <a:xfrm>
                    <a:off x="4237" y="2116"/>
                    <a:ext cx="36" cy="17"/>
                  </a:xfrm>
                  <a:custGeom>
                    <a:rect b="b" l="l" r="r" t="t"/>
                    <a:pathLst>
                      <a:path extrusionOk="0" h="17" w="36">
                        <a:moveTo>
                          <a:pt x="35" y="16"/>
                        </a:moveTo>
                        <a:lnTo>
                          <a:pt x="29" y="10"/>
                        </a:lnTo>
                        <a:lnTo>
                          <a:pt x="24" y="10"/>
                        </a:lnTo>
                        <a:lnTo>
                          <a:pt x="18" y="5"/>
                        </a:lnTo>
                        <a:lnTo>
                          <a:pt x="13" y="5"/>
                        </a:lnTo>
                        <a:lnTo>
                          <a:pt x="5" y="5"/>
                        </a:lnTo>
                        <a:lnTo>
                          <a:pt x="0" y="5"/>
                        </a:lnTo>
                        <a:lnTo>
                          <a:pt x="8" y="5"/>
                        </a:lnTo>
                        <a:lnTo>
                          <a:pt x="15" y="0"/>
                        </a:lnTo>
                        <a:lnTo>
                          <a:pt x="24" y="5"/>
                        </a:lnTo>
                        <a:lnTo>
                          <a:pt x="28" y="10"/>
                        </a:lnTo>
                        <a:lnTo>
                          <a:pt x="34" y="16"/>
                        </a:lnTo>
                        <a:lnTo>
                          <a:pt x="35"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0" name="Google Shape;200;p3"/>
                  <p:cNvSpPr/>
                  <p:nvPr/>
                </p:nvSpPr>
                <p:spPr>
                  <a:xfrm>
                    <a:off x="4221" y="2107"/>
                    <a:ext cx="29" cy="1"/>
                  </a:xfrm>
                  <a:custGeom>
                    <a:rect b="b" l="l" r="r" t="t"/>
                    <a:pathLst>
                      <a:path extrusionOk="0" h="1" w="29">
                        <a:moveTo>
                          <a:pt x="20" y="0"/>
                        </a:moveTo>
                        <a:lnTo>
                          <a:pt x="24" y="0"/>
                        </a:lnTo>
                        <a:lnTo>
                          <a:pt x="28" y="0"/>
                        </a:lnTo>
                        <a:lnTo>
                          <a:pt x="25" y="0"/>
                        </a:lnTo>
                        <a:lnTo>
                          <a:pt x="21" y="0"/>
                        </a:lnTo>
                        <a:lnTo>
                          <a:pt x="12" y="0"/>
                        </a:lnTo>
                        <a:lnTo>
                          <a:pt x="6" y="0"/>
                        </a:lnTo>
                        <a:lnTo>
                          <a:pt x="1" y="0"/>
                        </a:lnTo>
                        <a:lnTo>
                          <a:pt x="0" y="0"/>
                        </a:lnTo>
                        <a:lnTo>
                          <a:pt x="6" y="0"/>
                        </a:lnTo>
                        <a:lnTo>
                          <a:pt x="13" y="0"/>
                        </a:lnTo>
                        <a:lnTo>
                          <a:pt x="2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1" name="Google Shape;201;p3"/>
                  <p:cNvSpPr/>
                  <p:nvPr/>
                </p:nvSpPr>
                <p:spPr>
                  <a:xfrm>
                    <a:off x="4234" y="2126"/>
                    <a:ext cx="17" cy="17"/>
                  </a:xfrm>
                  <a:custGeom>
                    <a:rect b="b" l="l" r="r" t="t"/>
                    <a:pathLst>
                      <a:path extrusionOk="0" h="17" w="17">
                        <a:moveTo>
                          <a:pt x="16" y="5"/>
                        </a:moveTo>
                        <a:lnTo>
                          <a:pt x="14" y="0"/>
                        </a:lnTo>
                        <a:lnTo>
                          <a:pt x="8" y="5"/>
                        </a:lnTo>
                        <a:lnTo>
                          <a:pt x="1" y="5"/>
                        </a:lnTo>
                        <a:lnTo>
                          <a:pt x="0" y="16"/>
                        </a:lnTo>
                        <a:lnTo>
                          <a:pt x="5" y="10"/>
                        </a:lnTo>
                        <a:lnTo>
                          <a:pt x="16" y="5"/>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2" name="Google Shape;202;p3"/>
                  <p:cNvSpPr/>
                  <p:nvPr/>
                </p:nvSpPr>
                <p:spPr>
                  <a:xfrm>
                    <a:off x="4263" y="2137"/>
                    <a:ext cx="17" cy="17"/>
                  </a:xfrm>
                  <a:custGeom>
                    <a:rect b="b" l="l" r="r" t="t"/>
                    <a:pathLst>
                      <a:path extrusionOk="0" h="17" w="17">
                        <a:moveTo>
                          <a:pt x="16" y="16"/>
                        </a:moveTo>
                        <a:lnTo>
                          <a:pt x="10" y="5"/>
                        </a:lnTo>
                        <a:lnTo>
                          <a:pt x="0" y="0"/>
                        </a:lnTo>
                        <a:lnTo>
                          <a:pt x="16"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3" name="Google Shape;203;p3"/>
                  <p:cNvSpPr/>
                  <p:nvPr/>
                </p:nvSpPr>
                <p:spPr>
                  <a:xfrm>
                    <a:off x="4215" y="2122"/>
                    <a:ext cx="17" cy="17"/>
                  </a:xfrm>
                  <a:custGeom>
                    <a:rect b="b" l="l" r="r" t="t"/>
                    <a:pathLst>
                      <a:path extrusionOk="0" h="17" w="17">
                        <a:moveTo>
                          <a:pt x="16" y="0"/>
                        </a:moveTo>
                        <a:lnTo>
                          <a:pt x="16" y="0"/>
                        </a:lnTo>
                        <a:lnTo>
                          <a:pt x="16" y="16"/>
                        </a:lnTo>
                        <a:lnTo>
                          <a:pt x="0" y="16"/>
                        </a:lnTo>
                        <a:lnTo>
                          <a:pt x="16"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4" name="Google Shape;204;p3"/>
                  <p:cNvSpPr/>
                  <p:nvPr/>
                </p:nvSpPr>
                <p:spPr>
                  <a:xfrm>
                    <a:off x="4224" y="2133"/>
                    <a:ext cx="17" cy="17"/>
                  </a:xfrm>
                  <a:custGeom>
                    <a:rect b="b" l="l" r="r" t="t"/>
                    <a:pathLst>
                      <a:path extrusionOk="0" h="17" w="17">
                        <a:moveTo>
                          <a:pt x="16" y="16"/>
                        </a:moveTo>
                        <a:lnTo>
                          <a:pt x="16" y="16"/>
                        </a:lnTo>
                        <a:lnTo>
                          <a:pt x="0" y="0"/>
                        </a:lnTo>
                        <a:lnTo>
                          <a:pt x="16"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5" name="Google Shape;205;p3"/>
                  <p:cNvSpPr/>
                  <p:nvPr/>
                </p:nvSpPr>
                <p:spPr>
                  <a:xfrm>
                    <a:off x="4273" y="2126"/>
                    <a:ext cx="17" cy="17"/>
                  </a:xfrm>
                  <a:custGeom>
                    <a:rect b="b" l="l" r="r" t="t"/>
                    <a:pathLst>
                      <a:path extrusionOk="0" h="17" w="17">
                        <a:moveTo>
                          <a:pt x="0" y="0"/>
                        </a:moveTo>
                        <a:lnTo>
                          <a:pt x="8" y="0"/>
                        </a:lnTo>
                        <a:lnTo>
                          <a:pt x="16" y="8"/>
                        </a:lnTo>
                        <a:lnTo>
                          <a:pt x="16" y="16"/>
                        </a:lnTo>
                        <a:lnTo>
                          <a:pt x="16" y="8"/>
                        </a:lnTo>
                        <a:lnTo>
                          <a:pt x="16" y="0"/>
                        </a:lnTo>
                        <a:lnTo>
                          <a:pt x="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06" name="Google Shape;206;p3"/>
                <p:cNvGrpSpPr/>
                <p:nvPr/>
              </p:nvGrpSpPr>
              <p:grpSpPr>
                <a:xfrm>
                  <a:off x="4120" y="2058"/>
                  <a:ext cx="146" cy="66"/>
                  <a:chOff x="4120" y="2058"/>
                  <a:chExt cx="146" cy="66"/>
                </a:xfrm>
              </p:grpSpPr>
              <p:sp>
                <p:nvSpPr>
                  <p:cNvPr id="207" name="Google Shape;207;p3"/>
                  <p:cNvSpPr/>
                  <p:nvPr/>
                </p:nvSpPr>
                <p:spPr>
                  <a:xfrm>
                    <a:off x="4120" y="2058"/>
                    <a:ext cx="137" cy="66"/>
                  </a:xfrm>
                  <a:custGeom>
                    <a:rect b="b" l="l" r="r" t="t"/>
                    <a:pathLst>
                      <a:path extrusionOk="0" h="66" w="137">
                        <a:moveTo>
                          <a:pt x="13" y="65"/>
                        </a:moveTo>
                        <a:lnTo>
                          <a:pt x="21" y="63"/>
                        </a:lnTo>
                        <a:lnTo>
                          <a:pt x="28" y="60"/>
                        </a:lnTo>
                        <a:lnTo>
                          <a:pt x="35" y="59"/>
                        </a:lnTo>
                        <a:lnTo>
                          <a:pt x="46" y="60"/>
                        </a:lnTo>
                        <a:lnTo>
                          <a:pt x="55" y="60"/>
                        </a:lnTo>
                        <a:lnTo>
                          <a:pt x="60" y="57"/>
                        </a:lnTo>
                        <a:lnTo>
                          <a:pt x="64" y="54"/>
                        </a:lnTo>
                        <a:lnTo>
                          <a:pt x="70" y="54"/>
                        </a:lnTo>
                        <a:lnTo>
                          <a:pt x="74" y="51"/>
                        </a:lnTo>
                        <a:lnTo>
                          <a:pt x="79" y="48"/>
                        </a:lnTo>
                        <a:lnTo>
                          <a:pt x="86" y="45"/>
                        </a:lnTo>
                        <a:lnTo>
                          <a:pt x="90" y="44"/>
                        </a:lnTo>
                        <a:lnTo>
                          <a:pt x="94" y="43"/>
                        </a:lnTo>
                        <a:lnTo>
                          <a:pt x="100" y="42"/>
                        </a:lnTo>
                        <a:lnTo>
                          <a:pt x="103" y="42"/>
                        </a:lnTo>
                        <a:lnTo>
                          <a:pt x="105" y="40"/>
                        </a:lnTo>
                        <a:lnTo>
                          <a:pt x="106" y="38"/>
                        </a:lnTo>
                        <a:lnTo>
                          <a:pt x="106" y="37"/>
                        </a:lnTo>
                        <a:lnTo>
                          <a:pt x="103" y="35"/>
                        </a:lnTo>
                        <a:lnTo>
                          <a:pt x="100" y="34"/>
                        </a:lnTo>
                        <a:lnTo>
                          <a:pt x="94" y="33"/>
                        </a:lnTo>
                        <a:lnTo>
                          <a:pt x="90" y="33"/>
                        </a:lnTo>
                        <a:lnTo>
                          <a:pt x="86" y="35"/>
                        </a:lnTo>
                        <a:lnTo>
                          <a:pt x="76" y="35"/>
                        </a:lnTo>
                        <a:lnTo>
                          <a:pt x="84" y="29"/>
                        </a:lnTo>
                        <a:lnTo>
                          <a:pt x="91" y="24"/>
                        </a:lnTo>
                        <a:lnTo>
                          <a:pt x="100" y="21"/>
                        </a:lnTo>
                        <a:lnTo>
                          <a:pt x="107" y="20"/>
                        </a:lnTo>
                        <a:lnTo>
                          <a:pt x="116" y="20"/>
                        </a:lnTo>
                        <a:lnTo>
                          <a:pt x="122" y="21"/>
                        </a:lnTo>
                        <a:lnTo>
                          <a:pt x="125" y="22"/>
                        </a:lnTo>
                        <a:lnTo>
                          <a:pt x="127" y="22"/>
                        </a:lnTo>
                        <a:lnTo>
                          <a:pt x="129" y="21"/>
                        </a:lnTo>
                        <a:lnTo>
                          <a:pt x="131" y="20"/>
                        </a:lnTo>
                        <a:lnTo>
                          <a:pt x="130" y="17"/>
                        </a:lnTo>
                        <a:lnTo>
                          <a:pt x="133" y="17"/>
                        </a:lnTo>
                        <a:lnTo>
                          <a:pt x="135" y="17"/>
                        </a:lnTo>
                        <a:lnTo>
                          <a:pt x="135" y="15"/>
                        </a:lnTo>
                        <a:lnTo>
                          <a:pt x="136" y="14"/>
                        </a:lnTo>
                        <a:lnTo>
                          <a:pt x="135" y="13"/>
                        </a:lnTo>
                        <a:lnTo>
                          <a:pt x="133" y="11"/>
                        </a:lnTo>
                        <a:lnTo>
                          <a:pt x="130" y="10"/>
                        </a:lnTo>
                        <a:lnTo>
                          <a:pt x="128" y="8"/>
                        </a:lnTo>
                        <a:lnTo>
                          <a:pt x="125" y="6"/>
                        </a:lnTo>
                        <a:lnTo>
                          <a:pt x="120" y="5"/>
                        </a:lnTo>
                        <a:lnTo>
                          <a:pt x="118" y="5"/>
                        </a:lnTo>
                        <a:lnTo>
                          <a:pt x="101" y="2"/>
                        </a:lnTo>
                        <a:lnTo>
                          <a:pt x="97" y="2"/>
                        </a:lnTo>
                        <a:lnTo>
                          <a:pt x="94" y="0"/>
                        </a:lnTo>
                        <a:lnTo>
                          <a:pt x="89" y="1"/>
                        </a:lnTo>
                        <a:lnTo>
                          <a:pt x="86" y="3"/>
                        </a:lnTo>
                        <a:lnTo>
                          <a:pt x="72" y="8"/>
                        </a:lnTo>
                        <a:lnTo>
                          <a:pt x="64" y="8"/>
                        </a:lnTo>
                        <a:lnTo>
                          <a:pt x="57" y="15"/>
                        </a:lnTo>
                        <a:lnTo>
                          <a:pt x="40" y="26"/>
                        </a:lnTo>
                        <a:lnTo>
                          <a:pt x="34" y="32"/>
                        </a:lnTo>
                        <a:lnTo>
                          <a:pt x="28" y="37"/>
                        </a:lnTo>
                        <a:lnTo>
                          <a:pt x="20" y="39"/>
                        </a:lnTo>
                        <a:lnTo>
                          <a:pt x="0" y="40"/>
                        </a:lnTo>
                        <a:lnTo>
                          <a:pt x="13" y="65"/>
                        </a:lnTo>
                      </a:path>
                    </a:pathLst>
                  </a:custGeom>
                  <a:solidFill>
                    <a:srgbClr val="FFC080"/>
                  </a:solidFill>
                  <a:ln cap="rnd" cmpd="sng" w="12700">
                    <a:solidFill>
                      <a:srgbClr val="402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8" name="Google Shape;208;p3"/>
                  <p:cNvSpPr/>
                  <p:nvPr/>
                </p:nvSpPr>
                <p:spPr>
                  <a:xfrm>
                    <a:off x="4232" y="2068"/>
                    <a:ext cx="17" cy="17"/>
                  </a:xfrm>
                  <a:custGeom>
                    <a:rect b="b" l="l" r="r" t="t"/>
                    <a:pathLst>
                      <a:path extrusionOk="0" h="17" w="17">
                        <a:moveTo>
                          <a:pt x="16" y="16"/>
                        </a:moveTo>
                        <a:lnTo>
                          <a:pt x="14" y="16"/>
                        </a:lnTo>
                        <a:lnTo>
                          <a:pt x="11" y="8"/>
                        </a:lnTo>
                        <a:lnTo>
                          <a:pt x="9" y="8"/>
                        </a:lnTo>
                        <a:lnTo>
                          <a:pt x="8" y="0"/>
                        </a:lnTo>
                        <a:lnTo>
                          <a:pt x="5" y="0"/>
                        </a:lnTo>
                        <a:lnTo>
                          <a:pt x="2" y="0"/>
                        </a:lnTo>
                        <a:lnTo>
                          <a:pt x="0" y="0"/>
                        </a:lnTo>
                        <a:lnTo>
                          <a:pt x="4" y="0"/>
                        </a:lnTo>
                        <a:lnTo>
                          <a:pt x="6" y="0"/>
                        </a:lnTo>
                        <a:lnTo>
                          <a:pt x="9" y="0"/>
                        </a:lnTo>
                        <a:lnTo>
                          <a:pt x="10" y="8"/>
                        </a:lnTo>
                        <a:lnTo>
                          <a:pt x="16"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09" name="Google Shape;209;p3"/>
                  <p:cNvSpPr/>
                  <p:nvPr/>
                </p:nvSpPr>
                <p:spPr>
                  <a:xfrm>
                    <a:off x="4144" y="2106"/>
                    <a:ext cx="17" cy="17"/>
                  </a:xfrm>
                  <a:custGeom>
                    <a:rect b="b" l="l" r="r" t="t"/>
                    <a:pathLst>
                      <a:path extrusionOk="0" h="17" w="17">
                        <a:moveTo>
                          <a:pt x="0" y="0"/>
                        </a:moveTo>
                        <a:lnTo>
                          <a:pt x="8" y="0"/>
                        </a:lnTo>
                        <a:lnTo>
                          <a:pt x="16" y="16"/>
                        </a:lnTo>
                        <a:lnTo>
                          <a:pt x="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0" name="Google Shape;210;p3"/>
                  <p:cNvSpPr/>
                  <p:nvPr/>
                </p:nvSpPr>
                <p:spPr>
                  <a:xfrm>
                    <a:off x="4198" y="2065"/>
                    <a:ext cx="25" cy="1"/>
                  </a:xfrm>
                  <a:custGeom>
                    <a:rect b="b" l="l" r="r" t="t"/>
                    <a:pathLst>
                      <a:path extrusionOk="0" h="1" w="25">
                        <a:moveTo>
                          <a:pt x="24" y="0"/>
                        </a:moveTo>
                        <a:lnTo>
                          <a:pt x="17" y="0"/>
                        </a:lnTo>
                        <a:lnTo>
                          <a:pt x="13" y="0"/>
                        </a:lnTo>
                        <a:lnTo>
                          <a:pt x="11" y="0"/>
                        </a:lnTo>
                        <a:lnTo>
                          <a:pt x="9" y="0"/>
                        </a:lnTo>
                        <a:lnTo>
                          <a:pt x="7" y="0"/>
                        </a:lnTo>
                        <a:lnTo>
                          <a:pt x="4" y="0"/>
                        </a:lnTo>
                        <a:lnTo>
                          <a:pt x="0" y="0"/>
                        </a:lnTo>
                        <a:lnTo>
                          <a:pt x="2" y="0"/>
                        </a:lnTo>
                        <a:lnTo>
                          <a:pt x="6" y="0"/>
                        </a:lnTo>
                        <a:lnTo>
                          <a:pt x="10" y="0"/>
                        </a:lnTo>
                        <a:lnTo>
                          <a:pt x="13" y="0"/>
                        </a:lnTo>
                        <a:lnTo>
                          <a:pt x="15" y="0"/>
                        </a:lnTo>
                        <a:lnTo>
                          <a:pt x="18" y="0"/>
                        </a:lnTo>
                        <a:lnTo>
                          <a:pt x="24"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1" name="Google Shape;211;p3"/>
                  <p:cNvSpPr/>
                  <p:nvPr/>
                </p:nvSpPr>
                <p:spPr>
                  <a:xfrm>
                    <a:off x="4211" y="2092"/>
                    <a:ext cx="17" cy="17"/>
                  </a:xfrm>
                  <a:custGeom>
                    <a:rect b="b" l="l" r="r" t="t"/>
                    <a:pathLst>
                      <a:path extrusionOk="0" h="17" w="17">
                        <a:moveTo>
                          <a:pt x="0" y="16"/>
                        </a:moveTo>
                        <a:lnTo>
                          <a:pt x="16" y="5"/>
                        </a:lnTo>
                        <a:lnTo>
                          <a:pt x="0" y="0"/>
                        </a:lnTo>
                        <a:lnTo>
                          <a:pt x="0" y="16"/>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2" name="Google Shape;212;p3"/>
                  <p:cNvSpPr/>
                  <p:nvPr/>
                </p:nvSpPr>
                <p:spPr>
                  <a:xfrm>
                    <a:off x="4243" y="2072"/>
                    <a:ext cx="17" cy="17"/>
                  </a:xfrm>
                  <a:custGeom>
                    <a:rect b="b" l="l" r="r" t="t"/>
                    <a:pathLst>
                      <a:path extrusionOk="0" h="17" w="17">
                        <a:moveTo>
                          <a:pt x="0" y="0"/>
                        </a:moveTo>
                        <a:lnTo>
                          <a:pt x="0" y="4"/>
                        </a:lnTo>
                        <a:lnTo>
                          <a:pt x="0" y="12"/>
                        </a:lnTo>
                        <a:lnTo>
                          <a:pt x="16" y="16"/>
                        </a:lnTo>
                        <a:lnTo>
                          <a:pt x="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3" name="Google Shape;213;p3"/>
                  <p:cNvSpPr/>
                  <p:nvPr/>
                </p:nvSpPr>
                <p:spPr>
                  <a:xfrm>
                    <a:off x="4249" y="2067"/>
                    <a:ext cx="17" cy="17"/>
                  </a:xfrm>
                  <a:custGeom>
                    <a:rect b="b" l="l" r="r" t="t"/>
                    <a:pathLst>
                      <a:path extrusionOk="0" h="17" w="17">
                        <a:moveTo>
                          <a:pt x="0" y="0"/>
                        </a:moveTo>
                        <a:lnTo>
                          <a:pt x="0" y="4"/>
                        </a:lnTo>
                        <a:lnTo>
                          <a:pt x="16" y="4"/>
                        </a:lnTo>
                        <a:lnTo>
                          <a:pt x="16" y="16"/>
                        </a:lnTo>
                        <a:lnTo>
                          <a:pt x="16" y="4"/>
                        </a:lnTo>
                        <a:lnTo>
                          <a:pt x="0" y="0"/>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4" name="Google Shape;214;p3"/>
                  <p:cNvSpPr/>
                  <p:nvPr/>
                </p:nvSpPr>
                <p:spPr>
                  <a:xfrm>
                    <a:off x="4183" y="2087"/>
                    <a:ext cx="17" cy="17"/>
                  </a:xfrm>
                  <a:custGeom>
                    <a:rect b="b" l="l" r="r" t="t"/>
                    <a:pathLst>
                      <a:path extrusionOk="0" h="17" w="17">
                        <a:moveTo>
                          <a:pt x="16" y="8"/>
                        </a:moveTo>
                        <a:lnTo>
                          <a:pt x="16" y="0"/>
                        </a:lnTo>
                        <a:lnTo>
                          <a:pt x="11" y="4"/>
                        </a:lnTo>
                        <a:lnTo>
                          <a:pt x="6" y="4"/>
                        </a:lnTo>
                        <a:lnTo>
                          <a:pt x="2" y="4"/>
                        </a:lnTo>
                        <a:lnTo>
                          <a:pt x="0" y="0"/>
                        </a:lnTo>
                        <a:lnTo>
                          <a:pt x="4" y="8"/>
                        </a:lnTo>
                        <a:lnTo>
                          <a:pt x="9" y="12"/>
                        </a:lnTo>
                        <a:lnTo>
                          <a:pt x="11" y="16"/>
                        </a:lnTo>
                        <a:lnTo>
                          <a:pt x="9" y="8"/>
                        </a:lnTo>
                        <a:lnTo>
                          <a:pt x="13" y="8"/>
                        </a:lnTo>
                        <a:lnTo>
                          <a:pt x="16" y="8"/>
                        </a:lnTo>
                      </a:path>
                    </a:pathLst>
                  </a:custGeom>
                  <a:solidFill>
                    <a:srgbClr val="402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15" name="Google Shape;215;p3"/>
                <p:cNvSpPr/>
                <p:nvPr/>
              </p:nvSpPr>
              <p:spPr>
                <a:xfrm>
                  <a:off x="4012" y="2086"/>
                  <a:ext cx="133" cy="64"/>
                </a:xfrm>
                <a:custGeom>
                  <a:rect b="b" l="l" r="r" t="t"/>
                  <a:pathLst>
                    <a:path extrusionOk="0" h="64" w="133">
                      <a:moveTo>
                        <a:pt x="18" y="6"/>
                      </a:moveTo>
                      <a:lnTo>
                        <a:pt x="53" y="9"/>
                      </a:lnTo>
                      <a:lnTo>
                        <a:pt x="80" y="12"/>
                      </a:lnTo>
                      <a:lnTo>
                        <a:pt x="94" y="11"/>
                      </a:lnTo>
                      <a:lnTo>
                        <a:pt x="121" y="11"/>
                      </a:lnTo>
                      <a:lnTo>
                        <a:pt x="129" y="22"/>
                      </a:lnTo>
                      <a:lnTo>
                        <a:pt x="132" y="39"/>
                      </a:lnTo>
                      <a:lnTo>
                        <a:pt x="113" y="43"/>
                      </a:lnTo>
                      <a:lnTo>
                        <a:pt x="77" y="53"/>
                      </a:lnTo>
                      <a:lnTo>
                        <a:pt x="4" y="63"/>
                      </a:lnTo>
                      <a:lnTo>
                        <a:pt x="0" y="0"/>
                      </a:lnTo>
                      <a:lnTo>
                        <a:pt x="18" y="6"/>
                      </a:lnTo>
                    </a:path>
                  </a:pathLst>
                </a:custGeom>
                <a:solidFill>
                  <a:srgbClr val="00006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6" name="Google Shape;216;p3"/>
                <p:cNvSpPr/>
                <p:nvPr/>
              </p:nvSpPr>
              <p:spPr>
                <a:xfrm>
                  <a:off x="4017" y="2093"/>
                  <a:ext cx="117" cy="45"/>
                </a:xfrm>
                <a:custGeom>
                  <a:rect b="b" l="l" r="r" t="t"/>
                  <a:pathLst>
                    <a:path extrusionOk="0" h="45" w="117">
                      <a:moveTo>
                        <a:pt x="13" y="0"/>
                      </a:moveTo>
                      <a:lnTo>
                        <a:pt x="41" y="4"/>
                      </a:lnTo>
                      <a:lnTo>
                        <a:pt x="76" y="7"/>
                      </a:lnTo>
                      <a:lnTo>
                        <a:pt x="98" y="6"/>
                      </a:lnTo>
                      <a:lnTo>
                        <a:pt x="109" y="7"/>
                      </a:lnTo>
                      <a:lnTo>
                        <a:pt x="114" y="14"/>
                      </a:lnTo>
                      <a:lnTo>
                        <a:pt x="116" y="25"/>
                      </a:lnTo>
                      <a:lnTo>
                        <a:pt x="88" y="33"/>
                      </a:lnTo>
                      <a:lnTo>
                        <a:pt x="92" y="26"/>
                      </a:lnTo>
                      <a:lnTo>
                        <a:pt x="96" y="17"/>
                      </a:lnTo>
                      <a:lnTo>
                        <a:pt x="89" y="25"/>
                      </a:lnTo>
                      <a:lnTo>
                        <a:pt x="77" y="35"/>
                      </a:lnTo>
                      <a:lnTo>
                        <a:pt x="48" y="44"/>
                      </a:lnTo>
                      <a:lnTo>
                        <a:pt x="28" y="44"/>
                      </a:lnTo>
                      <a:lnTo>
                        <a:pt x="55" y="35"/>
                      </a:lnTo>
                      <a:lnTo>
                        <a:pt x="74" y="23"/>
                      </a:lnTo>
                      <a:lnTo>
                        <a:pt x="51" y="32"/>
                      </a:lnTo>
                      <a:lnTo>
                        <a:pt x="29" y="39"/>
                      </a:lnTo>
                      <a:lnTo>
                        <a:pt x="0" y="44"/>
                      </a:lnTo>
                      <a:lnTo>
                        <a:pt x="1" y="17"/>
                      </a:lnTo>
                      <a:lnTo>
                        <a:pt x="13" y="0"/>
                      </a:lnTo>
                    </a:path>
                  </a:pathLst>
                </a:custGeom>
                <a:solidFill>
                  <a:srgbClr val="0000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7" name="Google Shape;217;p3"/>
                <p:cNvSpPr/>
                <p:nvPr/>
              </p:nvSpPr>
              <p:spPr>
                <a:xfrm>
                  <a:off x="3889" y="1914"/>
                  <a:ext cx="277" cy="274"/>
                </a:xfrm>
                <a:custGeom>
                  <a:rect b="b" l="l" r="r" t="t"/>
                  <a:pathLst>
                    <a:path extrusionOk="0" h="274" w="277">
                      <a:moveTo>
                        <a:pt x="26" y="0"/>
                      </a:moveTo>
                      <a:lnTo>
                        <a:pt x="42" y="3"/>
                      </a:lnTo>
                      <a:lnTo>
                        <a:pt x="58" y="13"/>
                      </a:lnTo>
                      <a:lnTo>
                        <a:pt x="65" y="28"/>
                      </a:lnTo>
                      <a:lnTo>
                        <a:pt x="66" y="48"/>
                      </a:lnTo>
                      <a:lnTo>
                        <a:pt x="72" y="78"/>
                      </a:lnTo>
                      <a:lnTo>
                        <a:pt x="81" y="103"/>
                      </a:lnTo>
                      <a:lnTo>
                        <a:pt x="92" y="134"/>
                      </a:lnTo>
                      <a:lnTo>
                        <a:pt x="98" y="157"/>
                      </a:lnTo>
                      <a:lnTo>
                        <a:pt x="106" y="181"/>
                      </a:lnTo>
                      <a:lnTo>
                        <a:pt x="82" y="192"/>
                      </a:lnTo>
                      <a:lnTo>
                        <a:pt x="109" y="186"/>
                      </a:lnTo>
                      <a:lnTo>
                        <a:pt x="116" y="197"/>
                      </a:lnTo>
                      <a:lnTo>
                        <a:pt x="104" y="208"/>
                      </a:lnTo>
                      <a:lnTo>
                        <a:pt x="121" y="201"/>
                      </a:lnTo>
                      <a:lnTo>
                        <a:pt x="140" y="209"/>
                      </a:lnTo>
                      <a:lnTo>
                        <a:pt x="167" y="215"/>
                      </a:lnTo>
                      <a:lnTo>
                        <a:pt x="199" y="225"/>
                      </a:lnTo>
                      <a:lnTo>
                        <a:pt x="222" y="227"/>
                      </a:lnTo>
                      <a:lnTo>
                        <a:pt x="251" y="230"/>
                      </a:lnTo>
                      <a:lnTo>
                        <a:pt x="270" y="228"/>
                      </a:lnTo>
                      <a:lnTo>
                        <a:pt x="273" y="235"/>
                      </a:lnTo>
                      <a:lnTo>
                        <a:pt x="276" y="248"/>
                      </a:lnTo>
                      <a:lnTo>
                        <a:pt x="276" y="257"/>
                      </a:lnTo>
                      <a:lnTo>
                        <a:pt x="257" y="266"/>
                      </a:lnTo>
                      <a:lnTo>
                        <a:pt x="253" y="258"/>
                      </a:lnTo>
                      <a:lnTo>
                        <a:pt x="248" y="266"/>
                      </a:lnTo>
                      <a:lnTo>
                        <a:pt x="220" y="269"/>
                      </a:lnTo>
                      <a:lnTo>
                        <a:pt x="166" y="273"/>
                      </a:lnTo>
                      <a:lnTo>
                        <a:pt x="97" y="260"/>
                      </a:lnTo>
                      <a:lnTo>
                        <a:pt x="81" y="256"/>
                      </a:lnTo>
                      <a:lnTo>
                        <a:pt x="60" y="219"/>
                      </a:lnTo>
                      <a:lnTo>
                        <a:pt x="31" y="155"/>
                      </a:lnTo>
                      <a:lnTo>
                        <a:pt x="9" y="85"/>
                      </a:lnTo>
                      <a:lnTo>
                        <a:pt x="0" y="58"/>
                      </a:lnTo>
                      <a:lnTo>
                        <a:pt x="3" y="29"/>
                      </a:lnTo>
                      <a:lnTo>
                        <a:pt x="13" y="8"/>
                      </a:lnTo>
                      <a:lnTo>
                        <a:pt x="26" y="0"/>
                      </a:lnTo>
                    </a:path>
                  </a:pathLst>
                </a:custGeom>
                <a:solidFill>
                  <a:srgbClr val="0000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8" name="Google Shape;218;p3"/>
                <p:cNvSpPr/>
                <p:nvPr/>
              </p:nvSpPr>
              <p:spPr>
                <a:xfrm>
                  <a:off x="3925" y="1905"/>
                  <a:ext cx="103" cy="211"/>
                </a:xfrm>
                <a:custGeom>
                  <a:rect b="b" l="l" r="r" t="t"/>
                  <a:pathLst>
                    <a:path extrusionOk="0" h="211" w="103">
                      <a:moveTo>
                        <a:pt x="14" y="0"/>
                      </a:moveTo>
                      <a:lnTo>
                        <a:pt x="0" y="11"/>
                      </a:lnTo>
                      <a:lnTo>
                        <a:pt x="7" y="16"/>
                      </a:lnTo>
                      <a:lnTo>
                        <a:pt x="17" y="30"/>
                      </a:lnTo>
                      <a:lnTo>
                        <a:pt x="30" y="41"/>
                      </a:lnTo>
                      <a:lnTo>
                        <a:pt x="39" y="77"/>
                      </a:lnTo>
                      <a:lnTo>
                        <a:pt x="48" y="98"/>
                      </a:lnTo>
                      <a:lnTo>
                        <a:pt x="58" y="116"/>
                      </a:lnTo>
                      <a:lnTo>
                        <a:pt x="68" y="131"/>
                      </a:lnTo>
                      <a:lnTo>
                        <a:pt x="54" y="119"/>
                      </a:lnTo>
                      <a:lnTo>
                        <a:pt x="45" y="101"/>
                      </a:lnTo>
                      <a:lnTo>
                        <a:pt x="54" y="129"/>
                      </a:lnTo>
                      <a:lnTo>
                        <a:pt x="62" y="154"/>
                      </a:lnTo>
                      <a:lnTo>
                        <a:pt x="70" y="178"/>
                      </a:lnTo>
                      <a:lnTo>
                        <a:pt x="75" y="192"/>
                      </a:lnTo>
                      <a:lnTo>
                        <a:pt x="80" y="199"/>
                      </a:lnTo>
                      <a:lnTo>
                        <a:pt x="87" y="206"/>
                      </a:lnTo>
                      <a:lnTo>
                        <a:pt x="97" y="210"/>
                      </a:lnTo>
                      <a:lnTo>
                        <a:pt x="97" y="197"/>
                      </a:lnTo>
                      <a:lnTo>
                        <a:pt x="99" y="182"/>
                      </a:lnTo>
                      <a:lnTo>
                        <a:pt x="102" y="167"/>
                      </a:lnTo>
                      <a:lnTo>
                        <a:pt x="102" y="152"/>
                      </a:lnTo>
                      <a:lnTo>
                        <a:pt x="97" y="134"/>
                      </a:lnTo>
                      <a:lnTo>
                        <a:pt x="91" y="121"/>
                      </a:lnTo>
                      <a:lnTo>
                        <a:pt x="82" y="112"/>
                      </a:lnTo>
                      <a:lnTo>
                        <a:pt x="71" y="101"/>
                      </a:lnTo>
                      <a:lnTo>
                        <a:pt x="58" y="83"/>
                      </a:lnTo>
                      <a:lnTo>
                        <a:pt x="47" y="61"/>
                      </a:lnTo>
                      <a:lnTo>
                        <a:pt x="57" y="73"/>
                      </a:lnTo>
                      <a:lnTo>
                        <a:pt x="66" y="89"/>
                      </a:lnTo>
                      <a:lnTo>
                        <a:pt x="79" y="104"/>
                      </a:lnTo>
                      <a:lnTo>
                        <a:pt x="67" y="82"/>
                      </a:lnTo>
                      <a:lnTo>
                        <a:pt x="55" y="53"/>
                      </a:lnTo>
                      <a:lnTo>
                        <a:pt x="40" y="22"/>
                      </a:lnTo>
                      <a:lnTo>
                        <a:pt x="33" y="12"/>
                      </a:lnTo>
                      <a:lnTo>
                        <a:pt x="14" y="0"/>
                      </a:lnTo>
                    </a:path>
                  </a:pathLst>
                </a:custGeom>
                <a:solidFill>
                  <a:srgbClr val="0000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19" name="Google Shape;219;p3"/>
                <p:cNvSpPr/>
                <p:nvPr/>
              </p:nvSpPr>
              <p:spPr>
                <a:xfrm>
                  <a:off x="3844" y="1892"/>
                  <a:ext cx="419" cy="547"/>
                </a:xfrm>
                <a:custGeom>
                  <a:rect b="b" l="l" r="r" t="t"/>
                  <a:pathLst>
                    <a:path extrusionOk="0" h="547" w="419">
                      <a:moveTo>
                        <a:pt x="89" y="11"/>
                      </a:moveTo>
                      <a:lnTo>
                        <a:pt x="77" y="23"/>
                      </a:lnTo>
                      <a:lnTo>
                        <a:pt x="64" y="29"/>
                      </a:lnTo>
                      <a:lnTo>
                        <a:pt x="50" y="48"/>
                      </a:lnTo>
                      <a:lnTo>
                        <a:pt x="48" y="60"/>
                      </a:lnTo>
                      <a:lnTo>
                        <a:pt x="47" y="78"/>
                      </a:lnTo>
                      <a:lnTo>
                        <a:pt x="46" y="93"/>
                      </a:lnTo>
                      <a:lnTo>
                        <a:pt x="43" y="117"/>
                      </a:lnTo>
                      <a:lnTo>
                        <a:pt x="38" y="143"/>
                      </a:lnTo>
                      <a:lnTo>
                        <a:pt x="36" y="171"/>
                      </a:lnTo>
                      <a:lnTo>
                        <a:pt x="43" y="142"/>
                      </a:lnTo>
                      <a:lnTo>
                        <a:pt x="45" y="121"/>
                      </a:lnTo>
                      <a:lnTo>
                        <a:pt x="49" y="108"/>
                      </a:lnTo>
                      <a:lnTo>
                        <a:pt x="55" y="131"/>
                      </a:lnTo>
                      <a:lnTo>
                        <a:pt x="62" y="157"/>
                      </a:lnTo>
                      <a:lnTo>
                        <a:pt x="66" y="172"/>
                      </a:lnTo>
                      <a:lnTo>
                        <a:pt x="64" y="197"/>
                      </a:lnTo>
                      <a:lnTo>
                        <a:pt x="64" y="227"/>
                      </a:lnTo>
                      <a:lnTo>
                        <a:pt x="65" y="254"/>
                      </a:lnTo>
                      <a:lnTo>
                        <a:pt x="66" y="224"/>
                      </a:lnTo>
                      <a:lnTo>
                        <a:pt x="68" y="202"/>
                      </a:lnTo>
                      <a:lnTo>
                        <a:pt x="71" y="183"/>
                      </a:lnTo>
                      <a:lnTo>
                        <a:pt x="89" y="228"/>
                      </a:lnTo>
                      <a:lnTo>
                        <a:pt x="103" y="254"/>
                      </a:lnTo>
                      <a:lnTo>
                        <a:pt x="110" y="264"/>
                      </a:lnTo>
                      <a:lnTo>
                        <a:pt x="120" y="283"/>
                      </a:lnTo>
                      <a:lnTo>
                        <a:pt x="154" y="293"/>
                      </a:lnTo>
                      <a:lnTo>
                        <a:pt x="171" y="295"/>
                      </a:lnTo>
                      <a:lnTo>
                        <a:pt x="166" y="305"/>
                      </a:lnTo>
                      <a:lnTo>
                        <a:pt x="156" y="314"/>
                      </a:lnTo>
                      <a:lnTo>
                        <a:pt x="120" y="336"/>
                      </a:lnTo>
                      <a:lnTo>
                        <a:pt x="150" y="324"/>
                      </a:lnTo>
                      <a:lnTo>
                        <a:pt x="168" y="310"/>
                      </a:lnTo>
                      <a:lnTo>
                        <a:pt x="184" y="297"/>
                      </a:lnTo>
                      <a:lnTo>
                        <a:pt x="182" y="325"/>
                      </a:lnTo>
                      <a:lnTo>
                        <a:pt x="176" y="340"/>
                      </a:lnTo>
                      <a:lnTo>
                        <a:pt x="158" y="350"/>
                      </a:lnTo>
                      <a:lnTo>
                        <a:pt x="178" y="349"/>
                      </a:lnTo>
                      <a:lnTo>
                        <a:pt x="178" y="359"/>
                      </a:lnTo>
                      <a:lnTo>
                        <a:pt x="176" y="368"/>
                      </a:lnTo>
                      <a:lnTo>
                        <a:pt x="168" y="376"/>
                      </a:lnTo>
                      <a:lnTo>
                        <a:pt x="138" y="392"/>
                      </a:lnTo>
                      <a:lnTo>
                        <a:pt x="178" y="377"/>
                      </a:lnTo>
                      <a:lnTo>
                        <a:pt x="187" y="375"/>
                      </a:lnTo>
                      <a:lnTo>
                        <a:pt x="194" y="377"/>
                      </a:lnTo>
                      <a:lnTo>
                        <a:pt x="194" y="386"/>
                      </a:lnTo>
                      <a:lnTo>
                        <a:pt x="185" y="394"/>
                      </a:lnTo>
                      <a:lnTo>
                        <a:pt x="161" y="407"/>
                      </a:lnTo>
                      <a:lnTo>
                        <a:pt x="194" y="394"/>
                      </a:lnTo>
                      <a:lnTo>
                        <a:pt x="204" y="383"/>
                      </a:lnTo>
                      <a:lnTo>
                        <a:pt x="213" y="385"/>
                      </a:lnTo>
                      <a:lnTo>
                        <a:pt x="221" y="389"/>
                      </a:lnTo>
                      <a:lnTo>
                        <a:pt x="218" y="397"/>
                      </a:lnTo>
                      <a:lnTo>
                        <a:pt x="211" y="404"/>
                      </a:lnTo>
                      <a:lnTo>
                        <a:pt x="194" y="415"/>
                      </a:lnTo>
                      <a:lnTo>
                        <a:pt x="218" y="406"/>
                      </a:lnTo>
                      <a:lnTo>
                        <a:pt x="231" y="395"/>
                      </a:lnTo>
                      <a:lnTo>
                        <a:pt x="247" y="400"/>
                      </a:lnTo>
                      <a:lnTo>
                        <a:pt x="300" y="419"/>
                      </a:lnTo>
                      <a:lnTo>
                        <a:pt x="344" y="437"/>
                      </a:lnTo>
                      <a:lnTo>
                        <a:pt x="377" y="451"/>
                      </a:lnTo>
                      <a:lnTo>
                        <a:pt x="389" y="471"/>
                      </a:lnTo>
                      <a:lnTo>
                        <a:pt x="402" y="497"/>
                      </a:lnTo>
                      <a:lnTo>
                        <a:pt x="418" y="546"/>
                      </a:lnTo>
                      <a:lnTo>
                        <a:pt x="266" y="546"/>
                      </a:lnTo>
                      <a:lnTo>
                        <a:pt x="254" y="543"/>
                      </a:lnTo>
                      <a:lnTo>
                        <a:pt x="292" y="534"/>
                      </a:lnTo>
                      <a:lnTo>
                        <a:pt x="354" y="509"/>
                      </a:lnTo>
                      <a:lnTo>
                        <a:pt x="282" y="532"/>
                      </a:lnTo>
                      <a:lnTo>
                        <a:pt x="249" y="540"/>
                      </a:lnTo>
                      <a:lnTo>
                        <a:pt x="225" y="534"/>
                      </a:lnTo>
                      <a:lnTo>
                        <a:pt x="261" y="527"/>
                      </a:lnTo>
                      <a:lnTo>
                        <a:pt x="337" y="501"/>
                      </a:lnTo>
                      <a:lnTo>
                        <a:pt x="255" y="525"/>
                      </a:lnTo>
                      <a:lnTo>
                        <a:pt x="219" y="532"/>
                      </a:lnTo>
                      <a:lnTo>
                        <a:pt x="214" y="529"/>
                      </a:lnTo>
                      <a:lnTo>
                        <a:pt x="247" y="517"/>
                      </a:lnTo>
                      <a:lnTo>
                        <a:pt x="303" y="490"/>
                      </a:lnTo>
                      <a:lnTo>
                        <a:pt x="238" y="518"/>
                      </a:lnTo>
                      <a:lnTo>
                        <a:pt x="204" y="528"/>
                      </a:lnTo>
                      <a:lnTo>
                        <a:pt x="60" y="526"/>
                      </a:lnTo>
                      <a:lnTo>
                        <a:pt x="42" y="522"/>
                      </a:lnTo>
                      <a:lnTo>
                        <a:pt x="26" y="516"/>
                      </a:lnTo>
                      <a:lnTo>
                        <a:pt x="10" y="499"/>
                      </a:lnTo>
                      <a:lnTo>
                        <a:pt x="6" y="480"/>
                      </a:lnTo>
                      <a:lnTo>
                        <a:pt x="4" y="465"/>
                      </a:lnTo>
                      <a:lnTo>
                        <a:pt x="8" y="440"/>
                      </a:lnTo>
                      <a:lnTo>
                        <a:pt x="19" y="408"/>
                      </a:lnTo>
                      <a:lnTo>
                        <a:pt x="27" y="384"/>
                      </a:lnTo>
                      <a:lnTo>
                        <a:pt x="31" y="361"/>
                      </a:lnTo>
                      <a:lnTo>
                        <a:pt x="43" y="358"/>
                      </a:lnTo>
                      <a:lnTo>
                        <a:pt x="54" y="374"/>
                      </a:lnTo>
                      <a:lnTo>
                        <a:pt x="85" y="399"/>
                      </a:lnTo>
                      <a:lnTo>
                        <a:pt x="57" y="372"/>
                      </a:lnTo>
                      <a:lnTo>
                        <a:pt x="49" y="357"/>
                      </a:lnTo>
                      <a:lnTo>
                        <a:pt x="52" y="340"/>
                      </a:lnTo>
                      <a:lnTo>
                        <a:pt x="89" y="329"/>
                      </a:lnTo>
                      <a:lnTo>
                        <a:pt x="115" y="313"/>
                      </a:lnTo>
                      <a:lnTo>
                        <a:pt x="85" y="327"/>
                      </a:lnTo>
                      <a:lnTo>
                        <a:pt x="53" y="334"/>
                      </a:lnTo>
                      <a:lnTo>
                        <a:pt x="55" y="312"/>
                      </a:lnTo>
                      <a:lnTo>
                        <a:pt x="68" y="295"/>
                      </a:lnTo>
                      <a:lnTo>
                        <a:pt x="78" y="270"/>
                      </a:lnTo>
                      <a:lnTo>
                        <a:pt x="65" y="293"/>
                      </a:lnTo>
                      <a:lnTo>
                        <a:pt x="50" y="309"/>
                      </a:lnTo>
                      <a:lnTo>
                        <a:pt x="35" y="307"/>
                      </a:lnTo>
                      <a:lnTo>
                        <a:pt x="27" y="264"/>
                      </a:lnTo>
                      <a:lnTo>
                        <a:pt x="15" y="221"/>
                      </a:lnTo>
                      <a:lnTo>
                        <a:pt x="9" y="193"/>
                      </a:lnTo>
                      <a:lnTo>
                        <a:pt x="10" y="166"/>
                      </a:lnTo>
                      <a:lnTo>
                        <a:pt x="13" y="135"/>
                      </a:lnTo>
                      <a:lnTo>
                        <a:pt x="9" y="151"/>
                      </a:lnTo>
                      <a:lnTo>
                        <a:pt x="6" y="171"/>
                      </a:lnTo>
                      <a:lnTo>
                        <a:pt x="6" y="186"/>
                      </a:lnTo>
                      <a:lnTo>
                        <a:pt x="1" y="160"/>
                      </a:lnTo>
                      <a:lnTo>
                        <a:pt x="1" y="139"/>
                      </a:lnTo>
                      <a:lnTo>
                        <a:pt x="1" y="124"/>
                      </a:lnTo>
                      <a:lnTo>
                        <a:pt x="6" y="103"/>
                      </a:lnTo>
                      <a:lnTo>
                        <a:pt x="15" y="83"/>
                      </a:lnTo>
                      <a:lnTo>
                        <a:pt x="27" y="64"/>
                      </a:lnTo>
                      <a:lnTo>
                        <a:pt x="14" y="80"/>
                      </a:lnTo>
                      <a:lnTo>
                        <a:pt x="8" y="93"/>
                      </a:lnTo>
                      <a:lnTo>
                        <a:pt x="0" y="117"/>
                      </a:lnTo>
                      <a:lnTo>
                        <a:pt x="1" y="100"/>
                      </a:lnTo>
                      <a:lnTo>
                        <a:pt x="6" y="78"/>
                      </a:lnTo>
                      <a:lnTo>
                        <a:pt x="17" y="52"/>
                      </a:lnTo>
                      <a:lnTo>
                        <a:pt x="26" y="26"/>
                      </a:lnTo>
                      <a:lnTo>
                        <a:pt x="38" y="14"/>
                      </a:lnTo>
                      <a:lnTo>
                        <a:pt x="55" y="0"/>
                      </a:lnTo>
                      <a:lnTo>
                        <a:pt x="72" y="2"/>
                      </a:lnTo>
                      <a:lnTo>
                        <a:pt x="89" y="11"/>
                      </a:lnTo>
                    </a:path>
                  </a:pathLst>
                </a:custGeom>
                <a:solidFill>
                  <a:srgbClr val="0000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0" name="Google Shape;220;p3"/>
                <p:cNvSpPr/>
                <p:nvPr/>
              </p:nvSpPr>
              <p:spPr>
                <a:xfrm>
                  <a:off x="3872" y="2205"/>
                  <a:ext cx="17" cy="43"/>
                </a:xfrm>
                <a:custGeom>
                  <a:rect b="b" l="l" r="r" t="t"/>
                  <a:pathLst>
                    <a:path extrusionOk="0" h="43" w="17">
                      <a:moveTo>
                        <a:pt x="3" y="0"/>
                      </a:moveTo>
                      <a:lnTo>
                        <a:pt x="14" y="2"/>
                      </a:lnTo>
                      <a:lnTo>
                        <a:pt x="16" y="19"/>
                      </a:lnTo>
                      <a:lnTo>
                        <a:pt x="13" y="37"/>
                      </a:lnTo>
                      <a:lnTo>
                        <a:pt x="3" y="42"/>
                      </a:lnTo>
                      <a:lnTo>
                        <a:pt x="0" y="35"/>
                      </a:lnTo>
                      <a:lnTo>
                        <a:pt x="0" y="10"/>
                      </a:lnTo>
                      <a:lnTo>
                        <a:pt x="3" y="0"/>
                      </a:lnTo>
                    </a:path>
                  </a:pathLst>
                </a:custGeom>
                <a:solidFill>
                  <a:srgbClr val="0000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1" name="Google Shape;221;p3"/>
                <p:cNvSpPr/>
                <p:nvPr/>
              </p:nvSpPr>
              <p:spPr>
                <a:xfrm>
                  <a:off x="3902" y="2359"/>
                  <a:ext cx="194" cy="22"/>
                </a:xfrm>
                <a:custGeom>
                  <a:rect b="b" l="l" r="r" t="t"/>
                  <a:pathLst>
                    <a:path extrusionOk="0" h="22" w="194">
                      <a:moveTo>
                        <a:pt x="193" y="0"/>
                      </a:moveTo>
                      <a:lnTo>
                        <a:pt x="141" y="10"/>
                      </a:lnTo>
                      <a:lnTo>
                        <a:pt x="101" y="15"/>
                      </a:lnTo>
                      <a:lnTo>
                        <a:pt x="60" y="18"/>
                      </a:lnTo>
                      <a:lnTo>
                        <a:pt x="30" y="19"/>
                      </a:lnTo>
                      <a:lnTo>
                        <a:pt x="0" y="18"/>
                      </a:lnTo>
                      <a:lnTo>
                        <a:pt x="28" y="21"/>
                      </a:lnTo>
                      <a:lnTo>
                        <a:pt x="75" y="21"/>
                      </a:lnTo>
                      <a:lnTo>
                        <a:pt x="125" y="16"/>
                      </a:lnTo>
                      <a:lnTo>
                        <a:pt x="151" y="11"/>
                      </a:lnTo>
                      <a:lnTo>
                        <a:pt x="193" y="0"/>
                      </a:lnTo>
                    </a:path>
                  </a:pathLst>
                </a:custGeom>
                <a:solidFill>
                  <a:srgbClr val="000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22" name="Google Shape;222;p3"/>
              <p:cNvSpPr/>
              <p:nvPr/>
            </p:nvSpPr>
            <p:spPr>
              <a:xfrm>
                <a:off x="3861" y="1680"/>
                <a:ext cx="174" cy="263"/>
              </a:xfrm>
              <a:custGeom>
                <a:rect b="b" l="l" r="r" t="t"/>
                <a:pathLst>
                  <a:path extrusionOk="0" h="263" w="174">
                    <a:moveTo>
                      <a:pt x="95" y="102"/>
                    </a:moveTo>
                    <a:lnTo>
                      <a:pt x="89" y="90"/>
                    </a:lnTo>
                    <a:lnTo>
                      <a:pt x="82" y="89"/>
                    </a:lnTo>
                    <a:lnTo>
                      <a:pt x="76" y="91"/>
                    </a:lnTo>
                    <a:lnTo>
                      <a:pt x="72" y="99"/>
                    </a:lnTo>
                    <a:lnTo>
                      <a:pt x="71" y="106"/>
                    </a:lnTo>
                    <a:lnTo>
                      <a:pt x="73" y="122"/>
                    </a:lnTo>
                    <a:lnTo>
                      <a:pt x="77" y="130"/>
                    </a:lnTo>
                    <a:lnTo>
                      <a:pt x="79" y="140"/>
                    </a:lnTo>
                    <a:lnTo>
                      <a:pt x="81" y="152"/>
                    </a:lnTo>
                    <a:lnTo>
                      <a:pt x="87" y="167"/>
                    </a:lnTo>
                    <a:lnTo>
                      <a:pt x="96" y="185"/>
                    </a:lnTo>
                    <a:lnTo>
                      <a:pt x="104" y="203"/>
                    </a:lnTo>
                    <a:lnTo>
                      <a:pt x="113" y="228"/>
                    </a:lnTo>
                    <a:lnTo>
                      <a:pt x="117" y="246"/>
                    </a:lnTo>
                    <a:lnTo>
                      <a:pt x="119" y="262"/>
                    </a:lnTo>
                    <a:lnTo>
                      <a:pt x="97" y="237"/>
                    </a:lnTo>
                    <a:lnTo>
                      <a:pt x="76" y="223"/>
                    </a:lnTo>
                    <a:lnTo>
                      <a:pt x="65" y="215"/>
                    </a:lnTo>
                    <a:lnTo>
                      <a:pt x="49" y="210"/>
                    </a:lnTo>
                    <a:lnTo>
                      <a:pt x="34" y="211"/>
                    </a:lnTo>
                    <a:lnTo>
                      <a:pt x="16" y="221"/>
                    </a:lnTo>
                    <a:lnTo>
                      <a:pt x="1" y="241"/>
                    </a:lnTo>
                    <a:lnTo>
                      <a:pt x="0" y="224"/>
                    </a:lnTo>
                    <a:lnTo>
                      <a:pt x="8" y="205"/>
                    </a:lnTo>
                    <a:lnTo>
                      <a:pt x="20" y="182"/>
                    </a:lnTo>
                    <a:lnTo>
                      <a:pt x="25" y="166"/>
                    </a:lnTo>
                    <a:lnTo>
                      <a:pt x="25" y="150"/>
                    </a:lnTo>
                    <a:lnTo>
                      <a:pt x="23" y="136"/>
                    </a:lnTo>
                    <a:lnTo>
                      <a:pt x="16" y="127"/>
                    </a:lnTo>
                    <a:lnTo>
                      <a:pt x="11" y="111"/>
                    </a:lnTo>
                    <a:lnTo>
                      <a:pt x="10" y="99"/>
                    </a:lnTo>
                    <a:lnTo>
                      <a:pt x="6" y="86"/>
                    </a:lnTo>
                    <a:lnTo>
                      <a:pt x="5" y="68"/>
                    </a:lnTo>
                    <a:lnTo>
                      <a:pt x="8" y="57"/>
                    </a:lnTo>
                    <a:lnTo>
                      <a:pt x="13" y="45"/>
                    </a:lnTo>
                    <a:lnTo>
                      <a:pt x="19" y="31"/>
                    </a:lnTo>
                    <a:lnTo>
                      <a:pt x="29" y="18"/>
                    </a:lnTo>
                    <a:lnTo>
                      <a:pt x="40" y="10"/>
                    </a:lnTo>
                    <a:lnTo>
                      <a:pt x="56" y="4"/>
                    </a:lnTo>
                    <a:lnTo>
                      <a:pt x="73" y="1"/>
                    </a:lnTo>
                    <a:lnTo>
                      <a:pt x="102" y="0"/>
                    </a:lnTo>
                    <a:lnTo>
                      <a:pt x="117" y="2"/>
                    </a:lnTo>
                    <a:lnTo>
                      <a:pt x="132" y="7"/>
                    </a:lnTo>
                    <a:lnTo>
                      <a:pt x="148" y="13"/>
                    </a:lnTo>
                    <a:lnTo>
                      <a:pt x="157" y="22"/>
                    </a:lnTo>
                    <a:lnTo>
                      <a:pt x="168" y="33"/>
                    </a:lnTo>
                    <a:lnTo>
                      <a:pt x="172" y="49"/>
                    </a:lnTo>
                    <a:lnTo>
                      <a:pt x="173" y="64"/>
                    </a:lnTo>
                    <a:lnTo>
                      <a:pt x="169" y="76"/>
                    </a:lnTo>
                    <a:lnTo>
                      <a:pt x="158" y="64"/>
                    </a:lnTo>
                    <a:lnTo>
                      <a:pt x="143" y="57"/>
                    </a:lnTo>
                    <a:lnTo>
                      <a:pt x="124" y="54"/>
                    </a:lnTo>
                    <a:lnTo>
                      <a:pt x="128" y="76"/>
                    </a:lnTo>
                    <a:lnTo>
                      <a:pt x="107" y="68"/>
                    </a:lnTo>
                    <a:lnTo>
                      <a:pt x="113" y="85"/>
                    </a:lnTo>
                    <a:lnTo>
                      <a:pt x="97" y="84"/>
                    </a:lnTo>
                    <a:lnTo>
                      <a:pt x="95" y="102"/>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223" name="Google Shape;223;p3"/>
            <p:cNvGrpSpPr/>
            <p:nvPr/>
          </p:nvGrpSpPr>
          <p:grpSpPr>
            <a:xfrm>
              <a:off x="3792" y="2097"/>
              <a:ext cx="138" cy="280"/>
              <a:chOff x="3792" y="2097"/>
              <a:chExt cx="138" cy="280"/>
            </a:xfrm>
          </p:grpSpPr>
          <p:sp>
            <p:nvSpPr>
              <p:cNvPr id="224" name="Google Shape;224;p3"/>
              <p:cNvSpPr/>
              <p:nvPr/>
            </p:nvSpPr>
            <p:spPr>
              <a:xfrm>
                <a:off x="3792" y="2097"/>
                <a:ext cx="138" cy="280"/>
              </a:xfrm>
              <a:custGeom>
                <a:rect b="b" l="l" r="r" t="t"/>
                <a:pathLst>
                  <a:path extrusionOk="0" h="280" w="138">
                    <a:moveTo>
                      <a:pt x="76" y="40"/>
                    </a:moveTo>
                    <a:lnTo>
                      <a:pt x="51" y="37"/>
                    </a:lnTo>
                    <a:lnTo>
                      <a:pt x="36" y="32"/>
                    </a:lnTo>
                    <a:lnTo>
                      <a:pt x="31" y="21"/>
                    </a:lnTo>
                    <a:lnTo>
                      <a:pt x="31" y="12"/>
                    </a:lnTo>
                    <a:lnTo>
                      <a:pt x="27" y="5"/>
                    </a:lnTo>
                    <a:lnTo>
                      <a:pt x="13" y="0"/>
                    </a:lnTo>
                    <a:lnTo>
                      <a:pt x="0" y="2"/>
                    </a:lnTo>
                    <a:lnTo>
                      <a:pt x="16" y="217"/>
                    </a:lnTo>
                    <a:lnTo>
                      <a:pt x="27" y="237"/>
                    </a:lnTo>
                    <a:lnTo>
                      <a:pt x="41" y="257"/>
                    </a:lnTo>
                    <a:lnTo>
                      <a:pt x="61" y="272"/>
                    </a:lnTo>
                    <a:lnTo>
                      <a:pt x="84" y="277"/>
                    </a:lnTo>
                    <a:lnTo>
                      <a:pt x="115" y="279"/>
                    </a:lnTo>
                    <a:lnTo>
                      <a:pt x="133" y="275"/>
                    </a:lnTo>
                    <a:lnTo>
                      <a:pt x="137" y="260"/>
                    </a:lnTo>
                    <a:lnTo>
                      <a:pt x="136" y="240"/>
                    </a:lnTo>
                    <a:lnTo>
                      <a:pt x="122" y="179"/>
                    </a:lnTo>
                    <a:lnTo>
                      <a:pt x="111" y="119"/>
                    </a:lnTo>
                    <a:lnTo>
                      <a:pt x="106" y="74"/>
                    </a:lnTo>
                    <a:lnTo>
                      <a:pt x="106" y="62"/>
                    </a:lnTo>
                    <a:lnTo>
                      <a:pt x="99" y="45"/>
                    </a:lnTo>
                    <a:lnTo>
                      <a:pt x="91" y="40"/>
                    </a:lnTo>
                    <a:lnTo>
                      <a:pt x="76" y="40"/>
                    </a:lnTo>
                  </a:path>
                </a:pathLst>
              </a:custGeom>
              <a:solidFill>
                <a:srgbClr val="404040"/>
              </a:solidFill>
              <a:ln cap="rnd" cmpd="sng" w="12700">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3"/>
              <p:cNvSpPr/>
              <p:nvPr/>
            </p:nvSpPr>
            <p:spPr>
              <a:xfrm>
                <a:off x="3795" y="2110"/>
                <a:ext cx="113" cy="252"/>
              </a:xfrm>
              <a:custGeom>
                <a:rect b="b" l="l" r="r" t="t"/>
                <a:pathLst>
                  <a:path extrusionOk="0" h="252" w="113">
                    <a:moveTo>
                      <a:pt x="73" y="50"/>
                    </a:moveTo>
                    <a:lnTo>
                      <a:pt x="53" y="48"/>
                    </a:lnTo>
                    <a:lnTo>
                      <a:pt x="30" y="42"/>
                    </a:lnTo>
                    <a:lnTo>
                      <a:pt x="17" y="32"/>
                    </a:lnTo>
                    <a:lnTo>
                      <a:pt x="9" y="23"/>
                    </a:lnTo>
                    <a:lnTo>
                      <a:pt x="0" y="0"/>
                    </a:lnTo>
                    <a:lnTo>
                      <a:pt x="14" y="193"/>
                    </a:lnTo>
                    <a:lnTo>
                      <a:pt x="24" y="211"/>
                    </a:lnTo>
                    <a:lnTo>
                      <a:pt x="34" y="227"/>
                    </a:lnTo>
                    <a:lnTo>
                      <a:pt x="47" y="239"/>
                    </a:lnTo>
                    <a:lnTo>
                      <a:pt x="59" y="245"/>
                    </a:lnTo>
                    <a:lnTo>
                      <a:pt x="73" y="248"/>
                    </a:lnTo>
                    <a:lnTo>
                      <a:pt x="86" y="251"/>
                    </a:lnTo>
                    <a:lnTo>
                      <a:pt x="101" y="251"/>
                    </a:lnTo>
                    <a:lnTo>
                      <a:pt x="108" y="248"/>
                    </a:lnTo>
                    <a:lnTo>
                      <a:pt x="112" y="239"/>
                    </a:lnTo>
                    <a:lnTo>
                      <a:pt x="110" y="224"/>
                    </a:lnTo>
                    <a:lnTo>
                      <a:pt x="101" y="190"/>
                    </a:lnTo>
                    <a:lnTo>
                      <a:pt x="84" y="75"/>
                    </a:lnTo>
                    <a:lnTo>
                      <a:pt x="82" y="59"/>
                    </a:lnTo>
                    <a:lnTo>
                      <a:pt x="73" y="50"/>
                    </a:lnTo>
                  </a:path>
                </a:pathLst>
              </a:custGeom>
              <a:solidFill>
                <a:srgbClr val="60606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cxnSp>
        <p:nvCxnSpPr>
          <p:cNvPr id="226" name="Google Shape;226;p3"/>
          <p:cNvCxnSpPr/>
          <p:nvPr/>
        </p:nvCxnSpPr>
        <p:spPr>
          <a:xfrm rot="10800000">
            <a:off x="7467600" y="3581400"/>
            <a:ext cx="152400" cy="990600"/>
          </a:xfrm>
          <a:prstGeom prst="straightConnector1">
            <a:avLst/>
          </a:prstGeom>
          <a:noFill/>
          <a:ln cap="flat" cmpd="sng" w="12700">
            <a:solidFill>
              <a:schemeClr val="dk1"/>
            </a:solidFill>
            <a:prstDash val="solid"/>
            <a:miter lim="800000"/>
            <a:headEnd len="med" w="med" type="none"/>
            <a:tailEnd len="med" w="med" type="stealth"/>
          </a:ln>
        </p:spPr>
      </p:cxnSp>
      <p:cxnSp>
        <p:nvCxnSpPr>
          <p:cNvPr id="227" name="Google Shape;227;p3"/>
          <p:cNvCxnSpPr/>
          <p:nvPr/>
        </p:nvCxnSpPr>
        <p:spPr>
          <a:xfrm flipH="1" rot="10800000">
            <a:off x="7239000" y="4572000"/>
            <a:ext cx="381000" cy="304800"/>
          </a:xfrm>
          <a:prstGeom prst="straightConnector1">
            <a:avLst/>
          </a:prstGeom>
          <a:noFill/>
          <a:ln cap="flat" cmpd="sng" w="12700">
            <a:solidFill>
              <a:schemeClr val="dk1"/>
            </a:solidFill>
            <a:prstDash val="solid"/>
            <a:miter lim="800000"/>
            <a:headEnd len="med" w="med" type="none"/>
            <a:tailEnd len="med" w="med" type="none"/>
          </a:ln>
        </p:spPr>
      </p:cxnSp>
      <p:sp>
        <p:nvSpPr>
          <p:cNvPr id="228" name="Google Shape;228;p3"/>
          <p:cNvSpPr/>
          <p:nvPr/>
        </p:nvSpPr>
        <p:spPr>
          <a:xfrm>
            <a:off x="2514600" y="4038600"/>
            <a:ext cx="306387" cy="382587"/>
          </a:xfrm>
          <a:custGeom>
            <a:rect b="b" l="l" r="r" t="t"/>
            <a:pathLst>
              <a:path extrusionOk="0" h="241" w="193">
                <a:moveTo>
                  <a:pt x="0" y="0"/>
                </a:moveTo>
                <a:lnTo>
                  <a:pt x="21" y="0"/>
                </a:lnTo>
                <a:lnTo>
                  <a:pt x="34" y="40"/>
                </a:lnTo>
                <a:lnTo>
                  <a:pt x="48" y="80"/>
                </a:lnTo>
                <a:lnTo>
                  <a:pt x="62" y="120"/>
                </a:lnTo>
                <a:lnTo>
                  <a:pt x="75" y="160"/>
                </a:lnTo>
                <a:lnTo>
                  <a:pt x="103" y="160"/>
                </a:lnTo>
                <a:lnTo>
                  <a:pt x="192" y="240"/>
                </a:lnTo>
              </a:path>
            </a:pathLst>
          </a:custGeom>
          <a:noFill/>
          <a:ln cap="rnd"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9" name="Google Shape;229;p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 Principe technique : le géoréférencement d'une carte</a:t>
            </a:r>
            <a:endParaRPr/>
          </a:p>
        </p:txBody>
      </p:sp>
      <p:sp>
        <p:nvSpPr>
          <p:cNvPr id="230" name="Google Shape;230;p3"/>
          <p:cNvSpPr txBox="1"/>
          <p:nvPr/>
        </p:nvSpPr>
        <p:spPr>
          <a:xfrm>
            <a:off x="1050925" y="6137275"/>
            <a:ext cx="35401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fr-FR" sz="2400" u="none">
                <a:solidFill>
                  <a:schemeClr val="dk1"/>
                </a:solidFill>
                <a:latin typeface="Times New Roman"/>
                <a:ea typeface="Times New Roman"/>
                <a:cs typeface="Times New Roman"/>
                <a:sym typeface="Times New Roman"/>
              </a:rPr>
              <a: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0"/>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33" name="Google Shape;433;p3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Transformation affine</a:t>
            </a:r>
            <a:endParaRPr/>
          </a:p>
        </p:txBody>
      </p:sp>
      <p:sp>
        <p:nvSpPr>
          <p:cNvPr id="434" name="Google Shape;434;p30"/>
          <p:cNvSpPr txBox="1"/>
          <p:nvPr>
            <p:ph idx="1" type="body"/>
          </p:nvPr>
        </p:nvSpPr>
        <p:spPr>
          <a:xfrm>
            <a:off x="685800" y="1981200"/>
            <a:ext cx="4497387" cy="38227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Une transformation affine permet </a:t>
            </a:r>
            <a:endParaRPr/>
          </a:p>
          <a:p>
            <a:pPr indent="-285750" lvl="1" marL="742950" rtl="0" algn="l">
              <a:lnSpc>
                <a:spcPct val="100000"/>
              </a:lnSpc>
              <a:spcBef>
                <a:spcPts val="480"/>
              </a:spcBef>
              <a:spcAft>
                <a:spcPts val="0"/>
              </a:spcAft>
              <a:buClr>
                <a:schemeClr val="dk1"/>
              </a:buClr>
              <a:buSzPts val="2400"/>
              <a:buFont typeface="Times New Roman"/>
              <a:buChar char="–"/>
            </a:pPr>
            <a:r>
              <a:rPr b="1" i="0" lang="fr-FR" sz="2400" u="none">
                <a:solidFill>
                  <a:schemeClr val="dk1"/>
                </a:solidFill>
                <a:latin typeface="Times New Roman"/>
                <a:ea typeface="Times New Roman"/>
                <a:cs typeface="Times New Roman"/>
                <a:sym typeface="Times New Roman"/>
              </a:rPr>
              <a:t>de faire un changement d’échelle (scale)</a:t>
            </a:r>
            <a:endParaRPr/>
          </a:p>
          <a:p>
            <a:pPr indent="-285750" lvl="1" marL="742950" rtl="0" algn="l">
              <a:lnSpc>
                <a:spcPct val="100000"/>
              </a:lnSpc>
              <a:spcBef>
                <a:spcPts val="480"/>
              </a:spcBef>
              <a:spcAft>
                <a:spcPts val="0"/>
              </a:spcAft>
              <a:buClr>
                <a:schemeClr val="dk1"/>
              </a:buClr>
              <a:buSzPts val="2400"/>
              <a:buFont typeface="Times New Roman"/>
              <a:buChar char="–"/>
            </a:pPr>
            <a:r>
              <a:rPr b="1" i="0" lang="fr-FR" sz="2400" u="none">
                <a:solidFill>
                  <a:schemeClr val="dk1"/>
                </a:solidFill>
                <a:latin typeface="Times New Roman"/>
                <a:ea typeface="Times New Roman"/>
                <a:cs typeface="Times New Roman"/>
                <a:sym typeface="Times New Roman"/>
              </a:rPr>
              <a:t>de faire une rotation</a:t>
            </a:r>
            <a:endParaRPr/>
          </a:p>
          <a:p>
            <a:pPr indent="-285750" lvl="1" marL="742950" rtl="0" algn="l">
              <a:lnSpc>
                <a:spcPct val="100000"/>
              </a:lnSpc>
              <a:spcBef>
                <a:spcPts val="480"/>
              </a:spcBef>
              <a:spcAft>
                <a:spcPts val="0"/>
              </a:spcAft>
              <a:buClr>
                <a:schemeClr val="dk1"/>
              </a:buClr>
              <a:buSzPts val="2400"/>
              <a:buFont typeface="Times New Roman"/>
              <a:buChar char="–"/>
            </a:pPr>
            <a:r>
              <a:rPr b="1" i="0" lang="fr-FR" sz="2400" u="none">
                <a:solidFill>
                  <a:schemeClr val="dk1"/>
                </a:solidFill>
                <a:latin typeface="Times New Roman"/>
                <a:ea typeface="Times New Roman"/>
                <a:cs typeface="Times New Roman"/>
                <a:sym typeface="Times New Roman"/>
              </a:rPr>
              <a:t>de faire une translation</a:t>
            </a:r>
            <a:endParaRPr/>
          </a:p>
          <a:p>
            <a:pPr indent="-285750" lvl="1" marL="742950" rtl="0" algn="l">
              <a:lnSpc>
                <a:spcPct val="100000"/>
              </a:lnSpc>
              <a:spcBef>
                <a:spcPts val="480"/>
              </a:spcBef>
              <a:spcAft>
                <a:spcPts val="0"/>
              </a:spcAft>
              <a:buClr>
                <a:schemeClr val="dk1"/>
              </a:buClr>
              <a:buSzPts val="2400"/>
              <a:buFont typeface="Times New Roman"/>
              <a:buChar char="–"/>
            </a:pPr>
            <a:r>
              <a:rPr b="1" i="0" lang="fr-FR" sz="2400" u="none">
                <a:solidFill>
                  <a:schemeClr val="dk1"/>
                </a:solidFill>
                <a:latin typeface="Times New Roman"/>
                <a:ea typeface="Times New Roman"/>
                <a:cs typeface="Times New Roman"/>
                <a:sym typeface="Times New Roman"/>
              </a:rPr>
              <a:t>d’appliquer une obliquité (skew)</a:t>
            </a:r>
            <a:endParaRPr/>
          </a:p>
          <a:p>
            <a:pPr indent="-133350" lvl="1" marL="742950" rtl="0" algn="l">
              <a:lnSpc>
                <a:spcPct val="100000"/>
              </a:lnSpc>
              <a:spcBef>
                <a:spcPts val="480"/>
              </a:spcBef>
              <a:spcAft>
                <a:spcPts val="0"/>
              </a:spcAft>
              <a:buClr>
                <a:schemeClr val="dk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p:txBody>
      </p:sp>
      <p:sp>
        <p:nvSpPr>
          <p:cNvPr descr="Transformation affine" id="435" name="Google Shape;435;p30"/>
          <p:cNvSpPr txBox="1"/>
          <p:nvPr/>
        </p:nvSpPr>
        <p:spPr>
          <a:xfrm>
            <a:off x="155575" y="46037"/>
            <a:ext cx="2200275" cy="1838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436" name="Google Shape;436;p30"/>
          <p:cNvPicPr preferRelativeResize="0"/>
          <p:nvPr/>
        </p:nvPicPr>
        <p:blipFill rotWithShape="1">
          <a:blip r:embed="rId3">
            <a:alphaModFix/>
          </a:blip>
          <a:srcRect b="0" l="0" r="0" t="0"/>
          <a:stretch/>
        </p:blipFill>
        <p:spPr>
          <a:xfrm>
            <a:off x="5364162" y="2349500"/>
            <a:ext cx="3384550" cy="286861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1"/>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42" name="Google Shape;442;p3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800"/>
              <a:buFont typeface="Times New Roman"/>
              <a:buNone/>
            </a:pPr>
            <a:r>
              <a:rPr b="0" i="0" lang="fr-FR" sz="4800" u="none">
                <a:solidFill>
                  <a:schemeClr val="dk2"/>
                </a:solidFill>
                <a:latin typeface="Times New Roman"/>
                <a:ea typeface="Times New Roman"/>
                <a:cs typeface="Times New Roman"/>
                <a:sym typeface="Times New Roman"/>
              </a:rPr>
              <a:t>Transformation d'Helmert</a:t>
            </a:r>
            <a:endParaRPr/>
          </a:p>
        </p:txBody>
      </p:sp>
      <p:sp>
        <p:nvSpPr>
          <p:cNvPr id="443" name="Google Shape;443;p3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La transformation d'Helmert (similarity transformation ) correspond à </a:t>
            </a:r>
            <a:endParaRPr/>
          </a:p>
          <a:p>
            <a:pPr indent="-285750" lvl="1" marL="74295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Mise à l’échelle</a:t>
            </a:r>
            <a:endParaRPr/>
          </a:p>
          <a:p>
            <a:pPr indent="-285750" lvl="1" marL="74295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Rotation</a:t>
            </a:r>
            <a:endParaRPr/>
          </a:p>
          <a:p>
            <a:pPr indent="-285750" lvl="1" marL="74295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Translation</a:t>
            </a:r>
            <a:endParaRPr/>
          </a:p>
          <a:p>
            <a:pPr indent="-285750" lvl="1" marL="74295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 Elle ne met pas à l'échelle indépendamment les deux axes et ne permet pas d’appliquer d’obliquité (skew). Elle maintient les proportions des entités transformées, ce qui est important si vous souhaitez conserver la forme relative des entités. </a:t>
            </a:r>
            <a:endParaRPr/>
          </a:p>
          <a:p>
            <a:pPr indent="-342900" lvl="0" marL="342900" rtl="0" algn="l">
              <a:lnSpc>
                <a:spcPct val="80000"/>
              </a:lnSpc>
              <a:spcBef>
                <a:spcPts val="560"/>
              </a:spcBef>
              <a:spcAft>
                <a:spcPts val="0"/>
              </a:spcAft>
              <a:buClr>
                <a:schemeClr val="dk1"/>
              </a:buClr>
              <a:buSzPts val="2800"/>
              <a:buFont typeface="Times New Roman"/>
              <a:buNone/>
            </a:pPr>
            <a:r>
              <a:rPr b="0" i="0" lang="fr-FR" sz="2800" u="none">
                <a:solidFill>
                  <a:schemeClr val="dk1"/>
                </a:solidFill>
                <a:latin typeface="Times New Roman"/>
                <a:ea typeface="Times New Roman"/>
                <a:cs typeface="Times New Roman"/>
                <a:sym typeface="Times New Roman"/>
              </a:rPr>
              <a:t> </a:t>
            </a:r>
            <a:r>
              <a:rPr b="0" i="0" lang="fr-FR" sz="1400" u="none">
                <a:solidFill>
                  <a:schemeClr val="dk1"/>
                </a:solidFill>
                <a:latin typeface="Times New Roman"/>
                <a:ea typeface="Times New Roman"/>
                <a:cs typeface="Times New Roman"/>
                <a:sym typeface="Times New Roman"/>
              </a:rPr>
              <a:t>(It maintains the aspect ratio of the features transformed, which is important if you want to maintain the relative shape of features)</a:t>
            </a:r>
            <a:r>
              <a:rPr b="0" i="0" lang="fr-FR" sz="2800" u="none">
                <a:solidFill>
                  <a:schemeClr val="dk1"/>
                </a:solidFill>
                <a:latin typeface="Times New Roman"/>
                <a:ea typeface="Times New Roman"/>
                <a:cs typeface="Times New Roman"/>
                <a:sym typeface="Times New Roman"/>
              </a:rPr>
              <a:t> </a:t>
            </a:r>
            <a:endParaRPr/>
          </a:p>
          <a:p>
            <a:pPr indent="-165100" lvl="0" marL="342900" rtl="0" algn="l">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2"/>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49" name="Google Shape;449;p3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Fonction Helmert</a:t>
            </a:r>
            <a:endParaRPr/>
          </a:p>
        </p:txBody>
      </p:sp>
      <p:sp>
        <p:nvSpPr>
          <p:cNvPr id="450" name="Google Shape;450;p3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The similarity transform (transformation d’Helmert) function is: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x’ = Ax + By + C</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y’ = -Bx + Ay + F</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where: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A = s · cos t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B = s · sin t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C = translation in x direction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F = translation in y direction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and: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s = scale change (same in x and y directions) </a:t>
            </a:r>
            <a:endParaRPr/>
          </a:p>
          <a:p>
            <a:pPr indent="-342900" lvl="0" marL="342900" rtl="0" algn="l">
              <a:lnSpc>
                <a:spcPct val="8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t = rotation angle, measured counterclockwise from the x-axis</a:t>
            </a:r>
            <a:endParaRPr/>
          </a:p>
          <a:p>
            <a:pPr indent="-342900" lvl="0" marL="342900" rtl="0" algn="l">
              <a:lnSpc>
                <a:spcPct val="80000"/>
              </a:lnSpc>
              <a:spcBef>
                <a:spcPts val="400"/>
              </a:spcBef>
              <a:spcAft>
                <a:spcPts val="0"/>
              </a:spcAft>
              <a:buClr>
                <a:schemeClr val="dk1"/>
              </a:buClr>
              <a:buSzPts val="2000"/>
              <a:buFont typeface="Times New Roman"/>
              <a:buNone/>
            </a:pPr>
            <a:r>
              <a:rPr b="0" i="0" lang="fr-FR" sz="20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3"/>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56" name="Google Shape;456;p3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Transformation d’Helmert</a:t>
            </a:r>
            <a:endParaRPr/>
          </a:p>
        </p:txBody>
      </p:sp>
      <p:sp>
        <p:nvSpPr>
          <p:cNvPr id="457" name="Google Shape;457;p3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Elle permet de faire coïncider au mieux des jeux de coordonnées planes à l’aide de 4 inconnues (2 translations, 1 rotation, 1 facteur d’échelle).</a:t>
            </a:r>
            <a:endParaRPr/>
          </a:p>
          <a:p>
            <a:pPr indent="-342900" lvl="0" marL="34290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 Cette transformation permet de </a:t>
            </a:r>
            <a:r>
              <a:rPr b="1" i="0" lang="fr-FR" sz="2400" u="none">
                <a:solidFill>
                  <a:schemeClr val="dk1"/>
                </a:solidFill>
                <a:latin typeface="Times New Roman"/>
                <a:ea typeface="Times New Roman"/>
                <a:cs typeface="Times New Roman"/>
                <a:sym typeface="Times New Roman"/>
              </a:rPr>
              <a:t>conserver la forme</a:t>
            </a:r>
            <a:r>
              <a:rPr b="0" i="0" lang="fr-FR" sz="2400" u="none">
                <a:solidFill>
                  <a:schemeClr val="dk1"/>
                </a:solidFill>
                <a:latin typeface="Times New Roman"/>
                <a:ea typeface="Times New Roman"/>
                <a:cs typeface="Times New Roman"/>
                <a:sym typeface="Times New Roman"/>
              </a:rPr>
              <a:t> et les angles. </a:t>
            </a:r>
            <a:endParaRPr/>
          </a:p>
          <a:p>
            <a:pPr indent="-342900" lvl="0" marL="34290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Elle semble donc parfaitement adaptée pour la digitalisation de planches cadastrales.</a:t>
            </a:r>
            <a:endParaRPr/>
          </a:p>
          <a:p>
            <a:pPr indent="-342900" lvl="0" marL="34290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Cette transformation est à la base utilisée en géodésie/topographie pour faire passer des points mesurés dans un repère local dans un autre référentiel sans altérer la géomètrie.</a:t>
            </a:r>
            <a:br>
              <a:rPr b="0" i="0" lang="fr-FR" sz="2400" u="none">
                <a:solidFill>
                  <a:schemeClr val="dk1"/>
                </a:solidFill>
                <a:latin typeface="Times New Roman"/>
                <a:ea typeface="Times New Roman"/>
                <a:cs typeface="Times New Roman"/>
                <a:sym typeface="Times New Roman"/>
              </a:rPr>
            </a:br>
            <a:br>
              <a:rPr b="0" i="0" lang="fr-FR" sz="24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4"/>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63" name="Google Shape;463;p3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Transformation projective</a:t>
            </a:r>
            <a:endParaRPr/>
          </a:p>
        </p:txBody>
      </p:sp>
      <p:sp>
        <p:nvSpPr>
          <p:cNvPr id="464" name="Google Shape;464;p3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80000"/>
              </a:lnSpc>
              <a:spcBef>
                <a:spcPts val="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La transformation projective repose sur une formule plus complexe :</a:t>
            </a:r>
            <a:endParaRPr/>
          </a:p>
          <a:p>
            <a:pPr indent="-342900" lvl="0" marL="342900" rtl="0" algn="l">
              <a:lnSpc>
                <a:spcPct val="80000"/>
              </a:lnSpc>
              <a:spcBef>
                <a:spcPts val="560"/>
              </a:spcBef>
              <a:spcAft>
                <a:spcPts val="0"/>
              </a:spcAft>
              <a:buClr>
                <a:schemeClr val="dk1"/>
              </a:buClr>
              <a:buSzPts val="2800"/>
              <a:buFont typeface="Times New Roman"/>
              <a:buNone/>
            </a:pPr>
            <a:r>
              <a:rPr b="0" i="0" lang="fr-FR" sz="28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x' = (Ax + By + C) / (Gx + Hy + 1) </a:t>
            </a:r>
            <a:endParaRPr/>
          </a:p>
          <a:p>
            <a:pPr indent="-165100" lvl="0" marL="342900" rtl="0" algn="l">
              <a:lnSpc>
                <a:spcPct val="8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y' = (Dx + Ey + F) / (Gx + Hy + 1) </a:t>
            </a:r>
            <a:endParaRPr/>
          </a:p>
          <a:p>
            <a:pPr indent="-165100" lvl="0" marL="342900" rtl="0" algn="l">
              <a:lnSpc>
                <a:spcPct val="8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Clr>
                <a:schemeClr val="dk1"/>
              </a:buClr>
              <a:buSzPts val="2400"/>
              <a:buFont typeface="Times New Roman"/>
              <a:buChar char="•"/>
            </a:pPr>
            <a:r>
              <a:rPr b="0" i="0" lang="fr-FR" sz="2400" u="none">
                <a:solidFill>
                  <a:schemeClr val="dk1"/>
                </a:solidFill>
                <a:latin typeface="Times New Roman"/>
                <a:ea typeface="Times New Roman"/>
                <a:cs typeface="Times New Roman"/>
                <a:sym typeface="Times New Roman"/>
              </a:rPr>
              <a:t>Cette méthode permet de transformer les données présentant des différences de géométrie importantes par exemple provenant de photographies aériennes non rectifiées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70" name="Google Shape;470;p3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RMS</a:t>
            </a:r>
            <a:endParaRPr/>
          </a:p>
        </p:txBody>
      </p:sp>
      <p:sp>
        <p:nvSpPr>
          <p:cNvPr id="471" name="Google Shape;471;p35"/>
          <p:cNvSpPr txBox="1"/>
          <p:nvPr>
            <p:ph idx="1" type="body"/>
          </p:nvPr>
        </p:nvSpPr>
        <p:spPr>
          <a:xfrm>
            <a:off x="685800" y="1981200"/>
            <a:ext cx="5246687" cy="3430587"/>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The transformation parameters are a best fit between the source and destination control points. </a:t>
            </a:r>
            <a:endParaRPr/>
          </a:p>
          <a:p>
            <a:pPr indent="-342900" lvl="0" marL="342900" rtl="0" algn="l">
              <a:lnSpc>
                <a:spcPct val="90000"/>
              </a:lnSpc>
              <a:spcBef>
                <a:spcPts val="40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If you use the transformation parameters to transform the actual source control points, the transformed output locations won't match the true output control point locations. </a:t>
            </a:r>
            <a:endParaRPr/>
          </a:p>
          <a:p>
            <a:pPr indent="-342900" lvl="0" marL="342900" rtl="0" algn="l">
              <a:lnSpc>
                <a:spcPct val="90000"/>
              </a:lnSpc>
              <a:spcBef>
                <a:spcPts val="480"/>
              </a:spcBef>
              <a:spcAft>
                <a:spcPts val="0"/>
              </a:spcAft>
              <a:buClr>
                <a:schemeClr val="dk1"/>
              </a:buClr>
              <a:buSzPts val="2000"/>
              <a:buFont typeface="Times New Roman"/>
              <a:buChar char="•"/>
            </a:pPr>
            <a:r>
              <a:rPr b="0" i="0" lang="fr-FR" sz="2000" u="none">
                <a:solidFill>
                  <a:schemeClr val="dk1"/>
                </a:solidFill>
                <a:latin typeface="Times New Roman"/>
                <a:ea typeface="Times New Roman"/>
                <a:cs typeface="Times New Roman"/>
                <a:sym typeface="Times New Roman"/>
              </a:rPr>
              <a:t>This is called the residual error; it is a measure of the fit between the true locations and the transformed locations of the output control points. This error is generated for each displacement link.</a:t>
            </a:r>
            <a:r>
              <a:rPr b="0" i="0" lang="fr-FR" sz="2400" u="none">
                <a:solidFill>
                  <a:schemeClr val="dk1"/>
                </a:solidFill>
                <a:latin typeface="Times New Roman"/>
                <a:ea typeface="Times New Roman"/>
                <a:cs typeface="Times New Roman"/>
                <a:sym typeface="Times New Roman"/>
              </a:rPr>
              <a:t> </a:t>
            </a:r>
            <a:endParaRPr/>
          </a:p>
          <a:p>
            <a:pPr indent="-190500" lvl="0" marL="342900" rtl="0" algn="l">
              <a:spcBef>
                <a:spcPts val="480"/>
              </a:spcBef>
              <a:spcAft>
                <a:spcPts val="0"/>
              </a:spcAft>
              <a:buClr>
                <a:schemeClr val="dk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p:txBody>
      </p:sp>
      <p:pic>
        <p:nvPicPr>
          <p:cNvPr id="472" name="Google Shape;472;p35"/>
          <p:cNvPicPr preferRelativeResize="0"/>
          <p:nvPr/>
        </p:nvPicPr>
        <p:blipFill rotWithShape="1">
          <a:blip r:embed="rId3">
            <a:alphaModFix/>
          </a:blip>
          <a:srcRect b="0" l="0" r="0" t="0"/>
          <a:stretch/>
        </p:blipFill>
        <p:spPr>
          <a:xfrm>
            <a:off x="6300787" y="2420937"/>
            <a:ext cx="2097087" cy="2263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6"/>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78" name="Google Shape;478;p3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pic>
        <p:nvPicPr>
          <p:cNvPr id="479" name="Google Shape;479;p36"/>
          <p:cNvPicPr preferRelativeResize="0"/>
          <p:nvPr>
            <p:ph idx="1" type="body"/>
          </p:nvPr>
        </p:nvPicPr>
        <p:blipFill rotWithShape="1">
          <a:blip r:embed="rId3">
            <a:alphaModFix/>
          </a:blip>
          <a:srcRect b="0" l="0" r="0" t="0"/>
          <a:stretch/>
        </p:blipFill>
        <p:spPr>
          <a:xfrm>
            <a:off x="1171575" y="3036887"/>
            <a:ext cx="3976687" cy="1250950"/>
          </a:xfrm>
          <a:prstGeom prst="rect">
            <a:avLst/>
          </a:prstGeom>
          <a:noFill/>
          <a:ln>
            <a:noFill/>
          </a:ln>
        </p:spPr>
      </p:pic>
      <p:sp>
        <p:nvSpPr>
          <p:cNvPr id="480" name="Google Shape;480;p36"/>
          <p:cNvSpPr txBox="1"/>
          <p:nvPr/>
        </p:nvSpPr>
        <p:spPr>
          <a:xfrm>
            <a:off x="323850" y="1916112"/>
            <a:ext cx="7705725" cy="890587"/>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chemeClr val="dk1"/>
              </a:buClr>
              <a:buSzPts val="1800"/>
              <a:buFont typeface="Arial"/>
              <a:buChar char="•"/>
            </a:pPr>
            <a:r>
              <a:rPr b="0" i="0" lang="fr-FR" sz="1800" u="none">
                <a:solidFill>
                  <a:schemeClr val="dk1"/>
                </a:solidFill>
                <a:latin typeface="Arial"/>
                <a:ea typeface="Arial"/>
                <a:cs typeface="Arial"/>
                <a:sym typeface="Arial"/>
              </a:rPr>
              <a:t>A Root Mean Square error is calculated for each transformation performed </a:t>
            </a:r>
            <a:endParaRPr/>
          </a:p>
          <a:p>
            <a:pPr indent="0" lvl="0" marL="0" marR="0" rtl="0" algn="l">
              <a:lnSpc>
                <a:spcPct val="90000"/>
              </a:lnSpc>
              <a:spcBef>
                <a:spcPts val="360"/>
              </a:spcBef>
              <a:spcAft>
                <a:spcPts val="0"/>
              </a:spcAft>
              <a:buClr>
                <a:schemeClr val="dk1"/>
              </a:buClr>
              <a:buSzPts val="1800"/>
              <a:buFont typeface="Arial"/>
              <a:buNone/>
            </a:pPr>
            <a:r>
              <a:rPr b="0" i="0" lang="fr-FR" sz="1800" u="none">
                <a:solidFill>
                  <a:schemeClr val="dk1"/>
                </a:solidFill>
                <a:latin typeface="Arial"/>
                <a:ea typeface="Arial"/>
                <a:cs typeface="Arial"/>
                <a:sym typeface="Arial"/>
              </a:rPr>
              <a:t>and indicates how good the derived transformation is. </a:t>
            </a:r>
            <a:endParaRPr/>
          </a:p>
        </p:txBody>
      </p:sp>
      <p:sp>
        <p:nvSpPr>
          <p:cNvPr id="481" name="Google Shape;481;p36"/>
          <p:cNvSpPr txBox="1"/>
          <p:nvPr/>
        </p:nvSpPr>
        <p:spPr>
          <a:xfrm>
            <a:off x="323850" y="4508500"/>
            <a:ext cx="7781925" cy="1192212"/>
          </a:xfrm>
          <a:prstGeom prst="rect">
            <a:avLst/>
          </a:prstGeom>
          <a:noFill/>
          <a:ln>
            <a:noFill/>
          </a:ln>
        </p:spPr>
        <p:txBody>
          <a:bodyPr anchorCtr="0" anchor="t" bIns="45700" lIns="91425" spcFirstLastPara="1" rIns="91425" wrap="square" tIns="45700">
            <a:spAutoFit/>
          </a:bodyPr>
          <a:lstStyle/>
          <a:p>
            <a:pPr indent="-114300" lvl="0" marL="0" marR="0" rtl="0" algn="l">
              <a:lnSpc>
                <a:spcPct val="90000"/>
              </a:lnSpc>
              <a:spcBef>
                <a:spcPts val="0"/>
              </a:spcBef>
              <a:spcAft>
                <a:spcPts val="0"/>
              </a:spcAft>
              <a:buClr>
                <a:schemeClr val="dk1"/>
              </a:buClr>
              <a:buSzPts val="1800"/>
              <a:buFont typeface="Arial"/>
              <a:buChar char="•"/>
            </a:pPr>
            <a:r>
              <a:rPr b="0" i="0" lang="fr-FR" sz="1800" u="none">
                <a:solidFill>
                  <a:schemeClr val="dk1"/>
                </a:solidFill>
                <a:latin typeface="Arial"/>
                <a:ea typeface="Arial"/>
                <a:cs typeface="Arial"/>
                <a:sym typeface="Arial"/>
              </a:rPr>
              <a:t>The RMS error measures the errors between the destination control points</a:t>
            </a:r>
            <a:endParaRPr/>
          </a:p>
          <a:p>
            <a:pPr indent="0" lvl="0" marL="0" marR="0" rtl="0" algn="l">
              <a:lnSpc>
                <a:spcPct val="90000"/>
              </a:lnSpc>
              <a:spcBef>
                <a:spcPts val="360"/>
              </a:spcBef>
              <a:spcAft>
                <a:spcPts val="0"/>
              </a:spcAft>
              <a:buClr>
                <a:schemeClr val="dk1"/>
              </a:buClr>
              <a:buSzPts val="1800"/>
              <a:buFont typeface="Arial"/>
              <a:buNone/>
            </a:pPr>
            <a:r>
              <a:rPr b="0" i="0" lang="fr-FR" sz="1800" u="none">
                <a:solidFill>
                  <a:schemeClr val="dk1"/>
                </a:solidFill>
                <a:latin typeface="Arial"/>
                <a:ea typeface="Arial"/>
                <a:cs typeface="Arial"/>
                <a:sym typeface="Arial"/>
              </a:rPr>
              <a:t>and the transformed locations of the source control points. </a:t>
            </a:r>
            <a:endParaRPr/>
          </a:p>
          <a:p>
            <a:pPr indent="-114300" lvl="0" marL="0" marR="0" rtl="0" algn="l">
              <a:lnSpc>
                <a:spcPct val="100000"/>
              </a:lnSpc>
              <a:spcBef>
                <a:spcPts val="0"/>
              </a:spcBef>
              <a:spcAft>
                <a:spcPts val="0"/>
              </a:spcAft>
              <a:buClr>
                <a:schemeClr val="dk1"/>
              </a:buClr>
              <a:buSzPts val="1800"/>
              <a:buFont typeface="Arial"/>
              <a:buChar char="•"/>
            </a:pPr>
            <a:r>
              <a:rPr b="0" i="0" lang="fr-FR" sz="1800" u="none">
                <a:solidFill>
                  <a:schemeClr val="dk1"/>
                </a:solidFill>
                <a:latin typeface="Arial"/>
                <a:ea typeface="Arial"/>
                <a:cs typeface="Arial"/>
                <a:sym typeface="Arial"/>
              </a:rPr>
              <a:t>The transformation is derived using least squares, </a:t>
            </a:r>
            <a:endParaRPr/>
          </a:p>
          <a:p>
            <a:pPr indent="0" lvl="0" marL="0" marR="0" rtl="0" algn="l">
              <a:lnSpc>
                <a:spcPct val="100000"/>
              </a:lnSpc>
              <a:spcBef>
                <a:spcPts val="0"/>
              </a:spcBef>
              <a:spcAft>
                <a:spcPts val="0"/>
              </a:spcAft>
              <a:buClr>
                <a:schemeClr val="dk1"/>
              </a:buClr>
              <a:buSzPts val="1800"/>
              <a:buFont typeface="Arial"/>
              <a:buNone/>
            </a:pPr>
            <a:r>
              <a:rPr b="0" i="0" lang="fr-FR" sz="1800" u="none">
                <a:solidFill>
                  <a:schemeClr val="dk1"/>
                </a:solidFill>
                <a:latin typeface="Arial"/>
                <a:ea typeface="Arial"/>
                <a:cs typeface="Arial"/>
                <a:sym typeface="Arial"/>
              </a:rPr>
              <a:t>so more links can be given than are necessary.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7"/>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487" name="Google Shape;487;p3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sz="4400">
              <a:solidFill>
                <a:schemeClr val="dk2"/>
              </a:solidFill>
              <a:latin typeface="Times New Roman"/>
              <a:ea typeface="Times New Roman"/>
              <a:cs typeface="Times New Roman"/>
              <a:sym typeface="Times New Roman"/>
            </a:endParaRPr>
          </a:p>
        </p:txBody>
      </p:sp>
      <p:sp>
        <p:nvSpPr>
          <p:cNvPr id="488" name="Google Shape;488;p3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279400" lvl="0" marL="342900" rtl="0" algn="l">
              <a:lnSpc>
                <a:spcPct val="80000"/>
              </a:lnSpc>
              <a:spcBef>
                <a:spcPts val="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La transformation projective repose sur une formule plus complexe nécessitant au moins quatre liens de déplacement : </a:t>
            </a:r>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x' = (Ax + By + C) / (Gx + Hy + 1) </a:t>
            </a:r>
            <a:endParaRPr/>
          </a:p>
          <a:p>
            <a:pPr indent="-279400" lvl="0" marL="342900" rtl="0" algn="l">
              <a:lnSpc>
                <a:spcPct val="8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y' = (Dx + Ey + F) / (Gx + Hy + 1) </a:t>
            </a:r>
            <a:endParaRPr/>
          </a:p>
          <a:p>
            <a:pPr indent="-279400" lvl="0" marL="342900" rtl="0" algn="l">
              <a:lnSpc>
                <a:spcPct val="80000"/>
              </a:lnSpc>
              <a:spcBef>
                <a:spcPts val="200"/>
              </a:spcBef>
              <a:spcAft>
                <a:spcPts val="0"/>
              </a:spcAft>
              <a:buClr>
                <a:schemeClr val="dk1"/>
              </a:buClr>
              <a:buSzPts val="1000"/>
              <a:buFont typeface="Times New Roman"/>
              <a:buNone/>
            </a:pPr>
            <a:r>
              <a:t/>
            </a:r>
            <a:endParaRPr b="0" i="0" sz="1000" u="none">
              <a:solidFill>
                <a:schemeClr val="dk1"/>
              </a:solidFill>
              <a:latin typeface="Times New Roman"/>
              <a:ea typeface="Times New Roman"/>
              <a:cs typeface="Times New Roman"/>
              <a:sym typeface="Times New Roman"/>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Cette méthode permet de transformer les données capturées directement à partir de photographies aériennes. Pour plus d'informations, reportez-vous à l'un des textes photogrammétriques répertoriés dans les références, à la fin de ce document. </a:t>
            </a:r>
            <a:endParaRPr/>
          </a:p>
          <a:p>
            <a:pPr indent="-342900" lvl="0" marL="342900" rtl="0" algn="l">
              <a:lnSpc>
                <a:spcPct val="80000"/>
              </a:lnSpc>
              <a:spcBef>
                <a:spcPts val="200"/>
              </a:spcBef>
              <a:spcAft>
                <a:spcPts val="0"/>
              </a:spcAft>
              <a:buClr>
                <a:schemeClr val="dk1"/>
              </a:buClr>
              <a:buSzPts val="1000"/>
              <a:buFont typeface="Times New Roman"/>
              <a:buChar char="•"/>
            </a:pPr>
            <a:r>
              <a:rPr b="1" i="0" lang="fr-FR" sz="1000" u="none">
                <a:solidFill>
                  <a:schemeClr val="dk1"/>
                </a:solidFill>
                <a:latin typeface="Times New Roman"/>
                <a:ea typeface="Times New Roman"/>
                <a:cs typeface="Times New Roman"/>
                <a:sym typeface="Times New Roman"/>
              </a:rPr>
              <a:t>Présentation de l'erreur résiduelle et de l'erreur de quadratique moyenne (EQM).</a:t>
            </a:r>
            <a:r>
              <a:rPr b="0" i="0" lang="fr-FR" sz="1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Les paramètres de transformation constituent un compromis entre les points de contrôle source et de destination. Si vous appliquez les paramètres de transformation aux points de contrôle source réels, les emplacements résultants ne correspondent pas aux véritables emplacements de points de contrôle en sortie. C'est ce que l'on appelle l'erreur résiduelle : il s'agit d'une mesure de la différence entre les véritables emplacements et les emplacements transformés des points de contrôle en sortie. Cette erreur est générée pour tous les liens de déplacement. </a:t>
            </a:r>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Une erreur quadratique moyenne est calculée pour chaque transformation effectuée ; elle indique la qualité de la transformation dérivée. L'exemple suivant illustre l'emplacement relatif de quatre points de contrôle de destination et des points de contrôles source transformés : </a:t>
            </a:r>
            <a:endParaRPr/>
          </a:p>
          <a:p>
            <a:pPr indent="-342900" lvl="0" marL="342900" rtl="0" algn="l">
              <a:lnSpc>
                <a:spcPct val="80000"/>
              </a:lnSpc>
              <a:spcBef>
                <a:spcPts val="200"/>
              </a:spcBef>
              <a:spcAft>
                <a:spcPts val="0"/>
              </a:spcAft>
              <a:buClr>
                <a:schemeClr val="dk1"/>
              </a:buClr>
              <a:buSzPts val="1000"/>
              <a:buFont typeface="Times New Roman"/>
              <a:buChar char="•"/>
            </a:pPr>
            <a:br>
              <a:rPr b="0" i="0" lang="fr-FR" sz="1000" u="none">
                <a:solidFill>
                  <a:schemeClr val="dk1"/>
                </a:solidFill>
                <a:latin typeface="Times New Roman"/>
                <a:ea typeface="Times New Roman"/>
                <a:cs typeface="Times New Roman"/>
                <a:sym typeface="Times New Roman"/>
              </a:rPr>
            </a:br>
            <a:r>
              <a:rPr b="0" i="0" lang="fr-FR" sz="1000" u="none">
                <a:solidFill>
                  <a:schemeClr val="dk1"/>
                </a:solidFill>
                <a:latin typeface="Times New Roman"/>
                <a:ea typeface="Times New Roman"/>
                <a:cs typeface="Times New Roman"/>
                <a:sym typeface="Times New Roman"/>
              </a:rPr>
              <a:t> </a:t>
            </a:r>
            <a:br>
              <a:rPr b="0" i="0" lang="fr-FR" sz="1000" u="none">
                <a:solidFill>
                  <a:schemeClr val="dk1"/>
                </a:solidFill>
                <a:latin typeface="Times New Roman"/>
                <a:ea typeface="Times New Roman"/>
                <a:cs typeface="Times New Roman"/>
                <a:sym typeface="Times New Roman"/>
              </a:rPr>
            </a:br>
            <a:br>
              <a:rPr b="0" i="0" lang="fr-FR" sz="1000" u="none">
                <a:solidFill>
                  <a:schemeClr val="dk1"/>
                </a:solidFill>
                <a:latin typeface="Times New Roman"/>
                <a:ea typeface="Times New Roman"/>
                <a:cs typeface="Times New Roman"/>
                <a:sym typeface="Times New Roman"/>
              </a:rPr>
            </a:br>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L'erreur MQ mesure les erreurs entre les points de contrôle de destination et les emplacements transformés des points de contrôle source. </a:t>
            </a:r>
            <a:endParaRPr/>
          </a:p>
          <a:p>
            <a:pPr indent="-342900" lvl="0" marL="342900" rtl="0" algn="l">
              <a:lnSpc>
                <a:spcPct val="80000"/>
              </a:lnSpc>
              <a:spcBef>
                <a:spcPts val="200"/>
              </a:spcBef>
              <a:spcAft>
                <a:spcPts val="0"/>
              </a:spcAft>
              <a:buClr>
                <a:schemeClr val="dk1"/>
              </a:buClr>
              <a:buSzPts val="1000"/>
              <a:buFont typeface="Times New Roman"/>
              <a:buChar char="•"/>
            </a:pPr>
            <a:br>
              <a:rPr b="0" i="0" lang="fr-FR" sz="1000" u="none">
                <a:solidFill>
                  <a:schemeClr val="dk1"/>
                </a:solidFill>
                <a:latin typeface="Times New Roman"/>
                <a:ea typeface="Times New Roman"/>
                <a:cs typeface="Times New Roman"/>
                <a:sym typeface="Times New Roman"/>
              </a:rPr>
            </a:br>
            <a:r>
              <a:rPr b="0" i="0" lang="fr-FR" sz="1000" u="none">
                <a:solidFill>
                  <a:schemeClr val="dk1"/>
                </a:solidFill>
                <a:latin typeface="Times New Roman"/>
                <a:ea typeface="Times New Roman"/>
                <a:cs typeface="Times New Roman"/>
                <a:sym typeface="Times New Roman"/>
              </a:rPr>
              <a:t> </a:t>
            </a:r>
            <a:br>
              <a:rPr b="0" i="0" lang="fr-FR" sz="1000" u="none">
                <a:solidFill>
                  <a:schemeClr val="dk1"/>
                </a:solidFill>
                <a:latin typeface="Times New Roman"/>
                <a:ea typeface="Times New Roman"/>
                <a:cs typeface="Times New Roman"/>
                <a:sym typeface="Times New Roman"/>
              </a:rPr>
            </a:br>
            <a:br>
              <a:rPr b="0" i="0" lang="fr-FR" sz="1000" u="none">
                <a:solidFill>
                  <a:schemeClr val="dk1"/>
                </a:solidFill>
                <a:latin typeface="Times New Roman"/>
                <a:ea typeface="Times New Roman"/>
                <a:cs typeface="Times New Roman"/>
                <a:sym typeface="Times New Roman"/>
              </a:rPr>
            </a:br>
            <a:endParaRPr/>
          </a:p>
          <a:p>
            <a:pPr indent="-342900" lvl="0" marL="342900" rtl="0" algn="l">
              <a:lnSpc>
                <a:spcPct val="80000"/>
              </a:lnSpc>
              <a:spcBef>
                <a:spcPts val="200"/>
              </a:spcBef>
              <a:spcAft>
                <a:spcPts val="0"/>
              </a:spcAft>
              <a:buClr>
                <a:schemeClr val="dk1"/>
              </a:buClr>
              <a:buSzPts val="1000"/>
              <a:buFont typeface="Times New Roman"/>
              <a:buChar char="•"/>
            </a:pPr>
            <a:r>
              <a:rPr b="0" i="0" lang="fr-FR" sz="1000" u="none">
                <a:solidFill>
                  <a:schemeClr val="dk1"/>
                </a:solidFill>
                <a:latin typeface="Times New Roman"/>
                <a:ea typeface="Times New Roman"/>
                <a:cs typeface="Times New Roman"/>
                <a:sym typeface="Times New Roman"/>
              </a:rPr>
              <a:t>La transformation est dérivée à l'aide de la méthode de compensation des moindres carrés, pour que soit créé un nombre plus important de liens qu'il n'est nécessaire.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Extrait de la doc outil de georef de Qgis1.8</a:t>
            </a:r>
            <a:endParaRPr/>
          </a:p>
        </p:txBody>
      </p:sp>
      <p:sp>
        <p:nvSpPr>
          <p:cNvPr id="494" name="Google Shape;494;p3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1400"/>
              <a:buFont typeface="Times New Roman"/>
              <a:buChar char="•"/>
            </a:pPr>
            <a:r>
              <a:rPr b="1" i="0" lang="fr-FR" sz="1400" u="none">
                <a:solidFill>
                  <a:schemeClr val="dk1"/>
                </a:solidFill>
                <a:latin typeface="Times New Roman"/>
                <a:ea typeface="Times New Roman"/>
                <a:cs typeface="Times New Roman"/>
                <a:sym typeface="Times New Roman"/>
              </a:rPr>
              <a:t>Algorithmes de transformation disponibles</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Selon le nombre de points que vous saisissez, vous aurez à utiliser différents algorithmes de transformation. Le choix d’un algorithme dépend aussi du type et de la qualité de vos sources de données et du niveau de distorsion géométrique que vous êtes prêt à accepter dans le résultat final.</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Actuellement les algorithmes suivants sont disponibles :</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L’algorithme </a:t>
            </a:r>
            <a:r>
              <a:rPr b="1" i="0" lang="fr-FR" sz="1400" u="none">
                <a:solidFill>
                  <a:schemeClr val="dk1"/>
                </a:solidFill>
                <a:latin typeface="Times New Roman"/>
                <a:ea typeface="Times New Roman"/>
                <a:cs typeface="Times New Roman"/>
                <a:sym typeface="Times New Roman"/>
              </a:rPr>
              <a:t>Linéaire</a:t>
            </a:r>
            <a:r>
              <a:rPr b="0" i="0" lang="fr-FR" sz="1400" u="none">
                <a:solidFill>
                  <a:schemeClr val="dk1"/>
                </a:solidFill>
                <a:latin typeface="Times New Roman"/>
                <a:ea typeface="Times New Roman"/>
                <a:cs typeface="Times New Roman"/>
                <a:sym typeface="Times New Roman"/>
              </a:rPr>
              <a:t> est utilisé pour créer un fichier “world”. Il est différent des autres algorithmes en ce sens qu’il ne transforme pas le raster. Cet algorithme ne sera vraisemblablement pas suffisant pour géoréférencer des données scannées.</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L’algorithme </a:t>
            </a:r>
            <a:r>
              <a:rPr b="1" i="0" lang="fr-FR" sz="1400" u="none">
                <a:solidFill>
                  <a:schemeClr val="dk1"/>
                </a:solidFill>
                <a:latin typeface="Times New Roman"/>
                <a:ea typeface="Times New Roman"/>
                <a:cs typeface="Times New Roman"/>
                <a:sym typeface="Times New Roman"/>
              </a:rPr>
              <a:t>Helmert</a:t>
            </a:r>
            <a:r>
              <a:rPr b="0" i="0" lang="fr-FR" sz="1400" u="none">
                <a:solidFill>
                  <a:schemeClr val="dk1"/>
                </a:solidFill>
                <a:latin typeface="Times New Roman"/>
                <a:ea typeface="Times New Roman"/>
                <a:cs typeface="Times New Roman"/>
                <a:sym typeface="Times New Roman"/>
              </a:rPr>
              <a:t> applique de simples translation, rotation et mise à l’échelle.</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Les algorithmes </a:t>
            </a:r>
            <a:r>
              <a:rPr b="1" i="0" lang="fr-FR" sz="1400" u="none">
                <a:solidFill>
                  <a:schemeClr val="dk1"/>
                </a:solidFill>
                <a:latin typeface="Times New Roman"/>
                <a:ea typeface="Times New Roman"/>
                <a:cs typeface="Times New Roman"/>
                <a:sym typeface="Times New Roman"/>
              </a:rPr>
              <a:t>Polynomiaux</a:t>
            </a:r>
            <a:r>
              <a:rPr b="0" i="0" lang="fr-FR" sz="1400" u="none">
                <a:solidFill>
                  <a:schemeClr val="dk1"/>
                </a:solidFill>
                <a:latin typeface="Times New Roman"/>
                <a:ea typeface="Times New Roman"/>
                <a:cs typeface="Times New Roman"/>
                <a:sym typeface="Times New Roman"/>
              </a:rPr>
              <a:t> de degré 1 à 3 sont parmi les algorithmes les plus utilisés pour le géoréférencement et chacun diffère par le degré de distorsion qu’il introduit pour faire correspondre au mieux la source aux points de contrôles. La transformation polynomiale la plus utilisée est celle d’ordre deux qui autorise quelques courbes. La transformation polynomiale d’ordre un (aussi appelée transformation affine) préserve la colinéarité et permet seulement les translation, rotation et mise à l’échelle (comme la transformation de Helmert).</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L’algorithme </a:t>
            </a:r>
            <a:r>
              <a:rPr b="1" i="0" lang="fr-FR" sz="1400" u="none">
                <a:solidFill>
                  <a:schemeClr val="dk1"/>
                </a:solidFill>
                <a:latin typeface="Times New Roman"/>
                <a:ea typeface="Times New Roman"/>
                <a:cs typeface="Times New Roman"/>
                <a:sym typeface="Times New Roman"/>
              </a:rPr>
              <a:t>Thin Plate Spline</a:t>
            </a:r>
            <a:r>
              <a:rPr b="0" i="0" lang="fr-FR" sz="1400" u="none">
                <a:solidFill>
                  <a:schemeClr val="dk1"/>
                </a:solidFill>
                <a:latin typeface="Times New Roman"/>
                <a:ea typeface="Times New Roman"/>
                <a:cs typeface="Times New Roman"/>
                <a:sym typeface="Times New Roman"/>
              </a:rPr>
              <a:t> (TPS) est une méthode plus moderne qui est capable d’introduire des déformations sur des secteurs précis de l’image. Il est très pratique quand des sources de faible qualité sont utilisées.</a:t>
            </a:r>
            <a:endParaRPr/>
          </a:p>
          <a:p>
            <a:pPr indent="-342900" lvl="0" marL="342900" marR="0" rtl="0" algn="l">
              <a:lnSpc>
                <a:spcPct val="100000"/>
              </a:lnSpc>
              <a:spcBef>
                <a:spcPts val="280"/>
              </a:spcBef>
              <a:spcAft>
                <a:spcPts val="0"/>
              </a:spcAft>
              <a:buClr>
                <a:schemeClr val="dk1"/>
              </a:buClr>
              <a:buSzPts val="1400"/>
              <a:buFont typeface="Times New Roman"/>
              <a:buChar char="•"/>
            </a:pPr>
            <a:r>
              <a:rPr b="0" i="0" lang="fr-FR" sz="1400" u="none">
                <a:solidFill>
                  <a:schemeClr val="dk1"/>
                </a:solidFill>
                <a:latin typeface="Times New Roman"/>
                <a:ea typeface="Times New Roman"/>
                <a:cs typeface="Times New Roman"/>
                <a:sym typeface="Times New Roman"/>
              </a:rPr>
              <a:t>L’algorithme </a:t>
            </a:r>
            <a:r>
              <a:rPr b="1" i="0" lang="fr-FR" sz="1400" u="none">
                <a:solidFill>
                  <a:schemeClr val="dk1"/>
                </a:solidFill>
                <a:latin typeface="Times New Roman"/>
                <a:ea typeface="Times New Roman"/>
                <a:cs typeface="Times New Roman"/>
                <a:sym typeface="Times New Roman"/>
              </a:rPr>
              <a:t>Projective</a:t>
            </a:r>
            <a:r>
              <a:rPr b="0" i="0" lang="fr-FR" sz="1400" u="none">
                <a:solidFill>
                  <a:schemeClr val="dk1"/>
                </a:solidFill>
                <a:latin typeface="Times New Roman"/>
                <a:ea typeface="Times New Roman"/>
                <a:cs typeface="Times New Roman"/>
                <a:sym typeface="Times New Roman"/>
              </a:rPr>
              <a:t> est une rotation linéaire puis une translation des coordonnées.</a:t>
            </a:r>
            <a:endParaRPr/>
          </a:p>
          <a:p>
            <a:pPr indent="-254000" lvl="0" marL="342900" marR="0" rtl="0" algn="l">
              <a:spcBef>
                <a:spcPts val="28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p:txBody>
      </p:sp>
      <p:sp>
        <p:nvSpPr>
          <p:cNvPr id="495" name="Google Shape;495;p38"/>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36" name="Google Shape;236;p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Le calage de la carte</a:t>
            </a:r>
            <a:endParaRPr/>
          </a:p>
        </p:txBody>
      </p:sp>
      <p:sp>
        <p:nvSpPr>
          <p:cNvPr id="237" name="Google Shape;237;p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Pour ces points (4 minimum), on connaît les coordonnées dans les deux systèmes</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X,Y coordonnées cartographiques </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x, y coordonnées système initial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On cherche les paramètres de la </a:t>
            </a:r>
            <a:r>
              <a:rPr b="1" i="0" lang="fr-FR" sz="3200" u="none">
                <a:solidFill>
                  <a:schemeClr val="dk1"/>
                </a:solidFill>
                <a:latin typeface="Times New Roman"/>
                <a:ea typeface="Times New Roman"/>
                <a:cs typeface="Times New Roman"/>
                <a:sym typeface="Times New Roman"/>
              </a:rPr>
              <a:t>fonction de passage du </a:t>
            </a:r>
            <a:endParaRPr/>
          </a:p>
          <a:p>
            <a:pPr indent="-342900" lvl="0" marL="342900" rtl="0" algn="l">
              <a:lnSpc>
                <a:spcPct val="100000"/>
              </a:lnSpc>
              <a:spcBef>
                <a:spcPts val="640"/>
              </a:spcBef>
              <a:spcAft>
                <a:spcPts val="0"/>
              </a:spcAft>
              <a:buClr>
                <a:schemeClr val="dk1"/>
              </a:buClr>
              <a:buSzPts val="3200"/>
              <a:buFont typeface="Times New Roman"/>
              <a:buNone/>
            </a:pPr>
            <a:r>
              <a:rPr b="0" i="0" lang="fr-FR" sz="3200" u="none">
                <a:solidFill>
                  <a:schemeClr val="dk1"/>
                </a:solidFill>
                <a:latin typeface="Times New Roman"/>
                <a:ea typeface="Times New Roman"/>
                <a:cs typeface="Times New Roman"/>
                <a:sym typeface="Times New Roman"/>
              </a:rPr>
              <a:t>	 système INITIAL vers le système REFERENCE</a:t>
            </a:r>
            <a:endParaRPr/>
          </a:p>
        </p:txBody>
      </p:sp>
      <p:sp>
        <p:nvSpPr>
          <p:cNvPr id="238" name="Google Shape;238;p4"/>
          <p:cNvSpPr/>
          <p:nvPr/>
        </p:nvSpPr>
        <p:spPr>
          <a:xfrm>
            <a:off x="4114800" y="5791200"/>
            <a:ext cx="2209800" cy="228600"/>
          </a:xfrm>
          <a:prstGeom prst="rightArrow">
            <a:avLst>
              <a:gd fmla="val 50000" name="adj1"/>
              <a:gd fmla="val 50000"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44" name="Google Shape;244;p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1-Combien de points de calage ?</a:t>
            </a:r>
            <a:endParaRPr/>
          </a:p>
        </p:txBody>
      </p:sp>
      <p:sp>
        <p:nvSpPr>
          <p:cNvPr id="245" name="Google Shape;245;p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Sur un </a:t>
            </a:r>
            <a:r>
              <a:rPr b="0" i="0" lang="fr-FR" sz="3200" u="sng">
                <a:solidFill>
                  <a:schemeClr val="dk1"/>
                </a:solidFill>
                <a:latin typeface="Times New Roman"/>
                <a:ea typeface="Times New Roman"/>
                <a:cs typeface="Times New Roman"/>
                <a:sym typeface="Times New Roman"/>
              </a:rPr>
              <a:t>document « régulier »,</a:t>
            </a:r>
            <a:r>
              <a:rPr b="0" i="0" lang="fr-FR" sz="3200" u="none">
                <a:solidFill>
                  <a:schemeClr val="dk1"/>
                </a:solidFill>
                <a:latin typeface="Times New Roman"/>
                <a:ea typeface="Times New Roman"/>
                <a:cs typeface="Times New Roman"/>
                <a:sym typeface="Times New Roman"/>
              </a:rPr>
              <a:t> de bonne précision type carte IGN 1/25000 : 4 points suffisent, répartis aux 4 coins de la zone de travail</a:t>
            </a:r>
            <a:endParaRPr/>
          </a:p>
        </p:txBody>
      </p:sp>
      <p:sp>
        <p:nvSpPr>
          <p:cNvPr id="246" name="Google Shape;246;p5"/>
          <p:cNvSpPr txBox="1"/>
          <p:nvPr/>
        </p:nvSpPr>
        <p:spPr>
          <a:xfrm>
            <a:off x="2743200" y="3962400"/>
            <a:ext cx="3124200" cy="19812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6"/>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52" name="Google Shape;252;p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2-Combien de points de calage ?</a:t>
            </a:r>
            <a:endParaRPr/>
          </a:p>
        </p:txBody>
      </p:sp>
      <p:sp>
        <p:nvSpPr>
          <p:cNvPr id="253" name="Google Shape;253;p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Sur un </a:t>
            </a:r>
            <a:r>
              <a:rPr b="0" i="0" lang="fr-FR" sz="3200" u="sng">
                <a:solidFill>
                  <a:schemeClr val="dk1"/>
                </a:solidFill>
                <a:latin typeface="Times New Roman"/>
                <a:ea typeface="Times New Roman"/>
                <a:cs typeface="Times New Roman"/>
                <a:sym typeface="Times New Roman"/>
              </a:rPr>
              <a:t>plan cadastral avec un quadrillage Lambert</a:t>
            </a:r>
            <a:r>
              <a:rPr b="0" i="0" lang="fr-FR" sz="3200" u="none">
                <a:solidFill>
                  <a:schemeClr val="dk1"/>
                </a:solidFill>
                <a:latin typeface="Times New Roman"/>
                <a:ea typeface="Times New Roman"/>
                <a:cs typeface="Times New Roman"/>
                <a:sym typeface="Times New Roman"/>
              </a:rPr>
              <a:t> : la DGFIP imposait 10 points de calage pour une numérisation avec label DGFIP. </a:t>
            </a:r>
            <a:endParaRPr/>
          </a:p>
        </p:txBody>
      </p:sp>
      <p:sp>
        <p:nvSpPr>
          <p:cNvPr id="254" name="Google Shape;254;p6"/>
          <p:cNvSpPr txBox="1"/>
          <p:nvPr/>
        </p:nvSpPr>
        <p:spPr>
          <a:xfrm>
            <a:off x="2743200" y="3962400"/>
            <a:ext cx="3124200" cy="1981200"/>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7"/>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60" name="Google Shape;260;p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3-Combien de points de calage ?</a:t>
            </a:r>
            <a:endParaRPr/>
          </a:p>
        </p:txBody>
      </p:sp>
      <p:sp>
        <p:nvSpPr>
          <p:cNvPr id="261" name="Google Shape;261;p7"/>
          <p:cNvSpPr txBox="1"/>
          <p:nvPr>
            <p:ph idx="1" type="body"/>
          </p:nvPr>
        </p:nvSpPr>
        <p:spPr>
          <a:xfrm>
            <a:off x="685800" y="1916112"/>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Sur un </a:t>
            </a:r>
            <a:r>
              <a:rPr b="0" i="0" lang="fr-FR" sz="3200" u="sng">
                <a:solidFill>
                  <a:schemeClr val="dk1"/>
                </a:solidFill>
                <a:latin typeface="Times New Roman"/>
                <a:ea typeface="Times New Roman"/>
                <a:cs typeface="Times New Roman"/>
                <a:sym typeface="Times New Roman"/>
              </a:rPr>
              <a:t>plan cadastral sans quadrillage Lambert</a:t>
            </a:r>
            <a:r>
              <a:rPr b="0" i="0" lang="fr-FR" sz="3200" u="none">
                <a:solidFill>
                  <a:schemeClr val="dk1"/>
                </a:solidFill>
                <a:latin typeface="Times New Roman"/>
                <a:ea typeface="Times New Roman"/>
                <a:cs typeface="Times New Roman"/>
                <a:sym typeface="Times New Roman"/>
              </a:rPr>
              <a:t> : prendre entre 6 et 10 points : ce sont des points dont on peut obtenir les coordonnées</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sur une carte 1/25000</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sur le terrain avec un GPS</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à partir de points de triangulation IGN ou cadastraux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8"/>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67" name="Google Shape;267;p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4- Combien de points de calage</a:t>
            </a:r>
            <a:endParaRPr/>
          </a:p>
        </p:txBody>
      </p:sp>
      <p:sp>
        <p:nvSpPr>
          <p:cNvPr id="268" name="Google Shape;268;p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Sur </a:t>
            </a:r>
            <a:r>
              <a:rPr b="1" i="0" lang="fr-FR" sz="3200" u="none">
                <a:solidFill>
                  <a:schemeClr val="dk1"/>
                </a:solidFill>
                <a:latin typeface="Times New Roman"/>
                <a:ea typeface="Times New Roman"/>
                <a:cs typeface="Times New Roman"/>
                <a:sym typeface="Times New Roman"/>
              </a:rPr>
              <a:t>un document de précision inconnue ou peu fiable, ou photo aérienne</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Prendre </a:t>
            </a:r>
            <a:r>
              <a:rPr b="1" i="1" lang="fr-FR" sz="2800" u="none">
                <a:solidFill>
                  <a:schemeClr val="dk1"/>
                </a:solidFill>
                <a:latin typeface="Times New Roman"/>
                <a:ea typeface="Times New Roman"/>
                <a:cs typeface="Times New Roman"/>
                <a:sym typeface="Times New Roman"/>
              </a:rPr>
              <a:t>le plus de points possibles</a:t>
            </a:r>
            <a:endParaRPr b="1" i="0" sz="2800" u="none">
              <a:solidFill>
                <a:schemeClr val="dk1"/>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dk1"/>
              </a:buClr>
              <a:buSzPts val="2800"/>
              <a:buFont typeface="Times New Roman"/>
              <a:buChar char="–"/>
            </a:pPr>
            <a:r>
              <a:rPr b="1" i="0" lang="fr-FR" sz="2800" u="sng">
                <a:solidFill>
                  <a:schemeClr val="dk1"/>
                </a:solidFill>
                <a:latin typeface="Times New Roman"/>
                <a:ea typeface="Times New Roman"/>
                <a:cs typeface="Times New Roman"/>
                <a:sym typeface="Times New Roman"/>
              </a:rPr>
              <a:t>Bien répartis</a:t>
            </a:r>
            <a:r>
              <a:rPr b="1" i="0" lang="fr-FR" sz="2800" u="none">
                <a:solidFill>
                  <a:schemeClr val="dk1"/>
                </a:solidFill>
                <a:latin typeface="Times New Roman"/>
                <a:ea typeface="Times New Roman"/>
                <a:cs typeface="Times New Roman"/>
                <a:sym typeface="Times New Roman"/>
              </a:rPr>
              <a:t> </a:t>
            </a:r>
            <a:r>
              <a:rPr b="0" i="0" lang="fr-FR" sz="2800" u="none">
                <a:solidFill>
                  <a:schemeClr val="dk1"/>
                </a:solidFill>
                <a:latin typeface="Times New Roman"/>
                <a:ea typeface="Times New Roman"/>
                <a:cs typeface="Times New Roman"/>
                <a:sym typeface="Times New Roman"/>
              </a:rPr>
              <a:t>sur tout le document</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Prendre des </a:t>
            </a:r>
            <a:r>
              <a:rPr b="1" i="0" lang="fr-FR" sz="2800" u="none">
                <a:solidFill>
                  <a:schemeClr val="dk1"/>
                </a:solidFill>
                <a:latin typeface="Times New Roman"/>
                <a:ea typeface="Times New Roman"/>
                <a:cs typeface="Times New Roman"/>
                <a:sym typeface="Times New Roman"/>
              </a:rPr>
              <a:t>points sûrs</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Mieux vaut moins de points mais </a:t>
            </a:r>
            <a:r>
              <a:rPr b="1" i="0" lang="fr-FR" sz="2800" u="none">
                <a:solidFill>
                  <a:schemeClr val="dk1"/>
                </a:solidFill>
                <a:latin typeface="Times New Roman"/>
                <a:ea typeface="Times New Roman"/>
                <a:cs typeface="Times New Roman"/>
                <a:sym typeface="Times New Roman"/>
              </a:rPr>
              <a:t>des </a:t>
            </a:r>
            <a:r>
              <a:rPr b="1" i="0" lang="fr-FR" sz="2800" u="sng">
                <a:solidFill>
                  <a:schemeClr val="dk1"/>
                </a:solidFill>
                <a:latin typeface="Times New Roman"/>
                <a:ea typeface="Times New Roman"/>
                <a:cs typeface="Times New Roman"/>
                <a:sym typeface="Times New Roman"/>
              </a:rPr>
              <a:t>points fiables...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9"/>
          <p:cNvSpPr txBox="1"/>
          <p:nvPr/>
        </p:nvSpPr>
        <p:spPr>
          <a:xfrm>
            <a:off x="228600" y="6629400"/>
            <a:ext cx="4419600" cy="2286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chemeClr val="dk1"/>
              </a:buClr>
              <a:buSzPts val="1200"/>
              <a:buFont typeface="Times New Roman"/>
              <a:buNone/>
            </a:pPr>
            <a:r>
              <a:rPr b="1" i="1" lang="fr-FR" sz="1200" u="none">
                <a:solidFill>
                  <a:schemeClr val="dk1"/>
                </a:solidFill>
                <a:latin typeface="Times New Roman"/>
                <a:ea typeface="Times New Roman"/>
                <a:cs typeface="Times New Roman"/>
                <a:sym typeface="Times New Roman"/>
              </a:rPr>
              <a:t>Frédéric Pouget Université de La Rochelle</a:t>
            </a:r>
            <a:endParaRPr/>
          </a:p>
        </p:txBody>
      </p:sp>
      <p:sp>
        <p:nvSpPr>
          <p:cNvPr id="274" name="Google Shape;274;p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dk2"/>
              </a:buClr>
              <a:buSzPts val="4400"/>
              <a:buFont typeface="Times New Roman"/>
              <a:buNone/>
            </a:pPr>
            <a:r>
              <a:rPr b="0" i="0" lang="fr-FR" sz="4400" u="none">
                <a:solidFill>
                  <a:schemeClr val="dk2"/>
                </a:solidFill>
                <a:latin typeface="Times New Roman"/>
                <a:ea typeface="Times New Roman"/>
                <a:cs typeface="Times New Roman"/>
                <a:sym typeface="Times New Roman"/>
              </a:rPr>
              <a:t>Fonction de transformation</a:t>
            </a:r>
            <a:endParaRPr/>
          </a:p>
        </p:txBody>
      </p:sp>
      <p:sp>
        <p:nvSpPr>
          <p:cNvPr id="275" name="Google Shape;275;p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Une fois les points de calage saisis,</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le logiciel propose une fonction de transformation par défaut et on peut  en choisir une autre (autre type)</a:t>
            </a:r>
            <a:endParaRPr/>
          </a:p>
          <a:p>
            <a:pPr indent="-342900" lvl="0" marL="342900" rtl="0" algn="l">
              <a:lnSpc>
                <a:spcPct val="100000"/>
              </a:lnSpc>
              <a:spcBef>
                <a:spcPts val="640"/>
              </a:spcBef>
              <a:spcAft>
                <a:spcPts val="0"/>
              </a:spcAft>
              <a:buClr>
                <a:schemeClr val="dk1"/>
              </a:buClr>
              <a:buSzPts val="3200"/>
              <a:buFont typeface="Times New Roman"/>
              <a:buChar char="•"/>
            </a:pPr>
            <a:r>
              <a:rPr b="0" i="0" lang="fr-FR" sz="3200" u="none">
                <a:solidFill>
                  <a:schemeClr val="dk1"/>
                </a:solidFill>
                <a:latin typeface="Times New Roman"/>
                <a:ea typeface="Times New Roman"/>
                <a:cs typeface="Times New Roman"/>
                <a:sym typeface="Times New Roman"/>
              </a:rPr>
              <a:t>Différents types de fonctions </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Ordre 1 (Affine ou Helmert, polynomiale 1)</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Ordre 2 (Projective, polynomiale 2, </a:t>
            </a:r>
            <a:r>
              <a:rPr lang="fr-FR"/>
              <a:t>spline, ajuster</a:t>
            </a:r>
            <a:r>
              <a:rPr b="0" i="0" lang="fr-FR" sz="2800" u="none">
                <a:solidFill>
                  <a:schemeClr val="dk1"/>
                </a:solidFill>
                <a:latin typeface="Times New Roman"/>
                <a:ea typeface="Times New Roman"/>
                <a:cs typeface="Times New Roman"/>
                <a:sym typeface="Times New Roman"/>
              </a:rPr>
              <a:t>)</a:t>
            </a:r>
            <a:endParaRPr/>
          </a:p>
          <a:p>
            <a:pPr indent="-285750" lvl="1" marL="742950" rtl="0" algn="l">
              <a:lnSpc>
                <a:spcPct val="100000"/>
              </a:lnSpc>
              <a:spcBef>
                <a:spcPts val="560"/>
              </a:spcBef>
              <a:spcAft>
                <a:spcPts val="0"/>
              </a:spcAft>
              <a:buClr>
                <a:schemeClr val="dk1"/>
              </a:buClr>
              <a:buSzPts val="2800"/>
              <a:buFont typeface="Times New Roman"/>
              <a:buChar char="–"/>
            </a:pPr>
            <a:r>
              <a:rPr b="0" i="0" lang="fr-FR" sz="2800" u="none">
                <a:solidFill>
                  <a:schemeClr val="dk1"/>
                </a:solidFill>
                <a:latin typeface="Times New Roman"/>
                <a:ea typeface="Times New Roman"/>
                <a:cs typeface="Times New Roman"/>
                <a:sym typeface="Times New Roman"/>
              </a:rPr>
              <a:t>…</a:t>
            </a:r>
            <a:endParaRPr/>
          </a:p>
          <a:p>
            <a:pPr indent="-165100" lvl="0" marL="342900" rtl="0" algn="l">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ouvelle présentation">
  <a:themeElements>
    <a:clrScheme name="">
      <a:dk1>
        <a:srgbClr val="000000"/>
      </a:dk1>
      <a:lt1>
        <a:srgbClr val="E0A5E3"/>
      </a:lt1>
      <a:dk2>
        <a:srgbClr val="000000"/>
      </a:dk2>
      <a:lt2>
        <a:srgbClr val="969696"/>
      </a:lt2>
      <a:accent1>
        <a:srgbClr val="00CC99"/>
      </a:accent1>
      <a:accent2>
        <a:srgbClr val="3333CC"/>
      </a:accent2>
      <a:accent3>
        <a:srgbClr val="EDCFEF"/>
      </a:accent3>
      <a:accent4>
        <a:srgbClr val="000000"/>
      </a:accent4>
      <a:accent5>
        <a:srgbClr val="AAE2CA"/>
      </a:accent5>
      <a:accent6>
        <a:srgbClr val="2D2DB9"/>
      </a:accent6>
      <a:hlink>
        <a:srgbClr val="0000FF"/>
      </a:hlink>
      <a:folHlink>
        <a:srgbClr val="FF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1995-06-17T23:31:02Z</dcterms:created>
  <dc:creator>Unregistered</dc:creator>
</cp:coreProperties>
</file>