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rts/chart2.xml" ContentType="application/vnd.openxmlformats-officedocument.drawingml.chart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0"/>
  </p:notesMasterIdLst>
  <p:sldIdLst>
    <p:sldId id="256" r:id="rId2"/>
    <p:sldId id="257" r:id="rId3"/>
    <p:sldId id="259" r:id="rId4"/>
    <p:sldId id="278" r:id="rId5"/>
    <p:sldId id="277" r:id="rId6"/>
    <p:sldId id="258" r:id="rId7"/>
    <p:sldId id="260" r:id="rId8"/>
    <p:sldId id="264" r:id="rId9"/>
    <p:sldId id="265" r:id="rId10"/>
    <p:sldId id="279" r:id="rId11"/>
    <p:sldId id="283" r:id="rId12"/>
    <p:sldId id="261" r:id="rId13"/>
    <p:sldId id="275" r:id="rId14"/>
    <p:sldId id="263" r:id="rId15"/>
    <p:sldId id="266" r:id="rId16"/>
    <p:sldId id="280" r:id="rId17"/>
    <p:sldId id="268" r:id="rId18"/>
    <p:sldId id="267" r:id="rId19"/>
    <p:sldId id="276" r:id="rId20"/>
    <p:sldId id="286" r:id="rId21"/>
    <p:sldId id="284" r:id="rId22"/>
    <p:sldId id="269" r:id="rId23"/>
    <p:sldId id="274" r:id="rId24"/>
    <p:sldId id="281" r:id="rId25"/>
    <p:sldId id="270" r:id="rId26"/>
    <p:sldId id="282" r:id="rId27"/>
    <p:sldId id="272" r:id="rId28"/>
    <p:sldId id="285" r:id="rId29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03" autoAdjust="0"/>
    <p:restoredTop sz="84977" autoAdjust="0"/>
  </p:normalViewPr>
  <p:slideViewPr>
    <p:cSldViewPr>
      <p:cViewPr varScale="1">
        <p:scale>
          <a:sx n="126" d="100"/>
          <a:sy n="126" d="100"/>
        </p:scale>
        <p:origin x="486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368"/>
    </p:cViewPr>
  </p:outlineViewPr>
  <p:notesTextViewPr>
    <p:cViewPr>
      <p:scale>
        <a:sx n="3" d="2"/>
        <a:sy n="3" d="2"/>
      </p:scale>
      <p:origin x="0" y="-1224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Arbeitsblat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Amortisation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0.13512945716167832"/>
          <c:y val="0.1391331893393013"/>
          <c:w val="0.79898089317382093"/>
          <c:h val="0.67346734866249724"/>
        </c:manualLayout>
      </c:layout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Projektkosten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Tabelle1!$A$2:$A$9</c:f>
              <c:strCache>
                <c:ptCount val="8"/>
                <c:pt idx="0">
                  <c:v>Projekteinführung</c:v>
                </c:pt>
                <c:pt idx="1">
                  <c:v>4 Monate</c:v>
                </c:pt>
                <c:pt idx="2">
                  <c:v>8 Monate</c:v>
                </c:pt>
                <c:pt idx="3">
                  <c:v>12 Monate</c:v>
                </c:pt>
                <c:pt idx="4">
                  <c:v>16 Monate</c:v>
                </c:pt>
                <c:pt idx="5">
                  <c:v>20 Monate</c:v>
                </c:pt>
                <c:pt idx="6">
                  <c:v>24 Monate</c:v>
                </c:pt>
                <c:pt idx="7">
                  <c:v>28 Monate</c:v>
                </c:pt>
              </c:strCache>
            </c:strRef>
          </c:cat>
          <c:val>
            <c:numRef>
              <c:f>Tabelle1!$B$2:$B$9</c:f>
              <c:numCache>
                <c:formatCode>General</c:formatCode>
                <c:ptCount val="8"/>
                <c:pt idx="0">
                  <c:v>2090</c:v>
                </c:pt>
                <c:pt idx="1">
                  <c:v>2090</c:v>
                </c:pt>
                <c:pt idx="2">
                  <c:v>2090</c:v>
                </c:pt>
                <c:pt idx="3">
                  <c:v>2090</c:v>
                </c:pt>
                <c:pt idx="4">
                  <c:v>2090</c:v>
                </c:pt>
                <c:pt idx="5">
                  <c:v>2090</c:v>
                </c:pt>
                <c:pt idx="6">
                  <c:v>2090</c:v>
                </c:pt>
                <c:pt idx="7">
                  <c:v>2090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Ersparnis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cat>
            <c:strRef>
              <c:f>Tabelle1!$A$2:$A$9</c:f>
              <c:strCache>
                <c:ptCount val="8"/>
                <c:pt idx="0">
                  <c:v>Projekteinführung</c:v>
                </c:pt>
                <c:pt idx="1">
                  <c:v>4 Monate</c:v>
                </c:pt>
                <c:pt idx="2">
                  <c:v>8 Monate</c:v>
                </c:pt>
                <c:pt idx="3">
                  <c:v>12 Monate</c:v>
                </c:pt>
                <c:pt idx="4">
                  <c:v>16 Monate</c:v>
                </c:pt>
                <c:pt idx="5">
                  <c:v>20 Monate</c:v>
                </c:pt>
                <c:pt idx="6">
                  <c:v>24 Monate</c:v>
                </c:pt>
                <c:pt idx="7">
                  <c:v>28 Monate</c:v>
                </c:pt>
              </c:strCache>
            </c:strRef>
          </c:cat>
          <c:val>
            <c:numRef>
              <c:f>Tabelle1!$C$2:$C$9</c:f>
              <c:numCache>
                <c:formatCode>General</c:formatCode>
                <c:ptCount val="8"/>
                <c:pt idx="0">
                  <c:v>0</c:v>
                </c:pt>
                <c:pt idx="1">
                  <c:v>369.8</c:v>
                </c:pt>
                <c:pt idx="2">
                  <c:v>739.6</c:v>
                </c:pt>
                <c:pt idx="3">
                  <c:v>1109.4000000000001</c:v>
                </c:pt>
                <c:pt idx="4">
                  <c:v>1479.2</c:v>
                </c:pt>
                <c:pt idx="5">
                  <c:v>1849</c:v>
                </c:pt>
                <c:pt idx="6">
                  <c:v>2218.8000000000002</c:v>
                </c:pt>
                <c:pt idx="7">
                  <c:v>2588.6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91337408"/>
        <c:axId val="991342848"/>
      </c:lineChart>
      <c:catAx>
        <c:axId val="991337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991342848"/>
        <c:crosses val="autoZero"/>
        <c:auto val="1"/>
        <c:lblAlgn val="ctr"/>
        <c:lblOffset val="100"/>
        <c:noMultiLvlLbl val="0"/>
      </c:catAx>
      <c:valAx>
        <c:axId val="991342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\ &quot;€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99133740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9925491886888602"/>
          <c:y val="0"/>
          <c:w val="0.3004914186236799"/>
          <c:h val="5.86043101692404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Soll-Zeit</c:v>
                </c:pt>
              </c:strCache>
            </c:strRef>
          </c:tx>
          <c:invertIfNegative val="0"/>
          <c:cat>
            <c:strRef>
              <c:f>Tabelle1!$A$2:$A$5</c:f>
              <c:strCache>
                <c:ptCount val="4"/>
                <c:pt idx="0">
                  <c:v>Planung</c:v>
                </c:pt>
                <c:pt idx="1">
                  <c:v>Durchführung</c:v>
                </c:pt>
                <c:pt idx="2">
                  <c:v>Abschluss</c:v>
                </c:pt>
                <c:pt idx="3">
                  <c:v>Dokumentation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3.5</c:v>
                </c:pt>
                <c:pt idx="1">
                  <c:v>10</c:v>
                </c:pt>
                <c:pt idx="2">
                  <c:v>1</c:v>
                </c:pt>
                <c:pt idx="3">
                  <c:v>5</c:v>
                </c:pt>
              </c:numCache>
            </c:numRef>
          </c:val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Ist-Zeit</c:v>
                </c:pt>
              </c:strCache>
            </c:strRef>
          </c:tx>
          <c:invertIfNegative val="0"/>
          <c:cat>
            <c:strRef>
              <c:f>Tabelle1!$A$2:$A$5</c:f>
              <c:strCache>
                <c:ptCount val="4"/>
                <c:pt idx="0">
                  <c:v>Planung</c:v>
                </c:pt>
                <c:pt idx="1">
                  <c:v>Durchführung</c:v>
                </c:pt>
                <c:pt idx="2">
                  <c:v>Abschluss</c:v>
                </c:pt>
                <c:pt idx="3">
                  <c:v>Dokumentation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4</c:v>
                </c:pt>
                <c:pt idx="1">
                  <c:v>10</c:v>
                </c:pt>
                <c:pt idx="2">
                  <c:v>1</c:v>
                </c:pt>
                <c:pt idx="3">
                  <c:v>4.5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91343936"/>
        <c:axId val="991345024"/>
      </c:barChart>
      <c:catAx>
        <c:axId val="9913439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991345024"/>
        <c:crosses val="autoZero"/>
        <c:auto val="1"/>
        <c:lblAlgn val="ctr"/>
        <c:lblOffset val="100"/>
        <c:noMultiLvlLbl val="0"/>
      </c:catAx>
      <c:valAx>
        <c:axId val="9913450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9134393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75DC86-67AB-423C-919E-9B11F3D2B0EB}" type="datetimeFigureOut">
              <a:rPr lang="de-DE" smtClean="0"/>
              <a:t>11.07.2017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FD9664-070B-4FB7-95C6-3BE18F0CE48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8896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Ricardo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D9664-070B-4FB7-95C6-3BE18F0CE48B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72464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Fabian</a:t>
            </a:r>
          </a:p>
          <a:p>
            <a:r>
              <a:rPr lang="de-DE" dirty="0" smtClean="0"/>
              <a:t>Projektplanung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D9664-070B-4FB7-95C6-3BE18F0CE48B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4241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Fabian</a:t>
            </a:r>
          </a:p>
          <a:p>
            <a:r>
              <a:rPr lang="de-DE" baseline="0" dirty="0" smtClean="0"/>
              <a:t>Projekt Struktur Plan </a:t>
            </a:r>
            <a:r>
              <a:rPr lang="de-DE" baseline="0" dirty="0" smtClean="0">
                <a:sym typeface="Wingdings" panose="05000000000000000000" pitchFamily="2" charset="2"/>
              </a:rPr>
              <a:t> noch einmal alle Arbeitspakete zum Verständnis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Ähnlich wie unser Wasserfallmodel, außer Dokumentation ist eine eigene Phase</a:t>
            </a:r>
            <a:endParaRPr lang="de-DE" baseline="0" dirty="0" smtClean="0"/>
          </a:p>
          <a:p>
            <a:endParaRPr lang="de-DE" baseline="0" dirty="0" smtClean="0"/>
          </a:p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D9664-070B-4FB7-95C6-3BE18F0CE48B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80634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Julius</a:t>
            </a:r>
          </a:p>
          <a:p>
            <a:pPr marL="171450" indent="-171450">
              <a:buFontTx/>
              <a:buChar char="-"/>
            </a:pPr>
            <a:r>
              <a:rPr lang="de-DE" dirty="0" smtClean="0"/>
              <a:t>Gesamtstunden sind mehr als 18</a:t>
            </a:r>
          </a:p>
          <a:p>
            <a:pPr marL="171450" indent="-171450">
              <a:buFontTx/>
              <a:buChar char="-"/>
            </a:pPr>
            <a:r>
              <a:rPr lang="de-DE" dirty="0" smtClean="0"/>
              <a:t>Durch Parallelisierung</a:t>
            </a:r>
            <a:r>
              <a:rPr lang="de-DE" baseline="0" dirty="0" smtClean="0"/>
              <a:t> von Vorgängen wurde Zeit eingespart</a:t>
            </a:r>
          </a:p>
          <a:p>
            <a:pPr marL="171450" indent="-171450">
              <a:buFontTx/>
              <a:buChar char="-"/>
            </a:pPr>
            <a:r>
              <a:rPr lang="de-DE" dirty="0" smtClean="0"/>
              <a:t>Projektabschluss gleichzeitig</a:t>
            </a:r>
            <a:r>
              <a:rPr lang="de-DE" baseline="0" dirty="0" smtClean="0"/>
              <a:t> mit Dokumentation angefangen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D9664-070B-4FB7-95C6-3BE18F0CE48B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4042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Julius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18 € Stundenlohn + 4 € Ressourcen = 22 € Stundensatz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18 Stunden Projekt + 1 Stunde Code-Review und Präsentation = 19 Stunden Zeitaufwand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D9664-070B-4FB7-95C6-3BE18F0CE48B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10951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Julius</a:t>
            </a:r>
          </a:p>
          <a:p>
            <a:pPr marL="171450" indent="-171450">
              <a:buFontTx/>
              <a:buChar char="-"/>
            </a:pPr>
            <a:r>
              <a:rPr lang="de-DE" dirty="0" smtClean="0"/>
              <a:t>Zeitaufwand wurde geschätzt</a:t>
            </a:r>
          </a:p>
          <a:p>
            <a:pPr marL="171450" indent="-171450">
              <a:buFontTx/>
              <a:buChar char="-"/>
            </a:pPr>
            <a:r>
              <a:rPr lang="de-DE" dirty="0" smtClean="0"/>
              <a:t>Durchschnittlicher</a:t>
            </a:r>
            <a:r>
              <a:rPr lang="de-DE" baseline="0" dirty="0" smtClean="0"/>
              <a:t> Stundensatz von Personal geschätzt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D9664-070B-4FB7-95C6-3BE18F0CE48B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53954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Julius</a:t>
            </a:r>
          </a:p>
          <a:p>
            <a:pPr marL="171450" indent="-171450">
              <a:buFontTx/>
              <a:buChar char="-"/>
            </a:pPr>
            <a:r>
              <a:rPr lang="de-DE" dirty="0" smtClean="0"/>
              <a:t>Projekt nach 23 Monaten amortisiert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D9664-070B-4FB7-95C6-3BE18F0CE48B}" type="slidenum">
              <a:rPr lang="de-DE" smtClean="0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21257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Fabian</a:t>
            </a:r>
          </a:p>
          <a:p>
            <a:r>
              <a:rPr lang="de-DE" dirty="0" smtClean="0"/>
              <a:t>Projektdurchführung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D9664-070B-4FB7-95C6-3BE18F0CE48B}" type="slidenum">
              <a:rPr lang="de-DE" smtClean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08121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Fabian</a:t>
            </a:r>
          </a:p>
          <a:p>
            <a:r>
              <a:rPr lang="de-DE" baseline="0" dirty="0" smtClean="0">
                <a:sym typeface="Wingdings" pitchFamily="2" charset="2"/>
              </a:rPr>
              <a:t>Vorgehensweise </a:t>
            </a:r>
            <a:r>
              <a:rPr lang="de-DE" baseline="0" dirty="0" err="1" smtClean="0">
                <a:sym typeface="Wingdings" pitchFamily="2" charset="2"/>
              </a:rPr>
              <a:t>Bottom-Up</a:t>
            </a:r>
            <a:r>
              <a:rPr lang="de-DE" baseline="0" dirty="0" smtClean="0">
                <a:sym typeface="Wingdings" pitchFamily="2" charset="2"/>
              </a:rPr>
              <a:t> Prinzip : (Unten nach Oben)</a:t>
            </a:r>
          </a:p>
          <a:p>
            <a:r>
              <a:rPr lang="de-DE" baseline="0" dirty="0" smtClean="0">
                <a:sym typeface="Wingdings" pitchFamily="2" charset="2"/>
              </a:rPr>
              <a:t>Beginnt auf der untersten Ebene  mit Spezialisierungen z.B. Erst Lagerverwaltung erstellt</a:t>
            </a:r>
          </a:p>
          <a:p>
            <a:r>
              <a:rPr lang="de-DE" baseline="0" dirty="0" smtClean="0">
                <a:sym typeface="Wingdings" pitchFamily="2" charset="2"/>
              </a:rPr>
              <a:t>Nachteile: Aufgrund Spezialisierung  kann Gefahr entstehen, einzelnen Teilpläne nicht über einstimmen </a:t>
            </a:r>
          </a:p>
          <a:p>
            <a:r>
              <a:rPr lang="de-DE" baseline="0" dirty="0" smtClean="0">
                <a:sym typeface="Wingdings" pitchFamily="2" charset="2"/>
              </a:rPr>
              <a:t>z.B. Kasse ist abhängig  von den Produkten aus Lagerverwaltung(andere Struktur im Code oder Datenbank)  Fehler </a:t>
            </a:r>
          </a:p>
          <a:p>
            <a:r>
              <a:rPr lang="de-DE" baseline="0" dirty="0" smtClean="0">
                <a:sym typeface="Wingdings" pitchFamily="2" charset="2"/>
              </a:rPr>
              <a:t>Das hat zur Folge großen </a:t>
            </a:r>
            <a:r>
              <a:rPr lang="de-DE" baseline="0" dirty="0" smtClean="0">
                <a:sym typeface="Wingdings" pitchFamily="2" charset="2"/>
              </a:rPr>
              <a:t>Koordinations- und Zeitaufwand  letztendlich keine Zielführung im Projekt</a:t>
            </a:r>
            <a:endParaRPr lang="de-DE" dirty="0" smtClean="0"/>
          </a:p>
          <a:p>
            <a:endParaRPr lang="de-DE" dirty="0" smtClean="0"/>
          </a:p>
          <a:p>
            <a:r>
              <a:rPr lang="de-DE" baseline="0" dirty="0" smtClean="0">
                <a:sym typeface="Wingdings" pitchFamily="2" charset="2"/>
              </a:rPr>
              <a:t>Vorgehensweise </a:t>
            </a:r>
            <a:r>
              <a:rPr lang="de-DE" dirty="0" smtClean="0"/>
              <a:t>Top-Down Prinzip: (oben nach unten)</a:t>
            </a:r>
          </a:p>
          <a:p>
            <a:r>
              <a:rPr lang="de-DE" baseline="0" dirty="0" smtClean="0">
                <a:sym typeface="Wingdings" pitchFamily="2" charset="2"/>
              </a:rPr>
              <a:t>Zu beginn abstraktes Modell erstellt  </a:t>
            </a:r>
            <a:r>
              <a:rPr lang="de-DE" baseline="0" dirty="0" smtClean="0">
                <a:sym typeface="Wingdings" pitchFamily="2" charset="2"/>
              </a:rPr>
              <a:t>auf Grundlage dieses Modelles Komplettes </a:t>
            </a:r>
            <a:r>
              <a:rPr lang="de-DE" baseline="0" dirty="0" smtClean="0">
                <a:sym typeface="Wingdings" pitchFamily="2" charset="2"/>
              </a:rPr>
              <a:t>Programm geplant  daraus entsteht Klassendiagramm</a:t>
            </a:r>
          </a:p>
          <a:p>
            <a:r>
              <a:rPr lang="de-DE" u="sng" baseline="0" dirty="0" smtClean="0">
                <a:sym typeface="Wingdings" pitchFamily="2" charset="2"/>
              </a:rPr>
              <a:t>Vorteile:</a:t>
            </a:r>
            <a:r>
              <a:rPr lang="de-DE" u="none" baseline="0" dirty="0" smtClean="0">
                <a:sym typeface="Wingdings" pitchFamily="2" charset="2"/>
              </a:rPr>
              <a:t> schnelle Planerstellung, aufwendige Koordinationsarbeiten fallen weg  hohe Wahrscheinlichkeit Projektzielführung</a:t>
            </a:r>
          </a:p>
          <a:p>
            <a:endParaRPr lang="de-DE" baseline="0" dirty="0" smtClean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D9664-070B-4FB7-95C6-3BE18F0CE48B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33449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Martin</a:t>
            </a:r>
          </a:p>
          <a:p>
            <a:r>
              <a:rPr lang="de-DE" dirty="0" smtClean="0"/>
              <a:t>Datenbank-Modell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D9664-070B-4FB7-95C6-3BE18F0CE48B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90493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Pascal</a:t>
            </a:r>
          </a:p>
          <a:p>
            <a:r>
              <a:rPr lang="de-DE" dirty="0" smtClean="0"/>
              <a:t>Oberflächen-Entwurf der Kasse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D9664-070B-4FB7-95C6-3BE18F0CE48B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9647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Ricardo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D9664-070B-4FB7-95C6-3BE18F0CE48B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53281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Pascal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D9664-070B-4FB7-95C6-3BE18F0CE48B}" type="slidenum">
              <a:rPr lang="de-DE" smtClean="0"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73737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Pascal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D9664-070B-4FB7-95C6-3BE18F0CE48B}" type="slidenum">
              <a:rPr lang="de-DE" smtClean="0"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56941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Pascal</a:t>
            </a:r>
          </a:p>
          <a:p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smtClean="0"/>
              <a:t>In der Planungsphase</a:t>
            </a:r>
            <a:r>
              <a:rPr lang="de-DE" baseline="0" dirty="0" smtClean="0"/>
              <a:t> eine Testliste erstellt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Testliste beschreibt grob die Funktionen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Tests am Ende der Durchführungsphase 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>
                <a:sym typeface="Wingdings" panose="05000000000000000000" pitchFamily="2" charset="2"/>
              </a:rPr>
              <a:t> Ausschnitt aus Testliste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D9664-070B-4FB7-95C6-3BE18F0CE48B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8659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Pascal</a:t>
            </a:r>
          </a:p>
          <a:p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smtClean="0"/>
              <a:t>Einige Datenbankfelder</a:t>
            </a:r>
            <a:r>
              <a:rPr lang="de-DE" baseline="0" dirty="0" smtClean="0"/>
              <a:t> wurden nachträglich ergänzt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Das löschen von Artikeln aus dem Warenkorb hat Probleme gemacht.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Bestellungen bearbeiten/löschen ist nur ansatzweise umgesetzt </a:t>
            </a:r>
            <a:r>
              <a:rPr lang="de-DE" baseline="0" dirty="0" smtClean="0">
                <a:sym typeface="Wingdings" panose="05000000000000000000" pitchFamily="2" charset="2"/>
              </a:rPr>
              <a:t> Keine Zeit mehr gehabt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Lieferkosten vergessen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D9664-070B-4FB7-95C6-3BE18F0CE48B}" type="slidenum">
              <a:rPr lang="de-DE" smtClean="0"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03948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Martin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D9664-070B-4FB7-95C6-3BE18F0CE48B}" type="slidenum">
              <a:rPr lang="de-DE" smtClean="0"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44069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Martin</a:t>
            </a:r>
          </a:p>
          <a:p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Planungsphase </a:t>
            </a:r>
            <a:r>
              <a:rPr lang="de-DE" baseline="0" dirty="0" smtClean="0">
                <a:sym typeface="Wingdings" panose="05000000000000000000" pitchFamily="2" charset="2"/>
              </a:rPr>
              <a:t> 0,5 Stunden zu viel  Langsamer als geplant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>
                <a:sym typeface="Wingdings" panose="05000000000000000000" pitchFamily="2" charset="2"/>
              </a:rPr>
              <a:t>Dokumentation  0,5 Stunden zu wenig  Schneller als geplant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D9664-070B-4FB7-95C6-3BE18F0CE48B}" type="slidenum">
              <a:rPr lang="de-DE" smtClean="0"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21080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Martin</a:t>
            </a:r>
          </a:p>
          <a:p>
            <a:endParaRPr lang="de-DE" dirty="0" smtClean="0"/>
          </a:p>
          <a:p>
            <a:r>
              <a:rPr lang="de-DE" dirty="0" smtClean="0"/>
              <a:t>Pflichtenheft</a:t>
            </a:r>
            <a:r>
              <a:rPr lang="de-DE" baseline="0" dirty="0" smtClean="0"/>
              <a:t> </a:t>
            </a:r>
            <a:r>
              <a:rPr lang="de-DE" baseline="0" dirty="0" smtClean="0">
                <a:sym typeface="Wingdings" panose="05000000000000000000" pitchFamily="2" charset="2"/>
              </a:rPr>
              <a:t> + 0,5 Stunden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POB  - 0,5 Stunden</a:t>
            </a:r>
          </a:p>
          <a:p>
            <a:endParaRPr lang="de-DE" baseline="0" dirty="0" smtClean="0">
              <a:sym typeface="Wingdings" panose="05000000000000000000" pitchFamily="2" charset="2"/>
            </a:endParaRPr>
          </a:p>
          <a:p>
            <a:r>
              <a:rPr lang="de-DE" baseline="0" dirty="0" smtClean="0">
                <a:sym typeface="Wingdings" panose="05000000000000000000" pitchFamily="2" charset="2"/>
              </a:rPr>
              <a:t>Geplante Arbeitszeit gleich geblieben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D9664-070B-4FB7-95C6-3BE18F0CE48B}" type="slidenum">
              <a:rPr lang="de-DE" smtClean="0"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3616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Martin</a:t>
            </a:r>
          </a:p>
          <a:p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smtClean="0"/>
              <a:t>Zeitplanung eingehalten</a:t>
            </a:r>
          </a:p>
          <a:p>
            <a:pPr marL="171450" indent="-171450">
              <a:buFontTx/>
              <a:buChar char="-"/>
            </a:pPr>
            <a:r>
              <a:rPr lang="de-DE" dirty="0" smtClean="0"/>
              <a:t>Funktionalitäten</a:t>
            </a:r>
            <a:r>
              <a:rPr lang="de-DE" baseline="0" dirty="0" smtClean="0"/>
              <a:t> überwiegend umgesetzt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Projekt erfolgreich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0" indent="0">
              <a:buFontTx/>
              <a:buNone/>
            </a:pPr>
            <a:r>
              <a:rPr lang="de-DE" baseline="0" dirty="0" smtClean="0">
                <a:sym typeface="Wingdings" panose="05000000000000000000" pitchFamily="2" charset="2"/>
              </a:rPr>
              <a:t> Beim nächsten mal mehr Zeit in die Projektdurchführung einplanen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D9664-070B-4FB7-95C6-3BE18F0CE48B}" type="slidenum">
              <a:rPr lang="de-DE" smtClean="0"/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88624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D9664-070B-4FB7-95C6-3BE18F0CE48B}" type="slidenum">
              <a:rPr lang="de-DE" smtClean="0"/>
              <a:t>28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8862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Ricardo</a:t>
            </a:r>
            <a:r>
              <a:rPr lang="de-DE" baseline="0" dirty="0" smtClean="0"/>
              <a:t> </a:t>
            </a:r>
            <a:r>
              <a:rPr lang="de-DE" baseline="0" dirty="0" smtClean="0">
                <a:sym typeface="Wingdings" pitchFamily="2" charset="2"/>
              </a:rPr>
              <a:t> GSO Mittelstufenprojekt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D9664-070B-4FB7-95C6-3BE18F0CE48B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0012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Ricardo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D9664-070B-4FB7-95C6-3BE18F0CE48B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1601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Ricardo</a:t>
            </a:r>
          </a:p>
          <a:p>
            <a:endParaRPr lang="de-DE" dirty="0" smtClean="0"/>
          </a:p>
          <a:p>
            <a:r>
              <a:rPr lang="de-DE" dirty="0" smtClean="0"/>
              <a:t>Ricardo</a:t>
            </a:r>
            <a:r>
              <a:rPr lang="de-DE" baseline="0" dirty="0" smtClean="0"/>
              <a:t> </a:t>
            </a:r>
            <a:r>
              <a:rPr lang="de-DE" baseline="0" dirty="0" smtClean="0">
                <a:sym typeface="Wingdings" panose="05000000000000000000" pitchFamily="2" charset="2"/>
              </a:rPr>
              <a:t> Projektleiter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Fabian  Prozessbeobachter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Pascal  Qualitätsmanager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Julius  Chef-Entwickler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Martin  Unterstützung, Entwickler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D9664-070B-4FB7-95C6-3BE18F0CE48B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0378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Ricardo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D9664-070B-4FB7-95C6-3BE18F0CE48B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4770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baseline="0" dirty="0" smtClean="0"/>
              <a:t>Ricardo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Daten sollen zentral gespeichert werden </a:t>
            </a:r>
            <a:r>
              <a:rPr lang="de-DE" baseline="0" dirty="0" smtClean="0">
                <a:sym typeface="Wingdings" pitchFamily="2" charset="2"/>
              </a:rPr>
              <a:t> Keine Zettelwirtschaft</a:t>
            </a:r>
          </a:p>
          <a:p>
            <a:pPr marL="171450" indent="-171450">
              <a:buFontTx/>
              <a:buChar char="-"/>
            </a:pPr>
            <a:endParaRPr lang="de-DE" baseline="0" dirty="0" smtClean="0">
              <a:sym typeface="Wingdings" pitchFamily="2" charset="2"/>
            </a:endParaRPr>
          </a:p>
          <a:p>
            <a:pPr marL="171450" indent="-171450">
              <a:buFontTx/>
              <a:buChar char="-"/>
            </a:pPr>
            <a:r>
              <a:rPr lang="de-DE" baseline="0" dirty="0" smtClean="0">
                <a:sym typeface="Wingdings" pitchFamily="2" charset="2"/>
              </a:rPr>
              <a:t>Arbeitsprozesse beschleunigen  z.B. Bestellungen erfassen, Kundendaten erfassen, Kunden abkassieren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D9664-070B-4FB7-95C6-3BE18F0CE48B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6111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V-Modell</a:t>
            </a:r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, Spiralmodell, Wasserfallmodel(Fabian)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Gegen</a:t>
            </a:r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das 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V-Modell</a:t>
            </a:r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entschieden</a:t>
            </a:r>
          </a:p>
          <a:p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Nachteile: Hoher Organisatorischer Aufwand, nicht für kleine Projekte geeignet</a:t>
            </a:r>
          </a:p>
          <a:p>
            <a:endParaRPr lang="de-DE" sz="1200" baseline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Gegen das  Spiralmodell entschieden </a:t>
            </a:r>
          </a:p>
          <a:p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Nachteile: Nicht besonders flexibel gegenüber Ergänzungen,</a:t>
            </a:r>
          </a:p>
          <a:p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Zeitaufwändig in der Darstellung (sehr Ausführlich),  eher für Größere Projekte</a:t>
            </a:r>
          </a:p>
          <a:p>
            <a:endParaRPr lang="de-DE" sz="1200" baseline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Für das Wasserfallmodell entschieden:</a:t>
            </a:r>
          </a:p>
          <a:p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linearer Ablauf </a:t>
            </a:r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indem</a:t>
            </a:r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die einzelnen Phasen klar abgrenzend sind</a:t>
            </a:r>
          </a:p>
          <a:p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Hat zum Vorteile: Kontrollierte Planung , sehr strukturiert, zudem einfach Verständlich 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D9664-070B-4FB7-95C6-3BE18F0CE48B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97460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Projektplanungsphase</a:t>
            </a:r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(Fabian)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Ist- Soll erstellt, Projektstrukturplan, Planungsdokumente erstellt</a:t>
            </a:r>
          </a:p>
          <a:p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Pflichtenheft Parallel zur Projektdurchführung geführt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Zeitplan, Kostenplan sowie die Testliste nach Codierung durchgeführt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baseline="0" dirty="0" smtClean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Projektd</a:t>
            </a:r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urchführung: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Prototyp entwickelt, mit Benutzeroberfläche und </a:t>
            </a:r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deren Schaltflächen</a:t>
            </a:r>
            <a:endParaRPr lang="de-DE" sz="1200" baseline="0" dirty="0" smtClean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Dazu Datenbank-Skript aufgesetzt, </a:t>
            </a:r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auf den Grundlagen wurde </a:t>
            </a:r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Codiert(zwischendurch und am Ende Test durchgeführt)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800" baseline="0" dirty="0" smtClean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baseline="0" dirty="0" smtClean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Projektabschluss</a:t>
            </a:r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Soll-Konzept und Ist-Analyse gegenüber gestellt und verglichen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Anhand des Planungsdokumente, Pflichtenheft, Diagramme(Zeitplan und Kosten), sowie den Test Projektdokumentation erstellt.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D9664-070B-4FB7-95C6-3BE18F0CE48B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6933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1450"/>
            <a:ext cx="7772400" cy="3428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600450"/>
            <a:ext cx="6858000" cy="6858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3DDD-1989-4DDD-BD83-3412E83DF3EE}" type="datetimeFigureOut">
              <a:rPr lang="de-DE" smtClean="0"/>
              <a:t>11.07.2017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Rectangle 8"/>
          <p:cNvSpPr/>
          <p:nvPr/>
        </p:nvSpPr>
        <p:spPr>
          <a:xfrm>
            <a:off x="9001124" y="3634740"/>
            <a:ext cx="142876" cy="1508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36347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0FB8672-7E39-4FAA-8425-E645D4436D3D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3DDD-1989-4DDD-BD83-3412E83DF3EE}" type="datetimeFigureOut">
              <a:rPr lang="de-DE" smtClean="0"/>
              <a:t>11.07.2017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8672-7E39-4FAA-8425-E645D4436D3D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3DDD-1989-4DDD-BD83-3412E83DF3EE}" type="datetimeFigureOut">
              <a:rPr lang="de-DE" smtClean="0"/>
              <a:t>11.07.2017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8672-7E39-4FAA-8425-E645D4436D3D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3DDD-1989-4DDD-BD83-3412E83DF3EE}" type="datetimeFigureOut">
              <a:rPr lang="de-DE" smtClean="0"/>
              <a:t>11.07.2017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8672-7E39-4FAA-8425-E645D4436D3D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85851"/>
            <a:ext cx="7772400" cy="324088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1451"/>
            <a:ext cx="7772400" cy="8001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3DDD-1989-4DDD-BD83-3412E83DF3EE}" type="datetimeFigureOut">
              <a:rPr lang="de-DE" smtClean="0"/>
              <a:t>11.07.2017</a:t>
            </a:fld>
            <a:endParaRPr lang="de-DE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FB8672-7E39-4FAA-8425-E645D4436D3D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181100"/>
            <a:ext cx="329184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181100"/>
            <a:ext cx="329184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3DDD-1989-4DDD-BD83-3412E83DF3EE}" type="datetimeFigureOut">
              <a:rPr lang="de-DE" smtClean="0"/>
              <a:t>11.07.2017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8672-7E39-4FAA-8425-E645D4436D3D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179576"/>
            <a:ext cx="3291840" cy="47982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1694525"/>
            <a:ext cx="3291840" cy="28803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179576"/>
            <a:ext cx="3291840" cy="47982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1694525"/>
            <a:ext cx="3291840" cy="28803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3DDD-1989-4DDD-BD83-3412E83DF3EE}" type="datetimeFigureOut">
              <a:rPr lang="de-DE" smtClean="0"/>
              <a:t>11.07.2017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8672-7E39-4FAA-8425-E645D4436D3D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3DDD-1989-4DDD-BD83-3412E83DF3EE}" type="datetimeFigureOut">
              <a:rPr lang="de-DE" smtClean="0"/>
              <a:t>11.07.2017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8672-7E39-4FAA-8425-E645D4436D3D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3DDD-1989-4DDD-BD83-3412E83DF3EE}" type="datetimeFigureOut">
              <a:rPr lang="de-DE" smtClean="0"/>
              <a:t>11.07.2017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8672-7E39-4FAA-8425-E645D4436D3D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00150"/>
            <a:ext cx="5111750" cy="33604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200150"/>
            <a:ext cx="3008313" cy="336042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3DDD-1989-4DDD-BD83-3412E83DF3EE}" type="datetimeFigureOut">
              <a:rPr lang="de-DE" smtClean="0"/>
              <a:t>11.07.2017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8672-7E39-4FAA-8425-E645D4436D3D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3634740"/>
            <a:ext cx="142876" cy="1508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000877" cy="363474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286250"/>
            <a:ext cx="8153400" cy="3429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3DDD-1989-4DDD-BD83-3412E83DF3EE}" type="datetimeFigureOut">
              <a:rPr lang="de-DE" smtClean="0"/>
              <a:t>11.07.2017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0FB8672-7E39-4FAA-8425-E645D4436D3D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714750"/>
            <a:ext cx="8153400" cy="5715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36347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5791200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14451"/>
            <a:ext cx="7620000" cy="3280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29151"/>
            <a:ext cx="3429000" cy="2286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45213DDD-1989-4DDD-BD83-3412E83DF3EE}" type="datetimeFigureOut">
              <a:rPr lang="de-DE" smtClean="0"/>
              <a:t>11.07.2017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869657"/>
            <a:ext cx="3429000" cy="2128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391843" y="4368483"/>
            <a:ext cx="9867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90FB8672-7E39-4FAA-8425-E645D4436D3D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0287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001124" y="1028700"/>
            <a:ext cx="142876" cy="411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13297"/>
            <a:ext cx="7772400" cy="1102519"/>
          </a:xfrm>
        </p:spPr>
        <p:txBody>
          <a:bodyPr>
            <a:normAutofit/>
          </a:bodyPr>
          <a:lstStyle/>
          <a:p>
            <a:r>
              <a:rPr lang="de-DE" sz="3600" dirty="0" smtClean="0"/>
              <a:t>Präsentation MSP</a:t>
            </a:r>
            <a:endParaRPr lang="de-DE" sz="3600" dirty="0"/>
          </a:p>
        </p:txBody>
      </p:sp>
      <p:sp>
        <p:nvSpPr>
          <p:cNvPr id="4" name="Textfeld 3"/>
          <p:cNvSpPr txBox="1"/>
          <p:nvPr/>
        </p:nvSpPr>
        <p:spPr>
          <a:xfrm>
            <a:off x="107504" y="4771354"/>
            <a:ext cx="70407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Ein Projekt von: Fabian Küpper, Ricardo </a:t>
            </a:r>
            <a:r>
              <a:rPr lang="de-DE" sz="1100" dirty="0"/>
              <a:t>F</a:t>
            </a:r>
            <a:r>
              <a:rPr lang="de-DE" sz="1100" dirty="0" smtClean="0"/>
              <a:t>urtado de Gois, Pascal Lentz, Martin Fijalkowski, Julius Wartenberg</a:t>
            </a:r>
          </a:p>
        </p:txBody>
      </p:sp>
      <p:pic>
        <p:nvPicPr>
          <p:cNvPr id="1027" name="Picture 3" descr="C:\Users\fia53lentz\Desktop\Foto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820" y="2139702"/>
            <a:ext cx="4653524" cy="184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fia53lentz\Desktop\Foto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21601"/>
            <a:ext cx="3377519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8650604" y="15103"/>
            <a:ext cx="986791" cy="365125"/>
          </a:xfrm>
        </p:spPr>
        <p:txBody>
          <a:bodyPr/>
          <a:lstStyle/>
          <a:p>
            <a:fld id="{90FB8672-7E39-4FAA-8425-E645D4436D3D}" type="slidenum">
              <a:rPr lang="de-DE" sz="1200" smtClean="0"/>
              <a:t>1</a:t>
            </a:fld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53966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feil nach rechts 8"/>
          <p:cNvSpPr/>
          <p:nvPr/>
        </p:nvSpPr>
        <p:spPr>
          <a:xfrm>
            <a:off x="582958" y="4840002"/>
            <a:ext cx="7877474" cy="108012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5791200" cy="657011"/>
          </a:xfrm>
        </p:spPr>
        <p:txBody>
          <a:bodyPr/>
          <a:lstStyle/>
          <a:p>
            <a:r>
              <a:rPr lang="de-DE" dirty="0" smtClean="0"/>
              <a:t>Projekt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2104004" y="4785996"/>
            <a:ext cx="1152128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</a:t>
            </a:r>
            <a:endParaRPr lang="de-DE" sz="1100" b="1" dirty="0"/>
          </a:p>
        </p:txBody>
      </p:sp>
      <p:sp>
        <p:nvSpPr>
          <p:cNvPr id="8" name="Abgerundetes Rechteck 7"/>
          <p:cNvSpPr/>
          <p:nvPr/>
        </p:nvSpPr>
        <p:spPr>
          <a:xfrm>
            <a:off x="3472156" y="4806671"/>
            <a:ext cx="936104" cy="1745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Projektdefinition</a:t>
            </a:r>
            <a:endParaRPr lang="de-DE" sz="900" dirty="0"/>
          </a:p>
        </p:txBody>
      </p:sp>
      <p:sp>
        <p:nvSpPr>
          <p:cNvPr id="10" name="Abgerundetes Rechteck 9"/>
          <p:cNvSpPr/>
          <p:nvPr/>
        </p:nvSpPr>
        <p:spPr>
          <a:xfrm>
            <a:off x="781226" y="4785996"/>
            <a:ext cx="1101173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Projektumfeld</a:t>
            </a:r>
            <a:endParaRPr lang="de-DE" sz="1050" b="1" dirty="0"/>
          </a:p>
        </p:txBody>
      </p:sp>
      <p:sp>
        <p:nvSpPr>
          <p:cNvPr id="11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8650604" y="15103"/>
            <a:ext cx="986791" cy="365125"/>
          </a:xfrm>
        </p:spPr>
        <p:txBody>
          <a:bodyPr/>
          <a:lstStyle/>
          <a:p>
            <a:r>
              <a:rPr lang="de-DE" sz="1200" dirty="0" smtClean="0"/>
              <a:t>10</a:t>
            </a:r>
            <a:endParaRPr lang="de-DE" sz="1200" dirty="0"/>
          </a:p>
        </p:txBody>
      </p:sp>
      <p:sp>
        <p:nvSpPr>
          <p:cNvPr id="19" name="Textfeld 18"/>
          <p:cNvSpPr txBox="1"/>
          <p:nvPr/>
        </p:nvSpPr>
        <p:spPr>
          <a:xfrm>
            <a:off x="3391270" y="2185735"/>
            <a:ext cx="2260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Projektplanung</a:t>
            </a:r>
            <a:endParaRPr lang="de-DE" sz="2000" b="1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513322"/>
            <a:ext cx="1438077" cy="1744936"/>
          </a:xfrm>
          <a:prstGeom prst="rect">
            <a:avLst/>
          </a:prstGeom>
        </p:spPr>
      </p:pic>
      <p:sp>
        <p:nvSpPr>
          <p:cNvPr id="13" name="Abgerundetes Rechteck 12"/>
          <p:cNvSpPr/>
          <p:nvPr/>
        </p:nvSpPr>
        <p:spPr>
          <a:xfrm>
            <a:off x="4617374" y="4805367"/>
            <a:ext cx="942030" cy="17587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Projektplanung</a:t>
            </a:r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1389116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8650604" y="15103"/>
            <a:ext cx="986791" cy="365125"/>
          </a:xfrm>
        </p:spPr>
        <p:txBody>
          <a:bodyPr/>
          <a:lstStyle/>
          <a:p>
            <a:r>
              <a:rPr lang="de-DE" sz="1200" dirty="0" smtClean="0"/>
              <a:t>11</a:t>
            </a:r>
            <a:endParaRPr lang="de-DE" sz="1200" dirty="0"/>
          </a:p>
        </p:txBody>
      </p:sp>
      <p:sp>
        <p:nvSpPr>
          <p:cNvPr id="7" name="Pfeil nach rechts 6"/>
          <p:cNvSpPr/>
          <p:nvPr/>
        </p:nvSpPr>
        <p:spPr>
          <a:xfrm>
            <a:off x="582958" y="4840002"/>
            <a:ext cx="7877474" cy="108012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781226" y="4785996"/>
            <a:ext cx="1101173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Projektumfeld</a:t>
            </a:r>
            <a:endParaRPr lang="de-DE" sz="1050" b="1" dirty="0"/>
          </a:p>
        </p:txBody>
      </p:sp>
      <p:sp>
        <p:nvSpPr>
          <p:cNvPr id="9" name="Abgerundetes Rechteck 8"/>
          <p:cNvSpPr/>
          <p:nvPr/>
        </p:nvSpPr>
        <p:spPr>
          <a:xfrm>
            <a:off x="2104004" y="4785996"/>
            <a:ext cx="1152128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</a:t>
            </a:r>
            <a:endParaRPr lang="de-DE" sz="1100" b="1" dirty="0"/>
          </a:p>
        </p:txBody>
      </p:sp>
      <p:sp>
        <p:nvSpPr>
          <p:cNvPr id="10" name="Abgerundetes Rechteck 9"/>
          <p:cNvSpPr/>
          <p:nvPr/>
        </p:nvSpPr>
        <p:spPr>
          <a:xfrm>
            <a:off x="3472156" y="4806671"/>
            <a:ext cx="936104" cy="1745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Projektdefinition</a:t>
            </a:r>
            <a:endParaRPr lang="de-DE" sz="9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4617374" y="4805367"/>
            <a:ext cx="942030" cy="17587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Projektplanung</a:t>
            </a:r>
            <a:endParaRPr lang="de-DE" sz="900" dirty="0"/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6491064" cy="657011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Projektstrukturplan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4514" y="-3178"/>
            <a:ext cx="9144000" cy="51435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778" y="296990"/>
            <a:ext cx="6827834" cy="454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063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feil nach rechts 9"/>
          <p:cNvSpPr/>
          <p:nvPr/>
        </p:nvSpPr>
        <p:spPr>
          <a:xfrm>
            <a:off x="582958" y="4840002"/>
            <a:ext cx="7877474" cy="108012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2104004" y="4785996"/>
            <a:ext cx="1152128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</a:t>
            </a:r>
            <a:endParaRPr lang="de-DE" sz="1100" b="1" dirty="0"/>
          </a:p>
        </p:txBody>
      </p:sp>
      <p:sp>
        <p:nvSpPr>
          <p:cNvPr id="8" name="Abgerundetes Rechteck 7"/>
          <p:cNvSpPr/>
          <p:nvPr/>
        </p:nvSpPr>
        <p:spPr>
          <a:xfrm>
            <a:off x="3472156" y="4806671"/>
            <a:ext cx="936104" cy="1745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Projektdefinition</a:t>
            </a:r>
            <a:endParaRPr lang="de-DE" sz="900" dirty="0"/>
          </a:p>
        </p:txBody>
      </p:sp>
      <p:sp>
        <p:nvSpPr>
          <p:cNvPr id="9" name="Abgerundetes Rechteck 8"/>
          <p:cNvSpPr/>
          <p:nvPr/>
        </p:nvSpPr>
        <p:spPr>
          <a:xfrm>
            <a:off x="4617374" y="4805367"/>
            <a:ext cx="942030" cy="17587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Projektplanung</a:t>
            </a:r>
            <a:endParaRPr lang="de-DE" sz="9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781226" y="4785996"/>
            <a:ext cx="1101173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Projektumfeld</a:t>
            </a:r>
            <a:endParaRPr lang="de-DE" sz="1050" b="1" dirty="0"/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8650604" y="15103"/>
            <a:ext cx="986791" cy="365125"/>
          </a:xfrm>
        </p:spPr>
        <p:txBody>
          <a:bodyPr/>
          <a:lstStyle/>
          <a:p>
            <a:r>
              <a:rPr lang="de-DE" sz="1200" dirty="0" smtClean="0"/>
              <a:t>12</a:t>
            </a:r>
            <a:endParaRPr lang="de-DE" sz="1200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656817"/>
              </p:ext>
            </p:extLst>
          </p:nvPr>
        </p:nvGraphicFramePr>
        <p:xfrm>
          <a:off x="582958" y="1164324"/>
          <a:ext cx="382530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7438"/>
                <a:gridCol w="1777864"/>
              </a:tblGrid>
              <a:tr h="252747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Projektplanung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Geplante Zeit [h]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252747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Ist-Analyse</a:t>
                      </a:r>
                      <a:r>
                        <a:rPr lang="de-DE" sz="1200" baseline="0" dirty="0" smtClean="0"/>
                        <a:t> &amp; Soll-Konzept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0,5 </a:t>
                      </a:r>
                      <a:endParaRPr lang="de-DE" sz="1200" dirty="0"/>
                    </a:p>
                  </a:txBody>
                  <a:tcPr/>
                </a:tc>
              </a:tr>
              <a:tr h="252747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Pflichtenheft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1,5</a:t>
                      </a:r>
                      <a:endParaRPr lang="de-DE" sz="1200" dirty="0"/>
                    </a:p>
                  </a:txBody>
                  <a:tcPr/>
                </a:tc>
              </a:tr>
              <a:tr h="252747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Planungsdokumente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1,5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el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349761"/>
              </p:ext>
            </p:extLst>
          </p:nvPr>
        </p:nvGraphicFramePr>
        <p:xfrm>
          <a:off x="4681588" y="1164324"/>
          <a:ext cx="382530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7438"/>
                <a:gridCol w="1777864"/>
              </a:tblGrid>
              <a:tr h="252747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Projektdurchführung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Geplante Zeit [h]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252747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Benutzeroberflächen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</a:tr>
              <a:tr h="252747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Datenbank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</a:tr>
              <a:tr h="252747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Implementierung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</a:tr>
              <a:tr h="252747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Tests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el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483483"/>
              </p:ext>
            </p:extLst>
          </p:nvPr>
        </p:nvGraphicFramePr>
        <p:xfrm>
          <a:off x="582958" y="2821658"/>
          <a:ext cx="3825302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7438"/>
                <a:gridCol w="1777864"/>
              </a:tblGrid>
              <a:tr h="138688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Projektabschluss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Geplante Zeit [h]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252747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Soll-Ist-Vergleich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el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010693"/>
              </p:ext>
            </p:extLst>
          </p:nvPr>
        </p:nvGraphicFramePr>
        <p:xfrm>
          <a:off x="4686193" y="2821658"/>
          <a:ext cx="3825302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7438"/>
                <a:gridCol w="1777864"/>
              </a:tblGrid>
              <a:tr h="138688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Dokumentation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Geplante Zeit [h]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252747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POB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el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566850"/>
              </p:ext>
            </p:extLst>
          </p:nvPr>
        </p:nvGraphicFramePr>
        <p:xfrm>
          <a:off x="2609044" y="3645639"/>
          <a:ext cx="3825302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7438"/>
                <a:gridCol w="1777864"/>
              </a:tblGrid>
              <a:tr h="138688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Gesamt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Geplante Zeit [h]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252747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Geplante Arbeitszeit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18</a:t>
                      </a:r>
                      <a:endParaRPr lang="de-DE" sz="1200" dirty="0"/>
                    </a:p>
                  </a:txBody>
                  <a:tcPr/>
                </a:tc>
              </a:tr>
              <a:tr h="252747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Puffer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0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5791200" cy="657011"/>
          </a:xfrm>
        </p:spPr>
        <p:txBody>
          <a:bodyPr/>
          <a:lstStyle/>
          <a:p>
            <a:r>
              <a:rPr lang="de-DE" dirty="0" smtClean="0"/>
              <a:t>Zeitplanung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3989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8650604" y="15103"/>
            <a:ext cx="986791" cy="365125"/>
          </a:xfrm>
        </p:spPr>
        <p:txBody>
          <a:bodyPr/>
          <a:lstStyle/>
          <a:p>
            <a:r>
              <a:rPr lang="de-DE" sz="1200" dirty="0" smtClean="0"/>
              <a:t>13</a:t>
            </a:r>
            <a:endParaRPr lang="de-DE" sz="1200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533972"/>
              </p:ext>
            </p:extLst>
          </p:nvPr>
        </p:nvGraphicFramePr>
        <p:xfrm>
          <a:off x="559388" y="1737691"/>
          <a:ext cx="7571184" cy="21002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2796"/>
                <a:gridCol w="1892796"/>
                <a:gridCol w="1892796"/>
                <a:gridCol w="1892796"/>
              </a:tblGrid>
              <a:tr h="300033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Name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Zeitaufwand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Stundensatz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Kosten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300033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Ricardo Furtado de Gois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19</a:t>
                      </a:r>
                      <a:r>
                        <a:rPr lang="de-DE" sz="1200" baseline="0" dirty="0" smtClean="0"/>
                        <a:t> Std.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22,00 €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418,00 €</a:t>
                      </a:r>
                      <a:endParaRPr lang="de-DE" sz="1200" dirty="0"/>
                    </a:p>
                  </a:txBody>
                  <a:tcPr/>
                </a:tc>
              </a:tr>
              <a:tr h="300033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Pascal Lentz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19 Std.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22,00 €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418,00 €</a:t>
                      </a:r>
                    </a:p>
                  </a:txBody>
                  <a:tcPr/>
                </a:tc>
              </a:tr>
              <a:tr h="300033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Fabian Küpper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19 Std.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22,00 €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418,00 €</a:t>
                      </a:r>
                    </a:p>
                  </a:txBody>
                  <a:tcPr/>
                </a:tc>
              </a:tr>
              <a:tr h="300033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Martin Fijalkowski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19 Std.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22,00 €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418,00 €</a:t>
                      </a:r>
                    </a:p>
                  </a:txBody>
                  <a:tcPr/>
                </a:tc>
              </a:tr>
              <a:tr h="300033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Julius Wartenberg</a:t>
                      </a:r>
                      <a:endParaRPr lang="de-DE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19 Std.</a:t>
                      </a:r>
                      <a:endParaRPr lang="de-DE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22,00 €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418,00 €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033"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smtClean="0"/>
                        <a:t>2090,00 €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7" name="Pfeil nach rechts 6"/>
          <p:cNvSpPr/>
          <p:nvPr/>
        </p:nvSpPr>
        <p:spPr>
          <a:xfrm>
            <a:off x="582958" y="4840002"/>
            <a:ext cx="7877474" cy="108012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781226" y="4785996"/>
            <a:ext cx="1101173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Projektumfeld</a:t>
            </a:r>
            <a:endParaRPr lang="de-DE" sz="1050" b="1" dirty="0"/>
          </a:p>
        </p:txBody>
      </p:sp>
      <p:sp>
        <p:nvSpPr>
          <p:cNvPr id="9" name="Abgerundetes Rechteck 8"/>
          <p:cNvSpPr/>
          <p:nvPr/>
        </p:nvSpPr>
        <p:spPr>
          <a:xfrm>
            <a:off x="2104004" y="4785996"/>
            <a:ext cx="1152128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</a:t>
            </a:r>
            <a:endParaRPr lang="de-DE" sz="1100" b="1" dirty="0"/>
          </a:p>
        </p:txBody>
      </p:sp>
      <p:sp>
        <p:nvSpPr>
          <p:cNvPr id="10" name="Abgerundetes Rechteck 9"/>
          <p:cNvSpPr/>
          <p:nvPr/>
        </p:nvSpPr>
        <p:spPr>
          <a:xfrm>
            <a:off x="3472156" y="4806671"/>
            <a:ext cx="936104" cy="1745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Projektdefinition</a:t>
            </a:r>
            <a:endParaRPr lang="de-DE" sz="9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4617374" y="4805367"/>
            <a:ext cx="942030" cy="17587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Projektplanung</a:t>
            </a:r>
            <a:endParaRPr lang="de-DE" sz="900" dirty="0"/>
          </a:p>
        </p:txBody>
      </p:sp>
      <p:sp>
        <p:nvSpPr>
          <p:cNvPr id="12" name="Textfeld 11"/>
          <p:cNvSpPr txBox="1"/>
          <p:nvPr/>
        </p:nvSpPr>
        <p:spPr>
          <a:xfrm>
            <a:off x="457200" y="1027934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Einmalige Projektkosten</a:t>
            </a:r>
            <a:endParaRPr lang="de-DE" b="1" dirty="0"/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5791200" cy="657011"/>
          </a:xfrm>
        </p:spPr>
        <p:txBody>
          <a:bodyPr/>
          <a:lstStyle/>
          <a:p>
            <a:r>
              <a:rPr lang="de-DE" dirty="0" smtClean="0"/>
              <a:t>Kostenplanung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2626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feil nach rechts 9"/>
          <p:cNvSpPr/>
          <p:nvPr/>
        </p:nvSpPr>
        <p:spPr>
          <a:xfrm>
            <a:off x="582958" y="4840002"/>
            <a:ext cx="7877474" cy="108012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2104004" y="4785996"/>
            <a:ext cx="1152128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</a:t>
            </a:r>
            <a:endParaRPr lang="de-DE" sz="1100" b="1" dirty="0"/>
          </a:p>
        </p:txBody>
      </p:sp>
      <p:sp>
        <p:nvSpPr>
          <p:cNvPr id="8" name="Abgerundetes Rechteck 7"/>
          <p:cNvSpPr/>
          <p:nvPr/>
        </p:nvSpPr>
        <p:spPr>
          <a:xfrm>
            <a:off x="3472156" y="4806671"/>
            <a:ext cx="936104" cy="1745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Projektdefinition</a:t>
            </a:r>
            <a:endParaRPr lang="de-DE" sz="900" dirty="0"/>
          </a:p>
        </p:txBody>
      </p:sp>
      <p:sp>
        <p:nvSpPr>
          <p:cNvPr id="9" name="Abgerundetes Rechteck 8"/>
          <p:cNvSpPr/>
          <p:nvPr/>
        </p:nvSpPr>
        <p:spPr>
          <a:xfrm>
            <a:off x="4617374" y="4805367"/>
            <a:ext cx="942030" cy="17587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Projektplanung</a:t>
            </a:r>
            <a:endParaRPr lang="de-DE" sz="9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781226" y="4785996"/>
            <a:ext cx="1101173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Projektumfeld</a:t>
            </a:r>
            <a:endParaRPr lang="de-DE" sz="1050" b="1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764977"/>
              </p:ext>
            </p:extLst>
          </p:nvPr>
        </p:nvGraphicFramePr>
        <p:xfrm>
          <a:off x="532704" y="1733195"/>
          <a:ext cx="8075240" cy="2005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8288"/>
                <a:gridCol w="1311808"/>
                <a:gridCol w="1615048"/>
                <a:gridCol w="1602397"/>
                <a:gridCol w="1627699"/>
              </a:tblGrid>
              <a:tr h="444928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Bezeichnung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Anzahl / Monat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Zeit pro Vorgang (alt)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Zeit pro Vorgang (neu)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Einsparung / Monat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316835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Erfassen von Kundendaten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50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4 Min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1 Min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150 Min</a:t>
                      </a:r>
                      <a:endParaRPr lang="de-DE" sz="1200" dirty="0"/>
                    </a:p>
                  </a:txBody>
                  <a:tcPr/>
                </a:tc>
              </a:tr>
              <a:tr h="316835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Erfassen von Bestellungen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25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4 Min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2</a:t>
                      </a:r>
                      <a:r>
                        <a:rPr lang="de-DE" sz="1200" baseline="0" dirty="0" smtClean="0"/>
                        <a:t> Min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50 Min</a:t>
                      </a:r>
                      <a:endParaRPr lang="de-DE" sz="1200" dirty="0"/>
                    </a:p>
                  </a:txBody>
                  <a:tcPr/>
                </a:tc>
              </a:tr>
              <a:tr h="316835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Kunden</a:t>
                      </a:r>
                      <a:r>
                        <a:rPr lang="de-DE" sz="1200" baseline="0" dirty="0" smtClean="0"/>
                        <a:t> abkassieren</a:t>
                      </a:r>
                      <a:endParaRPr lang="de-DE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170</a:t>
                      </a:r>
                      <a:endParaRPr lang="de-DE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2 Min</a:t>
                      </a:r>
                      <a:endParaRPr lang="de-DE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1 Min</a:t>
                      </a:r>
                      <a:endParaRPr lang="de-DE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170 Min</a:t>
                      </a:r>
                      <a:endParaRPr lang="de-DE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35"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1" dirty="0" smtClean="0"/>
                        <a:t>370 Min</a:t>
                      </a:r>
                      <a:endParaRPr lang="de-DE" sz="1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3" name="Tabel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773964"/>
              </p:ext>
            </p:extLst>
          </p:nvPr>
        </p:nvGraphicFramePr>
        <p:xfrm>
          <a:off x="532704" y="1733195"/>
          <a:ext cx="8075240" cy="172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0704"/>
                <a:gridCol w="1584176"/>
                <a:gridCol w="1584176"/>
                <a:gridCol w="1656184"/>
              </a:tblGrid>
              <a:tr h="316835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Bezeichnung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Zeitaufwand / Monat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Stundensatz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Einsparung / Monat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316835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Erfassen von Kundendaten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150 Min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15,00 €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37,50 €</a:t>
                      </a:r>
                      <a:endParaRPr lang="de-DE" sz="1200" dirty="0"/>
                    </a:p>
                  </a:txBody>
                  <a:tcPr/>
                </a:tc>
              </a:tr>
              <a:tr h="316835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Erfassen von Bestellungen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50 Min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15,00 €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12,45 €</a:t>
                      </a:r>
                      <a:endParaRPr lang="de-DE" sz="1200" dirty="0"/>
                    </a:p>
                  </a:txBody>
                  <a:tcPr/>
                </a:tc>
              </a:tr>
              <a:tr h="316835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Kunden</a:t>
                      </a:r>
                      <a:r>
                        <a:rPr lang="de-DE" sz="1200" baseline="0" dirty="0" smtClean="0"/>
                        <a:t> abkassieren</a:t>
                      </a:r>
                      <a:endParaRPr lang="de-DE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170 Min</a:t>
                      </a:r>
                      <a:endParaRPr lang="de-DE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15,00 €</a:t>
                      </a:r>
                      <a:endParaRPr lang="de-DE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42,50 €</a:t>
                      </a:r>
                      <a:endParaRPr lang="de-DE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35">
                <a:tc>
                  <a:txBody>
                    <a:bodyPr/>
                    <a:lstStyle/>
                    <a:p>
                      <a:endParaRPr lang="de-DE" sz="1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1" dirty="0" smtClean="0"/>
                        <a:t>92,45 €</a:t>
                      </a:r>
                      <a:endParaRPr lang="de-DE" sz="1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6" name="Textfeld 5"/>
          <p:cNvSpPr txBox="1"/>
          <p:nvPr/>
        </p:nvSpPr>
        <p:spPr>
          <a:xfrm>
            <a:off x="457200" y="924645"/>
            <a:ext cx="2386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Wegfallende Kosten</a:t>
            </a:r>
            <a:endParaRPr lang="de-DE" b="1" dirty="0"/>
          </a:p>
        </p:txBody>
      </p:sp>
      <p:sp>
        <p:nvSpPr>
          <p:cNvPr id="14" name="Titel 1"/>
          <p:cNvSpPr txBox="1">
            <a:spLocks/>
          </p:cNvSpPr>
          <p:nvPr/>
        </p:nvSpPr>
        <p:spPr>
          <a:xfrm>
            <a:off x="457200" y="114539"/>
            <a:ext cx="5791200" cy="6570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Kostenplanung</a:t>
            </a:r>
            <a:endParaRPr lang="de-DE" dirty="0"/>
          </a:p>
        </p:txBody>
      </p:sp>
      <p:sp>
        <p:nvSpPr>
          <p:cNvPr id="15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8650604" y="15103"/>
            <a:ext cx="986791" cy="365125"/>
          </a:xfrm>
        </p:spPr>
        <p:txBody>
          <a:bodyPr/>
          <a:lstStyle/>
          <a:p>
            <a:r>
              <a:rPr lang="de-DE" sz="1200" dirty="0" smtClean="0"/>
              <a:t>14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990641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feil nach rechts 9"/>
          <p:cNvSpPr/>
          <p:nvPr/>
        </p:nvSpPr>
        <p:spPr>
          <a:xfrm>
            <a:off x="582958" y="4840002"/>
            <a:ext cx="7877474" cy="108012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5791200" cy="657011"/>
          </a:xfrm>
        </p:spPr>
        <p:txBody>
          <a:bodyPr/>
          <a:lstStyle/>
          <a:p>
            <a:r>
              <a:rPr lang="de-DE" dirty="0" smtClean="0"/>
              <a:t>Kostenplanung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2104004" y="4785996"/>
            <a:ext cx="1152128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</a:t>
            </a:r>
            <a:endParaRPr lang="de-DE" sz="1100" b="1" dirty="0"/>
          </a:p>
        </p:txBody>
      </p:sp>
      <p:sp>
        <p:nvSpPr>
          <p:cNvPr id="8" name="Abgerundetes Rechteck 7"/>
          <p:cNvSpPr/>
          <p:nvPr/>
        </p:nvSpPr>
        <p:spPr>
          <a:xfrm>
            <a:off x="3472156" y="4806671"/>
            <a:ext cx="936104" cy="1745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Projektdefinition</a:t>
            </a:r>
            <a:endParaRPr lang="de-DE" sz="900" dirty="0"/>
          </a:p>
        </p:txBody>
      </p:sp>
      <p:sp>
        <p:nvSpPr>
          <p:cNvPr id="9" name="Abgerundetes Rechteck 8"/>
          <p:cNvSpPr/>
          <p:nvPr/>
        </p:nvSpPr>
        <p:spPr>
          <a:xfrm>
            <a:off x="4617374" y="4805367"/>
            <a:ext cx="942030" cy="17587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Projektplanung</a:t>
            </a:r>
            <a:endParaRPr lang="de-DE" sz="9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781226" y="4785996"/>
            <a:ext cx="1101173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Projektumfeld</a:t>
            </a:r>
            <a:endParaRPr lang="de-DE" sz="1050" b="1" dirty="0"/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8650604" y="15103"/>
            <a:ext cx="986791" cy="365125"/>
          </a:xfrm>
        </p:spPr>
        <p:txBody>
          <a:bodyPr/>
          <a:lstStyle/>
          <a:p>
            <a:r>
              <a:rPr lang="de-DE" sz="1200" dirty="0" smtClean="0"/>
              <a:t>15</a:t>
            </a:r>
            <a:endParaRPr lang="de-DE" sz="1200" dirty="0"/>
          </a:p>
        </p:txBody>
      </p:sp>
      <p:graphicFrame>
        <p:nvGraphicFramePr>
          <p:cNvPr id="28" name="Diagramm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1208957"/>
              </p:ext>
            </p:extLst>
          </p:nvPr>
        </p:nvGraphicFramePr>
        <p:xfrm>
          <a:off x="179512" y="951748"/>
          <a:ext cx="7704856" cy="35429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3711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8" grpId="0" uiExpand="1">
        <p:bldSub>
          <a:bldChart bld="series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feil nach rechts 8"/>
          <p:cNvSpPr/>
          <p:nvPr/>
        </p:nvSpPr>
        <p:spPr>
          <a:xfrm>
            <a:off x="582958" y="4840002"/>
            <a:ext cx="7877474" cy="108012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5791200" cy="657011"/>
          </a:xfrm>
        </p:spPr>
        <p:txBody>
          <a:bodyPr/>
          <a:lstStyle/>
          <a:p>
            <a:r>
              <a:rPr lang="de-DE" dirty="0" smtClean="0"/>
              <a:t>Projekt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2104004" y="4785996"/>
            <a:ext cx="1152128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</a:t>
            </a:r>
            <a:endParaRPr lang="de-DE" sz="1100" b="1" dirty="0"/>
          </a:p>
        </p:txBody>
      </p:sp>
      <p:sp>
        <p:nvSpPr>
          <p:cNvPr id="8" name="Abgerundetes Rechteck 7"/>
          <p:cNvSpPr/>
          <p:nvPr/>
        </p:nvSpPr>
        <p:spPr>
          <a:xfrm>
            <a:off x="3472156" y="4806671"/>
            <a:ext cx="936104" cy="1745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Projektdefinition</a:t>
            </a:r>
            <a:endParaRPr lang="de-DE" sz="900" dirty="0"/>
          </a:p>
        </p:txBody>
      </p:sp>
      <p:sp>
        <p:nvSpPr>
          <p:cNvPr id="11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8650604" y="15103"/>
            <a:ext cx="986791" cy="365125"/>
          </a:xfrm>
        </p:spPr>
        <p:txBody>
          <a:bodyPr/>
          <a:lstStyle/>
          <a:p>
            <a:r>
              <a:rPr lang="de-DE" sz="1200" dirty="0" smtClean="0"/>
              <a:t>16</a:t>
            </a:r>
            <a:endParaRPr lang="de-DE" sz="1200" dirty="0"/>
          </a:p>
        </p:txBody>
      </p:sp>
      <p:sp>
        <p:nvSpPr>
          <p:cNvPr id="19" name="Textfeld 18"/>
          <p:cNvSpPr txBox="1"/>
          <p:nvPr/>
        </p:nvSpPr>
        <p:spPr>
          <a:xfrm>
            <a:off x="2915816" y="2185735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Projektdurchführung</a:t>
            </a:r>
            <a:endParaRPr lang="de-DE" sz="2000" b="1" dirty="0"/>
          </a:p>
        </p:txBody>
      </p:sp>
      <p:sp>
        <p:nvSpPr>
          <p:cNvPr id="13" name="Abgerundetes Rechteck 12"/>
          <p:cNvSpPr/>
          <p:nvPr/>
        </p:nvSpPr>
        <p:spPr>
          <a:xfrm>
            <a:off x="4617374" y="4805367"/>
            <a:ext cx="942030" cy="17587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Projektplanung</a:t>
            </a:r>
            <a:endParaRPr lang="de-DE" sz="900" dirty="0"/>
          </a:p>
        </p:txBody>
      </p:sp>
      <p:sp>
        <p:nvSpPr>
          <p:cNvPr id="14" name="Abgerundetes Rechteck 13"/>
          <p:cNvSpPr/>
          <p:nvPr/>
        </p:nvSpPr>
        <p:spPr>
          <a:xfrm>
            <a:off x="5732022" y="4805367"/>
            <a:ext cx="1194550" cy="17587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Projektdurchführung</a:t>
            </a:r>
            <a:endParaRPr lang="de-DE" sz="900" dirty="0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513802"/>
            <a:ext cx="1684140" cy="1743976"/>
          </a:xfrm>
          <a:prstGeom prst="rect">
            <a:avLst/>
          </a:prstGeom>
        </p:spPr>
      </p:pic>
      <p:sp>
        <p:nvSpPr>
          <p:cNvPr id="10" name="Abgerundetes Rechteck 9"/>
          <p:cNvSpPr/>
          <p:nvPr/>
        </p:nvSpPr>
        <p:spPr>
          <a:xfrm>
            <a:off x="781226" y="4785996"/>
            <a:ext cx="1101173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Projektumfeld</a:t>
            </a:r>
            <a:endParaRPr lang="de-DE" sz="1050" b="1" dirty="0"/>
          </a:p>
        </p:txBody>
      </p:sp>
    </p:spTree>
    <p:extLst>
      <p:ext uri="{BB962C8B-B14F-4D97-AF65-F5344CB8AC3E}">
        <p14:creationId xmlns:p14="http://schemas.microsoft.com/office/powerpoint/2010/main" val="102616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feil nach rechts 16"/>
          <p:cNvSpPr/>
          <p:nvPr/>
        </p:nvSpPr>
        <p:spPr>
          <a:xfrm>
            <a:off x="582958" y="4840002"/>
            <a:ext cx="7877474" cy="108012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4548"/>
            <a:ext cx="6851104" cy="567002"/>
          </a:xfrm>
        </p:spPr>
        <p:txBody>
          <a:bodyPr>
            <a:noAutofit/>
          </a:bodyPr>
          <a:lstStyle/>
          <a:p>
            <a:r>
              <a:rPr lang="de-DE" dirty="0" smtClean="0"/>
              <a:t>Gewähltes Prinzip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706562"/>
            <a:ext cx="3193470" cy="162642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1" y="1670604"/>
            <a:ext cx="3131137" cy="1580090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1740573" y="3404267"/>
            <a:ext cx="1223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Top-Down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5525830" y="3348512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Bottom-Up</a:t>
            </a:r>
            <a:endParaRPr lang="de-DE" dirty="0"/>
          </a:p>
        </p:txBody>
      </p:sp>
      <p:sp>
        <p:nvSpPr>
          <p:cNvPr id="13" name="Abgerundetes Rechteck 12"/>
          <p:cNvSpPr/>
          <p:nvPr/>
        </p:nvSpPr>
        <p:spPr>
          <a:xfrm>
            <a:off x="2104004" y="4785996"/>
            <a:ext cx="1152128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</a:t>
            </a:r>
            <a:endParaRPr lang="de-DE" sz="1100" b="1" dirty="0"/>
          </a:p>
        </p:txBody>
      </p:sp>
      <p:sp>
        <p:nvSpPr>
          <p:cNvPr id="14" name="Abgerundetes Rechteck 13"/>
          <p:cNvSpPr/>
          <p:nvPr/>
        </p:nvSpPr>
        <p:spPr>
          <a:xfrm>
            <a:off x="3472156" y="4806671"/>
            <a:ext cx="936104" cy="1745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Projektdefinition</a:t>
            </a:r>
            <a:endParaRPr lang="de-DE" sz="900" dirty="0"/>
          </a:p>
        </p:txBody>
      </p:sp>
      <p:sp>
        <p:nvSpPr>
          <p:cNvPr id="15" name="Abgerundetes Rechteck 14"/>
          <p:cNvSpPr/>
          <p:nvPr/>
        </p:nvSpPr>
        <p:spPr>
          <a:xfrm>
            <a:off x="4617374" y="4805367"/>
            <a:ext cx="942030" cy="17587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Projektplanung</a:t>
            </a:r>
            <a:endParaRPr lang="de-DE" sz="900" dirty="0"/>
          </a:p>
        </p:txBody>
      </p:sp>
      <p:sp>
        <p:nvSpPr>
          <p:cNvPr id="16" name="Abgerundetes Rechteck 15"/>
          <p:cNvSpPr/>
          <p:nvPr/>
        </p:nvSpPr>
        <p:spPr>
          <a:xfrm>
            <a:off x="5732022" y="4805367"/>
            <a:ext cx="1194550" cy="17587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Projektdurchführung</a:t>
            </a:r>
            <a:endParaRPr lang="de-DE" sz="900" dirty="0"/>
          </a:p>
        </p:txBody>
      </p:sp>
      <p:sp>
        <p:nvSpPr>
          <p:cNvPr id="18" name="Abgerundetes Rechteck 17"/>
          <p:cNvSpPr/>
          <p:nvPr/>
        </p:nvSpPr>
        <p:spPr>
          <a:xfrm>
            <a:off x="781226" y="4785996"/>
            <a:ext cx="1101173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Projektumfeld</a:t>
            </a:r>
            <a:endParaRPr lang="de-DE" sz="1050" b="1" dirty="0"/>
          </a:p>
        </p:txBody>
      </p:sp>
      <p:sp>
        <p:nvSpPr>
          <p:cNvPr id="19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8650604" y="15103"/>
            <a:ext cx="986791" cy="365125"/>
          </a:xfrm>
        </p:spPr>
        <p:txBody>
          <a:bodyPr/>
          <a:lstStyle/>
          <a:p>
            <a:fld id="{90FB8672-7E39-4FAA-8425-E645D4436D3D}" type="slidenum">
              <a:rPr lang="de-DE" sz="1200" smtClean="0"/>
              <a:t>17</a:t>
            </a:fld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79193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46914E-7 L 0.20174 0.0064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87" y="30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7037E-6 L 0.20746 -0.0018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65" y="-9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5.55556E-7 -1.97531E-6 L 0.5691 0.0114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455" y="55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2.77778E-6 1.60494E-6 L 0.55764 0.0092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82" y="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feil nach rechts 9"/>
          <p:cNvSpPr/>
          <p:nvPr/>
        </p:nvSpPr>
        <p:spPr>
          <a:xfrm>
            <a:off x="582958" y="4840002"/>
            <a:ext cx="7877474" cy="108012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5791200" cy="657011"/>
          </a:xfrm>
        </p:spPr>
        <p:txBody>
          <a:bodyPr/>
          <a:lstStyle/>
          <a:p>
            <a:r>
              <a:rPr lang="de-DE" dirty="0" smtClean="0"/>
              <a:t>Datenbank-Modell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2104004" y="4785996"/>
            <a:ext cx="1152128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</a:t>
            </a:r>
            <a:endParaRPr lang="de-DE" sz="1100" b="1" dirty="0"/>
          </a:p>
        </p:txBody>
      </p:sp>
      <p:sp>
        <p:nvSpPr>
          <p:cNvPr id="8" name="Abgerundetes Rechteck 7"/>
          <p:cNvSpPr/>
          <p:nvPr/>
        </p:nvSpPr>
        <p:spPr>
          <a:xfrm>
            <a:off x="3472156" y="4806671"/>
            <a:ext cx="936104" cy="1745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Projektdefinition</a:t>
            </a:r>
            <a:endParaRPr lang="de-DE" sz="900" dirty="0"/>
          </a:p>
        </p:txBody>
      </p:sp>
      <p:sp>
        <p:nvSpPr>
          <p:cNvPr id="9" name="Abgerundetes Rechteck 8"/>
          <p:cNvSpPr/>
          <p:nvPr/>
        </p:nvSpPr>
        <p:spPr>
          <a:xfrm>
            <a:off x="4617374" y="4805367"/>
            <a:ext cx="942030" cy="17587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Projektplanung</a:t>
            </a:r>
            <a:endParaRPr lang="de-DE" sz="9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781226" y="4785996"/>
            <a:ext cx="1101173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Projektumfeld</a:t>
            </a:r>
            <a:endParaRPr lang="de-DE" sz="1050" b="1" dirty="0"/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8650604" y="15103"/>
            <a:ext cx="986791" cy="365125"/>
          </a:xfrm>
        </p:spPr>
        <p:txBody>
          <a:bodyPr/>
          <a:lstStyle/>
          <a:p>
            <a:fld id="{90FB8672-7E39-4FAA-8425-E645D4436D3D}" type="slidenum">
              <a:rPr lang="de-DE" sz="1200" smtClean="0"/>
              <a:t>18</a:t>
            </a:fld>
            <a:endParaRPr lang="de-DE" sz="1200" dirty="0"/>
          </a:p>
        </p:txBody>
      </p:sp>
      <p:sp>
        <p:nvSpPr>
          <p:cNvPr id="13" name="Abgerundetes Rechteck 12"/>
          <p:cNvSpPr/>
          <p:nvPr/>
        </p:nvSpPr>
        <p:spPr>
          <a:xfrm>
            <a:off x="5732022" y="4805367"/>
            <a:ext cx="1194550" cy="17587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Projektdurchführung</a:t>
            </a:r>
            <a:endParaRPr lang="de-DE" sz="900" dirty="0"/>
          </a:p>
        </p:txBody>
      </p:sp>
      <p:sp>
        <p:nvSpPr>
          <p:cNvPr id="16" name="Rechteck 15"/>
          <p:cNvSpPr/>
          <p:nvPr/>
        </p:nvSpPr>
        <p:spPr>
          <a:xfrm>
            <a:off x="0" y="-1"/>
            <a:ext cx="9144000" cy="51435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8" name="Picture 4" descr="F:\Mittelstufenprojekt\ERD-Datenbank-Landscap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28" y="556010"/>
            <a:ext cx="7741543" cy="4031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3320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5791200" cy="585003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Benutzeroberfläche</a:t>
            </a:r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505" y="847743"/>
            <a:ext cx="7007871" cy="3596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Pfeil nach rechts 4"/>
          <p:cNvSpPr/>
          <p:nvPr/>
        </p:nvSpPr>
        <p:spPr>
          <a:xfrm>
            <a:off x="582958" y="4840002"/>
            <a:ext cx="7877474" cy="108012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781226" y="4785996"/>
            <a:ext cx="1101173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Projektumfeld</a:t>
            </a:r>
            <a:endParaRPr lang="de-DE" sz="1050" b="1" dirty="0"/>
          </a:p>
        </p:txBody>
      </p:sp>
      <p:sp>
        <p:nvSpPr>
          <p:cNvPr id="7" name="Abgerundetes Rechteck 6"/>
          <p:cNvSpPr/>
          <p:nvPr/>
        </p:nvSpPr>
        <p:spPr>
          <a:xfrm>
            <a:off x="2104004" y="4785996"/>
            <a:ext cx="1152128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</a:t>
            </a:r>
            <a:endParaRPr lang="de-DE" sz="1100" b="1" dirty="0"/>
          </a:p>
        </p:txBody>
      </p:sp>
      <p:sp>
        <p:nvSpPr>
          <p:cNvPr id="8" name="Abgerundetes Rechteck 7"/>
          <p:cNvSpPr/>
          <p:nvPr/>
        </p:nvSpPr>
        <p:spPr>
          <a:xfrm>
            <a:off x="3472156" y="4806671"/>
            <a:ext cx="936104" cy="1745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Projektdefinition</a:t>
            </a:r>
            <a:endParaRPr lang="de-DE" sz="900" dirty="0"/>
          </a:p>
        </p:txBody>
      </p:sp>
      <p:sp>
        <p:nvSpPr>
          <p:cNvPr id="9" name="Abgerundetes Rechteck 8"/>
          <p:cNvSpPr/>
          <p:nvPr/>
        </p:nvSpPr>
        <p:spPr>
          <a:xfrm>
            <a:off x="4617374" y="4805367"/>
            <a:ext cx="942030" cy="17587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Projektplanung</a:t>
            </a:r>
            <a:endParaRPr lang="de-DE" sz="900" dirty="0"/>
          </a:p>
        </p:txBody>
      </p:sp>
      <p:sp>
        <p:nvSpPr>
          <p:cNvPr id="10" name="Abgerundetes Rechteck 9"/>
          <p:cNvSpPr/>
          <p:nvPr/>
        </p:nvSpPr>
        <p:spPr>
          <a:xfrm>
            <a:off x="5732022" y="4805367"/>
            <a:ext cx="1194550" cy="17587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Projektdurchführung</a:t>
            </a:r>
            <a:endParaRPr lang="de-DE" sz="900" dirty="0"/>
          </a:p>
        </p:txBody>
      </p:sp>
      <p:sp>
        <p:nvSpPr>
          <p:cNvPr id="11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8650604" y="15103"/>
            <a:ext cx="986791" cy="365125"/>
          </a:xfrm>
        </p:spPr>
        <p:txBody>
          <a:bodyPr/>
          <a:lstStyle/>
          <a:p>
            <a:fld id="{90FB8672-7E39-4FAA-8425-E645D4436D3D}" type="slidenum">
              <a:rPr lang="de-DE" sz="1200" smtClean="0"/>
              <a:t>19</a:t>
            </a:fld>
            <a:endParaRPr lang="de-DE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504" y="847744"/>
            <a:ext cx="7007871" cy="3615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634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1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565644"/>
            <a:ext cx="3404591" cy="2553443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5791200" cy="657011"/>
          </a:xfrm>
        </p:spPr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683568" y="1347614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000" dirty="0" smtClean="0">
                <a:solidFill>
                  <a:schemeClr val="tx2">
                    <a:lumMod val="50000"/>
                  </a:schemeClr>
                </a:solidFill>
              </a:rPr>
              <a:t>Projektumfeld</a:t>
            </a:r>
            <a:endParaRPr lang="de-DE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683568" y="1900273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000" dirty="0" smtClean="0">
                <a:solidFill>
                  <a:schemeClr val="tx2">
                    <a:lumMod val="50000"/>
                  </a:schemeClr>
                </a:solidFill>
              </a:rPr>
              <a:t>Projekt</a:t>
            </a:r>
            <a:endParaRPr lang="de-DE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971600" y="2296233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chemeClr val="tx2">
                    <a:lumMod val="50000"/>
                  </a:schemeClr>
                </a:solidFill>
              </a:rPr>
              <a:t>Definition</a:t>
            </a:r>
            <a:endParaRPr lang="de-DE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979657" y="2692193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chemeClr val="tx2">
                    <a:lumMod val="50000"/>
                  </a:schemeClr>
                </a:solidFill>
              </a:rPr>
              <a:t>Planung</a:t>
            </a:r>
            <a:endParaRPr lang="de-DE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971600" y="3088153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chemeClr val="tx2">
                    <a:lumMod val="50000"/>
                  </a:schemeClr>
                </a:solidFill>
              </a:rPr>
              <a:t>Durchführung</a:t>
            </a:r>
            <a:endParaRPr lang="de-DE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971600" y="3485770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chemeClr val="tx2">
                    <a:lumMod val="50000"/>
                  </a:schemeClr>
                </a:solidFill>
              </a:rPr>
              <a:t>Abschluss</a:t>
            </a:r>
            <a:endParaRPr lang="de-DE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683568" y="3973065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000" dirty="0" smtClean="0">
                <a:solidFill>
                  <a:schemeClr val="tx2">
                    <a:lumMod val="50000"/>
                  </a:schemeClr>
                </a:solidFill>
              </a:rPr>
              <a:t>Fazit</a:t>
            </a:r>
            <a:endParaRPr lang="de-DE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8650604" y="15103"/>
            <a:ext cx="986791" cy="365125"/>
          </a:xfrm>
        </p:spPr>
        <p:txBody>
          <a:bodyPr/>
          <a:lstStyle/>
          <a:p>
            <a:r>
              <a:rPr lang="de-DE" sz="12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72336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8" grpId="0"/>
      <p:bldP spid="9" grpId="0"/>
      <p:bldP spid="10" grpId="0"/>
      <p:bldP spid="11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0"/>
            <a:ext cx="6120680" cy="729019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Qualitätsmanagement</a:t>
            </a:r>
            <a:endParaRPr lang="de-DE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183124"/>
              </p:ext>
            </p:extLst>
          </p:nvPr>
        </p:nvGraphicFramePr>
        <p:xfrm>
          <a:off x="582958" y="1302609"/>
          <a:ext cx="7272808" cy="230425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472275"/>
                <a:gridCol w="2640293"/>
                <a:gridCol w="2160240"/>
              </a:tblGrid>
              <a:tr h="432048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Ziele</a:t>
                      </a:r>
                      <a:endParaRPr lang="de-DE" sz="14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Maßnahmen</a:t>
                      </a:r>
                      <a:endParaRPr lang="de-DE" sz="14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Prüfkriterien</a:t>
                      </a:r>
                      <a:endParaRPr lang="de-DE" sz="14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Bedienbarkeit</a:t>
                      </a:r>
                      <a:endParaRPr lang="de-DE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Oberflächenprototyping</a:t>
                      </a:r>
                      <a:endParaRPr lang="de-DE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Prüfung durch Team</a:t>
                      </a:r>
                      <a:endParaRPr lang="de-DE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92088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Korrektheit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Pflichtenheft</a:t>
                      </a:r>
                    </a:p>
                    <a:p>
                      <a:r>
                        <a:rPr lang="de-DE" sz="1400" dirty="0" smtClean="0"/>
                        <a:t>Testprotokoll, Testfallkatalog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Vergleich von</a:t>
                      </a:r>
                      <a:r>
                        <a:rPr lang="de-DE" sz="1400" baseline="0" dirty="0" smtClean="0"/>
                        <a:t> IST-Soll</a:t>
                      </a:r>
                    </a:p>
                    <a:p>
                      <a:r>
                        <a:rPr lang="de-DE" sz="1400" baseline="0" dirty="0" smtClean="0"/>
                        <a:t>Vergleich der Ergebnisse der Testfälle</a:t>
                      </a:r>
                      <a:endParaRPr lang="de-DE" sz="1400" dirty="0"/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Erweiterbarkeit</a:t>
                      </a:r>
                      <a:r>
                        <a:rPr lang="de-DE" sz="1400" baseline="0" dirty="0" smtClean="0"/>
                        <a:t> / Wartbarkeit</a:t>
                      </a:r>
                      <a:endParaRPr lang="de-DE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Einrückungen zur besseren Lesbarkeit des Quellcodes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Prüfung durch einen anderen Mitarbeiter</a:t>
                      </a:r>
                      <a:endParaRPr lang="de-DE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Pfeil nach rechts 3"/>
          <p:cNvSpPr/>
          <p:nvPr/>
        </p:nvSpPr>
        <p:spPr>
          <a:xfrm>
            <a:off x="582958" y="4840002"/>
            <a:ext cx="7877474" cy="108012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781226" y="4785996"/>
            <a:ext cx="1101173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Projektumfeld</a:t>
            </a:r>
            <a:endParaRPr lang="de-DE" sz="1050" b="1" dirty="0"/>
          </a:p>
        </p:txBody>
      </p:sp>
      <p:sp>
        <p:nvSpPr>
          <p:cNvPr id="7" name="Abgerundetes Rechteck 6"/>
          <p:cNvSpPr/>
          <p:nvPr/>
        </p:nvSpPr>
        <p:spPr>
          <a:xfrm>
            <a:off x="2104004" y="4785996"/>
            <a:ext cx="1152128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</a:t>
            </a:r>
            <a:endParaRPr lang="de-DE" sz="1100" b="1" dirty="0"/>
          </a:p>
        </p:txBody>
      </p:sp>
      <p:sp>
        <p:nvSpPr>
          <p:cNvPr id="8" name="Abgerundetes Rechteck 7"/>
          <p:cNvSpPr/>
          <p:nvPr/>
        </p:nvSpPr>
        <p:spPr>
          <a:xfrm>
            <a:off x="3472156" y="4806671"/>
            <a:ext cx="936104" cy="1745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Projektdefinition</a:t>
            </a:r>
            <a:endParaRPr lang="de-DE" sz="900" dirty="0"/>
          </a:p>
        </p:txBody>
      </p:sp>
      <p:sp>
        <p:nvSpPr>
          <p:cNvPr id="9" name="Abgerundetes Rechteck 8"/>
          <p:cNvSpPr/>
          <p:nvPr/>
        </p:nvSpPr>
        <p:spPr>
          <a:xfrm>
            <a:off x="4617374" y="4805367"/>
            <a:ext cx="942030" cy="17587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Projektplanung</a:t>
            </a:r>
            <a:endParaRPr lang="de-DE" sz="900" dirty="0"/>
          </a:p>
        </p:txBody>
      </p:sp>
      <p:sp>
        <p:nvSpPr>
          <p:cNvPr id="10" name="Abgerundetes Rechteck 9"/>
          <p:cNvSpPr/>
          <p:nvPr/>
        </p:nvSpPr>
        <p:spPr>
          <a:xfrm>
            <a:off x="5732022" y="4805367"/>
            <a:ext cx="1194550" cy="17587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Projektdurchführung</a:t>
            </a:r>
            <a:endParaRPr lang="de-DE" sz="900" dirty="0"/>
          </a:p>
        </p:txBody>
      </p:sp>
      <p:sp>
        <p:nvSpPr>
          <p:cNvPr id="11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8650604" y="15103"/>
            <a:ext cx="986791" cy="365125"/>
          </a:xfrm>
        </p:spPr>
        <p:txBody>
          <a:bodyPr/>
          <a:lstStyle/>
          <a:p>
            <a:r>
              <a:rPr lang="de-DE" sz="1200" dirty="0" smtClean="0"/>
              <a:t>20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205252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0"/>
            <a:ext cx="5791200" cy="729019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Qualitätsmaßnahmen</a:t>
            </a:r>
            <a:endParaRPr lang="de-DE" dirty="0"/>
          </a:p>
        </p:txBody>
      </p:sp>
      <p:pic>
        <p:nvPicPr>
          <p:cNvPr id="1026" name="Picture 2" descr="C:\Users\lentz\Desktop\GitHub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04" y="1050544"/>
            <a:ext cx="1803380" cy="67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53648" y="5524078"/>
            <a:ext cx="66189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Versionsverwaltung für Software-Projekte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Integrierte Anbindung an Visual Studio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Gemeinsames Arbeiten am Projekt möglich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Rücksprünge durch </a:t>
            </a:r>
            <a:r>
              <a:rPr lang="de-DE" sz="1600" dirty="0" err="1" smtClean="0"/>
              <a:t>Commits</a:t>
            </a:r>
            <a:r>
              <a:rPr lang="de-DE" sz="1600" dirty="0" smtClean="0"/>
              <a:t> / </a:t>
            </a:r>
            <a:r>
              <a:rPr lang="de-DE" sz="1600" dirty="0" err="1" smtClean="0"/>
              <a:t>Pushes</a:t>
            </a:r>
            <a:r>
              <a:rPr lang="de-DE" sz="1600" dirty="0" smtClean="0"/>
              <a:t> auf ältere Versionen möglich</a:t>
            </a:r>
            <a:endParaRPr lang="de-DE" sz="1600" dirty="0"/>
          </a:p>
        </p:txBody>
      </p:sp>
      <p:sp>
        <p:nvSpPr>
          <p:cNvPr id="5" name="Pfeil nach rechts 4"/>
          <p:cNvSpPr/>
          <p:nvPr/>
        </p:nvSpPr>
        <p:spPr>
          <a:xfrm>
            <a:off x="582958" y="4840002"/>
            <a:ext cx="7877474" cy="108012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781226" y="4785996"/>
            <a:ext cx="1101173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Projektumfeld</a:t>
            </a:r>
            <a:endParaRPr lang="de-DE" sz="1050" b="1" dirty="0"/>
          </a:p>
        </p:txBody>
      </p:sp>
      <p:sp>
        <p:nvSpPr>
          <p:cNvPr id="7" name="Abgerundetes Rechteck 6"/>
          <p:cNvSpPr/>
          <p:nvPr/>
        </p:nvSpPr>
        <p:spPr>
          <a:xfrm>
            <a:off x="2104004" y="4785996"/>
            <a:ext cx="1152128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</a:t>
            </a:r>
            <a:endParaRPr lang="de-DE" sz="1100" b="1" dirty="0"/>
          </a:p>
        </p:txBody>
      </p:sp>
      <p:sp>
        <p:nvSpPr>
          <p:cNvPr id="8" name="Abgerundetes Rechteck 7"/>
          <p:cNvSpPr/>
          <p:nvPr/>
        </p:nvSpPr>
        <p:spPr>
          <a:xfrm>
            <a:off x="3472156" y="4806671"/>
            <a:ext cx="936104" cy="1745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Projektdefinition</a:t>
            </a:r>
            <a:endParaRPr lang="de-DE" sz="900" dirty="0"/>
          </a:p>
        </p:txBody>
      </p:sp>
      <p:sp>
        <p:nvSpPr>
          <p:cNvPr id="9" name="Abgerundetes Rechteck 8"/>
          <p:cNvSpPr/>
          <p:nvPr/>
        </p:nvSpPr>
        <p:spPr>
          <a:xfrm>
            <a:off x="4617374" y="4805367"/>
            <a:ext cx="942030" cy="17587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Projektplanung</a:t>
            </a:r>
            <a:endParaRPr lang="de-DE" sz="900" dirty="0"/>
          </a:p>
        </p:txBody>
      </p:sp>
      <p:sp>
        <p:nvSpPr>
          <p:cNvPr id="10" name="Abgerundetes Rechteck 9"/>
          <p:cNvSpPr/>
          <p:nvPr/>
        </p:nvSpPr>
        <p:spPr>
          <a:xfrm>
            <a:off x="5732022" y="4805367"/>
            <a:ext cx="1194550" cy="17587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Projektdurchführung</a:t>
            </a:r>
            <a:endParaRPr lang="de-DE" sz="900" dirty="0"/>
          </a:p>
        </p:txBody>
      </p:sp>
      <p:sp>
        <p:nvSpPr>
          <p:cNvPr id="11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8650604" y="15103"/>
            <a:ext cx="986791" cy="365125"/>
          </a:xfrm>
        </p:spPr>
        <p:txBody>
          <a:bodyPr/>
          <a:lstStyle/>
          <a:p>
            <a:r>
              <a:rPr lang="de-DE" sz="1200" dirty="0" smtClean="0"/>
              <a:t>21</a:t>
            </a:r>
            <a:endParaRPr lang="de-DE" sz="1200" dirty="0"/>
          </a:p>
        </p:txBody>
      </p:sp>
      <p:sp>
        <p:nvSpPr>
          <p:cNvPr id="3" name="Textfeld 2"/>
          <p:cNvSpPr txBox="1"/>
          <p:nvPr/>
        </p:nvSpPr>
        <p:spPr>
          <a:xfrm>
            <a:off x="775086" y="1923709"/>
            <a:ext cx="4705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dirty="0" smtClean="0"/>
              <a:t>Versionsverwaltung für Software-Projekte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775086" y="2486942"/>
            <a:ext cx="4393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dirty="0" smtClean="0"/>
              <a:t>Integrierte Anbindung an Visual Studio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775086" y="3050175"/>
            <a:ext cx="4897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dirty="0" smtClean="0"/>
              <a:t>Gemeinsames Arbeiten am Projekt möglich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775086" y="3609466"/>
            <a:ext cx="7385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dirty="0" smtClean="0"/>
              <a:t>Rücksprünge durch </a:t>
            </a:r>
            <a:r>
              <a:rPr lang="de-DE" dirty="0" err="1" smtClean="0"/>
              <a:t>Commits</a:t>
            </a:r>
            <a:r>
              <a:rPr lang="de-DE" dirty="0" smtClean="0"/>
              <a:t> / </a:t>
            </a:r>
            <a:r>
              <a:rPr lang="de-DE" dirty="0" err="1" smtClean="0"/>
              <a:t>Pushes</a:t>
            </a:r>
            <a:r>
              <a:rPr lang="de-DE" dirty="0" smtClean="0"/>
              <a:t> auf ältere Versionen möglich</a:t>
            </a:r>
          </a:p>
        </p:txBody>
      </p:sp>
    </p:spTree>
    <p:extLst>
      <p:ext uri="{BB962C8B-B14F-4D97-AF65-F5344CB8AC3E}">
        <p14:creationId xmlns:p14="http://schemas.microsoft.com/office/powerpoint/2010/main" val="3304342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  <p:bldP spid="14" grpId="0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feld 16"/>
          <p:cNvSpPr txBox="1"/>
          <p:nvPr/>
        </p:nvSpPr>
        <p:spPr>
          <a:xfrm>
            <a:off x="457200" y="2440696"/>
            <a:ext cx="5987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de-DE" dirty="0" smtClean="0"/>
              <a:t>Tests am Ende der Durchführungsphase durchgeführt </a:t>
            </a:r>
          </a:p>
        </p:txBody>
      </p:sp>
      <p:sp>
        <p:nvSpPr>
          <p:cNvPr id="1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8650604" y="15103"/>
            <a:ext cx="986791" cy="365125"/>
          </a:xfrm>
        </p:spPr>
        <p:txBody>
          <a:bodyPr/>
          <a:lstStyle/>
          <a:p>
            <a:fld id="{90FB8672-7E39-4FAA-8425-E645D4436D3D}" type="slidenum">
              <a:rPr lang="de-DE" sz="1200" smtClean="0"/>
              <a:t>22</a:t>
            </a:fld>
            <a:endParaRPr lang="de-DE" sz="1200" dirty="0"/>
          </a:p>
        </p:txBody>
      </p:sp>
      <p:sp>
        <p:nvSpPr>
          <p:cNvPr id="11" name="Pfeil nach rechts 10"/>
          <p:cNvSpPr/>
          <p:nvPr/>
        </p:nvSpPr>
        <p:spPr>
          <a:xfrm>
            <a:off x="582958" y="4840002"/>
            <a:ext cx="7877474" cy="108012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5732022" y="4805367"/>
            <a:ext cx="1194550" cy="17587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Projektdurchführung</a:t>
            </a:r>
            <a:endParaRPr lang="de-DE" sz="900" dirty="0"/>
          </a:p>
        </p:txBody>
      </p:sp>
      <p:sp>
        <p:nvSpPr>
          <p:cNvPr id="9" name="Abgerundetes Rechteck 8"/>
          <p:cNvSpPr/>
          <p:nvPr/>
        </p:nvSpPr>
        <p:spPr>
          <a:xfrm>
            <a:off x="4617374" y="4805367"/>
            <a:ext cx="942030" cy="17587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Projektplanung</a:t>
            </a:r>
            <a:endParaRPr lang="de-DE" sz="900" dirty="0"/>
          </a:p>
        </p:txBody>
      </p:sp>
      <p:sp>
        <p:nvSpPr>
          <p:cNvPr id="8" name="Abgerundetes Rechteck 7"/>
          <p:cNvSpPr/>
          <p:nvPr/>
        </p:nvSpPr>
        <p:spPr>
          <a:xfrm>
            <a:off x="3472156" y="4806671"/>
            <a:ext cx="936104" cy="1745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Projektdefinition</a:t>
            </a:r>
            <a:endParaRPr lang="de-DE" sz="900" dirty="0"/>
          </a:p>
        </p:txBody>
      </p:sp>
      <p:sp>
        <p:nvSpPr>
          <p:cNvPr id="7" name="Abgerundetes Rechteck 6"/>
          <p:cNvSpPr/>
          <p:nvPr/>
        </p:nvSpPr>
        <p:spPr>
          <a:xfrm>
            <a:off x="2104004" y="4785996"/>
            <a:ext cx="1152128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</a:t>
            </a:r>
            <a:endParaRPr lang="de-DE" sz="1100" b="1" dirty="0"/>
          </a:p>
        </p:txBody>
      </p:sp>
      <p:sp>
        <p:nvSpPr>
          <p:cNvPr id="12" name="Abgerundetes Rechteck 11"/>
          <p:cNvSpPr/>
          <p:nvPr/>
        </p:nvSpPr>
        <p:spPr>
          <a:xfrm>
            <a:off x="781226" y="4785996"/>
            <a:ext cx="1101173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Projektumfeld</a:t>
            </a:r>
            <a:endParaRPr lang="de-DE" sz="1050" b="1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86547"/>
            <a:ext cx="6923112" cy="585003"/>
          </a:xfrm>
        </p:spPr>
        <p:txBody>
          <a:bodyPr>
            <a:noAutofit/>
          </a:bodyPr>
          <a:lstStyle/>
          <a:p>
            <a:r>
              <a:rPr lang="de-DE" dirty="0" smtClean="0"/>
              <a:t>Projektdurchführung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14451"/>
            <a:ext cx="1018456" cy="429207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Tests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457200" y="1827084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de-DE" dirty="0" smtClean="0"/>
              <a:t>Testliste in der Planungsphase erstellt</a:t>
            </a: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240" y="51470"/>
            <a:ext cx="5378909" cy="4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38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6" grpId="0" animBg="1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8650604" y="15103"/>
            <a:ext cx="986791" cy="365125"/>
          </a:xfrm>
        </p:spPr>
        <p:txBody>
          <a:bodyPr/>
          <a:lstStyle/>
          <a:p>
            <a:r>
              <a:rPr lang="de-DE" sz="1200" dirty="0" smtClean="0"/>
              <a:t>23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75862" y="1275606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de-DE" dirty="0" smtClean="0"/>
              <a:t>Datenbankstruktur nachträglich geändert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575862" y="1964328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de-DE" dirty="0" smtClean="0"/>
              <a:t>Artikel aus Warenkorb löschen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75862" y="2682086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de-DE" dirty="0" smtClean="0"/>
              <a:t>Bestellung bearbeiten/löschen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562355" y="3435846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de-DE" dirty="0" smtClean="0"/>
              <a:t>Lieferkosten fehlen</a:t>
            </a:r>
          </a:p>
        </p:txBody>
      </p:sp>
      <p:sp>
        <p:nvSpPr>
          <p:cNvPr id="10" name="Pfeil nach rechts 9"/>
          <p:cNvSpPr/>
          <p:nvPr/>
        </p:nvSpPr>
        <p:spPr>
          <a:xfrm>
            <a:off x="582958" y="4840002"/>
            <a:ext cx="7877474" cy="108012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781226" y="4785996"/>
            <a:ext cx="1101173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Projektumfeld</a:t>
            </a:r>
            <a:endParaRPr lang="de-DE" sz="1050" b="1" dirty="0"/>
          </a:p>
        </p:txBody>
      </p:sp>
      <p:sp>
        <p:nvSpPr>
          <p:cNvPr id="12" name="Abgerundetes Rechteck 11"/>
          <p:cNvSpPr/>
          <p:nvPr/>
        </p:nvSpPr>
        <p:spPr>
          <a:xfrm>
            <a:off x="2104004" y="4785996"/>
            <a:ext cx="1152128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</a:t>
            </a:r>
            <a:endParaRPr lang="de-DE" sz="1100" b="1" dirty="0"/>
          </a:p>
        </p:txBody>
      </p:sp>
      <p:sp>
        <p:nvSpPr>
          <p:cNvPr id="13" name="Abgerundetes Rechteck 12"/>
          <p:cNvSpPr/>
          <p:nvPr/>
        </p:nvSpPr>
        <p:spPr>
          <a:xfrm>
            <a:off x="3472156" y="4806671"/>
            <a:ext cx="936104" cy="1745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Projektdefinition</a:t>
            </a:r>
            <a:endParaRPr lang="de-DE" sz="900" dirty="0"/>
          </a:p>
        </p:txBody>
      </p:sp>
      <p:sp>
        <p:nvSpPr>
          <p:cNvPr id="14" name="Abgerundetes Rechteck 13"/>
          <p:cNvSpPr/>
          <p:nvPr/>
        </p:nvSpPr>
        <p:spPr>
          <a:xfrm>
            <a:off x="4617374" y="4805367"/>
            <a:ext cx="942030" cy="17587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Projektplanung</a:t>
            </a:r>
            <a:endParaRPr lang="de-DE" sz="900" dirty="0"/>
          </a:p>
        </p:txBody>
      </p:sp>
      <p:sp>
        <p:nvSpPr>
          <p:cNvPr id="15" name="Abgerundetes Rechteck 14"/>
          <p:cNvSpPr/>
          <p:nvPr/>
        </p:nvSpPr>
        <p:spPr>
          <a:xfrm>
            <a:off x="5732022" y="4805367"/>
            <a:ext cx="1194550" cy="17587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Projektdurchführung</a:t>
            </a:r>
            <a:endParaRPr lang="de-DE" sz="900" dirty="0"/>
          </a:p>
        </p:txBody>
      </p:sp>
      <p:sp>
        <p:nvSpPr>
          <p:cNvPr id="16" name="Titel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7355160" cy="657011"/>
          </a:xfrm>
        </p:spPr>
        <p:txBody>
          <a:bodyPr>
            <a:normAutofit/>
          </a:bodyPr>
          <a:lstStyle/>
          <a:p>
            <a:r>
              <a:rPr lang="de-DE" dirty="0" smtClean="0"/>
              <a:t>Probleme im Ablauf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086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feil nach rechts 8"/>
          <p:cNvSpPr/>
          <p:nvPr/>
        </p:nvSpPr>
        <p:spPr>
          <a:xfrm>
            <a:off x="582958" y="4840002"/>
            <a:ext cx="7877474" cy="108012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5791200" cy="657011"/>
          </a:xfrm>
        </p:spPr>
        <p:txBody>
          <a:bodyPr/>
          <a:lstStyle/>
          <a:p>
            <a:r>
              <a:rPr lang="de-DE" dirty="0" smtClean="0"/>
              <a:t>Projekt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2104004" y="4785996"/>
            <a:ext cx="1152128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</a:t>
            </a:r>
            <a:endParaRPr lang="de-DE" sz="1100" b="1" dirty="0"/>
          </a:p>
        </p:txBody>
      </p:sp>
      <p:sp>
        <p:nvSpPr>
          <p:cNvPr id="8" name="Abgerundetes Rechteck 7"/>
          <p:cNvSpPr/>
          <p:nvPr/>
        </p:nvSpPr>
        <p:spPr>
          <a:xfrm>
            <a:off x="3472156" y="4806671"/>
            <a:ext cx="936104" cy="1745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Projektdefinition</a:t>
            </a:r>
            <a:endParaRPr lang="de-DE" sz="900" dirty="0"/>
          </a:p>
        </p:txBody>
      </p:sp>
      <p:sp>
        <p:nvSpPr>
          <p:cNvPr id="10" name="Abgerundetes Rechteck 9"/>
          <p:cNvSpPr/>
          <p:nvPr/>
        </p:nvSpPr>
        <p:spPr>
          <a:xfrm>
            <a:off x="781226" y="4785996"/>
            <a:ext cx="1101173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Projektumfeld</a:t>
            </a:r>
            <a:endParaRPr lang="de-DE" sz="1050" b="1" dirty="0"/>
          </a:p>
        </p:txBody>
      </p:sp>
      <p:sp>
        <p:nvSpPr>
          <p:cNvPr id="11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8650604" y="15103"/>
            <a:ext cx="986791" cy="365125"/>
          </a:xfrm>
        </p:spPr>
        <p:txBody>
          <a:bodyPr/>
          <a:lstStyle/>
          <a:p>
            <a:r>
              <a:rPr lang="de-DE" sz="1200" dirty="0" smtClean="0"/>
              <a:t>24</a:t>
            </a:r>
            <a:endParaRPr lang="de-DE" sz="1200" dirty="0"/>
          </a:p>
        </p:txBody>
      </p:sp>
      <p:sp>
        <p:nvSpPr>
          <p:cNvPr id="19" name="Textfeld 18"/>
          <p:cNvSpPr txBox="1"/>
          <p:nvPr/>
        </p:nvSpPr>
        <p:spPr>
          <a:xfrm>
            <a:off x="3131840" y="2185735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Projektabschluss</a:t>
            </a:r>
            <a:endParaRPr lang="de-DE" sz="2000" b="1" dirty="0"/>
          </a:p>
        </p:txBody>
      </p:sp>
      <p:sp>
        <p:nvSpPr>
          <p:cNvPr id="13" name="Abgerundetes Rechteck 12"/>
          <p:cNvSpPr/>
          <p:nvPr/>
        </p:nvSpPr>
        <p:spPr>
          <a:xfrm>
            <a:off x="4617374" y="4805367"/>
            <a:ext cx="942030" cy="17587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Projektplanung</a:t>
            </a:r>
            <a:endParaRPr lang="de-DE" sz="900" dirty="0"/>
          </a:p>
        </p:txBody>
      </p:sp>
      <p:sp>
        <p:nvSpPr>
          <p:cNvPr id="14" name="Abgerundetes Rechteck 13"/>
          <p:cNvSpPr/>
          <p:nvPr/>
        </p:nvSpPr>
        <p:spPr>
          <a:xfrm>
            <a:off x="5732022" y="4805367"/>
            <a:ext cx="1194550" cy="17587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Projektdurchführung</a:t>
            </a:r>
            <a:endParaRPr lang="de-DE" sz="900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599642"/>
            <a:ext cx="1559193" cy="1572296"/>
          </a:xfrm>
          <a:prstGeom prst="rect">
            <a:avLst/>
          </a:prstGeom>
        </p:spPr>
      </p:pic>
      <p:sp>
        <p:nvSpPr>
          <p:cNvPr id="16" name="Abgerundetes Rechteck 15"/>
          <p:cNvSpPr/>
          <p:nvPr/>
        </p:nvSpPr>
        <p:spPr>
          <a:xfrm>
            <a:off x="7105606" y="4806671"/>
            <a:ext cx="1137818" cy="1745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Projektabschluss</a:t>
            </a:r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167560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feil nach rechts 10"/>
          <p:cNvSpPr/>
          <p:nvPr/>
        </p:nvSpPr>
        <p:spPr>
          <a:xfrm>
            <a:off x="582958" y="4840002"/>
            <a:ext cx="7877474" cy="108012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7571184" cy="657011"/>
          </a:xfrm>
        </p:spPr>
        <p:txBody>
          <a:bodyPr>
            <a:normAutofit/>
          </a:bodyPr>
          <a:lstStyle/>
          <a:p>
            <a:r>
              <a:rPr lang="de-DE" dirty="0" smtClean="0"/>
              <a:t>Soll-/Ist-Vergleich: Zeit</a:t>
            </a:r>
            <a:endParaRPr lang="de-DE" dirty="0"/>
          </a:p>
        </p:txBody>
      </p:sp>
      <p:sp>
        <p:nvSpPr>
          <p:cNvPr id="6" name="Abgerundetes Rechteck 5"/>
          <p:cNvSpPr/>
          <p:nvPr/>
        </p:nvSpPr>
        <p:spPr>
          <a:xfrm>
            <a:off x="2104004" y="4785996"/>
            <a:ext cx="1152128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</a:t>
            </a:r>
            <a:endParaRPr lang="de-DE" sz="1100" b="1" dirty="0"/>
          </a:p>
        </p:txBody>
      </p:sp>
      <p:sp>
        <p:nvSpPr>
          <p:cNvPr id="7" name="Abgerundetes Rechteck 6"/>
          <p:cNvSpPr/>
          <p:nvPr/>
        </p:nvSpPr>
        <p:spPr>
          <a:xfrm>
            <a:off x="3472156" y="4806671"/>
            <a:ext cx="936104" cy="1745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Projektdefinition</a:t>
            </a:r>
            <a:endParaRPr lang="de-DE" sz="900" dirty="0"/>
          </a:p>
        </p:txBody>
      </p:sp>
      <p:sp>
        <p:nvSpPr>
          <p:cNvPr id="8" name="Abgerundetes Rechteck 7"/>
          <p:cNvSpPr/>
          <p:nvPr/>
        </p:nvSpPr>
        <p:spPr>
          <a:xfrm>
            <a:off x="4617374" y="4805367"/>
            <a:ext cx="942030" cy="17587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Projektplanung</a:t>
            </a:r>
            <a:endParaRPr lang="de-DE" sz="900" dirty="0"/>
          </a:p>
        </p:txBody>
      </p:sp>
      <p:sp>
        <p:nvSpPr>
          <p:cNvPr id="9" name="Abgerundetes Rechteck 8"/>
          <p:cNvSpPr/>
          <p:nvPr/>
        </p:nvSpPr>
        <p:spPr>
          <a:xfrm>
            <a:off x="5732022" y="4805367"/>
            <a:ext cx="1194550" cy="17587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Projektdurchführung</a:t>
            </a:r>
            <a:endParaRPr lang="de-DE" sz="900" dirty="0"/>
          </a:p>
        </p:txBody>
      </p:sp>
      <p:sp>
        <p:nvSpPr>
          <p:cNvPr id="10" name="Abgerundetes Rechteck 9"/>
          <p:cNvSpPr/>
          <p:nvPr/>
        </p:nvSpPr>
        <p:spPr>
          <a:xfrm>
            <a:off x="7105606" y="4806671"/>
            <a:ext cx="1137818" cy="1745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Projektabschluss</a:t>
            </a:r>
            <a:endParaRPr lang="de-DE" sz="900" dirty="0"/>
          </a:p>
        </p:txBody>
      </p:sp>
      <p:sp>
        <p:nvSpPr>
          <p:cNvPr id="12" name="Abgerundetes Rechteck 11"/>
          <p:cNvSpPr/>
          <p:nvPr/>
        </p:nvSpPr>
        <p:spPr>
          <a:xfrm>
            <a:off x="781226" y="4785996"/>
            <a:ext cx="1101173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Projektumfeld</a:t>
            </a:r>
            <a:endParaRPr lang="de-DE" sz="1050" b="1" dirty="0"/>
          </a:p>
        </p:txBody>
      </p:sp>
      <p:sp>
        <p:nvSpPr>
          <p:cNvPr id="1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8650604" y="15103"/>
            <a:ext cx="986791" cy="365125"/>
          </a:xfrm>
        </p:spPr>
        <p:txBody>
          <a:bodyPr/>
          <a:lstStyle/>
          <a:p>
            <a:fld id="{90FB8672-7E39-4FAA-8425-E645D4436D3D}" type="slidenum">
              <a:rPr lang="de-DE" sz="1200" smtClean="0"/>
              <a:t>25</a:t>
            </a:fld>
            <a:endParaRPr lang="de-DE" sz="1200" dirty="0"/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3639979271"/>
              </p:ext>
            </p:extLst>
          </p:nvPr>
        </p:nvGraphicFramePr>
        <p:xfrm>
          <a:off x="582958" y="1059582"/>
          <a:ext cx="7134963" cy="3168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Ellipse 13"/>
          <p:cNvSpPr/>
          <p:nvPr/>
        </p:nvSpPr>
        <p:spPr>
          <a:xfrm>
            <a:off x="1259633" y="1995686"/>
            <a:ext cx="936104" cy="576064"/>
          </a:xfrm>
          <a:prstGeom prst="ellipse">
            <a:avLst/>
          </a:prstGeom>
          <a:noFill/>
          <a:ln>
            <a:solidFill>
              <a:schemeClr val="tx2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Ellipse 14"/>
          <p:cNvSpPr/>
          <p:nvPr/>
        </p:nvSpPr>
        <p:spPr>
          <a:xfrm>
            <a:off x="5233348" y="1851670"/>
            <a:ext cx="922827" cy="600472"/>
          </a:xfrm>
          <a:prstGeom prst="ellipse">
            <a:avLst/>
          </a:prstGeom>
          <a:noFill/>
          <a:ln>
            <a:solidFill>
              <a:srgbClr val="92D05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93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14" grpId="0" animBg="1"/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feil nach rechts 9"/>
          <p:cNvSpPr/>
          <p:nvPr/>
        </p:nvSpPr>
        <p:spPr>
          <a:xfrm>
            <a:off x="582958" y="4840002"/>
            <a:ext cx="7877474" cy="108012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2104004" y="4785996"/>
            <a:ext cx="1152128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</a:t>
            </a:r>
            <a:endParaRPr lang="de-DE" sz="1100" b="1" dirty="0"/>
          </a:p>
        </p:txBody>
      </p:sp>
      <p:sp>
        <p:nvSpPr>
          <p:cNvPr id="8" name="Abgerundetes Rechteck 7"/>
          <p:cNvSpPr/>
          <p:nvPr/>
        </p:nvSpPr>
        <p:spPr>
          <a:xfrm>
            <a:off x="3472156" y="4806671"/>
            <a:ext cx="936104" cy="1745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Projektdefinition</a:t>
            </a:r>
            <a:endParaRPr lang="de-DE" sz="900" dirty="0"/>
          </a:p>
        </p:txBody>
      </p:sp>
      <p:sp>
        <p:nvSpPr>
          <p:cNvPr id="9" name="Abgerundetes Rechteck 8"/>
          <p:cNvSpPr/>
          <p:nvPr/>
        </p:nvSpPr>
        <p:spPr>
          <a:xfrm>
            <a:off x="4617374" y="4805367"/>
            <a:ext cx="942030" cy="17587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Projektplanung</a:t>
            </a:r>
            <a:endParaRPr lang="de-DE" sz="9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781226" y="4785996"/>
            <a:ext cx="1101173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Projektumfeld</a:t>
            </a:r>
            <a:endParaRPr lang="de-DE" sz="1050" b="1" dirty="0"/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8650604" y="15103"/>
            <a:ext cx="986791" cy="365125"/>
          </a:xfrm>
        </p:spPr>
        <p:txBody>
          <a:bodyPr/>
          <a:lstStyle/>
          <a:p>
            <a:r>
              <a:rPr lang="de-DE" sz="1200" dirty="0" smtClean="0"/>
              <a:t>26</a:t>
            </a:r>
            <a:endParaRPr lang="de-DE" sz="1200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999949"/>
              </p:ext>
            </p:extLst>
          </p:nvPr>
        </p:nvGraphicFramePr>
        <p:xfrm>
          <a:off x="582958" y="1164324"/>
          <a:ext cx="382530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7438"/>
                <a:gridCol w="1777864"/>
              </a:tblGrid>
              <a:tr h="252747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Projektplanung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Geplante Zeit [h]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252747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Ist-Analyse</a:t>
                      </a:r>
                      <a:r>
                        <a:rPr lang="de-DE" sz="1200" baseline="0" dirty="0" smtClean="0"/>
                        <a:t> &amp; Soll-Konzept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0,5</a:t>
                      </a:r>
                      <a:endParaRPr lang="de-DE" sz="1200" dirty="0"/>
                    </a:p>
                  </a:txBody>
                  <a:tcPr/>
                </a:tc>
              </a:tr>
              <a:tr h="252747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Pflichtenheft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2</a:t>
                      </a:r>
                      <a:endParaRPr lang="de-DE" sz="1200" dirty="0"/>
                    </a:p>
                  </a:txBody>
                  <a:tcPr/>
                </a:tc>
              </a:tr>
              <a:tr h="252747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Planungsdokumente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1,5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elle 12"/>
          <p:cNvGraphicFramePr>
            <a:graphicFrameLocks noGrp="1"/>
          </p:cNvGraphicFramePr>
          <p:nvPr>
            <p:extLst/>
          </p:nvPr>
        </p:nvGraphicFramePr>
        <p:xfrm>
          <a:off x="4681588" y="1164324"/>
          <a:ext cx="382530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7438"/>
                <a:gridCol w="1777864"/>
              </a:tblGrid>
              <a:tr h="252747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Projektdurchführung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Geplante Zeit [h]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252747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Benutzeroberflächen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</a:tr>
              <a:tr h="252747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Datenbank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</a:tr>
              <a:tr h="252747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Implementierung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</a:tr>
              <a:tr h="252747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Tests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elle 13"/>
          <p:cNvGraphicFramePr>
            <a:graphicFrameLocks noGrp="1"/>
          </p:cNvGraphicFramePr>
          <p:nvPr>
            <p:extLst/>
          </p:nvPr>
        </p:nvGraphicFramePr>
        <p:xfrm>
          <a:off x="582958" y="2821658"/>
          <a:ext cx="3825302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7438"/>
                <a:gridCol w="1777864"/>
              </a:tblGrid>
              <a:tr h="138688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Projektabschluss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Geplante Zeit [h]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252747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Soll-Ist-Vergleich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el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184842"/>
              </p:ext>
            </p:extLst>
          </p:nvPr>
        </p:nvGraphicFramePr>
        <p:xfrm>
          <a:off x="4686193" y="2821658"/>
          <a:ext cx="3825302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7438"/>
                <a:gridCol w="1777864"/>
              </a:tblGrid>
              <a:tr h="138688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Dokumentation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Geplante Zeit [h]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252747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POB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4,5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elle 15"/>
          <p:cNvGraphicFramePr>
            <a:graphicFrameLocks noGrp="1"/>
          </p:cNvGraphicFramePr>
          <p:nvPr>
            <p:extLst/>
          </p:nvPr>
        </p:nvGraphicFramePr>
        <p:xfrm>
          <a:off x="2609044" y="3645639"/>
          <a:ext cx="3825302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7438"/>
                <a:gridCol w="1777864"/>
              </a:tblGrid>
              <a:tr h="138688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Gesamt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Geplante Zeit [h]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252747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Geplante Arbeitszeit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18</a:t>
                      </a:r>
                      <a:endParaRPr lang="de-DE" sz="1200" dirty="0"/>
                    </a:p>
                  </a:txBody>
                  <a:tcPr/>
                </a:tc>
              </a:tr>
              <a:tr h="252747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Puffer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0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7571184" cy="657011"/>
          </a:xfrm>
        </p:spPr>
        <p:txBody>
          <a:bodyPr>
            <a:normAutofit/>
          </a:bodyPr>
          <a:lstStyle/>
          <a:p>
            <a:r>
              <a:rPr lang="de-DE" dirty="0" smtClean="0"/>
              <a:t>Soll-/Ist-Vergleich: Zeit</a:t>
            </a:r>
            <a:endParaRPr lang="de-DE" dirty="0"/>
          </a:p>
        </p:txBody>
      </p:sp>
      <p:sp>
        <p:nvSpPr>
          <p:cNvPr id="18" name="Abgerundetes Rechteck 17"/>
          <p:cNvSpPr/>
          <p:nvPr/>
        </p:nvSpPr>
        <p:spPr>
          <a:xfrm>
            <a:off x="5732022" y="4805367"/>
            <a:ext cx="1194550" cy="17587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Projektdurchführung</a:t>
            </a:r>
            <a:endParaRPr lang="de-DE" sz="900" dirty="0"/>
          </a:p>
        </p:txBody>
      </p:sp>
      <p:sp>
        <p:nvSpPr>
          <p:cNvPr id="19" name="Abgerundetes Rechteck 18"/>
          <p:cNvSpPr/>
          <p:nvPr/>
        </p:nvSpPr>
        <p:spPr>
          <a:xfrm>
            <a:off x="7105606" y="4806671"/>
            <a:ext cx="1137818" cy="1745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Projektabschluss</a:t>
            </a:r>
            <a:endParaRPr lang="de-DE" sz="900" dirty="0"/>
          </a:p>
        </p:txBody>
      </p:sp>
      <p:sp>
        <p:nvSpPr>
          <p:cNvPr id="3" name="Textfeld 2"/>
          <p:cNvSpPr txBox="1"/>
          <p:nvPr/>
        </p:nvSpPr>
        <p:spPr>
          <a:xfrm>
            <a:off x="3674750" y="1710186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>
                <a:solidFill>
                  <a:srgbClr val="FF0000"/>
                </a:solidFill>
              </a:rPr>
              <a:t>+ 0,5</a:t>
            </a:r>
            <a:endParaRPr lang="de-DE" sz="1200" b="1" dirty="0">
              <a:solidFill>
                <a:srgbClr val="FF0000"/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7762926" y="309247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>
                <a:solidFill>
                  <a:srgbClr val="33CC33"/>
                </a:solidFill>
              </a:rPr>
              <a:t>-</a:t>
            </a:r>
            <a:r>
              <a:rPr lang="de-DE" sz="1200" b="1" dirty="0" smtClean="0">
                <a:solidFill>
                  <a:srgbClr val="33CC33"/>
                </a:solidFill>
              </a:rPr>
              <a:t> 0,5</a:t>
            </a:r>
            <a:endParaRPr lang="de-DE" sz="1200" b="1" dirty="0">
              <a:solidFill>
                <a:srgbClr val="33CC33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4681588" y="3795886"/>
            <a:ext cx="1752758" cy="504056"/>
          </a:xfrm>
          <a:prstGeom prst="ellipse">
            <a:avLst/>
          </a:prstGeom>
          <a:noFill/>
          <a:ln>
            <a:solidFill>
              <a:srgbClr val="33CC33">
                <a:alpha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4603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0" grpId="0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5791200" cy="657011"/>
          </a:xfrm>
        </p:spPr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4" name="Pfeil nach rechts 3"/>
          <p:cNvSpPr/>
          <p:nvPr/>
        </p:nvSpPr>
        <p:spPr>
          <a:xfrm>
            <a:off x="582958" y="4840002"/>
            <a:ext cx="7877474" cy="108012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781226" y="4785996"/>
            <a:ext cx="1101173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Projektumfeld</a:t>
            </a:r>
            <a:endParaRPr lang="de-DE" sz="1050" b="1" dirty="0"/>
          </a:p>
        </p:txBody>
      </p:sp>
      <p:sp>
        <p:nvSpPr>
          <p:cNvPr id="6" name="Abgerundetes Rechteck 5"/>
          <p:cNvSpPr/>
          <p:nvPr/>
        </p:nvSpPr>
        <p:spPr>
          <a:xfrm>
            <a:off x="2104004" y="4785996"/>
            <a:ext cx="1152128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</a:t>
            </a:r>
            <a:endParaRPr lang="de-DE" sz="1100" b="1" dirty="0"/>
          </a:p>
        </p:txBody>
      </p:sp>
      <p:sp>
        <p:nvSpPr>
          <p:cNvPr id="7" name="Abgerundetes Rechteck 6"/>
          <p:cNvSpPr/>
          <p:nvPr/>
        </p:nvSpPr>
        <p:spPr>
          <a:xfrm>
            <a:off x="3491880" y="4785996"/>
            <a:ext cx="1152128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Fazit</a:t>
            </a:r>
            <a:endParaRPr lang="de-DE" sz="1100" b="1" dirty="0"/>
          </a:p>
        </p:txBody>
      </p:sp>
      <p:sp>
        <p:nvSpPr>
          <p:cNvPr id="8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8650604" y="15103"/>
            <a:ext cx="986791" cy="365125"/>
          </a:xfrm>
        </p:spPr>
        <p:txBody>
          <a:bodyPr/>
          <a:lstStyle/>
          <a:p>
            <a:fld id="{90FB8672-7E39-4FAA-8425-E645D4436D3D}" type="slidenum">
              <a:rPr lang="de-DE" sz="1200" smtClean="0"/>
              <a:t>27</a:t>
            </a:fld>
            <a:endParaRPr lang="de-DE" sz="1200" dirty="0"/>
          </a:p>
        </p:txBody>
      </p:sp>
      <p:sp>
        <p:nvSpPr>
          <p:cNvPr id="9" name="Textfeld 8"/>
          <p:cNvSpPr txBox="1"/>
          <p:nvPr/>
        </p:nvSpPr>
        <p:spPr>
          <a:xfrm>
            <a:off x="548540" y="1445462"/>
            <a:ext cx="3475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Zeitplanung eingehalten</a:t>
            </a:r>
            <a:endParaRPr lang="de-DE" sz="2400" dirty="0"/>
          </a:p>
        </p:txBody>
      </p:sp>
      <p:sp>
        <p:nvSpPr>
          <p:cNvPr id="10" name="Rectangle 22"/>
          <p:cNvSpPr>
            <a:spLocks noChangeArrowheads="1"/>
          </p:cNvSpPr>
          <p:nvPr/>
        </p:nvSpPr>
        <p:spPr bwMode="auto">
          <a:xfrm>
            <a:off x="5004048" y="1260795"/>
            <a:ext cx="57226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5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Wingdings" panose="05000000000000000000" pitchFamily="2" charset="2"/>
              </a:rPr>
              <a:t>ü</a:t>
            </a:r>
            <a:endParaRPr kumimoji="0" lang="de-DE" altLang="de-DE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540485" y="2347392"/>
            <a:ext cx="3865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Funktionalitäten umgesetzt</a:t>
            </a:r>
            <a:endParaRPr lang="de-DE" sz="2400" dirty="0"/>
          </a:p>
        </p:txBody>
      </p:sp>
      <p:sp>
        <p:nvSpPr>
          <p:cNvPr id="12" name="Rectangle 22"/>
          <p:cNvSpPr>
            <a:spLocks noChangeArrowheads="1"/>
          </p:cNvSpPr>
          <p:nvPr/>
        </p:nvSpPr>
        <p:spPr bwMode="auto">
          <a:xfrm>
            <a:off x="5004048" y="2162725"/>
            <a:ext cx="57226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5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Wingdings" panose="05000000000000000000" pitchFamily="2" charset="2"/>
              </a:rPr>
              <a:t>ü</a:t>
            </a:r>
            <a:endParaRPr kumimoji="0" lang="de-DE" altLang="de-DE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540345" y="3249322"/>
            <a:ext cx="2667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Projekt erfolgreich</a:t>
            </a:r>
            <a:endParaRPr lang="de-DE" sz="2400" dirty="0"/>
          </a:p>
        </p:txBody>
      </p:sp>
      <p:sp>
        <p:nvSpPr>
          <p:cNvPr id="14" name="Rectangle 22"/>
          <p:cNvSpPr>
            <a:spLocks noChangeArrowheads="1"/>
          </p:cNvSpPr>
          <p:nvPr/>
        </p:nvSpPr>
        <p:spPr bwMode="auto">
          <a:xfrm>
            <a:off x="5004048" y="3064655"/>
            <a:ext cx="57226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5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Wingdings" panose="05000000000000000000" pitchFamily="2" charset="2"/>
              </a:rPr>
              <a:t>ü</a:t>
            </a:r>
            <a:endParaRPr kumimoji="0" lang="de-DE" altLang="de-DE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14533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5791200" cy="657011"/>
          </a:xfrm>
        </p:spPr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4" name="Pfeil nach rechts 3"/>
          <p:cNvSpPr/>
          <p:nvPr/>
        </p:nvSpPr>
        <p:spPr>
          <a:xfrm>
            <a:off x="582958" y="4840002"/>
            <a:ext cx="7877474" cy="108012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781226" y="4785996"/>
            <a:ext cx="1101173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Projektumfeld</a:t>
            </a:r>
            <a:endParaRPr lang="de-DE" sz="1050" b="1" dirty="0"/>
          </a:p>
        </p:txBody>
      </p:sp>
      <p:sp>
        <p:nvSpPr>
          <p:cNvPr id="6" name="Abgerundetes Rechteck 5"/>
          <p:cNvSpPr/>
          <p:nvPr/>
        </p:nvSpPr>
        <p:spPr>
          <a:xfrm>
            <a:off x="2104004" y="4785996"/>
            <a:ext cx="1152128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</a:t>
            </a:r>
            <a:endParaRPr lang="de-DE" sz="1100" b="1" dirty="0"/>
          </a:p>
        </p:txBody>
      </p:sp>
      <p:sp>
        <p:nvSpPr>
          <p:cNvPr id="7" name="Abgerundetes Rechteck 6"/>
          <p:cNvSpPr/>
          <p:nvPr/>
        </p:nvSpPr>
        <p:spPr>
          <a:xfrm>
            <a:off x="3491880" y="4785996"/>
            <a:ext cx="1152128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Fazit</a:t>
            </a:r>
            <a:endParaRPr lang="de-DE" sz="1100" b="1" dirty="0"/>
          </a:p>
        </p:txBody>
      </p:sp>
      <p:sp>
        <p:nvSpPr>
          <p:cNvPr id="8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8650604" y="15103"/>
            <a:ext cx="986791" cy="365125"/>
          </a:xfrm>
        </p:spPr>
        <p:txBody>
          <a:bodyPr/>
          <a:lstStyle/>
          <a:p>
            <a:fld id="{90FB8672-7E39-4FAA-8425-E645D4436D3D}" type="slidenum">
              <a:rPr lang="de-DE" sz="1200" smtClean="0"/>
              <a:t>28</a:t>
            </a:fld>
            <a:endParaRPr lang="de-DE" sz="1200" dirty="0"/>
          </a:p>
        </p:txBody>
      </p:sp>
      <p:sp>
        <p:nvSpPr>
          <p:cNvPr id="15" name="Abgerundetes Rechteck 14"/>
          <p:cNvSpPr/>
          <p:nvPr/>
        </p:nvSpPr>
        <p:spPr>
          <a:xfrm>
            <a:off x="4932040" y="4785996"/>
            <a:ext cx="1152128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Quellen</a:t>
            </a:r>
            <a:endParaRPr lang="de-DE" sz="1100" b="1" dirty="0"/>
          </a:p>
        </p:txBody>
      </p:sp>
      <p:sp>
        <p:nvSpPr>
          <p:cNvPr id="3" name="Textfeld 2"/>
          <p:cNvSpPr txBox="1"/>
          <p:nvPr/>
        </p:nvSpPr>
        <p:spPr>
          <a:xfrm>
            <a:off x="582958" y="987574"/>
            <a:ext cx="77334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hlinkClick r:id="rId3"/>
              </a:rPr>
              <a:t>https://github.com</a:t>
            </a:r>
            <a:r>
              <a:rPr lang="de-DE" sz="1100" dirty="0" smtClean="0">
                <a:hlinkClick r:id="rId3"/>
              </a:rPr>
              <a:t>/</a:t>
            </a:r>
            <a:r>
              <a:rPr lang="de-DE" sz="1100" dirty="0" smtClean="0"/>
              <a:t> - Verwendung des Logos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332427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feil nach rechts 10"/>
          <p:cNvSpPr/>
          <p:nvPr/>
        </p:nvSpPr>
        <p:spPr>
          <a:xfrm>
            <a:off x="582958" y="4840002"/>
            <a:ext cx="7877474" cy="108012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5791200" cy="657011"/>
          </a:xfrm>
        </p:spPr>
        <p:txBody>
          <a:bodyPr/>
          <a:lstStyle/>
          <a:p>
            <a:r>
              <a:rPr lang="de-DE" dirty="0" smtClean="0"/>
              <a:t>Projektumfeld</a:t>
            </a:r>
            <a:endParaRPr lang="de-DE" dirty="0"/>
          </a:p>
        </p:txBody>
      </p:sp>
      <p:pic>
        <p:nvPicPr>
          <p:cNvPr id="4" name="Bild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914" y="1652664"/>
            <a:ext cx="7120390" cy="2503262"/>
          </a:xfrm>
          <a:prstGeom prst="rect">
            <a:avLst/>
          </a:prstGeom>
        </p:spPr>
      </p:pic>
      <p:pic>
        <p:nvPicPr>
          <p:cNvPr id="5" name="Bild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496" y="1517130"/>
            <a:ext cx="2221054" cy="583027"/>
          </a:xfrm>
          <a:prstGeom prst="rect">
            <a:avLst/>
          </a:prstGeom>
        </p:spPr>
      </p:pic>
      <p:sp>
        <p:nvSpPr>
          <p:cNvPr id="12" name="Abgerundetes Rechteck 11"/>
          <p:cNvSpPr/>
          <p:nvPr/>
        </p:nvSpPr>
        <p:spPr>
          <a:xfrm>
            <a:off x="781226" y="4785996"/>
            <a:ext cx="1101173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Projektumfeld</a:t>
            </a:r>
            <a:endParaRPr lang="de-DE" sz="1050" b="1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8650604" y="15103"/>
            <a:ext cx="986791" cy="365125"/>
          </a:xfrm>
        </p:spPr>
        <p:txBody>
          <a:bodyPr/>
          <a:lstStyle/>
          <a:p>
            <a:r>
              <a:rPr lang="de-DE" sz="12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85149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feil nach rechts 8"/>
          <p:cNvSpPr/>
          <p:nvPr/>
        </p:nvSpPr>
        <p:spPr>
          <a:xfrm>
            <a:off x="582958" y="4840002"/>
            <a:ext cx="7877474" cy="108012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5791200" cy="657011"/>
          </a:xfrm>
        </p:spPr>
        <p:txBody>
          <a:bodyPr/>
          <a:lstStyle/>
          <a:p>
            <a:r>
              <a:rPr lang="de-DE" dirty="0" smtClean="0"/>
              <a:t>Projekt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2104004" y="4785996"/>
            <a:ext cx="1152128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</a:t>
            </a:r>
            <a:endParaRPr lang="de-DE" sz="1100" b="1" dirty="0"/>
          </a:p>
        </p:txBody>
      </p:sp>
      <p:sp>
        <p:nvSpPr>
          <p:cNvPr id="8" name="Abgerundetes Rechteck 7"/>
          <p:cNvSpPr/>
          <p:nvPr/>
        </p:nvSpPr>
        <p:spPr>
          <a:xfrm>
            <a:off x="3472156" y="4806671"/>
            <a:ext cx="936104" cy="1745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Projektdefinition</a:t>
            </a:r>
            <a:endParaRPr lang="de-DE" sz="900" dirty="0"/>
          </a:p>
        </p:txBody>
      </p:sp>
      <p:sp>
        <p:nvSpPr>
          <p:cNvPr id="10" name="Abgerundetes Rechteck 9"/>
          <p:cNvSpPr/>
          <p:nvPr/>
        </p:nvSpPr>
        <p:spPr>
          <a:xfrm>
            <a:off x="781226" y="4785996"/>
            <a:ext cx="1101173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Projektumfeld</a:t>
            </a:r>
            <a:endParaRPr lang="de-DE" sz="1050" b="1" dirty="0"/>
          </a:p>
        </p:txBody>
      </p:sp>
      <p:sp>
        <p:nvSpPr>
          <p:cNvPr id="11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8650604" y="15103"/>
            <a:ext cx="986791" cy="365125"/>
          </a:xfrm>
        </p:spPr>
        <p:txBody>
          <a:bodyPr/>
          <a:lstStyle/>
          <a:p>
            <a:r>
              <a:rPr lang="de-DE" sz="1200" dirty="0"/>
              <a:t>4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3391270" y="2185735"/>
            <a:ext cx="2260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Projektdefinition</a:t>
            </a:r>
            <a:endParaRPr lang="de-DE" sz="2000" b="1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513322"/>
            <a:ext cx="1168484" cy="174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413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feil nach rechts 8"/>
          <p:cNvSpPr/>
          <p:nvPr/>
        </p:nvSpPr>
        <p:spPr>
          <a:xfrm>
            <a:off x="582958" y="4840002"/>
            <a:ext cx="7877474" cy="108012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5791200" cy="657011"/>
          </a:xfrm>
        </p:spPr>
        <p:txBody>
          <a:bodyPr/>
          <a:lstStyle/>
          <a:p>
            <a:r>
              <a:rPr lang="de-DE" dirty="0" smtClean="0"/>
              <a:t>Rollenverteilung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2104004" y="4785996"/>
            <a:ext cx="1152128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</a:t>
            </a:r>
            <a:endParaRPr lang="de-DE" sz="1100" b="1" dirty="0"/>
          </a:p>
        </p:txBody>
      </p:sp>
      <p:sp>
        <p:nvSpPr>
          <p:cNvPr id="8" name="Abgerundetes Rechteck 7"/>
          <p:cNvSpPr/>
          <p:nvPr/>
        </p:nvSpPr>
        <p:spPr>
          <a:xfrm>
            <a:off x="3472156" y="4806671"/>
            <a:ext cx="936104" cy="1745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Projektdefinition</a:t>
            </a:r>
            <a:endParaRPr lang="de-DE" sz="900" dirty="0"/>
          </a:p>
        </p:txBody>
      </p:sp>
      <p:sp>
        <p:nvSpPr>
          <p:cNvPr id="10" name="Abgerundetes Rechteck 9"/>
          <p:cNvSpPr/>
          <p:nvPr/>
        </p:nvSpPr>
        <p:spPr>
          <a:xfrm>
            <a:off x="781226" y="4785996"/>
            <a:ext cx="1101173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Projektumfeld</a:t>
            </a:r>
            <a:endParaRPr lang="de-DE" sz="1050" b="1" dirty="0"/>
          </a:p>
        </p:txBody>
      </p:sp>
      <p:sp>
        <p:nvSpPr>
          <p:cNvPr id="11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8650604" y="15103"/>
            <a:ext cx="986791" cy="365125"/>
          </a:xfrm>
        </p:spPr>
        <p:txBody>
          <a:bodyPr/>
          <a:lstStyle/>
          <a:p>
            <a:r>
              <a:rPr lang="de-DE" sz="1200" dirty="0"/>
              <a:t>5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730050" y="1893277"/>
            <a:ext cx="7226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000" b="1" dirty="0" smtClean="0"/>
              <a:t>Fabian Küpper		</a:t>
            </a:r>
            <a:r>
              <a:rPr lang="de-DE" sz="2000" b="1" dirty="0" smtClean="0">
                <a:sym typeface="Wingdings" panose="05000000000000000000" pitchFamily="2" charset="2"/>
              </a:rPr>
              <a:t> Prozessbeobachter</a:t>
            </a:r>
            <a:endParaRPr lang="de-DE" sz="2000" b="1" dirty="0"/>
          </a:p>
        </p:txBody>
      </p:sp>
      <p:sp>
        <p:nvSpPr>
          <p:cNvPr id="13" name="Textfeld 12"/>
          <p:cNvSpPr txBox="1"/>
          <p:nvPr/>
        </p:nvSpPr>
        <p:spPr>
          <a:xfrm>
            <a:off x="730050" y="1396217"/>
            <a:ext cx="7226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000" b="1" dirty="0" smtClean="0"/>
              <a:t>Ricardo Furtado de Gois 	</a:t>
            </a:r>
            <a:r>
              <a:rPr lang="de-DE" sz="2000" b="1" dirty="0" smtClean="0">
                <a:sym typeface="Wingdings" panose="05000000000000000000" pitchFamily="2" charset="2"/>
              </a:rPr>
              <a:t> Projektleiter</a:t>
            </a:r>
            <a:endParaRPr lang="de-DE" sz="2000" b="1" dirty="0"/>
          </a:p>
        </p:txBody>
      </p:sp>
      <p:sp>
        <p:nvSpPr>
          <p:cNvPr id="17" name="Textfeld 16"/>
          <p:cNvSpPr txBox="1"/>
          <p:nvPr/>
        </p:nvSpPr>
        <p:spPr>
          <a:xfrm>
            <a:off x="730050" y="2392317"/>
            <a:ext cx="6938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000" b="1" dirty="0" smtClean="0"/>
              <a:t>Pascal Lentz			</a:t>
            </a:r>
            <a:r>
              <a:rPr lang="de-DE" sz="2000" b="1" dirty="0" smtClean="0">
                <a:sym typeface="Wingdings" panose="05000000000000000000" pitchFamily="2" charset="2"/>
              </a:rPr>
              <a:t> Qualitätsmanager</a:t>
            </a:r>
            <a:endParaRPr lang="de-DE" sz="2000" b="1" dirty="0"/>
          </a:p>
        </p:txBody>
      </p:sp>
      <p:sp>
        <p:nvSpPr>
          <p:cNvPr id="18" name="Textfeld 17"/>
          <p:cNvSpPr txBox="1"/>
          <p:nvPr/>
        </p:nvSpPr>
        <p:spPr>
          <a:xfrm>
            <a:off x="730050" y="2891357"/>
            <a:ext cx="6650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000" b="1" dirty="0" smtClean="0"/>
              <a:t>Julius Wartenberg		</a:t>
            </a:r>
            <a:r>
              <a:rPr lang="de-DE" sz="2000" b="1" dirty="0" smtClean="0">
                <a:sym typeface="Wingdings" panose="05000000000000000000" pitchFamily="2" charset="2"/>
              </a:rPr>
              <a:t> Chef-Entwickler</a:t>
            </a:r>
            <a:endParaRPr lang="de-DE" sz="2000" b="1" dirty="0"/>
          </a:p>
        </p:txBody>
      </p:sp>
      <p:sp>
        <p:nvSpPr>
          <p:cNvPr id="19" name="Textfeld 18"/>
          <p:cNvSpPr txBox="1"/>
          <p:nvPr/>
        </p:nvSpPr>
        <p:spPr>
          <a:xfrm>
            <a:off x="730050" y="3390397"/>
            <a:ext cx="78743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000" b="1" dirty="0" smtClean="0"/>
              <a:t>Martin Fijalkowski		</a:t>
            </a:r>
            <a:r>
              <a:rPr lang="de-DE" sz="2000" b="1" dirty="0" smtClean="0">
                <a:sym typeface="Wingdings" panose="05000000000000000000" pitchFamily="2" charset="2"/>
              </a:rPr>
              <a:t> Unterstützung, Entwickler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372485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7" grpId="0"/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feil nach rechts 8"/>
          <p:cNvSpPr/>
          <p:nvPr/>
        </p:nvSpPr>
        <p:spPr>
          <a:xfrm>
            <a:off x="582958" y="4840002"/>
            <a:ext cx="7877474" cy="108012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5791200" cy="657011"/>
          </a:xfrm>
        </p:spPr>
        <p:txBody>
          <a:bodyPr/>
          <a:lstStyle/>
          <a:p>
            <a:r>
              <a:rPr lang="de-DE" dirty="0" smtClean="0"/>
              <a:t>Ist-Zustand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2104004" y="4785996"/>
            <a:ext cx="1152128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</a:t>
            </a:r>
            <a:endParaRPr lang="de-DE" sz="1100" b="1" dirty="0"/>
          </a:p>
        </p:txBody>
      </p:sp>
      <p:sp>
        <p:nvSpPr>
          <p:cNvPr id="8" name="Abgerundetes Rechteck 7"/>
          <p:cNvSpPr/>
          <p:nvPr/>
        </p:nvSpPr>
        <p:spPr>
          <a:xfrm>
            <a:off x="3472156" y="4806671"/>
            <a:ext cx="936104" cy="1745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Projektdefinition</a:t>
            </a:r>
            <a:endParaRPr lang="de-DE" sz="900" dirty="0"/>
          </a:p>
        </p:txBody>
      </p:sp>
      <p:sp>
        <p:nvSpPr>
          <p:cNvPr id="10" name="Abgerundetes Rechteck 9"/>
          <p:cNvSpPr/>
          <p:nvPr/>
        </p:nvSpPr>
        <p:spPr>
          <a:xfrm>
            <a:off x="781226" y="4785996"/>
            <a:ext cx="1101173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Projektumfeld</a:t>
            </a:r>
            <a:endParaRPr lang="de-DE" sz="1050" b="1" dirty="0"/>
          </a:p>
        </p:txBody>
      </p:sp>
      <p:sp>
        <p:nvSpPr>
          <p:cNvPr id="11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8650604" y="15103"/>
            <a:ext cx="986791" cy="365125"/>
          </a:xfrm>
        </p:spPr>
        <p:txBody>
          <a:bodyPr/>
          <a:lstStyle/>
          <a:p>
            <a:r>
              <a:rPr lang="de-DE" sz="1200" dirty="0"/>
              <a:t>6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730050" y="2984207"/>
            <a:ext cx="5786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000" b="1" dirty="0" smtClean="0"/>
              <a:t>Daten sind nicht zentral abgelegt</a:t>
            </a:r>
            <a:endParaRPr lang="de-DE" sz="2000" b="1" dirty="0"/>
          </a:p>
        </p:txBody>
      </p:sp>
      <p:sp>
        <p:nvSpPr>
          <p:cNvPr id="13" name="Textfeld 12"/>
          <p:cNvSpPr txBox="1"/>
          <p:nvPr/>
        </p:nvSpPr>
        <p:spPr>
          <a:xfrm>
            <a:off x="730050" y="1396217"/>
            <a:ext cx="7226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000" b="1" dirty="0" smtClean="0"/>
              <a:t>Alle Daten müssen manuell erfasst werden</a:t>
            </a:r>
            <a:endParaRPr lang="de-DE" sz="2000" b="1" dirty="0"/>
          </a:p>
        </p:txBody>
      </p:sp>
      <p:sp>
        <p:nvSpPr>
          <p:cNvPr id="14" name="Textfeld 13"/>
          <p:cNvSpPr txBox="1"/>
          <p:nvPr/>
        </p:nvSpPr>
        <p:spPr>
          <a:xfrm>
            <a:off x="1018082" y="1792177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Langsam</a:t>
            </a:r>
            <a:endParaRPr lang="de-DE" sz="2000" dirty="0"/>
          </a:p>
        </p:txBody>
      </p:sp>
      <p:sp>
        <p:nvSpPr>
          <p:cNvPr id="15" name="Textfeld 14"/>
          <p:cNvSpPr txBox="1"/>
          <p:nvPr/>
        </p:nvSpPr>
        <p:spPr>
          <a:xfrm>
            <a:off x="1018082" y="2283718"/>
            <a:ext cx="3689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Sehr Fehleranfällig</a:t>
            </a:r>
            <a:endParaRPr lang="de-DE" sz="2000" dirty="0"/>
          </a:p>
        </p:txBody>
      </p:sp>
      <p:sp>
        <p:nvSpPr>
          <p:cNvPr id="16" name="Textfeld 15"/>
          <p:cNvSpPr txBox="1"/>
          <p:nvPr/>
        </p:nvSpPr>
        <p:spPr>
          <a:xfrm>
            <a:off x="1026138" y="3480771"/>
            <a:ext cx="4706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Eventueller Verlust von Daten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57163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feil nach rechts 8"/>
          <p:cNvSpPr/>
          <p:nvPr/>
        </p:nvSpPr>
        <p:spPr>
          <a:xfrm>
            <a:off x="582958" y="4840002"/>
            <a:ext cx="7877474" cy="108012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5791200" cy="657011"/>
          </a:xfrm>
        </p:spPr>
        <p:txBody>
          <a:bodyPr/>
          <a:lstStyle/>
          <a:p>
            <a:r>
              <a:rPr lang="de-DE" dirty="0" smtClean="0"/>
              <a:t>Soll-Zustand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2104004" y="4785996"/>
            <a:ext cx="1152128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</a:t>
            </a:r>
            <a:endParaRPr lang="de-DE" sz="1100" b="1" dirty="0"/>
          </a:p>
        </p:txBody>
      </p:sp>
      <p:sp>
        <p:nvSpPr>
          <p:cNvPr id="8" name="Abgerundetes Rechteck 7"/>
          <p:cNvSpPr/>
          <p:nvPr/>
        </p:nvSpPr>
        <p:spPr>
          <a:xfrm>
            <a:off x="3472156" y="4806671"/>
            <a:ext cx="936104" cy="1745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Projektdefinition</a:t>
            </a:r>
            <a:endParaRPr lang="de-DE" sz="900" dirty="0"/>
          </a:p>
        </p:txBody>
      </p:sp>
      <p:sp>
        <p:nvSpPr>
          <p:cNvPr id="10" name="Abgerundetes Rechteck 9"/>
          <p:cNvSpPr/>
          <p:nvPr/>
        </p:nvSpPr>
        <p:spPr>
          <a:xfrm>
            <a:off x="781226" y="4785996"/>
            <a:ext cx="1101173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Projektumfeld</a:t>
            </a:r>
            <a:endParaRPr lang="de-DE" sz="1050" b="1" dirty="0"/>
          </a:p>
        </p:txBody>
      </p:sp>
      <p:sp>
        <p:nvSpPr>
          <p:cNvPr id="11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8650604" y="15103"/>
            <a:ext cx="986791" cy="365125"/>
          </a:xfrm>
        </p:spPr>
        <p:txBody>
          <a:bodyPr/>
          <a:lstStyle/>
          <a:p>
            <a:r>
              <a:rPr lang="de-DE" sz="1200" dirty="0"/>
              <a:t>7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582958" y="1420193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de-DE" b="1" dirty="0" smtClean="0"/>
              <a:t>Alle Daten an zentraler Stelle speichern</a:t>
            </a:r>
            <a:endParaRPr lang="de-DE" b="1" dirty="0"/>
          </a:p>
        </p:txBody>
      </p:sp>
      <p:sp>
        <p:nvSpPr>
          <p:cNvPr id="12" name="Textfeld 11"/>
          <p:cNvSpPr txBox="1"/>
          <p:nvPr/>
        </p:nvSpPr>
        <p:spPr>
          <a:xfrm>
            <a:off x="582958" y="2844752"/>
            <a:ext cx="6797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de-DE" b="1" dirty="0" smtClean="0"/>
              <a:t>Arbeitsprozesse beschleunigen  /  Arbeitszeit einsparen</a:t>
            </a:r>
            <a:endParaRPr lang="de-DE" b="1" dirty="0"/>
          </a:p>
        </p:txBody>
      </p:sp>
      <p:sp>
        <p:nvSpPr>
          <p:cNvPr id="13" name="Textfeld 12"/>
          <p:cNvSpPr txBox="1"/>
          <p:nvPr/>
        </p:nvSpPr>
        <p:spPr>
          <a:xfrm>
            <a:off x="582958" y="360726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de-DE" b="1" dirty="0" smtClean="0"/>
              <a:t>Kosteneinsparung</a:t>
            </a:r>
            <a:endParaRPr lang="de-DE" b="1" dirty="0"/>
          </a:p>
        </p:txBody>
      </p:sp>
      <p:sp>
        <p:nvSpPr>
          <p:cNvPr id="14" name="Textfeld 13"/>
          <p:cNvSpPr txBox="1"/>
          <p:nvPr/>
        </p:nvSpPr>
        <p:spPr>
          <a:xfrm>
            <a:off x="582958" y="2103969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de-DE" b="1" dirty="0" smtClean="0"/>
              <a:t>Fehlerquote verringern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0520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feil nach rechts 9"/>
          <p:cNvSpPr/>
          <p:nvPr/>
        </p:nvSpPr>
        <p:spPr>
          <a:xfrm>
            <a:off x="582958" y="4840002"/>
            <a:ext cx="7877474" cy="108012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8291264" cy="657011"/>
          </a:xfrm>
        </p:spPr>
        <p:txBody>
          <a:bodyPr>
            <a:noAutofit/>
          </a:bodyPr>
          <a:lstStyle/>
          <a:p>
            <a:r>
              <a:rPr lang="de-DE" sz="3400" dirty="0" smtClean="0"/>
              <a:t>Wahl des Vorgehensmodells</a:t>
            </a:r>
            <a:endParaRPr lang="de-DE" sz="3400" dirty="0"/>
          </a:p>
        </p:txBody>
      </p:sp>
      <p:sp>
        <p:nvSpPr>
          <p:cNvPr id="7" name="Abgerundetes Rechteck 6"/>
          <p:cNvSpPr/>
          <p:nvPr/>
        </p:nvSpPr>
        <p:spPr>
          <a:xfrm>
            <a:off x="2104004" y="4785996"/>
            <a:ext cx="1152128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</a:t>
            </a:r>
            <a:endParaRPr lang="de-DE" sz="1100" b="1" dirty="0"/>
          </a:p>
        </p:txBody>
      </p:sp>
      <p:sp>
        <p:nvSpPr>
          <p:cNvPr id="8" name="Abgerundetes Rechteck 7"/>
          <p:cNvSpPr/>
          <p:nvPr/>
        </p:nvSpPr>
        <p:spPr>
          <a:xfrm>
            <a:off x="3472156" y="4806671"/>
            <a:ext cx="936104" cy="1745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Projektdefinition</a:t>
            </a:r>
            <a:endParaRPr lang="de-DE" sz="9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781226" y="4785996"/>
            <a:ext cx="1101173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Projektumfeld</a:t>
            </a:r>
            <a:endParaRPr lang="de-DE" sz="1050" b="1" dirty="0"/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8650604" y="15103"/>
            <a:ext cx="986791" cy="365125"/>
          </a:xfrm>
        </p:spPr>
        <p:txBody>
          <a:bodyPr/>
          <a:lstStyle/>
          <a:p>
            <a:fld id="{90FB8672-7E39-4FAA-8425-E645D4436D3D}" type="slidenum">
              <a:rPr lang="de-DE" sz="1200" smtClean="0"/>
              <a:t>8</a:t>
            </a:fld>
            <a:endParaRPr lang="de-DE" sz="1200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481" y="1452953"/>
            <a:ext cx="1511558" cy="1512168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3823003" y="2941289"/>
            <a:ext cx="1170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Spiralmodell</a:t>
            </a:r>
            <a:endParaRPr lang="de-DE" sz="1400" dirty="0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161" y="2209037"/>
            <a:ext cx="1780476" cy="1371231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1441541" y="3502963"/>
            <a:ext cx="881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V-Modell</a:t>
            </a:r>
            <a:endParaRPr lang="de-DE" sz="1400" dirty="0"/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6175" y="2209038"/>
            <a:ext cx="2074342" cy="1254030"/>
          </a:xfrm>
          <a:prstGeom prst="rect">
            <a:avLst/>
          </a:prstGeom>
        </p:spPr>
      </p:pic>
      <p:sp>
        <p:nvSpPr>
          <p:cNvPr id="18" name="Textfeld 17"/>
          <p:cNvSpPr txBox="1"/>
          <p:nvPr/>
        </p:nvSpPr>
        <p:spPr>
          <a:xfrm>
            <a:off x="6422270" y="3480385"/>
            <a:ext cx="1542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Wasserfallmodell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436035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4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45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64" presetClass="path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1.94444E-6 -4.5679E-6 L -0.29444 -0.00925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22" y="-463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64" dur="1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80000" y="180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1.94444E-6 -1.48148E-6 L -0.30451 0.07438 " pathEditMode="relative" rAng="0" ptsTypes="AA">
                                      <p:cBhvr>
                                        <p:cTn id="66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26" y="3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6" grpId="0"/>
      <p:bldP spid="16" grpId="1"/>
      <p:bldP spid="18" grpId="0"/>
      <p:bldP spid="18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feil nach rechts 9"/>
          <p:cNvSpPr/>
          <p:nvPr/>
        </p:nvSpPr>
        <p:spPr>
          <a:xfrm>
            <a:off x="582958" y="4840002"/>
            <a:ext cx="7877474" cy="108012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6973"/>
            <a:ext cx="7859216" cy="614577"/>
          </a:xfrm>
        </p:spPr>
        <p:txBody>
          <a:bodyPr>
            <a:noAutofit/>
          </a:bodyPr>
          <a:lstStyle/>
          <a:p>
            <a:r>
              <a:rPr lang="de-DE" dirty="0" smtClean="0"/>
              <a:t>Unser Wasserfallmodell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2104004" y="4785996"/>
            <a:ext cx="1152128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</a:t>
            </a:r>
            <a:endParaRPr lang="de-DE" sz="1100" b="1" dirty="0"/>
          </a:p>
        </p:txBody>
      </p:sp>
      <p:sp>
        <p:nvSpPr>
          <p:cNvPr id="8" name="Abgerundetes Rechteck 7"/>
          <p:cNvSpPr/>
          <p:nvPr/>
        </p:nvSpPr>
        <p:spPr>
          <a:xfrm>
            <a:off x="3472156" y="4806671"/>
            <a:ext cx="936104" cy="1745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Projektdefinition</a:t>
            </a:r>
            <a:endParaRPr lang="de-DE" sz="9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781226" y="4785996"/>
            <a:ext cx="1101173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Projektumfeld</a:t>
            </a:r>
            <a:endParaRPr lang="de-DE" sz="1050" b="1" dirty="0"/>
          </a:p>
        </p:txBody>
      </p:sp>
      <p:sp>
        <p:nvSpPr>
          <p:cNvPr id="12" name="Abgerundetes Rechteck 11"/>
          <p:cNvSpPr/>
          <p:nvPr/>
        </p:nvSpPr>
        <p:spPr>
          <a:xfrm>
            <a:off x="395535" y="1516730"/>
            <a:ext cx="1858169" cy="341515"/>
          </a:xfrm>
          <a:prstGeom prst="round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Planung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Abgerundetes Rechteck 12"/>
          <p:cNvSpPr/>
          <p:nvPr/>
        </p:nvSpPr>
        <p:spPr>
          <a:xfrm>
            <a:off x="3472156" y="1851211"/>
            <a:ext cx="1891932" cy="341515"/>
          </a:xfrm>
          <a:prstGeom prst="round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6543275" y="2192726"/>
            <a:ext cx="1917157" cy="341515"/>
          </a:xfrm>
          <a:prstGeom prst="round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Abschluss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395536" y="2676525"/>
            <a:ext cx="1858169" cy="1938712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Ist-Analyse</a:t>
            </a:r>
          </a:p>
          <a:p>
            <a:pPr algn="ctr"/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Soll-Konzept</a:t>
            </a:r>
          </a:p>
          <a:p>
            <a:pPr algn="ctr"/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Projektstrukturplan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Planungsdokumente</a:t>
            </a:r>
          </a:p>
          <a:p>
            <a:pPr algn="ctr"/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Pflichtenheft</a:t>
            </a:r>
          </a:p>
          <a:p>
            <a:pPr algn="ctr"/>
            <a:endParaRPr lang="de-DE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Zeitplan</a:t>
            </a:r>
          </a:p>
          <a:p>
            <a:pPr algn="ctr"/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Kostenplan</a:t>
            </a:r>
          </a:p>
          <a:p>
            <a:pPr algn="ctr"/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Testliste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Abgerundetes Rechteck 15"/>
          <p:cNvSpPr/>
          <p:nvPr/>
        </p:nvSpPr>
        <p:spPr>
          <a:xfrm>
            <a:off x="3472156" y="2711718"/>
            <a:ext cx="1891932" cy="122818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Prototyp</a:t>
            </a:r>
            <a:endParaRPr lang="de-DE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Benutzeroberfläche</a:t>
            </a:r>
          </a:p>
          <a:p>
            <a:pPr algn="ctr"/>
            <a:endParaRPr lang="de-DE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Datenbank-Skript</a:t>
            </a:r>
          </a:p>
          <a:p>
            <a:pPr algn="ctr"/>
            <a:r>
              <a:rPr lang="de-DE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Codierung</a:t>
            </a:r>
          </a:p>
          <a:p>
            <a:pPr algn="ctr"/>
            <a:endParaRPr lang="de-DE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7" name="Abgerundetes Rechteck 16"/>
          <p:cNvSpPr/>
          <p:nvPr/>
        </p:nvSpPr>
        <p:spPr>
          <a:xfrm>
            <a:off x="6543275" y="2711718"/>
            <a:ext cx="1958214" cy="551867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Soll-/Ist-Vergleich</a:t>
            </a:r>
          </a:p>
          <a:p>
            <a:pPr algn="ctr"/>
            <a:r>
              <a:rPr lang="de-DE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Projektdokumentation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Gewinkelte Verbindung 17"/>
          <p:cNvCxnSpPr>
            <a:stCxn id="12" idx="3"/>
            <a:endCxn id="13" idx="0"/>
          </p:cNvCxnSpPr>
          <p:nvPr/>
        </p:nvCxnSpPr>
        <p:spPr>
          <a:xfrm>
            <a:off x="2253704" y="1687488"/>
            <a:ext cx="2164418" cy="163723"/>
          </a:xfrm>
          <a:prstGeom prst="bentConnector2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winkelte Verbindung 18"/>
          <p:cNvCxnSpPr>
            <a:stCxn id="13" idx="3"/>
            <a:endCxn id="14" idx="0"/>
          </p:cNvCxnSpPr>
          <p:nvPr/>
        </p:nvCxnSpPr>
        <p:spPr>
          <a:xfrm>
            <a:off x="5364088" y="2021969"/>
            <a:ext cx="2137766" cy="170757"/>
          </a:xfrm>
          <a:prstGeom prst="bentConnector2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winkelte Verbindung 19"/>
          <p:cNvCxnSpPr>
            <a:stCxn id="14" idx="1"/>
            <a:endCxn id="13" idx="2"/>
          </p:cNvCxnSpPr>
          <p:nvPr/>
        </p:nvCxnSpPr>
        <p:spPr>
          <a:xfrm rot="10800000">
            <a:off x="4418123" y="2192726"/>
            <a:ext cx="2125153" cy="170758"/>
          </a:xfrm>
          <a:prstGeom prst="bentConnector2">
            <a:avLst/>
          </a:prstGeom>
          <a:ln w="28575"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winkelte Verbindung 20"/>
          <p:cNvCxnSpPr>
            <a:stCxn id="13" idx="1"/>
            <a:endCxn id="12" idx="2"/>
          </p:cNvCxnSpPr>
          <p:nvPr/>
        </p:nvCxnSpPr>
        <p:spPr>
          <a:xfrm rot="10800000">
            <a:off x="1324620" y="1858245"/>
            <a:ext cx="2147536" cy="163724"/>
          </a:xfrm>
          <a:prstGeom prst="bentConnector2">
            <a:avLst/>
          </a:prstGeom>
          <a:ln w="28575"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8650604" y="15103"/>
            <a:ext cx="986791" cy="365125"/>
          </a:xfrm>
        </p:spPr>
        <p:txBody>
          <a:bodyPr/>
          <a:lstStyle/>
          <a:p>
            <a:fld id="{90FB8672-7E39-4FAA-8425-E645D4436D3D}" type="slidenum">
              <a:rPr lang="de-DE" sz="1200" smtClean="0"/>
              <a:t>9</a:t>
            </a:fld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982087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z">
  <a:themeElements>
    <a:clrScheme name="Essenz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z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z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0</TotalTime>
  <Words>1189</Words>
  <Application>Microsoft Office PowerPoint</Application>
  <PresentationFormat>Bildschirmpräsentation (16:9)</PresentationFormat>
  <Paragraphs>519</Paragraphs>
  <Slides>28</Slides>
  <Notes>28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4" baseType="lpstr">
      <vt:lpstr>Arial</vt:lpstr>
      <vt:lpstr>Arial Black</vt:lpstr>
      <vt:lpstr>Calibri</vt:lpstr>
      <vt:lpstr>Courier New</vt:lpstr>
      <vt:lpstr>Wingdings</vt:lpstr>
      <vt:lpstr>Essenz</vt:lpstr>
      <vt:lpstr>Präsentation MSP</vt:lpstr>
      <vt:lpstr>Inhalt</vt:lpstr>
      <vt:lpstr>Projektumfeld</vt:lpstr>
      <vt:lpstr>Projekt</vt:lpstr>
      <vt:lpstr>Rollenverteilung</vt:lpstr>
      <vt:lpstr>Ist-Zustand</vt:lpstr>
      <vt:lpstr>Soll-Zustand</vt:lpstr>
      <vt:lpstr>Wahl des Vorgehensmodells</vt:lpstr>
      <vt:lpstr>Unser Wasserfallmodell</vt:lpstr>
      <vt:lpstr>Projekt</vt:lpstr>
      <vt:lpstr>Projektstrukturplan</vt:lpstr>
      <vt:lpstr>Zeitplanung</vt:lpstr>
      <vt:lpstr>Kostenplanung</vt:lpstr>
      <vt:lpstr>PowerPoint-Präsentation</vt:lpstr>
      <vt:lpstr>Kostenplanung</vt:lpstr>
      <vt:lpstr>Projekt</vt:lpstr>
      <vt:lpstr>Gewähltes Prinzip</vt:lpstr>
      <vt:lpstr>Datenbank-Modell</vt:lpstr>
      <vt:lpstr>Benutzeroberfläche</vt:lpstr>
      <vt:lpstr>Qualitätsmanagement</vt:lpstr>
      <vt:lpstr>Qualitätsmaßnahmen</vt:lpstr>
      <vt:lpstr>Projektdurchführung</vt:lpstr>
      <vt:lpstr>Probleme im Ablauf</vt:lpstr>
      <vt:lpstr>Projekt</vt:lpstr>
      <vt:lpstr>Soll-/Ist-Vergleich: Zeit</vt:lpstr>
      <vt:lpstr>Soll-/Ist-Vergleich: Zeit</vt:lpstr>
      <vt:lpstr>Fazit</vt:lpstr>
      <vt:lpstr>Quellen</vt:lpstr>
    </vt:vector>
  </TitlesOfParts>
  <Company>Georg-Simon-Ohm Schule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zu Tante Emma Laden</dc:title>
  <dc:creator>Pascal Lentz</dc:creator>
  <cp:lastModifiedBy>Fabian Küpper</cp:lastModifiedBy>
  <cp:revision>254</cp:revision>
  <dcterms:created xsi:type="dcterms:W3CDTF">2017-06-14T07:59:08Z</dcterms:created>
  <dcterms:modified xsi:type="dcterms:W3CDTF">2017-07-11T11:48:37Z</dcterms:modified>
</cp:coreProperties>
</file>