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59" r:id="rId4"/>
    <p:sldId id="278" r:id="rId5"/>
    <p:sldId id="277" r:id="rId6"/>
    <p:sldId id="258" r:id="rId7"/>
    <p:sldId id="260" r:id="rId8"/>
    <p:sldId id="264" r:id="rId9"/>
    <p:sldId id="265" r:id="rId10"/>
    <p:sldId id="279" r:id="rId11"/>
    <p:sldId id="283" r:id="rId12"/>
    <p:sldId id="261" r:id="rId13"/>
    <p:sldId id="275" r:id="rId14"/>
    <p:sldId id="263" r:id="rId15"/>
    <p:sldId id="266" r:id="rId16"/>
    <p:sldId id="280" r:id="rId17"/>
    <p:sldId id="268" r:id="rId18"/>
    <p:sldId id="267" r:id="rId19"/>
    <p:sldId id="276" r:id="rId20"/>
    <p:sldId id="286" r:id="rId21"/>
    <p:sldId id="284" r:id="rId22"/>
    <p:sldId id="269" r:id="rId23"/>
    <p:sldId id="274" r:id="rId24"/>
    <p:sldId id="281" r:id="rId25"/>
    <p:sldId id="270" r:id="rId26"/>
    <p:sldId id="282" r:id="rId27"/>
    <p:sldId id="272" r:id="rId28"/>
    <p:sldId id="285" r:id="rId2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84977" autoAdjust="0"/>
  </p:normalViewPr>
  <p:slideViewPr>
    <p:cSldViewPr>
      <p:cViewPr varScale="1">
        <p:scale>
          <a:sx n="126" d="100"/>
          <a:sy n="126" d="100"/>
        </p:scale>
        <p:origin x="31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Amortisation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512945716167832"/>
          <c:y val="0.1391331893393013"/>
          <c:w val="0.79898089317382093"/>
          <c:h val="0.6734673486624972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2090</c:v>
                </c:pt>
                <c:pt idx="1">
                  <c:v>2090</c:v>
                </c:pt>
                <c:pt idx="2">
                  <c:v>2090</c:v>
                </c:pt>
                <c:pt idx="3">
                  <c:v>2090</c:v>
                </c:pt>
                <c:pt idx="4">
                  <c:v>2090</c:v>
                </c:pt>
                <c:pt idx="5">
                  <c:v>2090</c:v>
                </c:pt>
                <c:pt idx="6">
                  <c:v>2090</c:v>
                </c:pt>
                <c:pt idx="7">
                  <c:v>2090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Ersparnis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</c:v>
                </c:pt>
                <c:pt idx="1">
                  <c:v>369.8</c:v>
                </c:pt>
                <c:pt idx="2">
                  <c:v>739.6</c:v>
                </c:pt>
                <c:pt idx="3">
                  <c:v>1109.4000000000001</c:v>
                </c:pt>
                <c:pt idx="4">
                  <c:v>1479.2</c:v>
                </c:pt>
                <c:pt idx="5">
                  <c:v>1849</c:v>
                </c:pt>
                <c:pt idx="6">
                  <c:v>2218.8000000000002</c:v>
                </c:pt>
                <c:pt idx="7">
                  <c:v>2588.6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8299264"/>
        <c:axId val="1108304160"/>
      </c:lineChart>
      <c:catAx>
        <c:axId val="110829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8304160"/>
        <c:crosses val="autoZero"/>
        <c:auto val="1"/>
        <c:lblAlgn val="ctr"/>
        <c:lblOffset val="100"/>
        <c:noMultiLvlLbl val="0"/>
      </c:catAx>
      <c:valAx>
        <c:axId val="110830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829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925491886888602"/>
          <c:y val="0"/>
          <c:w val="0.3004914186236799"/>
          <c:h val="5.8604310169240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3.5</c:v>
                </c:pt>
                <c:pt idx="1">
                  <c:v>10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</c:v>
                </c:pt>
                <c:pt idx="1">
                  <c:v>10</c:v>
                </c:pt>
                <c:pt idx="2">
                  <c:v>1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8300352"/>
        <c:axId val="1108299808"/>
      </c:barChart>
      <c:catAx>
        <c:axId val="1108300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08299808"/>
        <c:crosses val="autoZero"/>
        <c:auto val="1"/>
        <c:lblAlgn val="ctr"/>
        <c:lblOffset val="100"/>
        <c:noMultiLvlLbl val="0"/>
      </c:catAx>
      <c:valAx>
        <c:axId val="1108299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8300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DC86-67AB-423C-919E-9B11F3D2B0EB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D9664-070B-4FB7-95C6-3BE18F0CE4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89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246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4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Fabian</a:t>
            </a:r>
          </a:p>
          <a:p>
            <a:r>
              <a:rPr lang="de-DE" baseline="0" dirty="0" smtClean="0"/>
              <a:t>Projekt Struktur Plan </a:t>
            </a:r>
            <a:r>
              <a:rPr lang="de-DE" baseline="0" dirty="0" smtClean="0">
                <a:sym typeface="Wingdings" panose="05000000000000000000" pitchFamily="2" charset="2"/>
              </a:rPr>
              <a:t> noch einmal alle Arbeitspakete zum Verständnis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Ähnlich wie unser Wasserfallmodel, außer Dokumentation ist eine eigene Phase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063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Gesamtstunden sind mehr als 18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 Parallelisierung</a:t>
            </a:r>
            <a:r>
              <a:rPr lang="de-DE" baseline="0" dirty="0" smtClean="0"/>
              <a:t> von Vorgängen wurde Zeit eingespart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Projektabschluss gleichzeitig</a:t>
            </a:r>
            <a:r>
              <a:rPr lang="de-DE" baseline="0" dirty="0" smtClean="0"/>
              <a:t> mit Dokumentation angefangen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0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18 € Stundenlohn + 4 € Ressourcen = 22 € Stundensatz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Stunden Projekt + 1 Stunde Code-Review und Präsentation = 19 Stunden Zeitaufwand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09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Zeitaufwand wurde geschätzt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Durchschnittlicher</a:t>
            </a:r>
            <a:r>
              <a:rPr lang="de-DE" baseline="0" dirty="0" smtClean="0"/>
              <a:t> Stundensatz von Personal geschätzt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39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 nach 23 Monaten amortisiert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12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baseline="0" dirty="0" smtClean="0">
                <a:sym typeface="Wingdings" pitchFamily="2" charset="2"/>
              </a:rPr>
              <a:t>Vorgehensweise </a:t>
            </a:r>
            <a:r>
              <a:rPr lang="de-DE" baseline="0" dirty="0" err="1" smtClean="0">
                <a:sym typeface="Wingdings" pitchFamily="2" charset="2"/>
              </a:rPr>
              <a:t>Bottom-Up</a:t>
            </a:r>
            <a:r>
              <a:rPr lang="de-DE" baseline="0" dirty="0" smtClean="0">
                <a:sym typeface="Wingdings" pitchFamily="2" charset="2"/>
              </a:rPr>
              <a:t> Prinzip : (Unten nach Oben)</a:t>
            </a:r>
          </a:p>
          <a:p>
            <a:r>
              <a:rPr lang="de-DE" baseline="0" dirty="0" smtClean="0">
                <a:sym typeface="Wingdings" pitchFamily="2" charset="2"/>
              </a:rPr>
              <a:t>Beginnt auf der untersten Ebene  mit Spezialisierungen z.B. Erst Lagerverwaltung erstellt</a:t>
            </a:r>
          </a:p>
          <a:p>
            <a:r>
              <a:rPr lang="de-DE" baseline="0" dirty="0" smtClean="0">
                <a:sym typeface="Wingdings" pitchFamily="2" charset="2"/>
              </a:rPr>
              <a:t>Nachteile: Aufgrund Spezialisierung  kann Gefahr entstehen, einzelnen Teilpläne nicht über einstimmen </a:t>
            </a:r>
          </a:p>
          <a:p>
            <a:r>
              <a:rPr lang="de-DE" baseline="0" dirty="0" smtClean="0">
                <a:sym typeface="Wingdings" pitchFamily="2" charset="2"/>
              </a:rPr>
              <a:t>z.B. Kasse ist abhängig  von den Produkten aus Lagerverwaltung(andere Struktur im Code oder Datenbank)  Fehler </a:t>
            </a:r>
          </a:p>
          <a:p>
            <a:r>
              <a:rPr lang="de-DE" baseline="0" dirty="0" smtClean="0">
                <a:sym typeface="Wingdings" pitchFamily="2" charset="2"/>
              </a:rPr>
              <a:t>führt zu großem Koordinations- und Zeitaufwand  letztendlich keine Zielführung im Projekt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>
                <a:sym typeface="Wingdings" pitchFamily="2" charset="2"/>
              </a:rPr>
              <a:t>Vorgehensweise </a:t>
            </a:r>
            <a:r>
              <a:rPr lang="de-DE" dirty="0" smtClean="0"/>
              <a:t>Top-Down Prinzip: (oben nach unten)</a:t>
            </a:r>
          </a:p>
          <a:p>
            <a:r>
              <a:rPr lang="de-DE" baseline="0" dirty="0" smtClean="0">
                <a:sym typeface="Wingdings" pitchFamily="2" charset="2"/>
              </a:rPr>
              <a:t>Zu beginn abstraktes Modell erstellt  dann direkt Komplettes Programm geplant  daraus entsteht Klassendiagramm</a:t>
            </a:r>
          </a:p>
          <a:p>
            <a:r>
              <a:rPr lang="de-DE" u="sng" baseline="0" dirty="0" smtClean="0">
                <a:sym typeface="Wingdings" pitchFamily="2" charset="2"/>
              </a:rPr>
              <a:t>Vorteile:</a:t>
            </a:r>
            <a:r>
              <a:rPr lang="de-DE" u="none" baseline="0" dirty="0" smtClean="0">
                <a:sym typeface="Wingdings" pitchFamily="2" charset="2"/>
              </a:rPr>
              <a:t> schnelle Planerstellung, aufwendige Koordinationsarbeiten fallen weg  hohe Wahrscheinlichkeit Projektzielführung</a:t>
            </a:r>
          </a:p>
          <a:p>
            <a:endParaRPr lang="de-DE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4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49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r>
              <a:rPr lang="de-DE" dirty="0" smtClean="0"/>
              <a:t>Oberflächen-Entwurf der Kasse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64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32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In der Planungsphase</a:t>
            </a:r>
            <a:r>
              <a:rPr lang="de-DE" baseline="0" dirty="0" smtClean="0"/>
              <a:t> eine Testliste erstellt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Testliste beschreibt grob die Funktionen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Tests am Ende der Durchführungsphase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 Ausschnitt aus Testliste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5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Einige Datenbankfelder</a:t>
            </a:r>
            <a:r>
              <a:rPr lang="de-DE" baseline="0" dirty="0" smtClean="0"/>
              <a:t> wurden nachträglich ergänzt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Das löschen von Artikeln aus dem Warenkorb hat Probleme gemacht.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Bestellungen bearbeiten/löschen ist nur ansatzweise umgesetzt </a:t>
            </a:r>
            <a:r>
              <a:rPr lang="de-DE" baseline="0" dirty="0" smtClean="0">
                <a:sym typeface="Wingdings" panose="05000000000000000000" pitchFamily="2" charset="2"/>
              </a:rPr>
              <a:t> Keine Zeit mehr gehabt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Lieferkosten vergessen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394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406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Planungsphase </a:t>
            </a:r>
            <a:r>
              <a:rPr lang="de-DE" baseline="0" dirty="0" smtClean="0">
                <a:sym typeface="Wingdings" panose="05000000000000000000" pitchFamily="2" charset="2"/>
              </a:rPr>
              <a:t> 0,5 Stunden zu viel  Langsamer als geplant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Dokumentation  0,5 Stunden zu wenig  Schneller als geplant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108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r>
              <a:rPr lang="de-DE" dirty="0" smtClean="0"/>
              <a:t>Pflichtenheft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+ 0,5 Stunden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POB  - 0,5 Stunden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Geplante Arbeitszeit gleich geblieben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61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Zeitplanung eingehalten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Funktionalitäten</a:t>
            </a:r>
            <a:r>
              <a:rPr lang="de-DE" baseline="0" dirty="0" smtClean="0"/>
              <a:t> überwiegend umgesetzt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Projekt erfolgreich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 Beim nächsten mal mehr Zeit in die Projektdurchführung einplanen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62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6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GSO Mittelstufenprojekt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01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60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</a:p>
          <a:p>
            <a:endParaRPr lang="de-DE" dirty="0" smtClean="0"/>
          </a:p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Projektleiter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Fabian  Prozessbeobachter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Pascal  Qualitätsmanager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Julius  Chef-Entwickler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Martin  Unterstützung, Entwickler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37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77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Ricardo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Daten sollen zentral gespeichert werden </a:t>
            </a:r>
            <a:r>
              <a:rPr lang="de-DE" baseline="0" dirty="0" smtClean="0">
                <a:sym typeface="Wingdings" pitchFamily="2" charset="2"/>
              </a:rPr>
              <a:t> Keine Zettelwirtschaft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itchFamily="2" charset="2"/>
              </a:rPr>
              <a:t>Arbeitsprozesse beschleunigen  z.B. Bestellungen erfassen, Kundendaten erfassen, Kunden abkassieren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11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V-Modell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Spiralmodell, Wasserfallmodel(Fabian)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Gegen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V-Modell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entschieden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Nachteile: Hoher Organisatorischer Aufwand, nicht für kleine Projekte geeignet</a:t>
            </a:r>
          </a:p>
          <a:p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Gegen das  Spiralmodell entschieden 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Nachteile: Nicht besonders flexibel gegenüber Ergänzungen,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Zeitaufwändig in der Darstellung (sehr Ausführlich),  eher für Größere Projekte</a:t>
            </a:r>
          </a:p>
          <a:p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Für das Wasserfallmodell entschieden: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linearer Ablauf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indem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die einzelnen Phasen klar abgrenzend sind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Hat zum Vorteile: Kontrollierte Planung , sehr strukturiert, zudem einfach Verständlich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74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Projektplanungsphase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(Fabian)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Ist- Soll erstellt, Projektstrukturplan, Planungsdokumente erstellt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Pflichtenheft Parallel zur Projektdurchführung geführt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Zeitplan, Kostenplan sowie die Testliste nach Codierung durchgeführt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Projektd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urchführung: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Prototyp entwickelt, mit Benutzeroberfläche und den Schaltflächen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Dazu Datenbank-Skript aufgesetzt, danach Codiert(zwischendurch und am Ende Test durchgeführt)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Projektabschluss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Soll-Konzept und Ist-Analyse gegenüber gestellt und verglichen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Anhand des Planungsdokumente, Pflichtenheft, Diagramme(Zeitplan und Kosten), sowie den Test Projektdokumentation erstellt.</a:t>
            </a: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93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3297"/>
            <a:ext cx="7772400" cy="110251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Präsentation MSP</a:t>
            </a:r>
            <a:endParaRPr lang="de-DE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4771354"/>
            <a:ext cx="7040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Ein Projekt von: Fabian Küpper, Ricardo </a:t>
            </a:r>
            <a:r>
              <a:rPr lang="de-DE" sz="1100" dirty="0"/>
              <a:t>F</a:t>
            </a:r>
            <a:r>
              <a:rPr lang="de-DE" sz="1100" dirty="0" smtClean="0"/>
              <a:t>urtado de Gois, Pascal Lentz, Martin Fijalkowski, Julius Wartenberg</a:t>
            </a:r>
          </a:p>
        </p:txBody>
      </p:sp>
      <p:pic>
        <p:nvPicPr>
          <p:cNvPr id="1027" name="Picture 3" descr="C:\Users\fia53lentz\Desktop\Fot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20" y="2139702"/>
            <a:ext cx="4653524" cy="18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fia53lentz\Desktop\Fot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21601"/>
            <a:ext cx="337751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39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Projektplanung</a:t>
            </a:r>
            <a:endParaRPr lang="de-DE" sz="2000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438077" cy="1744936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3891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11</a:t>
            </a:r>
            <a:endParaRPr lang="de-DE" sz="1200" dirty="0"/>
          </a:p>
        </p:txBody>
      </p:sp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491064" cy="65701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Projektstrukturplan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14" y="-3178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78" y="296990"/>
            <a:ext cx="6827834" cy="45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12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56817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 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49761"/>
              </p:ext>
            </p:extLst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3483"/>
              </p:ext>
            </p:extLst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10693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66850"/>
              </p:ext>
            </p:extLst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9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33972"/>
              </p:ext>
            </p:extLst>
          </p:nvPr>
        </p:nvGraphicFramePr>
        <p:xfrm>
          <a:off x="559388" y="1737691"/>
          <a:ext cx="7571184" cy="210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796"/>
                <a:gridCol w="1892796"/>
                <a:gridCol w="1892796"/>
                <a:gridCol w="1892796"/>
              </a:tblGrid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Kosten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Ricardo Furtado de Gois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</a:t>
                      </a:r>
                      <a:r>
                        <a:rPr lang="de-DE" sz="1200" baseline="0" dirty="0" smtClean="0"/>
                        <a:t>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22,00 €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418,00 €</a:t>
                      </a:r>
                      <a:endParaRPr lang="de-DE" sz="12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Pascal Lentz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Fabian Küpper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Martin Fijalkowski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Julius Wartenberg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2090,00 €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02793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Einmalige Projektkosten</a:t>
            </a:r>
            <a:endParaRPr lang="de-DE" b="1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6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64977"/>
              </p:ext>
            </p:extLst>
          </p:nvPr>
        </p:nvGraphicFramePr>
        <p:xfrm>
          <a:off x="532704" y="1733195"/>
          <a:ext cx="8075240" cy="200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288"/>
                <a:gridCol w="1311808"/>
                <a:gridCol w="1615048"/>
                <a:gridCol w="1602397"/>
                <a:gridCol w="1627699"/>
              </a:tblGrid>
              <a:tr h="44492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Anzahl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(alt)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(neu)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r>
                        <a:rPr lang="de-DE" sz="1200" baseline="0" dirty="0" smtClean="0"/>
                        <a:t>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370 Min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3964"/>
              </p:ext>
            </p:extLst>
          </p:nvPr>
        </p:nvGraphicFramePr>
        <p:xfrm>
          <a:off x="532704" y="1733195"/>
          <a:ext cx="8075240" cy="17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1584176"/>
                <a:gridCol w="1584176"/>
                <a:gridCol w="1656184"/>
              </a:tblGrid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37,50 €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12,45 €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42,50 €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92,45 €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57200" y="92464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Wegfallende Kosten</a:t>
            </a:r>
            <a:endParaRPr lang="de-DE" b="1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457200" y="114539"/>
            <a:ext cx="5791200" cy="65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14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906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15</a:t>
            </a:r>
            <a:endParaRPr lang="de-DE" sz="1200" dirty="0"/>
          </a:p>
        </p:txBody>
      </p:sp>
      <p:graphicFrame>
        <p:nvGraphicFramePr>
          <p:cNvPr id="28" name="Diagramm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08957"/>
              </p:ext>
            </p:extLst>
          </p:nvPr>
        </p:nvGraphicFramePr>
        <p:xfrm>
          <a:off x="179512" y="951748"/>
          <a:ext cx="7704856" cy="354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71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2915816" y="218573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Projektdurchführung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802"/>
            <a:ext cx="1684140" cy="1743976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</p:spTree>
    <p:extLst>
      <p:ext uri="{BB962C8B-B14F-4D97-AF65-F5344CB8AC3E}">
        <p14:creationId xmlns:p14="http://schemas.microsoft.com/office/powerpoint/2010/main" val="1026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feil nach rechts 1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548"/>
            <a:ext cx="6851104" cy="567002"/>
          </a:xfrm>
        </p:spPr>
        <p:txBody>
          <a:bodyPr>
            <a:noAutofit/>
          </a:bodyPr>
          <a:lstStyle/>
          <a:p>
            <a:r>
              <a:rPr lang="de-DE" dirty="0" smtClean="0"/>
              <a:t>Gewähltes Prinzip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6562"/>
            <a:ext cx="3193470" cy="16264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670604"/>
            <a:ext cx="3131137" cy="158009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40573" y="340426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Top-Down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525830" y="33485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Bottom-Up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17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919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46914E-7 L 0.20174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0746 -0.00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5.55556E-7 -1.97531E-6 L 0.5691 0.011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55" y="5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1.60494E-6 L 0.55764 0.00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Datenbank-Modell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18</a:t>
            </a:fld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Rechteck 15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F:\Mittelstufenprojekt\ERD-Datenbank-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" y="556010"/>
            <a:ext cx="7741543" cy="40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58500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Benutzeroberfläche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5" y="847743"/>
            <a:ext cx="7007871" cy="359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19</a:t>
            </a:fld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4" y="847744"/>
            <a:ext cx="7007871" cy="36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3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65644"/>
            <a:ext cx="3404591" cy="255344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83568" y="134761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Projektumfeld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3568" y="190027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229623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Definition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79657" y="269219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Planung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308815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Durchführung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71600" y="348577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Abschluss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3568" y="3973065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Fazit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23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6120680" cy="72901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Qualitätsmanagement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93403"/>
              </p:ext>
            </p:extLst>
          </p:nvPr>
        </p:nvGraphicFramePr>
        <p:xfrm>
          <a:off x="611560" y="843558"/>
          <a:ext cx="7272808" cy="3049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2275"/>
                <a:gridCol w="2640293"/>
                <a:gridCol w="2160240"/>
              </a:tblGrid>
              <a:tr h="66037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Ziele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Maßnahmen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Prüfkriterien</a:t>
                      </a:r>
                      <a:endParaRPr lang="de-DE" sz="1400" dirty="0"/>
                    </a:p>
                  </a:txBody>
                  <a:tcPr/>
                </a:tc>
              </a:tr>
              <a:tr h="113982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Bedienbarkeit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Oberflächenprototyping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Prüfung durch Team</a:t>
                      </a:r>
                      <a:endParaRPr lang="de-DE" sz="1400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Korrektheit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Pflichtenheft</a:t>
                      </a:r>
                    </a:p>
                    <a:p>
                      <a:r>
                        <a:rPr lang="de-DE" sz="1400" dirty="0" smtClean="0"/>
                        <a:t>Testprotokoll, Testfallkatalog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Vergleich von</a:t>
                      </a:r>
                      <a:r>
                        <a:rPr lang="de-DE" sz="1400" baseline="0" dirty="0" smtClean="0"/>
                        <a:t> IST-Soll</a:t>
                      </a:r>
                    </a:p>
                    <a:p>
                      <a:r>
                        <a:rPr lang="de-DE" sz="1400" baseline="0" dirty="0" smtClean="0"/>
                        <a:t>Vergleich der Ergebnisse der Testfälle</a:t>
                      </a:r>
                      <a:endParaRPr lang="de-DE" sz="1400" dirty="0"/>
                    </a:p>
                  </a:txBody>
                  <a:tcPr/>
                </a:tc>
              </a:tr>
              <a:tr h="20372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Erweiterbarkeit</a:t>
                      </a:r>
                      <a:r>
                        <a:rPr lang="de-DE" sz="1400" baseline="0" dirty="0" smtClean="0"/>
                        <a:t> / Wartbarkeit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Einrückungen zur besseren Lesbarkeit des Quellcodes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Prüfung durch einen anderen Mitarbeiter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5791200" cy="729019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QualitätsmaßnahmeN</a:t>
            </a:r>
            <a:endParaRPr lang="de-DE" dirty="0"/>
          </a:p>
        </p:txBody>
      </p:sp>
      <p:pic>
        <p:nvPicPr>
          <p:cNvPr id="1026" name="Picture 2" descr="C:\Users\lentz\Desktop\GitHu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1550"/>
            <a:ext cx="2180184" cy="8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43608" y="1665425"/>
            <a:ext cx="66189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Versionsverwaltung für Software-Projekte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Integrierte Anbindung an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Gemeinsames Arbeiten am Projekt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Rücksprünge durch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/ </a:t>
            </a:r>
            <a:r>
              <a:rPr lang="de-DE" sz="1600" dirty="0" err="1" smtClean="0"/>
              <a:t>Pushes</a:t>
            </a:r>
            <a:r>
              <a:rPr lang="de-DE" sz="1600" dirty="0" smtClean="0"/>
              <a:t> auf ältere Versionen möglich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43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457200" y="2440696"/>
            <a:ext cx="598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Tests am Ende der Durchführungsphase durchgeführt 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22</a:t>
            </a:fld>
            <a:endParaRPr lang="de-DE" sz="1200" dirty="0"/>
          </a:p>
        </p:txBody>
      </p:sp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6547"/>
            <a:ext cx="6923112" cy="585003"/>
          </a:xfrm>
        </p:spPr>
        <p:txBody>
          <a:bodyPr>
            <a:noAutofit/>
          </a:bodyPr>
          <a:lstStyle/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4451"/>
            <a:ext cx="1018456" cy="42920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57200" y="182708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Testliste in der Planungsphase erstellt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40" y="51470"/>
            <a:ext cx="5378909" cy="4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862" y="127560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Datenbankstruktur nachträglich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75862" y="196432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Artikel aus Warenkorb löschen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5862" y="268208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Bestellung bearbeiten/löschen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62355" y="343584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Lieferkosten fehlen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355160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Probleme im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86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22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31840" y="218573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Projektabschluss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99642"/>
            <a:ext cx="1559193" cy="1572296"/>
          </a:xfrm>
          <a:prstGeom prst="rect">
            <a:avLst/>
          </a:prstGeom>
        </p:spPr>
      </p:pic>
      <p:sp>
        <p:nvSpPr>
          <p:cNvPr id="16" name="Abgerundetes Rechteck 15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6756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25</a:t>
            </a:fld>
            <a:endParaRPr lang="de-DE" sz="12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639979271"/>
              </p:ext>
            </p:extLst>
          </p:nvPr>
        </p:nvGraphicFramePr>
        <p:xfrm>
          <a:off x="582958" y="1059582"/>
          <a:ext cx="713496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llipse 13"/>
          <p:cNvSpPr/>
          <p:nvPr/>
        </p:nvSpPr>
        <p:spPr>
          <a:xfrm>
            <a:off x="1259633" y="1995686"/>
            <a:ext cx="936104" cy="576064"/>
          </a:xfrm>
          <a:prstGeom prst="ellipse">
            <a:avLst/>
          </a:prstGeom>
          <a:noFill/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5233348" y="1851670"/>
            <a:ext cx="922827" cy="600472"/>
          </a:xfrm>
          <a:prstGeom prst="ellipse">
            <a:avLst/>
          </a:prstGeom>
          <a:noFill/>
          <a:ln>
            <a:solidFill>
              <a:srgbClr val="92D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24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99949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84842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/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3" name="Textfeld 2"/>
          <p:cNvSpPr txBox="1"/>
          <p:nvPr/>
        </p:nvSpPr>
        <p:spPr>
          <a:xfrm>
            <a:off x="3674750" y="171018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+ 0,5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762926" y="30924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33CC33"/>
                </a:solidFill>
              </a:rPr>
              <a:t>-</a:t>
            </a:r>
            <a:r>
              <a:rPr lang="de-DE" sz="1200" b="1" dirty="0" smtClean="0">
                <a:solidFill>
                  <a:srgbClr val="33CC33"/>
                </a:solidFill>
              </a:rPr>
              <a:t> 0,5</a:t>
            </a:r>
            <a:endParaRPr lang="de-DE" sz="1200" b="1" dirty="0">
              <a:solidFill>
                <a:srgbClr val="33CC33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81588" y="3795886"/>
            <a:ext cx="1752758" cy="504056"/>
          </a:xfrm>
          <a:prstGeom prst="ellipse">
            <a:avLst/>
          </a:prstGeom>
          <a:noFill/>
          <a:ln>
            <a:solidFill>
              <a:srgbClr val="33CC33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60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Fazit</a:t>
            </a:r>
            <a:endParaRPr lang="de-DE" sz="1100" b="1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27</a:t>
            </a:fld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548540" y="1445462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Zeitplanung eingehalten</a:t>
            </a:r>
            <a:endParaRPr lang="de-DE" sz="2400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004048" y="126079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40485" y="2347392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Funktionalitäten umgesetzt</a:t>
            </a:r>
            <a:endParaRPr lang="de-DE" sz="2400" dirty="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004048" y="216272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0345" y="3249322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Projekt erfolgreich</a:t>
            </a:r>
            <a:endParaRPr lang="de-DE" sz="2400" dirty="0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004048" y="306465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45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Fazit</a:t>
            </a:r>
            <a:endParaRPr lang="de-DE" sz="1100" b="1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28</a:t>
            </a:fld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93204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Quellen</a:t>
            </a:r>
            <a:endParaRPr lang="de-DE" sz="11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82958" y="987574"/>
            <a:ext cx="7733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3"/>
              </a:rPr>
              <a:t>https://github.com</a:t>
            </a:r>
            <a:r>
              <a:rPr lang="de-DE" sz="1100" dirty="0" smtClean="0">
                <a:hlinkClick r:id="rId3"/>
              </a:rPr>
              <a:t>/</a:t>
            </a:r>
            <a:r>
              <a:rPr lang="de-DE" sz="1100" dirty="0" smtClean="0"/>
              <a:t> - Verwendung des Logos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3242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Projektumfeld</a:t>
            </a:r>
            <a:endParaRPr lang="de-DE" dirty="0"/>
          </a:p>
        </p:txBody>
      </p:sp>
      <p:pic>
        <p:nvPicPr>
          <p:cNvPr id="4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4" y="1652664"/>
            <a:ext cx="7120390" cy="2503262"/>
          </a:xfrm>
          <a:prstGeom prst="rect">
            <a:avLst/>
          </a:prstGeom>
        </p:spPr>
      </p:pic>
      <p:pic>
        <p:nvPicPr>
          <p:cNvPr id="5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96" y="1517130"/>
            <a:ext cx="2221054" cy="583027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51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4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Projektdefinition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168484" cy="1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5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189327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Fabian Küpper		</a:t>
            </a:r>
            <a:r>
              <a:rPr lang="de-DE" sz="2000" b="1" dirty="0" smtClean="0">
                <a:sym typeface="Wingdings" panose="05000000000000000000" pitchFamily="2" charset="2"/>
              </a:rPr>
              <a:t> Prozessbeobachter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Ricardo Furtado de Gois 	</a:t>
            </a:r>
            <a:r>
              <a:rPr lang="de-DE" sz="2000" b="1" dirty="0" smtClean="0">
                <a:sym typeface="Wingdings" panose="05000000000000000000" pitchFamily="2" charset="2"/>
              </a:rPr>
              <a:t> Projektleiter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730050" y="2392317"/>
            <a:ext cx="693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Pascal Lentz			</a:t>
            </a:r>
            <a:r>
              <a:rPr lang="de-DE" sz="2000" b="1" dirty="0" smtClean="0">
                <a:sym typeface="Wingdings" panose="05000000000000000000" pitchFamily="2" charset="2"/>
              </a:rPr>
              <a:t> Qualitätsmanager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30050" y="2891357"/>
            <a:ext cx="665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Julius Wartenberg		</a:t>
            </a:r>
            <a:r>
              <a:rPr lang="de-DE" sz="2000" b="1" dirty="0" smtClean="0">
                <a:sym typeface="Wingdings" panose="05000000000000000000" pitchFamily="2" charset="2"/>
              </a:rPr>
              <a:t> Chef-Entwickler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0050" y="3390397"/>
            <a:ext cx="7874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Martin Fijalkowski		</a:t>
            </a:r>
            <a:r>
              <a:rPr lang="de-DE" sz="2000" b="1" dirty="0" smtClean="0">
                <a:sym typeface="Wingdings" panose="05000000000000000000" pitchFamily="2" charset="2"/>
              </a:rPr>
              <a:t> Unterstützung, Entwickler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7248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Ist-Zustand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6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2984207"/>
            <a:ext cx="578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Daten sind nicht zentral abgelegt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Alle Daten müssen manuell erfasst werden</a:t>
            </a:r>
            <a:endParaRPr lang="de-DE" sz="20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1018082" y="1792177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Langsam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018082" y="2283718"/>
            <a:ext cx="368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Sehr Fehleranfällig</a:t>
            </a:r>
            <a:endParaRPr lang="de-DE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1026138" y="3480771"/>
            <a:ext cx="470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Eventueller Verlust von Daten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16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Soll-Zustand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82958" y="142019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Alle Daten an zentraler Stelle speichern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582958" y="2844752"/>
            <a:ext cx="67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Arbeitsprozesse beschleunigen  /  Arbeitszeit einsparen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82958" y="360726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Kosteneinsparung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582958" y="210396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Fehlerquote verringern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52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91264" cy="657011"/>
          </a:xfrm>
        </p:spPr>
        <p:txBody>
          <a:bodyPr>
            <a:noAutofit/>
          </a:bodyPr>
          <a:lstStyle/>
          <a:p>
            <a:r>
              <a:rPr lang="de-DE" sz="3400" dirty="0" smtClean="0"/>
              <a:t>Wahl des Vorgehensmodells</a:t>
            </a:r>
            <a:endParaRPr lang="de-DE" sz="3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8</a:t>
            </a:fld>
            <a:endParaRPr lang="de-DE" sz="1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81" y="1452953"/>
            <a:ext cx="1511558" cy="151216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3823003" y="294128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Spiralmodell</a:t>
            </a:r>
            <a:endParaRPr lang="de-DE" sz="14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61" y="2209037"/>
            <a:ext cx="1780476" cy="137123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441541" y="3502963"/>
            <a:ext cx="88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V-Modell</a:t>
            </a:r>
            <a:endParaRPr lang="de-DE" sz="14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5" y="2209038"/>
            <a:ext cx="2074342" cy="125403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422270" y="3480385"/>
            <a:ext cx="154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Wasserfallmodell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60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4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4.5679E-6 L -0.29444 -0.0092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46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1.48148E-6 L -0.30451 0.07438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6973"/>
            <a:ext cx="7859216" cy="614577"/>
          </a:xfrm>
        </p:spPr>
        <p:txBody>
          <a:bodyPr>
            <a:noAutofit/>
          </a:bodyPr>
          <a:lstStyle/>
          <a:p>
            <a:r>
              <a:rPr lang="de-DE" dirty="0" smtClean="0"/>
              <a:t>Unser Wasserfallmodell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5" y="1516730"/>
            <a:ext cx="1858169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72156" y="1851211"/>
            <a:ext cx="1891932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43275" y="2192726"/>
            <a:ext cx="1917157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Abschluss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95536" y="2676525"/>
            <a:ext cx="1858169" cy="193871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Ist-Analyse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Soll-Konzept</a:t>
            </a:r>
          </a:p>
          <a:p>
            <a:pPr algn="ctr"/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Planungsdokumente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Pflichtenheft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Kostenplan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Testliste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472156" y="2711718"/>
            <a:ext cx="1891932" cy="122818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Benutzeroberfläche</a:t>
            </a:r>
          </a:p>
          <a:p>
            <a:pPr algn="ctr"/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Datenbank-Skript</a:t>
            </a: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Codierung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543275" y="2711718"/>
            <a:ext cx="1958214" cy="5518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Soll-/Ist-Vergleich</a:t>
            </a: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Projektdokumentation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winkelte Verbindung 17"/>
          <p:cNvCxnSpPr>
            <a:stCxn id="12" idx="3"/>
            <a:endCxn id="13" idx="0"/>
          </p:cNvCxnSpPr>
          <p:nvPr/>
        </p:nvCxnSpPr>
        <p:spPr>
          <a:xfrm>
            <a:off x="2253704" y="1687488"/>
            <a:ext cx="2164418" cy="16372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3" idx="3"/>
            <a:endCxn id="14" idx="0"/>
          </p:cNvCxnSpPr>
          <p:nvPr/>
        </p:nvCxnSpPr>
        <p:spPr>
          <a:xfrm>
            <a:off x="5364088" y="2021969"/>
            <a:ext cx="2137766" cy="170757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4" idx="1"/>
            <a:endCxn id="13" idx="2"/>
          </p:cNvCxnSpPr>
          <p:nvPr/>
        </p:nvCxnSpPr>
        <p:spPr>
          <a:xfrm rot="10800000">
            <a:off x="4418123" y="2192726"/>
            <a:ext cx="2125153" cy="170758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3" idx="1"/>
            <a:endCxn id="12" idx="2"/>
          </p:cNvCxnSpPr>
          <p:nvPr/>
        </p:nvCxnSpPr>
        <p:spPr>
          <a:xfrm rot="10800000">
            <a:off x="1324620" y="1858245"/>
            <a:ext cx="2147536" cy="163724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820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1143</Words>
  <Application>Microsoft Office PowerPoint</Application>
  <PresentationFormat>Bildschirmpräsentation (16:9)</PresentationFormat>
  <Paragraphs>498</Paragraphs>
  <Slides>28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Courier New</vt:lpstr>
      <vt:lpstr>Wingdings</vt:lpstr>
      <vt:lpstr>Essenz</vt:lpstr>
      <vt:lpstr>Präsentation MSP</vt:lpstr>
      <vt:lpstr>Inhalt</vt:lpstr>
      <vt:lpstr>Projektumfeld</vt:lpstr>
      <vt:lpstr>Projekt</vt:lpstr>
      <vt:lpstr>Rollenverteilung</vt:lpstr>
      <vt:lpstr>Ist-Zustand</vt:lpstr>
      <vt:lpstr>Soll-Zustand</vt:lpstr>
      <vt:lpstr>Wahl des Vorgehensmodells</vt:lpstr>
      <vt:lpstr>Unser Wasserfallmodell</vt:lpstr>
      <vt:lpstr>Projekt</vt:lpstr>
      <vt:lpstr>Projektstrukturplan</vt:lpstr>
      <vt:lpstr>Zeitplanung</vt:lpstr>
      <vt:lpstr>Kostenplanung</vt:lpstr>
      <vt:lpstr>PowerPoint-Präsentation</vt:lpstr>
      <vt:lpstr>Kostenplanung</vt:lpstr>
      <vt:lpstr>Projekt</vt:lpstr>
      <vt:lpstr>Gewähltes Prinzip</vt:lpstr>
      <vt:lpstr>Datenbank-Modell</vt:lpstr>
      <vt:lpstr>Benutzeroberfläche</vt:lpstr>
      <vt:lpstr>Qualitätsmanagement</vt:lpstr>
      <vt:lpstr>QualitätsmaßnahmeN</vt:lpstr>
      <vt:lpstr>Projektdurchführung</vt:lpstr>
      <vt:lpstr>Probleme im Ablauf</vt:lpstr>
      <vt:lpstr>Projekt</vt:lpstr>
      <vt:lpstr>Soll-/Ist-Vergleich: Zeit</vt:lpstr>
      <vt:lpstr>Soll-/Ist-Vergleich: Zeit</vt:lpstr>
      <vt:lpstr>Fazit</vt:lpstr>
      <vt:lpstr>Quellen</vt:lpstr>
    </vt:vector>
  </TitlesOfParts>
  <Company>Georg-Simon-Ohm 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 Tante Emma Laden</dc:title>
  <dc:creator>Pascal Lentz</dc:creator>
  <cp:lastModifiedBy>Fabian Küpper</cp:lastModifiedBy>
  <cp:revision>236</cp:revision>
  <dcterms:created xsi:type="dcterms:W3CDTF">2017-06-14T07:59:08Z</dcterms:created>
  <dcterms:modified xsi:type="dcterms:W3CDTF">2017-07-11T08:00:39Z</dcterms:modified>
</cp:coreProperties>
</file>