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9" r:id="rId4"/>
    <p:sldId id="278" r:id="rId5"/>
    <p:sldId id="277" r:id="rId6"/>
    <p:sldId id="258" r:id="rId7"/>
    <p:sldId id="260" r:id="rId8"/>
    <p:sldId id="264" r:id="rId9"/>
    <p:sldId id="265" r:id="rId10"/>
    <p:sldId id="279" r:id="rId11"/>
    <p:sldId id="283" r:id="rId12"/>
    <p:sldId id="261" r:id="rId13"/>
    <p:sldId id="275" r:id="rId14"/>
    <p:sldId id="263" r:id="rId15"/>
    <p:sldId id="266" r:id="rId16"/>
    <p:sldId id="280" r:id="rId17"/>
    <p:sldId id="268" r:id="rId18"/>
    <p:sldId id="267" r:id="rId19"/>
    <p:sldId id="276" r:id="rId20"/>
    <p:sldId id="269" r:id="rId21"/>
    <p:sldId id="274" r:id="rId22"/>
    <p:sldId id="281" r:id="rId23"/>
    <p:sldId id="270" r:id="rId24"/>
    <p:sldId id="282" r:id="rId25"/>
    <p:sldId id="272" r:id="rId2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84977" autoAdjust="0"/>
  </p:normalViewPr>
  <p:slideViewPr>
    <p:cSldViewPr>
      <p:cViewPr>
        <p:scale>
          <a:sx n="100" d="100"/>
          <a:sy n="100" d="100"/>
        </p:scale>
        <p:origin x="72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Amortisation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512945716167832"/>
          <c:y val="0.1391331893393013"/>
          <c:w val="0.79898089317382093"/>
          <c:h val="0.6734673486624972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2090</c:v>
                </c:pt>
                <c:pt idx="1">
                  <c:v>2090</c:v>
                </c:pt>
                <c:pt idx="2">
                  <c:v>2090</c:v>
                </c:pt>
                <c:pt idx="3">
                  <c:v>2090</c:v>
                </c:pt>
                <c:pt idx="4">
                  <c:v>2090</c:v>
                </c:pt>
                <c:pt idx="5">
                  <c:v>2090</c:v>
                </c:pt>
                <c:pt idx="6">
                  <c:v>2090</c:v>
                </c:pt>
                <c:pt idx="7">
                  <c:v>2090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Ersparnis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369.8</c:v>
                </c:pt>
                <c:pt idx="2">
                  <c:v>739.6</c:v>
                </c:pt>
                <c:pt idx="3">
                  <c:v>1109.4000000000001</c:v>
                </c:pt>
                <c:pt idx="4">
                  <c:v>1479.2</c:v>
                </c:pt>
                <c:pt idx="5">
                  <c:v>1849</c:v>
                </c:pt>
                <c:pt idx="6">
                  <c:v>2218.8000000000002</c:v>
                </c:pt>
                <c:pt idx="7">
                  <c:v>2588.6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8283464"/>
        <c:axId val="258277192"/>
      </c:lineChart>
      <c:catAx>
        <c:axId val="25828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8277192"/>
        <c:crosses val="autoZero"/>
        <c:auto val="1"/>
        <c:lblAlgn val="ctr"/>
        <c:lblOffset val="100"/>
        <c:noMultiLvlLbl val="0"/>
      </c:catAx>
      <c:valAx>
        <c:axId val="25827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8283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925491886888602"/>
          <c:y val="0"/>
          <c:w val="0.3004914186236799"/>
          <c:h val="5.8604310169240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3.5</c:v>
                </c:pt>
                <c:pt idx="1">
                  <c:v>10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</c:v>
                </c:pt>
                <c:pt idx="1">
                  <c:v>10</c:v>
                </c:pt>
                <c:pt idx="2">
                  <c:v>1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582144"/>
        <c:axId val="221582536"/>
      </c:barChart>
      <c:catAx>
        <c:axId val="221582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1582536"/>
        <c:crosses val="autoZero"/>
        <c:auto val="1"/>
        <c:lblAlgn val="ctr"/>
        <c:lblOffset val="100"/>
        <c:noMultiLvlLbl val="0"/>
      </c:catAx>
      <c:valAx>
        <c:axId val="221582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582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DC86-67AB-423C-919E-9B11F3D2B0EB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D9664-070B-4FB7-95C6-3BE18F0CE4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9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246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  <a:endParaRPr lang="de-DE" dirty="0" smtClean="0"/>
          </a:p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Fabian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6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Gesamtstunden sind mehr als 18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 Parallelisierung</a:t>
            </a:r>
            <a:r>
              <a:rPr lang="de-DE" baseline="0" dirty="0" smtClean="0"/>
              <a:t> von Vorgängen wurde Zeit eingespart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Projektabschluss gleichzeitig</a:t>
            </a:r>
            <a:r>
              <a:rPr lang="de-DE" baseline="0" dirty="0" smtClean="0"/>
              <a:t> mit Dokumentation angefangen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0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18 € Stundenlohn + 4 € Ressourcen = 22 € Stundensatz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Stunden Projekt + 1 Stunde Code-Review und Präsentation = 19 Stunden Zeitaufwand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Zeitaufwand wurde geschätzt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Durchschnittlicher</a:t>
            </a:r>
            <a:r>
              <a:rPr lang="de-DE" baseline="0" dirty="0" smtClean="0"/>
              <a:t> Stundensatz von Personal geschätzt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9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 nach 23 Monaten amortisiert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12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endParaRPr lang="de-DE" dirty="0" smtClean="0"/>
          </a:p>
          <a:p>
            <a:r>
              <a:rPr lang="de-DE" dirty="0" smtClean="0"/>
              <a:t>Top-Down </a:t>
            </a:r>
            <a:r>
              <a:rPr lang="de-DE" dirty="0" smtClean="0">
                <a:sym typeface="Wingdings" pitchFamily="2" charset="2"/>
              </a:rPr>
              <a:t> Erst</a:t>
            </a:r>
            <a:r>
              <a:rPr lang="de-DE" baseline="0" dirty="0" smtClean="0">
                <a:sym typeface="Wingdings" pitchFamily="2" charset="2"/>
              </a:rPr>
              <a:t> abstraktes Modell erstellt, Komplettes Programm direkt geplant  Klassendiagramm</a:t>
            </a:r>
          </a:p>
          <a:p>
            <a:r>
              <a:rPr lang="de-DE" u="sng" baseline="0" dirty="0" smtClean="0">
                <a:sym typeface="Wingdings" pitchFamily="2" charset="2"/>
              </a:rPr>
              <a:t>Vorteil:</a:t>
            </a:r>
            <a:r>
              <a:rPr lang="de-DE" u="none" baseline="0" dirty="0" smtClean="0">
                <a:sym typeface="Wingdings" pitchFamily="2" charset="2"/>
              </a:rPr>
              <a:t> 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err="1" smtClean="0">
                <a:sym typeface="Wingdings" pitchFamily="2" charset="2"/>
              </a:rPr>
              <a:t>Bottom-Up</a:t>
            </a:r>
            <a:r>
              <a:rPr lang="de-DE" baseline="0" dirty="0" smtClean="0">
                <a:sym typeface="Wingdings" pitchFamily="2" charset="2"/>
              </a:rPr>
              <a:t>  Angefangen mit Spezialisierungen z.B. Erst Lagerverwaltung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4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r>
              <a:rPr lang="de-DE" dirty="0" smtClean="0"/>
              <a:t>Oberflächen-Entwurf der Kasse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4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32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In der Planungsphase</a:t>
            </a:r>
            <a:r>
              <a:rPr lang="de-DE" baseline="0" dirty="0" smtClean="0"/>
              <a:t> eine Testliste erstellt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Testliste beschreibt grob die Funktionen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Tests am Ende der Durchführungsphase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 Ausschnitt aus Testliste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5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Einige Datenbankfelder</a:t>
            </a:r>
            <a:r>
              <a:rPr lang="de-DE" baseline="0" dirty="0" smtClean="0"/>
              <a:t> wurden nachträglich ergänzt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Das löschen von Artikeln aus dem Warenkorb hat Probleme gemacht.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Bestellungen bearbeiten/löschen ist nur ansatzweise umgesetzt </a:t>
            </a:r>
            <a:r>
              <a:rPr lang="de-DE" baseline="0" dirty="0" smtClean="0">
                <a:sym typeface="Wingdings" panose="05000000000000000000" pitchFamily="2" charset="2"/>
              </a:rPr>
              <a:t> Keine Zeit mehr gehabt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Lieferkosten vergessen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9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40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Planungsphase </a:t>
            </a:r>
            <a:r>
              <a:rPr lang="de-DE" baseline="0" dirty="0" smtClean="0">
                <a:sym typeface="Wingdings" panose="05000000000000000000" pitchFamily="2" charset="2"/>
              </a:rPr>
              <a:t> 0,5 Stunden zu viel  Langsamer als 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Dokumentation  0,5 Stunden zu wenig  Schneller als geplant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10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r>
              <a:rPr lang="de-DE" dirty="0" smtClean="0"/>
              <a:t>Pflichtenheft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+ 0,5 Stunden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POB  - 0,5 Stunden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Geplante Arbeitszeit gleich geblieben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6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Zeitplanung eingehalten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Funktionalitäten</a:t>
            </a:r>
            <a:r>
              <a:rPr lang="de-DE" baseline="0" dirty="0" smtClean="0"/>
              <a:t> überwiegend umgesetzt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Projekt </a:t>
            </a:r>
            <a:r>
              <a:rPr lang="de-DE" baseline="0" dirty="0" smtClean="0"/>
              <a:t>erfolgreich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 Beim nächsten mal mehr Zeit in die Projektdurchführung einplanen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GSO Mittelstufenprojekt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0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6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</a:p>
          <a:p>
            <a:endParaRPr lang="de-DE" dirty="0" smtClean="0"/>
          </a:p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Projektleiter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Fabian  Prozessbeobachter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Pascal  Qualitätsmanager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Julius  Chef-Entwickler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Martin  Unterstützung, Entwickler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77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Ricardo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Daten sollen zentral gespeichert werden </a:t>
            </a:r>
            <a:r>
              <a:rPr lang="de-DE" baseline="0" dirty="0" smtClean="0">
                <a:sym typeface="Wingdings" pitchFamily="2" charset="2"/>
              </a:rPr>
              <a:t> Keine Zettelwirtschaft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Arbeitsprozesse beschleunigen  z.B. Bestellungen erfassen, Kundendaten erfassen, Kunden abkassieren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11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endParaRPr lang="de-DE" dirty="0" smtClean="0"/>
          </a:p>
          <a:p>
            <a:r>
              <a:rPr lang="de-DE" dirty="0" smtClean="0"/>
              <a:t>V-Modell</a:t>
            </a:r>
            <a:r>
              <a:rPr lang="de-DE" baseline="0" dirty="0" smtClean="0"/>
              <a:t> – Zu viel Aufwand, Nicht flexibel</a:t>
            </a:r>
          </a:p>
          <a:p>
            <a:r>
              <a:rPr lang="de-DE" baseline="0" dirty="0" smtClean="0"/>
              <a:t>Spiralmodell – Hoher Organisatorischer Aufwand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Wasserfallmodell – linearer Ablauf -&gt; einfache Kontrollierte Planung, Klare Abgrenzung der Phasen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74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 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Erst Projektplanung, dann Durchführung, dann</a:t>
            </a:r>
            <a:r>
              <a:rPr lang="de-DE" baseline="0" dirty="0" smtClean="0">
                <a:sym typeface="Wingdings" pitchFamily="2" charset="2"/>
              </a:rPr>
              <a:t> 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5213DDD-1989-4DDD-BD83-3412E83DF3EE}" type="datetimeFigureOut">
              <a:rPr lang="de-DE" smtClean="0"/>
              <a:t>23.06.2017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3297"/>
            <a:ext cx="7772400" cy="110251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Präsentation MSP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4771354"/>
            <a:ext cx="7040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Ein Projekt von: Fabian Küpper, Ricardo </a:t>
            </a:r>
            <a:r>
              <a:rPr lang="de-DE" sz="1100" dirty="0"/>
              <a:t>F</a:t>
            </a:r>
            <a:r>
              <a:rPr lang="de-DE" sz="1100" dirty="0" smtClean="0"/>
              <a:t>urtado de Gois, Pascal Lentz, Martin Fijalkowski, Julius Wartenberg</a:t>
            </a:r>
          </a:p>
        </p:txBody>
      </p:sp>
      <p:pic>
        <p:nvPicPr>
          <p:cNvPr id="1027" name="Picture 3" descr="C:\Users\fia53lentz\Desktop\Fot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20" y="2139702"/>
            <a:ext cx="4653524" cy="18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ia53lentz\Desktop\Fot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21601"/>
            <a:ext cx="33775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39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Projektplanung</a:t>
            </a:r>
            <a:endParaRPr lang="de-DE" sz="20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438077" cy="1744936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891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91064" cy="65701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Projektstrukturplan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14" y="-3178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8" y="296990"/>
            <a:ext cx="6827834" cy="45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12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6817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 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49761"/>
              </p:ext>
            </p:extLst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3483"/>
              </p:ext>
            </p:extLst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0693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66850"/>
              </p:ext>
            </p:extLst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33972"/>
              </p:ext>
            </p:extLst>
          </p:nvPr>
        </p:nvGraphicFramePr>
        <p:xfrm>
          <a:off x="559388" y="1737691"/>
          <a:ext cx="7571184" cy="210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Kosten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Ricardo Furtado de Gois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</a:t>
                      </a:r>
                      <a:r>
                        <a:rPr lang="de-DE" sz="1200" baseline="0" dirty="0" smtClean="0"/>
                        <a:t>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22,00 €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418,00 €</a:t>
                      </a:r>
                      <a:endParaRPr lang="de-DE" sz="12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Pascal Lentz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Fabian Küpper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Martin Fijalkowski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Julius Wartenberg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2090,00 €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0279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Einmalige Projektkosten</a:t>
            </a:r>
            <a:endParaRPr lang="de-DE" b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6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77"/>
              </p:ext>
            </p:extLst>
          </p:nvPr>
        </p:nvGraphicFramePr>
        <p:xfrm>
          <a:off x="532704" y="1733195"/>
          <a:ext cx="8075240" cy="20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88"/>
                <a:gridCol w="1311808"/>
                <a:gridCol w="1615048"/>
                <a:gridCol w="1602397"/>
                <a:gridCol w="1627699"/>
              </a:tblGrid>
              <a:tr h="44492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Anzahl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(alt)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(neu)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r>
                        <a:rPr lang="de-DE" sz="1200" baseline="0" dirty="0" smtClean="0"/>
                        <a:t>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370 Min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3964"/>
              </p:ext>
            </p:extLst>
          </p:nvPr>
        </p:nvGraphicFramePr>
        <p:xfrm>
          <a:off x="532704" y="1733195"/>
          <a:ext cx="8075240" cy="17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584176"/>
                <a:gridCol w="1584176"/>
                <a:gridCol w="1656184"/>
              </a:tblGrid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37,50 €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12,45 €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42,50 €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92,45 €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57200" y="92464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Wegfallende Kosten</a:t>
            </a:r>
            <a:endParaRPr lang="de-DE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57200" y="114539"/>
            <a:ext cx="5791200" cy="65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906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15</a:t>
            </a:r>
            <a:endParaRPr lang="de-DE" sz="1200" dirty="0"/>
          </a:p>
        </p:txBody>
      </p:sp>
      <p:graphicFrame>
        <p:nvGraphicFramePr>
          <p:cNvPr id="28" name="Diagramm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08957"/>
              </p:ext>
            </p:extLst>
          </p:nvPr>
        </p:nvGraphicFramePr>
        <p:xfrm>
          <a:off x="179512" y="951748"/>
          <a:ext cx="7704856" cy="354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2915816" y="218573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Projektdurchführung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802"/>
            <a:ext cx="1684140" cy="1743976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1026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feil nach rechts 1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548"/>
            <a:ext cx="6851104" cy="567002"/>
          </a:xfrm>
        </p:spPr>
        <p:txBody>
          <a:bodyPr>
            <a:noAutofit/>
          </a:bodyPr>
          <a:lstStyle/>
          <a:p>
            <a:r>
              <a:rPr lang="de-DE" dirty="0" smtClean="0"/>
              <a:t>Gewähltes Prinzip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6562"/>
            <a:ext cx="3193470" cy="16264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670604"/>
            <a:ext cx="3131137" cy="15800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40573" y="340426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Top-Down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25830" y="33485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Bottom-Up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19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6914E-7 L 0.20174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0746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5.55556E-7 -1.97531E-6 L 0.5691 0.0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55" y="5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1.60494E-6 L 0.55764 0.0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18</a:t>
            </a:fld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Rechteck 15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F:\Mittelstufenprojekt\ERD-Datenbank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" y="556010"/>
            <a:ext cx="7741543" cy="40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58500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5" y="847743"/>
            <a:ext cx="7007871" cy="35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06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5644"/>
            <a:ext cx="3404591" cy="255344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83568" y="134761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Projektumfeld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190027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229623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Definition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79657" y="269219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Planung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308815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Durchführung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1600" y="348577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Abschluss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3568" y="3973065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Fazit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23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457200" y="2440696"/>
            <a:ext cx="59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Tests am Ende der Durchführungsphase durchgeführt 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20</a:t>
            </a:fld>
            <a:endParaRPr lang="de-DE" sz="1200" dirty="0"/>
          </a:p>
        </p:txBody>
      </p:sp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6547"/>
            <a:ext cx="6923112" cy="585003"/>
          </a:xfrm>
        </p:spPr>
        <p:txBody>
          <a:bodyPr>
            <a:noAutofit/>
          </a:bodyPr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4451"/>
            <a:ext cx="1018456" cy="42920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7200" y="18270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Testliste in der Planungsphase erstellt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0" y="51470"/>
            <a:ext cx="5378909" cy="4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21</a:t>
            </a:r>
            <a:endParaRPr lang="de-DE" sz="12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75862" y="127560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Datenbankstruktur nachträglich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5862" y="19643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Artikel aus Warenkorb löschen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862" y="268208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Bestellung bearbeiten/löschen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2355" y="343584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Lieferkosten fehlen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Probleme im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22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31840" y="218573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Projektabschluss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99642"/>
            <a:ext cx="1559193" cy="1572296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756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23</a:t>
            </a:fld>
            <a:endParaRPr lang="de-DE" sz="12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9979271"/>
              </p:ext>
            </p:extLst>
          </p:nvPr>
        </p:nvGraphicFramePr>
        <p:xfrm>
          <a:off x="582958" y="1059582"/>
          <a:ext cx="713496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llipse 13"/>
          <p:cNvSpPr/>
          <p:nvPr/>
        </p:nvSpPr>
        <p:spPr>
          <a:xfrm>
            <a:off x="1259633" y="1995686"/>
            <a:ext cx="936104" cy="576064"/>
          </a:xfrm>
          <a:prstGeom prst="ellipse">
            <a:avLst/>
          </a:prstGeom>
          <a:noFill/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5233348" y="1851670"/>
            <a:ext cx="922827" cy="600472"/>
          </a:xfrm>
          <a:prstGeom prst="ellipse">
            <a:avLst/>
          </a:prstGeom>
          <a:noFill/>
          <a:ln>
            <a:solidFill>
              <a:srgbClr val="92D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24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9949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842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3" name="Textfeld 2"/>
          <p:cNvSpPr txBox="1"/>
          <p:nvPr/>
        </p:nvSpPr>
        <p:spPr>
          <a:xfrm>
            <a:off x="3674750" y="17101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+ 0,5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762926" y="30924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33CC33"/>
                </a:solidFill>
              </a:rPr>
              <a:t>-</a:t>
            </a:r>
            <a:r>
              <a:rPr lang="de-DE" sz="1200" b="1" dirty="0" smtClean="0">
                <a:solidFill>
                  <a:srgbClr val="33CC33"/>
                </a:solidFill>
              </a:rPr>
              <a:t> 0,5</a:t>
            </a:r>
            <a:endParaRPr lang="de-DE" sz="1200" b="1" dirty="0">
              <a:solidFill>
                <a:srgbClr val="33CC33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81588" y="3795886"/>
            <a:ext cx="1752758" cy="504056"/>
          </a:xfrm>
          <a:prstGeom prst="ellipse">
            <a:avLst/>
          </a:prstGeom>
          <a:noFill/>
          <a:ln>
            <a:solidFill>
              <a:srgbClr val="33CC33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25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548540" y="144546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Zeitplanung eingehalten</a:t>
            </a:r>
            <a:endParaRPr lang="de-DE" sz="2400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004048" y="126079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40485" y="2347392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Funktionalitäten umgesetzt</a:t>
            </a:r>
            <a:endParaRPr lang="de-DE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004048" y="216272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0345" y="324932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Projekt erfolgreich</a:t>
            </a:r>
            <a:endParaRPr lang="de-DE" sz="2400" dirty="0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004048" y="306465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45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pic>
        <p:nvPicPr>
          <p:cNvPr id="4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4" y="1652664"/>
            <a:ext cx="7120390" cy="2503262"/>
          </a:xfrm>
          <a:prstGeom prst="rect">
            <a:avLst/>
          </a:prstGeom>
        </p:spPr>
      </p:pic>
      <p:pic>
        <p:nvPicPr>
          <p:cNvPr id="5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96" y="1517130"/>
            <a:ext cx="2221054" cy="583027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4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Projektdefinition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168484" cy="1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5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189327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Fabian Küpper		</a:t>
            </a:r>
            <a:r>
              <a:rPr lang="de-DE" sz="2000" b="1" dirty="0" smtClean="0">
                <a:sym typeface="Wingdings" panose="05000000000000000000" pitchFamily="2" charset="2"/>
              </a:rPr>
              <a:t> Prozessbeobachter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Ricardo Furtado de Gois 	</a:t>
            </a:r>
            <a:r>
              <a:rPr lang="de-DE" sz="2000" b="1" dirty="0" smtClean="0">
                <a:sym typeface="Wingdings" panose="05000000000000000000" pitchFamily="2" charset="2"/>
              </a:rPr>
              <a:t> Projektleiter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730050" y="2392317"/>
            <a:ext cx="693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Pascal Lentz			</a:t>
            </a:r>
            <a:r>
              <a:rPr lang="de-DE" sz="2000" b="1" dirty="0" smtClean="0">
                <a:sym typeface="Wingdings" panose="05000000000000000000" pitchFamily="2" charset="2"/>
              </a:rPr>
              <a:t> Qualitätsmanager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30050" y="2891357"/>
            <a:ext cx="665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Julius Wartenberg		</a:t>
            </a:r>
            <a:r>
              <a:rPr lang="de-DE" sz="2000" b="1" dirty="0" smtClean="0">
                <a:sym typeface="Wingdings" panose="05000000000000000000" pitchFamily="2" charset="2"/>
              </a:rPr>
              <a:t> Chef-Entwickler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0050" y="3390397"/>
            <a:ext cx="787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Martin Fijalkowski		</a:t>
            </a:r>
            <a:r>
              <a:rPr lang="de-DE" sz="2000" b="1" dirty="0" smtClean="0">
                <a:sym typeface="Wingdings" panose="05000000000000000000" pitchFamily="2" charset="2"/>
              </a:rPr>
              <a:t> Unterstützung, Entwickler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248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2984207"/>
            <a:ext cx="57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Daten sind nicht zentral abgelegt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Alle Daten müssen manuell erfasst werden</a:t>
            </a:r>
            <a:endParaRPr lang="de-DE" sz="20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1018082" y="179217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Langsam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18082" y="2283718"/>
            <a:ext cx="368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Sehr Fehleranfällig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26138" y="3480771"/>
            <a:ext cx="47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Eventueller Verlust von Daten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1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Soll-Zustand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82958" y="142019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Alle Daten an zentraler Stelle speichern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82958" y="2844752"/>
            <a:ext cx="67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Arbeitsprozesse beschleunigen  /  Arbeitszeit einsparen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82958" y="360726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Kosteneinsparung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82958" y="21039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Fehlerquote verringern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52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657011"/>
          </a:xfrm>
        </p:spPr>
        <p:txBody>
          <a:bodyPr>
            <a:noAutofit/>
          </a:bodyPr>
          <a:lstStyle/>
          <a:p>
            <a:r>
              <a:rPr lang="de-DE" sz="3400" dirty="0" smtClean="0"/>
              <a:t>Wahl des Vorgehensmodells</a:t>
            </a:r>
            <a:endParaRPr lang="de-DE" sz="3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8</a:t>
            </a:fld>
            <a:endParaRPr lang="de-DE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81" y="1452953"/>
            <a:ext cx="1511558" cy="151216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823003" y="294128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Spiralmodell</a:t>
            </a:r>
            <a:endParaRPr lang="de-DE" sz="14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1" y="2209037"/>
            <a:ext cx="1780476" cy="137123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441541" y="3502963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V-Modell</a:t>
            </a:r>
            <a:endParaRPr lang="de-DE" sz="1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5" y="2209038"/>
            <a:ext cx="2074342" cy="125403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422270" y="3480385"/>
            <a:ext cx="154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Wasserfallmodell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60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4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4.5679E-6 L -0.29444 -0.0092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46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1.48148E-6 L -0.30451 0.07438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6973"/>
            <a:ext cx="7859216" cy="614577"/>
          </a:xfrm>
        </p:spPr>
        <p:txBody>
          <a:bodyPr>
            <a:noAutofit/>
          </a:bodyPr>
          <a:lstStyle/>
          <a:p>
            <a:r>
              <a:rPr lang="de-DE" dirty="0" smtClean="0"/>
              <a:t>Unser Wasserfallmodell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5" y="1516730"/>
            <a:ext cx="1858169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72156" y="1851211"/>
            <a:ext cx="1891932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43275" y="2192726"/>
            <a:ext cx="1917157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Abschluss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5536" y="2676525"/>
            <a:ext cx="1858169" cy="193871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Ist-Analyse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Soll-Konzept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Planungsdokumente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Pflichtenheft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Kostenplan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Testliste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472156" y="2711718"/>
            <a:ext cx="1891932" cy="122818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Benutzeroberfläche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Datenbank-Skript</a:t>
            </a:r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Codierung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543275" y="2711718"/>
            <a:ext cx="1958214" cy="5518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Soll-/Ist-Vergleich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Projektdokumentation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winkelte Verbindung 17"/>
          <p:cNvCxnSpPr>
            <a:stCxn id="12" idx="3"/>
            <a:endCxn id="13" idx="0"/>
          </p:cNvCxnSpPr>
          <p:nvPr/>
        </p:nvCxnSpPr>
        <p:spPr>
          <a:xfrm>
            <a:off x="2253704" y="1687488"/>
            <a:ext cx="2164418" cy="16372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3"/>
            <a:endCxn id="14" idx="0"/>
          </p:cNvCxnSpPr>
          <p:nvPr/>
        </p:nvCxnSpPr>
        <p:spPr>
          <a:xfrm>
            <a:off x="5364088" y="2021969"/>
            <a:ext cx="2137766" cy="17075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4" idx="1"/>
            <a:endCxn id="13" idx="2"/>
          </p:cNvCxnSpPr>
          <p:nvPr/>
        </p:nvCxnSpPr>
        <p:spPr>
          <a:xfrm rot="10800000">
            <a:off x="4418123" y="2192726"/>
            <a:ext cx="2125153" cy="170758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3" idx="1"/>
            <a:endCxn id="12" idx="2"/>
          </p:cNvCxnSpPr>
          <p:nvPr/>
        </p:nvCxnSpPr>
        <p:spPr>
          <a:xfrm rot="10800000">
            <a:off x="1324620" y="1858245"/>
            <a:ext cx="2147536" cy="163724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82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858</Words>
  <Application>Microsoft Office PowerPoint</Application>
  <PresentationFormat>Bildschirmpräsentation (16:9)</PresentationFormat>
  <Paragraphs>449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Wingdings</vt:lpstr>
      <vt:lpstr>Essenz</vt:lpstr>
      <vt:lpstr>Präsentation MSP</vt:lpstr>
      <vt:lpstr>Inhalt</vt:lpstr>
      <vt:lpstr>Projektumfeld</vt:lpstr>
      <vt:lpstr>Projekt</vt:lpstr>
      <vt:lpstr>Rollenverteilung</vt:lpstr>
      <vt:lpstr>Ist-Zustand</vt:lpstr>
      <vt:lpstr>Soll-Zustand</vt:lpstr>
      <vt:lpstr>Wahl des Vorgehensmodells</vt:lpstr>
      <vt:lpstr>Unser Wasserfallmodell</vt:lpstr>
      <vt:lpstr>Projekt</vt:lpstr>
      <vt:lpstr>Projektstrukturplan</vt:lpstr>
      <vt:lpstr>Zeitplanung</vt:lpstr>
      <vt:lpstr>Kostenplanung</vt:lpstr>
      <vt:lpstr>PowerPoint-Präsentation</vt:lpstr>
      <vt:lpstr>Kostenplanung</vt:lpstr>
      <vt:lpstr>Projekt</vt:lpstr>
      <vt:lpstr>Gewähltes Prinzip</vt:lpstr>
      <vt:lpstr>Datenbank-Modell</vt:lpstr>
      <vt:lpstr>Benutzeroberfläche</vt:lpstr>
      <vt:lpstr>Projektdurchführung</vt:lpstr>
      <vt:lpstr>Probleme im Ablauf</vt:lpstr>
      <vt:lpstr>Projekt</vt:lpstr>
      <vt:lpstr>Soll-/Ist-Vergleich: Zeit</vt:lpstr>
      <vt:lpstr>Soll-/Ist-Vergleich: Zeit</vt:lpstr>
      <vt:lpstr>Fazit</vt:lpstr>
    </vt:vector>
  </TitlesOfParts>
  <Company>Georg-Simon-Ohm 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 Tante Emma Laden</dc:title>
  <dc:creator>Pascal Lentz</dc:creator>
  <cp:lastModifiedBy>Ricardo Furtado de Gois</cp:lastModifiedBy>
  <cp:revision>221</cp:revision>
  <dcterms:created xsi:type="dcterms:W3CDTF">2017-06-14T07:59:08Z</dcterms:created>
  <dcterms:modified xsi:type="dcterms:W3CDTF">2017-06-23T13:57:45Z</dcterms:modified>
</cp:coreProperties>
</file>