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20" r:id="rId11"/>
    <p:sldId id="321" r:id="rId12"/>
    <p:sldId id="322" r:id="rId13"/>
    <p:sldId id="323" r:id="rId14"/>
    <p:sldId id="324" r:id="rId15"/>
    <p:sldId id="32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2"/>
    <p:restoredTop sz="94622"/>
  </p:normalViewPr>
  <p:slideViewPr>
    <p:cSldViewPr snapToGrid="0">
      <p:cViewPr varScale="1">
        <p:scale>
          <a:sx n="156" d="100"/>
          <a:sy n="156" d="100"/>
        </p:scale>
        <p:origin x="176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4566-B697-7449-AAD7-BDC9ED785DBA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A6A95-E088-1E46-8BA8-27175564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9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A6A95-E088-1E46-8BA8-27175564D1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9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44599"/>
            <a:ext cx="9144000" cy="498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14" descr="blue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4774987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37" y="4688041"/>
            <a:ext cx="735748" cy="412017"/>
          </a:xfrm>
          <a:prstGeom prst="rect">
            <a:avLst/>
          </a:prstGeom>
        </p:spPr>
      </p:pic>
      <p:pic>
        <p:nvPicPr>
          <p:cNvPr id="13" name="Picture 2" descr="mage result for se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t="12632" r="63771" b="4878"/>
          <a:stretch/>
        </p:blipFill>
        <p:spPr bwMode="auto">
          <a:xfrm>
            <a:off x="457201" y="4680645"/>
            <a:ext cx="615647" cy="42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72848" y="463058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SUL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smtClean="0">
                <a:solidFill>
                  <a:schemeClr val="accent2">
                    <a:lumMod val="75000"/>
                  </a:schemeClr>
                </a:solidFill>
              </a:rPr>
              <a:t>2017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7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B0D3-0D5B-48BB-9850-7954859726B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C2FA-C8B2-4508-8D75-EF6B98C9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Uma </a:t>
            </a:r>
            <a:r>
              <a:rPr lang="en-US" dirty="0" err="1"/>
              <a:t>Jornada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</a:t>
            </a:r>
            <a:r>
              <a:rPr lang="en-US" dirty="0" smtClean="0"/>
              <a:t>dos</a:t>
            </a:r>
            <a:br>
              <a:rPr lang="en-US" dirty="0" smtClean="0"/>
            </a:br>
            <a:r>
              <a:rPr lang="en-US" dirty="0" smtClean="0"/>
              <a:t>Micro-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Mídia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Washington Cabral</a:t>
            </a:r>
          </a:p>
          <a:p>
            <a:r>
              <a:rPr lang="en-US" sz="1800" b="1" dirty="0" smtClean="0"/>
              <a:t>Client Technology Advisor</a:t>
            </a:r>
          </a:p>
          <a:p>
            <a:r>
              <a:rPr lang="en-US" sz="1800" b="1" dirty="0" smtClean="0"/>
              <a:t>Media &amp; Entertainment</a:t>
            </a:r>
          </a:p>
          <a:p>
            <a:r>
              <a:rPr lang="en-US" sz="1800" dirty="0" err="1" smtClean="0"/>
              <a:t>wcabral@br.ibm.com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47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32707" y="940684"/>
            <a:ext cx="3254526" cy="1210255"/>
            <a:chOff x="457200" y="1601991"/>
            <a:chExt cx="3254526" cy="1210255"/>
          </a:xfrm>
        </p:grpSpPr>
        <p:grpSp>
          <p:nvGrpSpPr>
            <p:cNvPr id="2" name="Group 1"/>
            <p:cNvGrpSpPr/>
            <p:nvPr/>
          </p:nvGrpSpPr>
          <p:grpSpPr>
            <a:xfrm>
              <a:off x="457200" y="1601992"/>
              <a:ext cx="757992" cy="1210254"/>
              <a:chOff x="457200" y="1601992"/>
              <a:chExt cx="757992" cy="12102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48627" y="1697164"/>
                <a:ext cx="375139" cy="37513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redefined Process 12"/>
              <p:cNvSpPr>
                <a:spLocks noChangeAspect="1"/>
              </p:cNvSpPr>
              <p:nvPr/>
            </p:nvSpPr>
            <p:spPr>
              <a:xfrm>
                <a:off x="457202" y="1601992"/>
                <a:ext cx="757990" cy="565484"/>
              </a:xfrm>
              <a:prstGeom prst="flowChartPredefinedProcess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48626" y="2341935"/>
                <a:ext cx="375139" cy="37513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redefined Process 16"/>
              <p:cNvSpPr>
                <a:spLocks noChangeAspect="1"/>
              </p:cNvSpPr>
              <p:nvPr/>
            </p:nvSpPr>
            <p:spPr>
              <a:xfrm>
                <a:off x="457200" y="2246762"/>
                <a:ext cx="757990" cy="565484"/>
              </a:xfrm>
              <a:prstGeom prst="flowChartPredefinedProcess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289380" y="1601991"/>
              <a:ext cx="2422346" cy="565485"/>
              <a:chOff x="1289380" y="1601991"/>
              <a:chExt cx="2422346" cy="565485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480805" y="1698551"/>
                <a:ext cx="375139" cy="37513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Predefined Process 17"/>
              <p:cNvSpPr>
                <a:spLocks noChangeAspect="1"/>
              </p:cNvSpPr>
              <p:nvPr/>
            </p:nvSpPr>
            <p:spPr>
              <a:xfrm>
                <a:off x="1289380" y="1601992"/>
                <a:ext cx="757990" cy="565484"/>
              </a:xfrm>
              <a:prstGeom prst="flowChartPredefinedProcess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312670" y="1697164"/>
                <a:ext cx="375139" cy="37513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145161" y="1697164"/>
                <a:ext cx="375139" cy="37513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redefined Process 20"/>
              <p:cNvSpPr>
                <a:spLocks noChangeAspect="1"/>
              </p:cNvSpPr>
              <p:nvPr/>
            </p:nvSpPr>
            <p:spPr>
              <a:xfrm>
                <a:off x="2121558" y="1601991"/>
                <a:ext cx="757990" cy="565484"/>
              </a:xfrm>
              <a:prstGeom prst="flowChartPredefinedProcess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Predefined Process 21"/>
              <p:cNvSpPr>
                <a:spLocks noChangeAspect="1"/>
              </p:cNvSpPr>
              <p:nvPr/>
            </p:nvSpPr>
            <p:spPr>
              <a:xfrm>
                <a:off x="2953736" y="1601991"/>
                <a:ext cx="757990" cy="565484"/>
              </a:xfrm>
              <a:prstGeom prst="flowChartPredefinedProcess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432707" y="723128"/>
            <a:ext cx="3254526" cy="16927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Media Transcoding Service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61554" y="1233377"/>
            <a:ext cx="375139" cy="37513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61554" y="1743626"/>
            <a:ext cx="375139" cy="375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61554" y="723128"/>
            <a:ext cx="375139" cy="3751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1553" y="2764124"/>
            <a:ext cx="375139" cy="3751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61554" y="2253875"/>
            <a:ext cx="375139" cy="3751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36692" y="741200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Queue manager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36692" y="1269683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Media moving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6691" y="180223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rules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6690" y="2311167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2909" y="2820888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Media processing engine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Predefined Process 33"/>
          <p:cNvSpPr/>
          <p:nvPr/>
        </p:nvSpPr>
        <p:spPr>
          <a:xfrm>
            <a:off x="7402307" y="741627"/>
            <a:ext cx="1477107" cy="1101969"/>
          </a:xfrm>
          <a:prstGeom prst="flowChartPredefined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264887" y="1585455"/>
            <a:ext cx="757990" cy="565484"/>
            <a:chOff x="1289380" y="2246762"/>
            <a:chExt cx="757990" cy="565484"/>
          </a:xfrm>
        </p:grpSpPr>
        <p:sp>
          <p:nvSpPr>
            <p:cNvPr id="35" name="Oval 34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redefined Process 35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97065" y="1580993"/>
            <a:ext cx="757990" cy="565484"/>
            <a:chOff x="1289380" y="2246762"/>
            <a:chExt cx="757990" cy="565484"/>
          </a:xfrm>
        </p:grpSpPr>
        <p:sp>
          <p:nvSpPr>
            <p:cNvPr id="42" name="Oval 41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redefined Process 42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29243" y="1580993"/>
            <a:ext cx="757990" cy="565484"/>
            <a:chOff x="1289380" y="2246762"/>
            <a:chExt cx="757990" cy="565484"/>
          </a:xfrm>
        </p:grpSpPr>
        <p:sp>
          <p:nvSpPr>
            <p:cNvPr id="45" name="Oval 44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redefined Process 45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64887" y="2205035"/>
            <a:ext cx="757990" cy="565484"/>
            <a:chOff x="1289380" y="2246762"/>
            <a:chExt cx="757990" cy="565484"/>
          </a:xfrm>
        </p:grpSpPr>
        <p:sp>
          <p:nvSpPr>
            <p:cNvPr id="48" name="Oval 47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redefined Process 48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97065" y="2200573"/>
            <a:ext cx="757990" cy="565484"/>
            <a:chOff x="1289380" y="2246762"/>
            <a:chExt cx="757990" cy="565484"/>
          </a:xfrm>
        </p:grpSpPr>
        <p:sp>
          <p:nvSpPr>
            <p:cNvPr id="51" name="Oval 50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redefined Process 51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29243" y="2200573"/>
            <a:ext cx="757990" cy="565484"/>
            <a:chOff x="1289380" y="2246762"/>
            <a:chExt cx="757990" cy="565484"/>
          </a:xfrm>
        </p:grpSpPr>
        <p:sp>
          <p:nvSpPr>
            <p:cNvPr id="54" name="Oval 53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redefined Process 54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16" y="2198640"/>
            <a:ext cx="757990" cy="565484"/>
            <a:chOff x="459509" y="2859947"/>
            <a:chExt cx="757990" cy="565484"/>
          </a:xfrm>
        </p:grpSpPr>
        <p:sp>
          <p:nvSpPr>
            <p:cNvPr id="56" name="Oval 55"/>
            <p:cNvSpPr/>
            <p:nvPr/>
          </p:nvSpPr>
          <p:spPr>
            <a:xfrm>
              <a:off x="650935" y="2955120"/>
              <a:ext cx="375139" cy="37513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redefined Process 56"/>
            <p:cNvSpPr>
              <a:spLocks noChangeAspect="1"/>
            </p:cNvSpPr>
            <p:nvPr/>
          </p:nvSpPr>
          <p:spPr>
            <a:xfrm>
              <a:off x="459509" y="2859947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2708" y="2822572"/>
            <a:ext cx="757990" cy="565484"/>
            <a:chOff x="457201" y="3483879"/>
            <a:chExt cx="757990" cy="565484"/>
          </a:xfrm>
        </p:grpSpPr>
        <p:sp>
          <p:nvSpPr>
            <p:cNvPr id="59" name="Oval 58"/>
            <p:cNvSpPr/>
            <p:nvPr/>
          </p:nvSpPr>
          <p:spPr>
            <a:xfrm>
              <a:off x="648626" y="3579051"/>
              <a:ext cx="375139" cy="3751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redefined Process 59"/>
            <p:cNvSpPr>
              <a:spLocks noChangeAspect="1"/>
            </p:cNvSpPr>
            <p:nvPr/>
          </p:nvSpPr>
          <p:spPr>
            <a:xfrm>
              <a:off x="457201" y="3483879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264573" y="2822572"/>
            <a:ext cx="757990" cy="565484"/>
            <a:chOff x="459509" y="2859947"/>
            <a:chExt cx="757990" cy="565484"/>
          </a:xfrm>
        </p:grpSpPr>
        <p:sp>
          <p:nvSpPr>
            <p:cNvPr id="63" name="Oval 62"/>
            <p:cNvSpPr/>
            <p:nvPr/>
          </p:nvSpPr>
          <p:spPr>
            <a:xfrm>
              <a:off x="650935" y="2955120"/>
              <a:ext cx="375139" cy="37513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redefined Process 63"/>
            <p:cNvSpPr>
              <a:spLocks noChangeAspect="1"/>
            </p:cNvSpPr>
            <p:nvPr/>
          </p:nvSpPr>
          <p:spPr>
            <a:xfrm>
              <a:off x="459509" y="2859947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6752" y="2822571"/>
            <a:ext cx="757990" cy="565484"/>
            <a:chOff x="2121245" y="3483878"/>
            <a:chExt cx="757990" cy="565484"/>
          </a:xfrm>
        </p:grpSpPr>
        <p:sp>
          <p:nvSpPr>
            <p:cNvPr id="65" name="Oval 64"/>
            <p:cNvSpPr/>
            <p:nvPr/>
          </p:nvSpPr>
          <p:spPr>
            <a:xfrm>
              <a:off x="2312670" y="3579051"/>
              <a:ext cx="375139" cy="37513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redefined Process 65"/>
            <p:cNvSpPr>
              <a:spLocks noChangeAspect="1"/>
            </p:cNvSpPr>
            <p:nvPr/>
          </p:nvSpPr>
          <p:spPr>
            <a:xfrm>
              <a:off x="2121245" y="3483878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928617" y="2820153"/>
            <a:ext cx="757990" cy="565484"/>
            <a:chOff x="1289380" y="2246762"/>
            <a:chExt cx="757990" cy="565484"/>
          </a:xfrm>
        </p:grpSpPr>
        <p:sp>
          <p:nvSpPr>
            <p:cNvPr id="69" name="Oval 68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redefined Process 69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432707" y="3434443"/>
            <a:ext cx="32539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501493" y="1031421"/>
            <a:ext cx="757990" cy="565484"/>
            <a:chOff x="1289380" y="2246762"/>
            <a:chExt cx="757990" cy="565484"/>
          </a:xfrm>
        </p:grpSpPr>
        <p:sp>
          <p:nvSpPr>
            <p:cNvPr id="40" name="Oval 39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redefined Process 40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01493" y="1650567"/>
            <a:ext cx="757990" cy="565484"/>
            <a:chOff x="1289380" y="2246762"/>
            <a:chExt cx="757990" cy="565484"/>
          </a:xfrm>
        </p:grpSpPr>
        <p:sp>
          <p:nvSpPr>
            <p:cNvPr id="43" name="Oval 42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redefined Process 43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37178" y="1682512"/>
            <a:ext cx="757990" cy="565484"/>
            <a:chOff x="457201" y="3483879"/>
            <a:chExt cx="757990" cy="565484"/>
          </a:xfrm>
        </p:grpSpPr>
        <p:sp>
          <p:nvSpPr>
            <p:cNvPr id="46" name="Oval 45"/>
            <p:cNvSpPr/>
            <p:nvPr/>
          </p:nvSpPr>
          <p:spPr>
            <a:xfrm>
              <a:off x="648626" y="3579051"/>
              <a:ext cx="375139" cy="3751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redefined Process 46"/>
            <p:cNvSpPr>
              <a:spLocks noChangeAspect="1"/>
            </p:cNvSpPr>
            <p:nvPr/>
          </p:nvSpPr>
          <p:spPr>
            <a:xfrm>
              <a:off x="457201" y="3483879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04178" y="2775996"/>
            <a:ext cx="757990" cy="565484"/>
            <a:chOff x="459509" y="2859947"/>
            <a:chExt cx="757990" cy="565484"/>
          </a:xfrm>
        </p:grpSpPr>
        <p:sp>
          <p:nvSpPr>
            <p:cNvPr id="49" name="Oval 48"/>
            <p:cNvSpPr/>
            <p:nvPr/>
          </p:nvSpPr>
          <p:spPr>
            <a:xfrm>
              <a:off x="650935" y="2955120"/>
              <a:ext cx="375139" cy="37513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redefined Process 49"/>
            <p:cNvSpPr>
              <a:spLocks noChangeAspect="1"/>
            </p:cNvSpPr>
            <p:nvPr/>
          </p:nvSpPr>
          <p:spPr>
            <a:xfrm>
              <a:off x="459509" y="2859947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00865" y="2888858"/>
            <a:ext cx="757990" cy="565484"/>
            <a:chOff x="1289380" y="2246762"/>
            <a:chExt cx="757990" cy="565484"/>
          </a:xfrm>
        </p:grpSpPr>
        <p:sp>
          <p:nvSpPr>
            <p:cNvPr id="52" name="Oval 51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redefined Process 52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337178" y="2308579"/>
            <a:ext cx="757990" cy="565484"/>
            <a:chOff x="457201" y="3483879"/>
            <a:chExt cx="757990" cy="565484"/>
          </a:xfrm>
        </p:grpSpPr>
        <p:sp>
          <p:nvSpPr>
            <p:cNvPr id="70" name="Oval 69"/>
            <p:cNvSpPr/>
            <p:nvPr/>
          </p:nvSpPr>
          <p:spPr>
            <a:xfrm>
              <a:off x="648626" y="3579051"/>
              <a:ext cx="375139" cy="3751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redefined Process 70"/>
            <p:cNvSpPr>
              <a:spLocks noChangeAspect="1"/>
            </p:cNvSpPr>
            <p:nvPr/>
          </p:nvSpPr>
          <p:spPr>
            <a:xfrm>
              <a:off x="457201" y="3483879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61178" y="678485"/>
            <a:ext cx="757990" cy="565484"/>
            <a:chOff x="1289380" y="1601992"/>
            <a:chExt cx="757990" cy="565484"/>
          </a:xfrm>
        </p:grpSpPr>
        <p:sp>
          <p:nvSpPr>
            <p:cNvPr id="72" name="Oval 71"/>
            <p:cNvSpPr/>
            <p:nvPr/>
          </p:nvSpPr>
          <p:spPr>
            <a:xfrm>
              <a:off x="1480805" y="1698551"/>
              <a:ext cx="375139" cy="3751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redefined Process 72"/>
            <p:cNvSpPr>
              <a:spLocks noChangeAspect="1"/>
            </p:cNvSpPr>
            <p:nvPr/>
          </p:nvSpPr>
          <p:spPr>
            <a:xfrm>
              <a:off x="1289380" y="160199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01179" y="2269713"/>
            <a:ext cx="757990" cy="565484"/>
            <a:chOff x="1289380" y="2246762"/>
            <a:chExt cx="757990" cy="565484"/>
          </a:xfrm>
        </p:grpSpPr>
        <p:sp>
          <p:nvSpPr>
            <p:cNvPr id="75" name="Oval 74"/>
            <p:cNvSpPr/>
            <p:nvPr/>
          </p:nvSpPr>
          <p:spPr>
            <a:xfrm>
              <a:off x="1480492" y="2341935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redefined Process 75"/>
            <p:cNvSpPr>
              <a:spLocks noChangeAspect="1"/>
            </p:cNvSpPr>
            <p:nvPr/>
          </p:nvSpPr>
          <p:spPr>
            <a:xfrm>
              <a:off x="1289380" y="224676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861178" y="1297749"/>
            <a:ext cx="757990" cy="565484"/>
            <a:chOff x="1289380" y="1601992"/>
            <a:chExt cx="757990" cy="565484"/>
          </a:xfrm>
        </p:grpSpPr>
        <p:sp>
          <p:nvSpPr>
            <p:cNvPr id="78" name="Oval 77"/>
            <p:cNvSpPr/>
            <p:nvPr/>
          </p:nvSpPr>
          <p:spPr>
            <a:xfrm>
              <a:off x="1480805" y="1698551"/>
              <a:ext cx="375139" cy="3751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redefined Process 78"/>
            <p:cNvSpPr>
              <a:spLocks noChangeAspect="1"/>
            </p:cNvSpPr>
            <p:nvPr/>
          </p:nvSpPr>
          <p:spPr>
            <a:xfrm>
              <a:off x="1289380" y="1601992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004178" y="3389378"/>
            <a:ext cx="757990" cy="565484"/>
            <a:chOff x="459509" y="2859947"/>
            <a:chExt cx="757990" cy="565484"/>
          </a:xfrm>
        </p:grpSpPr>
        <p:sp>
          <p:nvSpPr>
            <p:cNvPr id="81" name="Oval 80"/>
            <p:cNvSpPr/>
            <p:nvPr/>
          </p:nvSpPr>
          <p:spPr>
            <a:xfrm>
              <a:off x="650935" y="2955120"/>
              <a:ext cx="375139" cy="37513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redefined Process 81"/>
            <p:cNvSpPr>
              <a:spLocks noChangeAspect="1"/>
            </p:cNvSpPr>
            <p:nvPr/>
          </p:nvSpPr>
          <p:spPr>
            <a:xfrm>
              <a:off x="459509" y="2859947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/>
          <p:cNvSpPr/>
          <p:nvPr/>
        </p:nvSpPr>
        <p:spPr>
          <a:xfrm>
            <a:off x="5162903" y="773658"/>
            <a:ext cx="375139" cy="3751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redefined Process 83"/>
          <p:cNvSpPr>
            <a:spLocks noChangeAspect="1"/>
          </p:cNvSpPr>
          <p:nvPr/>
        </p:nvSpPr>
        <p:spPr>
          <a:xfrm>
            <a:off x="4971478" y="678485"/>
            <a:ext cx="757990" cy="565484"/>
          </a:xfrm>
          <a:prstGeom prst="flowChartPredefined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4004178" y="2162614"/>
            <a:ext cx="757990" cy="565484"/>
            <a:chOff x="459509" y="2859947"/>
            <a:chExt cx="757990" cy="565484"/>
          </a:xfrm>
        </p:grpSpPr>
        <p:sp>
          <p:nvSpPr>
            <p:cNvPr id="86" name="Oval 85"/>
            <p:cNvSpPr/>
            <p:nvPr/>
          </p:nvSpPr>
          <p:spPr>
            <a:xfrm>
              <a:off x="650935" y="2955120"/>
              <a:ext cx="375139" cy="37513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redefined Process 86"/>
            <p:cNvSpPr>
              <a:spLocks noChangeAspect="1"/>
            </p:cNvSpPr>
            <p:nvPr/>
          </p:nvSpPr>
          <p:spPr>
            <a:xfrm>
              <a:off x="459509" y="2859947"/>
              <a:ext cx="757990" cy="565484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47" idx="3"/>
            <a:endCxn id="73" idx="1"/>
          </p:cNvCxnSpPr>
          <p:nvPr/>
        </p:nvCxnSpPr>
        <p:spPr>
          <a:xfrm flipV="1">
            <a:off x="2095168" y="961227"/>
            <a:ext cx="766010" cy="100402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7" idx="3"/>
            <a:endCxn id="79" idx="1"/>
          </p:cNvCxnSpPr>
          <p:nvPr/>
        </p:nvCxnSpPr>
        <p:spPr>
          <a:xfrm flipV="1">
            <a:off x="2095168" y="1580491"/>
            <a:ext cx="766010" cy="38476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7" idx="3"/>
            <a:endCxn id="87" idx="1"/>
          </p:cNvCxnSpPr>
          <p:nvPr/>
        </p:nvCxnSpPr>
        <p:spPr>
          <a:xfrm>
            <a:off x="2095168" y="1965254"/>
            <a:ext cx="1909010" cy="4801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1"/>
            <a:endCxn id="73" idx="3"/>
          </p:cNvCxnSpPr>
          <p:nvPr/>
        </p:nvCxnSpPr>
        <p:spPr>
          <a:xfrm flipH="1">
            <a:off x="3619168" y="961227"/>
            <a:ext cx="135231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4" idx="1"/>
            <a:endCxn id="79" idx="3"/>
          </p:cNvCxnSpPr>
          <p:nvPr/>
        </p:nvCxnSpPr>
        <p:spPr>
          <a:xfrm flipH="1">
            <a:off x="3619168" y="961227"/>
            <a:ext cx="1352310" cy="61926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1" idx="3"/>
            <a:endCxn id="87" idx="1"/>
          </p:cNvCxnSpPr>
          <p:nvPr/>
        </p:nvCxnSpPr>
        <p:spPr>
          <a:xfrm flipV="1">
            <a:off x="2095168" y="2445356"/>
            <a:ext cx="1909010" cy="1459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1" idx="3"/>
            <a:endCxn id="50" idx="1"/>
          </p:cNvCxnSpPr>
          <p:nvPr/>
        </p:nvCxnSpPr>
        <p:spPr>
          <a:xfrm>
            <a:off x="2095168" y="2591321"/>
            <a:ext cx="1909010" cy="4674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1" idx="3"/>
            <a:endCxn id="82" idx="1"/>
          </p:cNvCxnSpPr>
          <p:nvPr/>
        </p:nvCxnSpPr>
        <p:spPr>
          <a:xfrm>
            <a:off x="2095168" y="2591321"/>
            <a:ext cx="1909010" cy="108079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7" idx="3"/>
            <a:endCxn id="41" idx="1"/>
          </p:cNvCxnSpPr>
          <p:nvPr/>
        </p:nvCxnSpPr>
        <p:spPr>
          <a:xfrm flipV="1">
            <a:off x="4762168" y="1314163"/>
            <a:ext cx="1739325" cy="113119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7" idx="3"/>
            <a:endCxn id="44" idx="1"/>
          </p:cNvCxnSpPr>
          <p:nvPr/>
        </p:nvCxnSpPr>
        <p:spPr>
          <a:xfrm flipV="1">
            <a:off x="4762168" y="1933309"/>
            <a:ext cx="1739325" cy="5120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0" idx="3"/>
            <a:endCxn id="76" idx="1"/>
          </p:cNvCxnSpPr>
          <p:nvPr/>
        </p:nvCxnSpPr>
        <p:spPr>
          <a:xfrm flipV="1">
            <a:off x="4762168" y="2552455"/>
            <a:ext cx="1739011" cy="5062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2" idx="3"/>
            <a:endCxn id="53" idx="1"/>
          </p:cNvCxnSpPr>
          <p:nvPr/>
        </p:nvCxnSpPr>
        <p:spPr>
          <a:xfrm flipV="1">
            <a:off x="4762168" y="3171600"/>
            <a:ext cx="1738697" cy="5005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cument 119"/>
          <p:cNvSpPr/>
          <p:nvPr/>
        </p:nvSpPr>
        <p:spPr>
          <a:xfrm>
            <a:off x="197121" y="2111217"/>
            <a:ext cx="764134" cy="480103"/>
          </a:xfrm>
          <a:prstGeom prst="flowChartDocumen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1080p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3Mbps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Document 122"/>
          <p:cNvSpPr/>
          <p:nvPr/>
        </p:nvSpPr>
        <p:spPr>
          <a:xfrm>
            <a:off x="7796893" y="676207"/>
            <a:ext cx="764134" cy="480103"/>
          </a:xfrm>
          <a:prstGeom prst="flowChartDocumen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1080p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3Mbps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Document 123"/>
          <p:cNvSpPr/>
          <p:nvPr/>
        </p:nvSpPr>
        <p:spPr>
          <a:xfrm>
            <a:off x="7796893" y="1349835"/>
            <a:ext cx="764134" cy="480103"/>
          </a:xfrm>
          <a:prstGeom prst="flowChartDocumen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720p</a:t>
            </a:r>
          </a:p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Mbps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Document 124"/>
          <p:cNvSpPr/>
          <p:nvPr/>
        </p:nvSpPr>
        <p:spPr>
          <a:xfrm>
            <a:off x="7796893" y="2023463"/>
            <a:ext cx="764134" cy="480103"/>
          </a:xfrm>
          <a:prstGeom prst="flowChartDocumen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480p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1Mbps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6" name="Document 125"/>
          <p:cNvSpPr/>
          <p:nvPr/>
        </p:nvSpPr>
        <p:spPr>
          <a:xfrm>
            <a:off x="7796893" y="2697091"/>
            <a:ext cx="764134" cy="480103"/>
          </a:xfrm>
          <a:prstGeom prst="flowChartDocumen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360p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900Kbps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7" name="Document 126"/>
          <p:cNvSpPr/>
          <p:nvPr/>
        </p:nvSpPr>
        <p:spPr>
          <a:xfrm>
            <a:off x="7796893" y="3370718"/>
            <a:ext cx="764134" cy="480103"/>
          </a:xfrm>
          <a:prstGeom prst="flowChartDocumen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240p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400Kbps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8" name="Straight Arrow Connector 127"/>
          <p:cNvCxnSpPr>
            <a:stCxn id="41" idx="3"/>
            <a:endCxn id="123" idx="1"/>
          </p:cNvCxnSpPr>
          <p:nvPr/>
        </p:nvCxnSpPr>
        <p:spPr>
          <a:xfrm flipV="1">
            <a:off x="7259483" y="916259"/>
            <a:ext cx="537410" cy="3979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41" idx="3"/>
            <a:endCxn id="124" idx="1"/>
          </p:cNvCxnSpPr>
          <p:nvPr/>
        </p:nvCxnSpPr>
        <p:spPr>
          <a:xfrm>
            <a:off x="7259483" y="1314163"/>
            <a:ext cx="537410" cy="2757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44" idx="3"/>
            <a:endCxn id="124" idx="1"/>
          </p:cNvCxnSpPr>
          <p:nvPr/>
        </p:nvCxnSpPr>
        <p:spPr>
          <a:xfrm flipV="1">
            <a:off x="7259483" y="1589887"/>
            <a:ext cx="537410" cy="3434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6" idx="3"/>
            <a:endCxn id="125" idx="1"/>
          </p:cNvCxnSpPr>
          <p:nvPr/>
        </p:nvCxnSpPr>
        <p:spPr>
          <a:xfrm flipV="1">
            <a:off x="7259169" y="2263515"/>
            <a:ext cx="537724" cy="28894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6" idx="3"/>
            <a:endCxn id="126" idx="1"/>
          </p:cNvCxnSpPr>
          <p:nvPr/>
        </p:nvCxnSpPr>
        <p:spPr>
          <a:xfrm>
            <a:off x="7259169" y="2552455"/>
            <a:ext cx="537724" cy="3846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3" idx="3"/>
            <a:endCxn id="127" idx="1"/>
          </p:cNvCxnSpPr>
          <p:nvPr/>
        </p:nvCxnSpPr>
        <p:spPr>
          <a:xfrm>
            <a:off x="7258855" y="3171600"/>
            <a:ext cx="538038" cy="43917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72725" y="910381"/>
            <a:ext cx="1531017" cy="164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mage result for rest api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56068" r="674" b="14744"/>
          <a:stretch/>
        </p:blipFill>
        <p:spPr bwMode="auto">
          <a:xfrm>
            <a:off x="841867" y="686929"/>
            <a:ext cx="526650" cy="1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age result for message queu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4" t="23473" r="6486" b="24071"/>
          <a:stretch/>
        </p:blipFill>
        <p:spPr bwMode="auto">
          <a:xfrm>
            <a:off x="871851" y="945604"/>
            <a:ext cx="466682" cy="2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2" y="-1"/>
            <a:ext cx="7625443" cy="4617951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0" y="4386406"/>
            <a:ext cx="5105400" cy="231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smtClean="0"/>
              <a:t>Fonte: </a:t>
            </a:r>
            <a:r>
              <a:rPr lang="en-US" sz="1000" dirty="0" smtClean="0"/>
              <a:t>Patterns of Resilience - </a:t>
            </a:r>
            <a:r>
              <a:rPr lang="en-US" sz="1000" dirty="0"/>
              <a:t>Uwe Friedrichsen - http://</a:t>
            </a:r>
            <a:r>
              <a:rPr lang="en-US" sz="1000" dirty="0" err="1"/>
              <a:t>slideshare.net</a:t>
            </a:r>
            <a:r>
              <a:rPr lang="en-US" sz="1000" dirty="0"/>
              <a:t>/</a:t>
            </a:r>
            <a:r>
              <a:rPr lang="en-US" sz="1000" dirty="0" err="1"/>
              <a:t>ufried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075042" cy="8715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jornada</a:t>
            </a:r>
            <a:r>
              <a:rPr lang="en-US" dirty="0" smtClean="0"/>
              <a:t> que </a:t>
            </a:r>
            <a:r>
              <a:rPr lang="en-US" dirty="0" err="1" smtClean="0"/>
              <a:t>vai</a:t>
            </a:r>
            <a:r>
              <a:rPr lang="en-US" dirty="0" smtClean="0"/>
              <a:t> vale a </a:t>
            </a:r>
            <a:r>
              <a:rPr lang="en-US" dirty="0" err="1" smtClean="0"/>
              <a:t>pena</a:t>
            </a:r>
            <a:r>
              <a:rPr lang="en-US" dirty="0" smtClean="0"/>
              <a:t>. A </a:t>
            </a:r>
            <a:r>
              <a:rPr lang="en-US" dirty="0" err="1" smtClean="0"/>
              <a:t>medida</a:t>
            </a:r>
            <a:r>
              <a:rPr lang="en-US" dirty="0" smtClean="0"/>
              <a:t> que </a:t>
            </a:r>
            <a:r>
              <a:rPr lang="en-US" dirty="0" err="1" smtClean="0"/>
              <a:t>alcançarmos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novo </a:t>
            </a:r>
            <a:r>
              <a:rPr lang="en-US" dirty="0" err="1" smtClean="0"/>
              <a:t>modelo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075042" cy="3518297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As </a:t>
            </a:r>
            <a:r>
              <a:rPr lang="en-US" sz="1600" dirty="0" err="1" smtClean="0"/>
              <a:t>barreira</a:t>
            </a:r>
            <a:r>
              <a:rPr lang="en-US" sz="1600" dirty="0" err="1" smtClean="0"/>
              <a:t>s</a:t>
            </a:r>
            <a:r>
              <a:rPr lang="en-US" sz="1600" dirty="0" smtClean="0"/>
              <a:t> </a:t>
            </a:r>
            <a:r>
              <a:rPr lang="en-US" sz="1600" dirty="0" err="1" smtClean="0"/>
              <a:t>existentes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desenvolvimento</a:t>
            </a:r>
            <a:r>
              <a:rPr lang="en-US" sz="1600" dirty="0" smtClean="0"/>
              <a:t> de </a:t>
            </a:r>
            <a:r>
              <a:rPr lang="en-US" sz="1600" dirty="0" err="1" smtClean="0"/>
              <a:t>novos</a:t>
            </a:r>
            <a:r>
              <a:rPr lang="en-US" sz="1600" dirty="0" smtClean="0"/>
              <a:t> </a:t>
            </a:r>
            <a:r>
              <a:rPr lang="en-US" sz="1600" dirty="0" err="1" smtClean="0"/>
              <a:t>modelos</a:t>
            </a:r>
            <a:r>
              <a:rPr lang="en-US" sz="1600" dirty="0" smtClean="0"/>
              <a:t> de </a:t>
            </a:r>
            <a:r>
              <a:rPr lang="en-US" sz="1600" dirty="0" err="1" smtClean="0"/>
              <a:t>negócios</a:t>
            </a:r>
            <a:r>
              <a:rPr lang="en-US" sz="1600" dirty="0" smtClean="0"/>
              <a:t>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rompidas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haverá</a:t>
            </a:r>
            <a:r>
              <a:rPr lang="en-US" sz="1600" dirty="0" smtClean="0"/>
              <a:t> </a:t>
            </a:r>
            <a:r>
              <a:rPr lang="en-US" sz="1600" dirty="0" err="1" smtClean="0"/>
              <a:t>limite</a:t>
            </a:r>
            <a:r>
              <a:rPr lang="en-US" sz="1600" dirty="0" smtClean="0"/>
              <a:t> </a:t>
            </a:r>
            <a:r>
              <a:rPr lang="en-US" sz="1600" dirty="0" err="1" smtClean="0"/>
              <a:t>geográfico</a:t>
            </a:r>
            <a:r>
              <a:rPr lang="en-US" sz="1600" dirty="0" smtClean="0"/>
              <a:t> que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poderá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alcançado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Será</a:t>
            </a:r>
            <a:r>
              <a:rPr lang="en-US" sz="1600" dirty="0" smtClean="0"/>
              <a:t> mas simples </a:t>
            </a:r>
            <a:r>
              <a:rPr lang="en-US" sz="1600" dirty="0" err="1" smtClean="0"/>
              <a:t>desenvolver</a:t>
            </a:r>
            <a:r>
              <a:rPr lang="en-US" sz="1600" dirty="0" smtClean="0"/>
              <a:t> </a:t>
            </a:r>
            <a:r>
              <a:rPr lang="en-US" sz="1600" dirty="0" err="1" smtClean="0"/>
              <a:t>modelos</a:t>
            </a:r>
            <a:r>
              <a:rPr lang="en-US" sz="1600" dirty="0" smtClean="0"/>
              <a:t> </a:t>
            </a:r>
            <a:r>
              <a:rPr lang="en-US" sz="1600" dirty="0" err="1" smtClean="0"/>
              <a:t>financeiros</a:t>
            </a:r>
            <a:r>
              <a:rPr lang="en-US" sz="1600" dirty="0" smtClean="0"/>
              <a:t> </a:t>
            </a:r>
            <a:r>
              <a:rPr lang="en-US" sz="1600" dirty="0" err="1" smtClean="0"/>
              <a:t>granulares</a:t>
            </a:r>
            <a:r>
              <a:rPr lang="en-US" sz="1600" dirty="0" smtClean="0"/>
              <a:t>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nível</a:t>
            </a:r>
            <a:r>
              <a:rPr lang="en-US" sz="1600" dirty="0" smtClean="0"/>
              <a:t> do </a:t>
            </a:r>
            <a:r>
              <a:rPr lang="en-US" sz="1600" dirty="0" err="1" smtClean="0"/>
              <a:t>minuto</a:t>
            </a:r>
            <a:r>
              <a:rPr lang="en-US" sz="1600" dirty="0" smtClean="0"/>
              <a:t> de </a:t>
            </a:r>
            <a:r>
              <a:rPr lang="en-US" sz="1600" dirty="0" err="1" smtClean="0"/>
              <a:t>conteúdo</a:t>
            </a:r>
            <a:r>
              <a:rPr lang="en-US" sz="1600" dirty="0" smtClean="0"/>
              <a:t> </a:t>
            </a:r>
            <a:r>
              <a:rPr lang="en-US" sz="1600" dirty="0" err="1" smtClean="0"/>
              <a:t>produzido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haverá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err="1" smtClean="0"/>
              <a:t>s</a:t>
            </a:r>
            <a:r>
              <a:rPr lang="en-US" sz="1600" dirty="0" smtClean="0"/>
              <a:t> a </a:t>
            </a:r>
            <a:r>
              <a:rPr lang="en-US" sz="1600" dirty="0" err="1" smtClean="0"/>
              <a:t>necessidade</a:t>
            </a:r>
            <a:r>
              <a:rPr lang="en-US" sz="1600" dirty="0" smtClean="0"/>
              <a:t> de </a:t>
            </a:r>
            <a:r>
              <a:rPr lang="en-US" sz="1600" dirty="0" err="1" smtClean="0"/>
              <a:t>grandes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um </a:t>
            </a:r>
            <a:r>
              <a:rPr lang="en-US" sz="1600" dirty="0" err="1" smtClean="0"/>
              <a:t>número</a:t>
            </a:r>
            <a:r>
              <a:rPr lang="en-US" sz="1600" dirty="0" smtClean="0"/>
              <a:t> </a:t>
            </a:r>
            <a:r>
              <a:rPr lang="en-US" sz="1600" dirty="0" err="1" smtClean="0"/>
              <a:t>limitado</a:t>
            </a:r>
            <a:r>
              <a:rPr lang="en-US" sz="1600" dirty="0" smtClean="0"/>
              <a:t> de </a:t>
            </a:r>
            <a:r>
              <a:rPr lang="en-US" sz="1600" dirty="0" err="1" smtClean="0"/>
              <a:t>fornecedores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560" t="5719" r="21595" b="5237"/>
          <a:stretch/>
        </p:blipFill>
        <p:spPr>
          <a:xfrm>
            <a:off x="4465864" y="-1"/>
            <a:ext cx="4662230" cy="46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77"/>
            <a:ext cx="7772400" cy="102155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OBRIGADO!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65424" y="188945"/>
            <a:ext cx="7580255" cy="2683863"/>
            <a:chOff x="552584" y="1110225"/>
            <a:chExt cx="7580255" cy="268386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22560" t="5719" r="21595" b="5237"/>
            <a:stretch/>
          </p:blipFill>
          <p:spPr>
            <a:xfrm>
              <a:off x="6831502" y="2005690"/>
              <a:ext cx="1199726" cy="1195575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>
              <a:off x="769613" y="2609860"/>
              <a:ext cx="97870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04911" y="2604832"/>
              <a:ext cx="1381881" cy="2514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54908" y="2552507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1863022" y="2604833"/>
              <a:ext cx="921351" cy="502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1748317" y="2552507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/>
            <p:cNvCxnSpPr/>
            <p:nvPr/>
          </p:nvCxnSpPr>
          <p:spPr>
            <a:xfrm rot="5400000" flipH="1" flipV="1">
              <a:off x="3040936" y="1298212"/>
              <a:ext cx="1050058" cy="1448479"/>
            </a:xfrm>
            <a:prstGeom prst="bentConnector2">
              <a:avLst/>
            </a:prstGeom>
            <a:ln w="57150" cap="flat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899078" y="2604832"/>
              <a:ext cx="1391128" cy="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6200000" flipH="1">
              <a:off x="3028691" y="2475220"/>
              <a:ext cx="1074551" cy="1448480"/>
            </a:xfrm>
            <a:prstGeom prst="bentConnector2">
              <a:avLst/>
            </a:prstGeom>
            <a:ln w="57150" cap="flat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flipV="1">
              <a:off x="4404911" y="2664698"/>
              <a:ext cx="1439234" cy="1072038"/>
            </a:xfrm>
            <a:prstGeom prst="bentConnector2">
              <a:avLst/>
            </a:prstGeom>
            <a:ln w="57150" cap="flat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>
              <a:off x="4404910" y="1497422"/>
              <a:ext cx="1439235" cy="1052571"/>
            </a:xfrm>
            <a:prstGeom prst="bentConnector2">
              <a:avLst/>
            </a:prstGeom>
            <a:ln w="57150" cap="flat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901497" y="2603478"/>
              <a:ext cx="930005" cy="3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4290206" y="2547479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290206" y="3679383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4290205" y="1440069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5786792" y="2549993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784373" y="2547480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552584" y="2158009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MEDIA SERVICE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8900000">
              <a:off x="1658875" y="2179546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CLOUD-NATIVE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18900000">
              <a:off x="2687192" y="2136473"/>
              <a:ext cx="10374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MICRO-SERVICES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8900000">
              <a:off x="4211006" y="2222618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CONTAINERS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347558" y="1554774"/>
              <a:ext cx="1" cy="992705"/>
            </a:xfrm>
            <a:prstGeom prst="line">
              <a:avLst/>
            </a:prstGeom>
            <a:ln w="57150" cmpd="dbl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4347559" y="2662184"/>
              <a:ext cx="0" cy="1017199"/>
            </a:xfrm>
            <a:prstGeom prst="line">
              <a:avLst/>
            </a:prstGeom>
            <a:ln w="57150" cmpd="dbl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8900000">
              <a:off x="4211006" y="1110225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SERVERLESS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8900000">
              <a:off x="4202085" y="3312501"/>
              <a:ext cx="8547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CN PLATFORM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8900000">
              <a:off x="5739150" y="2265691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OPEN API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29891" y="1628853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CLOUD-NATIVE</a:t>
              </a:r>
            </a:p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MEDIA MICRO-SERVICES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pic>
        <p:nvPicPr>
          <p:cNvPr id="5122" name="Picture 2" descr="mage result for github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8" t="9055" r="25330" b="9273"/>
          <a:stretch/>
        </p:blipFill>
        <p:spPr bwMode="auto">
          <a:xfrm>
            <a:off x="0" y="3507901"/>
            <a:ext cx="1187303" cy="102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36617" y="4159104"/>
            <a:ext cx="501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/>
              <a:t>WasCabral</a:t>
            </a:r>
            <a:r>
              <a:rPr lang="en-US" dirty="0"/>
              <a:t>/cloud-native-media</a:t>
            </a:r>
          </a:p>
        </p:txBody>
      </p:sp>
      <p:pic>
        <p:nvPicPr>
          <p:cNvPr id="5124" name="Picture 4" descr="mage result for slac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36" y="3502479"/>
            <a:ext cx="1034121" cy="10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/>
          <p:cNvSpPr/>
          <p:nvPr/>
        </p:nvSpPr>
        <p:spPr>
          <a:xfrm>
            <a:off x="5621206" y="4159104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http://</a:t>
            </a:r>
            <a:r>
              <a:rPr lang="en-US"/>
              <a:t>cloud-native-media.</a:t>
            </a:r>
          </a:p>
        </p:txBody>
      </p:sp>
    </p:spTree>
    <p:extLst>
      <p:ext uri="{BB962C8B-B14F-4D97-AF65-F5344CB8AC3E}">
        <p14:creationId xmlns:p14="http://schemas.microsoft.com/office/powerpoint/2010/main" val="20236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mage result for speaking bubble transparen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16968" y="2403645"/>
            <a:ext cx="2234895" cy="69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age result for captain obvi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96" y="1144988"/>
            <a:ext cx="381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4466783"/>
            <a:ext cx="3093057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Captain Obvious</a:t>
            </a:r>
            <a:r>
              <a:rPr lang="de-DE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© </a:t>
            </a:r>
            <a:r>
              <a:rPr lang="de-DE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Hotels.com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7196" y="806434"/>
            <a:ext cx="216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”Video streaming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vai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dominar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45%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tráfego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gerando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grandes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desafios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gerenciar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picos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demanda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4393" y="806434"/>
            <a:ext cx="2160000" cy="8463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”As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expectativas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audiência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crescem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constantementa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medida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ganham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total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sobre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conteúdo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assistir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device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usar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onde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usar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5167" y="2921339"/>
            <a:ext cx="2160000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Serviços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stream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estão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tirando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das TVs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lineares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tradicionais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6" name="Picture 4" descr="mage result for speaking bubble transparen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190201" y="681248"/>
            <a:ext cx="2704222" cy="92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ge result for speaking bubble transparen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085" y="2826839"/>
            <a:ext cx="2704222" cy="69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ge result for speaking bubble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94840" y="668501"/>
            <a:ext cx="2704222" cy="112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16749" y="2498146"/>
            <a:ext cx="2160000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”A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indústria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mídia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entretenimento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está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adotando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ge result for profit ic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15275" r="8316" b="14726"/>
          <a:stretch/>
        </p:blipFill>
        <p:spPr bwMode="auto">
          <a:xfrm>
            <a:off x="355967" y="18805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ge result for geography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40" y="1880981"/>
            <a:ext cx="913920" cy="9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ge result for resilience ic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" t="4591" r="4417" b="4835"/>
          <a:stretch/>
        </p:blipFill>
        <p:spPr bwMode="auto">
          <a:xfrm>
            <a:off x="3370401" y="1881717"/>
            <a:ext cx="921600" cy="91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ge result for scalability icon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" b="1912"/>
          <a:stretch/>
        </p:blipFill>
        <p:spPr bwMode="auto">
          <a:xfrm>
            <a:off x="4946242" y="1879061"/>
            <a:ext cx="914400" cy="9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mage result for no lock in icon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t="6509" r="6726" b="6302"/>
          <a:stretch/>
        </p:blipFill>
        <p:spPr bwMode="auto">
          <a:xfrm>
            <a:off x="6514883" y="18805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mage result for minute in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26" y="1872456"/>
            <a:ext cx="922445" cy="92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3167" y="2842470"/>
            <a:ext cx="1080000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Novos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efêmeros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geração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9200" y="2836567"/>
            <a:ext cx="1080000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limite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distribuição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geográfica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0401" y="2836566"/>
            <a:ext cx="1080000" cy="3385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Resiliência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inerente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3442" y="2836566"/>
            <a:ext cx="1080000" cy="3385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Elasticidade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inerente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083" y="2836566"/>
            <a:ext cx="1080000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Liberdade para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escolher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fornecedor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4748" y="2836566"/>
            <a:ext cx="1080000" cy="5078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financeiros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nível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minuto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19" y="135172"/>
            <a:ext cx="48006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tps://2.bp.blogspot.com/-lCxJrIXQkzg/Vt8g2dlAkTI/AAAAAAACjOg/raC3Pf3h0KI/s1600/ibm-southafr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44053" y="3799840"/>
            <a:ext cx="4450080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87" y="679807"/>
            <a:ext cx="1585081" cy="289723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Serverless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100" dirty="0" err="1" smtClean="0"/>
              <a:t>Aplicações</a:t>
            </a:r>
            <a:r>
              <a:rPr lang="en-US" sz="1100" dirty="0" smtClean="0"/>
              <a:t> </a:t>
            </a:r>
            <a:r>
              <a:rPr lang="en-US" sz="1100" dirty="0" err="1" smtClean="0"/>
              <a:t>orientadas</a:t>
            </a:r>
            <a:r>
              <a:rPr lang="en-US" sz="1100" dirty="0" smtClean="0"/>
              <a:t> a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, </a:t>
            </a:r>
            <a:r>
              <a:rPr lang="en-US" sz="1100" dirty="0" err="1" smtClean="0"/>
              <a:t>poliglotas</a:t>
            </a:r>
            <a:r>
              <a:rPr lang="en-US" sz="1100" dirty="0" smtClean="0"/>
              <a:t> e </a:t>
            </a:r>
            <a:r>
              <a:rPr lang="en-US" sz="1100" dirty="0" err="1" smtClean="0"/>
              <a:t>distribuidas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r>
              <a:rPr lang="en-US" sz="1100" dirty="0" smtClean="0"/>
              <a:t> um </a:t>
            </a:r>
            <a:r>
              <a:rPr lang="en-US" sz="1100" dirty="0" err="1" smtClean="0"/>
              <a:t>ambiente</a:t>
            </a:r>
            <a:r>
              <a:rPr lang="en-US" sz="1100" dirty="0" smtClean="0"/>
              <a:t> ”</a:t>
            </a:r>
            <a:r>
              <a:rPr lang="en-US" sz="1100" dirty="0" err="1" smtClean="0"/>
              <a:t>sem</a:t>
            </a:r>
            <a:r>
              <a:rPr lang="en-US" sz="1100" dirty="0" smtClean="0"/>
              <a:t> </a:t>
            </a:r>
            <a:r>
              <a:rPr lang="en-US" sz="1100" dirty="0" err="1" smtClean="0"/>
              <a:t>servidor</a:t>
            </a:r>
            <a:r>
              <a:rPr lang="en-US" sz="1100" dirty="0" smtClean="0"/>
              <a:t>”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93416" y="670559"/>
            <a:ext cx="1585081" cy="289723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Runtimes</a:t>
            </a:r>
          </a:p>
          <a:p>
            <a:pPr algn="ctr"/>
            <a:endParaRPr lang="en-US" sz="1600" dirty="0"/>
          </a:p>
          <a:p>
            <a:pPr algn="ctr"/>
            <a:r>
              <a:rPr lang="en-US" sz="1100" dirty="0" smtClean="0"/>
              <a:t>Nodes </a:t>
            </a:r>
            <a:r>
              <a:rPr lang="en-US" sz="1100" dirty="0" err="1" smtClean="0"/>
              <a:t>computacionais</a:t>
            </a:r>
            <a:r>
              <a:rPr lang="en-US" sz="1100" dirty="0" smtClean="0"/>
              <a:t> ”a la carte” </a:t>
            </a:r>
            <a:r>
              <a:rPr lang="en-US" sz="1100" dirty="0" err="1" smtClean="0"/>
              <a:t>conforme</a:t>
            </a:r>
            <a:r>
              <a:rPr lang="en-US" sz="1100" dirty="0" smtClean="0"/>
              <a:t> a </a:t>
            </a:r>
            <a:r>
              <a:rPr lang="en-US" sz="1100" dirty="0" err="1" smtClean="0"/>
              <a:t>necessidade</a:t>
            </a:r>
            <a:r>
              <a:rPr lang="en-US" sz="1100" dirty="0" smtClean="0"/>
              <a:t> da </a:t>
            </a:r>
            <a:r>
              <a:rPr lang="en-US" sz="1100" dirty="0" err="1" smtClean="0"/>
              <a:t>sua</a:t>
            </a:r>
            <a:r>
              <a:rPr lang="en-US" sz="1100" dirty="0" smtClean="0"/>
              <a:t> </a:t>
            </a:r>
            <a:r>
              <a:rPr lang="en-US" sz="1100" dirty="0" err="1" smtClean="0"/>
              <a:t>aplicação</a:t>
            </a:r>
            <a:r>
              <a:rPr lang="en-US" sz="1100" dirty="0" smtClean="0"/>
              <a:t> e </a:t>
            </a:r>
            <a:r>
              <a:rPr lang="en-US" sz="1100" dirty="0" err="1" smtClean="0"/>
              <a:t>prontos</a:t>
            </a:r>
            <a:r>
              <a:rPr lang="en-US" sz="1100" dirty="0" smtClean="0"/>
              <a:t> para </a:t>
            </a:r>
            <a:r>
              <a:rPr lang="en-US" sz="1100" dirty="0" err="1" smtClean="0"/>
              <a:t>começar</a:t>
            </a:r>
            <a:r>
              <a:rPr lang="en-US" sz="1100" dirty="0" smtClean="0"/>
              <a:t> a </a:t>
            </a:r>
            <a:r>
              <a:rPr lang="en-US" sz="1100" dirty="0" err="1" smtClean="0"/>
              <a:t>desenvolver</a:t>
            </a:r>
            <a:r>
              <a:rPr lang="en-US" sz="1100" dirty="0" smtClean="0"/>
              <a:t>.</a:t>
            </a:r>
            <a:endParaRPr lang="en-US" sz="1100" dirty="0"/>
          </a:p>
          <a:p>
            <a:pPr algn="ctr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81545" y="670558"/>
            <a:ext cx="1585081" cy="2897233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Containers</a:t>
            </a:r>
          </a:p>
          <a:p>
            <a:pPr algn="ctr"/>
            <a:endParaRPr lang="en-US" sz="1600" dirty="0"/>
          </a:p>
          <a:p>
            <a:pPr algn="ctr"/>
            <a:r>
              <a:rPr lang="en-US" sz="1100" dirty="0" err="1" smtClean="0"/>
              <a:t>Aplicações</a:t>
            </a:r>
            <a:r>
              <a:rPr lang="en-US" sz="1100" dirty="0" smtClean="0"/>
              <a:t> </a:t>
            </a:r>
            <a:r>
              <a:rPr lang="en-US" sz="1100" dirty="0" err="1" smtClean="0"/>
              <a:t>encapsuladas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r>
              <a:rPr lang="en-US" sz="1100" dirty="0" smtClean="0"/>
              <a:t> containers de </a:t>
            </a:r>
            <a:r>
              <a:rPr lang="en-US" sz="1100" dirty="0" err="1" smtClean="0"/>
              <a:t>alta</a:t>
            </a:r>
            <a:r>
              <a:rPr lang="en-US" sz="1100" dirty="0" smtClean="0"/>
              <a:t> </a:t>
            </a:r>
            <a:r>
              <a:rPr lang="en-US" sz="1100" dirty="0" err="1" smtClean="0"/>
              <a:t>portabilidade</a:t>
            </a:r>
            <a:r>
              <a:rPr lang="en-US" sz="1100" dirty="0" smtClean="0"/>
              <a:t> e </a:t>
            </a:r>
            <a:r>
              <a:rPr lang="en-US" sz="1100" dirty="0" err="1" smtClean="0"/>
              <a:t>sem</a:t>
            </a:r>
            <a:r>
              <a:rPr lang="en-US" sz="1100" dirty="0" smtClean="0"/>
              <a:t> a </a:t>
            </a:r>
            <a:r>
              <a:rPr lang="en-US" sz="1100" dirty="0" err="1" smtClean="0"/>
              <a:t>necessidade</a:t>
            </a:r>
            <a:r>
              <a:rPr lang="en-US" sz="1100" dirty="0" smtClean="0"/>
              <a:t> de </a:t>
            </a:r>
            <a:r>
              <a:rPr lang="en-US" sz="1100" dirty="0" err="1" smtClean="0"/>
              <a:t>gerenciar</a:t>
            </a:r>
            <a:r>
              <a:rPr lang="en-US" sz="1100" dirty="0" smtClean="0"/>
              <a:t> </a:t>
            </a:r>
            <a:r>
              <a:rPr lang="en-US" sz="1100" dirty="0" err="1" smtClean="0"/>
              <a:t>sistema</a:t>
            </a:r>
            <a:r>
              <a:rPr lang="en-US" sz="1100" dirty="0" smtClean="0"/>
              <a:t> </a:t>
            </a:r>
            <a:r>
              <a:rPr lang="en-US" sz="1100" dirty="0" err="1" smtClean="0"/>
              <a:t>operacional</a:t>
            </a:r>
            <a:r>
              <a:rPr lang="en-US" sz="1100" dirty="0" smtClean="0"/>
              <a:t>.</a:t>
            </a:r>
            <a:endParaRPr lang="en-US" sz="11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69674" y="670557"/>
            <a:ext cx="1585081" cy="289723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Virtual Machines</a:t>
            </a:r>
          </a:p>
          <a:p>
            <a:pPr algn="ctr"/>
            <a:endParaRPr lang="en-US" sz="1600" dirty="0">
              <a:solidFill>
                <a:srgbClr val="000000"/>
              </a:solidFill>
              <a:latin typeface="Calibri" charset="0"/>
            </a:endParaRPr>
          </a:p>
          <a:p>
            <a:pPr algn="ctr"/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Flexibilidade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e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controle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sobre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o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ambiente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utilizando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máquinas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virtuais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.</a:t>
            </a:r>
            <a:endParaRPr lang="en-US" sz="1100" dirty="0"/>
          </a:p>
          <a:p>
            <a:pPr algn="ctr"/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57804" y="670557"/>
            <a:ext cx="1585081" cy="289723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Bare Metal</a:t>
            </a:r>
          </a:p>
          <a:p>
            <a:pPr algn="ctr"/>
            <a:endParaRPr lang="en-US" sz="1600" dirty="0">
              <a:solidFill>
                <a:srgbClr val="000000"/>
              </a:solidFill>
              <a:latin typeface="Calibri" charset="0"/>
            </a:endParaRPr>
          </a:p>
          <a:p>
            <a:pPr algn="ctr"/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Controle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total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sobre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todas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as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camadas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.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Flexibilidade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para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levar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sistemas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legados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 para a </a:t>
            </a:r>
            <a:r>
              <a:rPr lang="en-US" sz="1100" dirty="0" err="1" smtClean="0">
                <a:solidFill>
                  <a:srgbClr val="000000"/>
                </a:solidFill>
                <a:latin typeface="Calibri" charset="0"/>
              </a:rPr>
              <a:t>nuvem</a:t>
            </a:r>
            <a:r>
              <a:rPr lang="en-US" sz="1100" dirty="0" smtClean="0">
                <a:solidFill>
                  <a:srgbClr val="000000"/>
                </a:solidFill>
                <a:latin typeface="Calibri" charset="0"/>
              </a:rPr>
              <a:t>. </a:t>
            </a:r>
            <a:endParaRPr lang="en-US" sz="1100" dirty="0"/>
          </a:p>
        </p:txBody>
      </p:sp>
      <p:pic>
        <p:nvPicPr>
          <p:cNvPr id="2052" name="Picture 4" descr="mage result for openwhis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9" y="2605242"/>
            <a:ext cx="1395475" cy="6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ge result for cloudfoundr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92" y="2515401"/>
            <a:ext cx="796726" cy="7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ge result for dock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94" y="2579919"/>
            <a:ext cx="1335382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ge result for openstac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066" y="2591962"/>
            <a:ext cx="724296" cy="72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68" y="2684158"/>
            <a:ext cx="606352" cy="53990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5287" y="3951514"/>
            <a:ext cx="8737598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089" y="3984170"/>
            <a:ext cx="2160000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Agilidade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facilidade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5594" y="3984170"/>
            <a:ext cx="2160000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total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sobre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stack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ge result for complex subwa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1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83782" y="1021702"/>
            <a:ext cx="7580255" cy="2683863"/>
            <a:chOff x="552584" y="1110225"/>
            <a:chExt cx="7580255" cy="26838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22560" t="5719" r="21595" b="5237"/>
            <a:stretch/>
          </p:blipFill>
          <p:spPr>
            <a:xfrm>
              <a:off x="6831502" y="2005690"/>
              <a:ext cx="1199726" cy="119557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69613" y="2609860"/>
              <a:ext cx="97870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04911" y="2604832"/>
              <a:ext cx="1381881" cy="2514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654908" y="2552507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863022" y="2604833"/>
              <a:ext cx="921351" cy="502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748317" y="2552507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/>
            <p:nvPr/>
          </p:nvCxnSpPr>
          <p:spPr>
            <a:xfrm rot="5400000" flipH="1" flipV="1">
              <a:off x="3040936" y="1298212"/>
              <a:ext cx="1050058" cy="1448479"/>
            </a:xfrm>
            <a:prstGeom prst="bentConnector2">
              <a:avLst/>
            </a:prstGeom>
            <a:ln w="57150" cap="flat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899078" y="2604832"/>
              <a:ext cx="1391128" cy="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H="1">
              <a:off x="3028691" y="2475220"/>
              <a:ext cx="1074551" cy="1448480"/>
            </a:xfrm>
            <a:prstGeom prst="bentConnector2">
              <a:avLst/>
            </a:prstGeom>
            <a:ln w="57150" cap="flat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4404911" y="2664698"/>
              <a:ext cx="1439234" cy="1072038"/>
            </a:xfrm>
            <a:prstGeom prst="bentConnector2">
              <a:avLst/>
            </a:prstGeom>
            <a:ln w="57150" cap="flat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>
              <a:off x="4404910" y="1497422"/>
              <a:ext cx="1439235" cy="1052571"/>
            </a:xfrm>
            <a:prstGeom prst="bentConnector2">
              <a:avLst/>
            </a:prstGeom>
            <a:ln w="57150" cap="flat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901497" y="2603478"/>
              <a:ext cx="930005" cy="3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290206" y="2547479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290206" y="3679383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4290205" y="1440069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786792" y="2549993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784373" y="2547480"/>
              <a:ext cx="114705" cy="1147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8900000">
              <a:off x="552584" y="2158009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MEDIA SERVICE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8900000">
              <a:off x="1658875" y="2179546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CLOUD-NATIVE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900000">
              <a:off x="2687192" y="2136473"/>
              <a:ext cx="10374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MICRO-SERVICES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8900000">
              <a:off x="4211006" y="2222618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CONTAINERS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347558" y="1554774"/>
              <a:ext cx="1" cy="992705"/>
            </a:xfrm>
            <a:prstGeom prst="line">
              <a:avLst/>
            </a:prstGeom>
            <a:ln w="57150" cmpd="dbl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347559" y="2662184"/>
              <a:ext cx="0" cy="1017199"/>
            </a:xfrm>
            <a:prstGeom prst="line">
              <a:avLst/>
            </a:prstGeom>
            <a:ln w="57150" cmpd="dbl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8900000">
              <a:off x="4211006" y="1110225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SERVERLESS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8900000">
              <a:off x="4202085" y="3312501"/>
              <a:ext cx="8547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CN PLATFORM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8900000">
              <a:off x="5739150" y="2265691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OPEN API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29891" y="1628853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CLOUD-NATIVE</a:t>
              </a:r>
            </a:p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MEDIA MICRO-SERVICES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50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04286" y="1612759"/>
            <a:ext cx="375139" cy="37513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38039" y="1096944"/>
            <a:ext cx="375139" cy="375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6195" y="1096944"/>
            <a:ext cx="375139" cy="3751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9947" y="1096944"/>
            <a:ext cx="375139" cy="3751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edefined Process 8"/>
          <p:cNvSpPr/>
          <p:nvPr/>
        </p:nvSpPr>
        <p:spPr>
          <a:xfrm>
            <a:off x="440872" y="979714"/>
            <a:ext cx="1477107" cy="1101969"/>
          </a:xfrm>
          <a:prstGeom prst="flowChartPredefined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0872" y="754399"/>
            <a:ext cx="1160583" cy="16927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 Manager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Predefined Process 10"/>
          <p:cNvSpPr/>
          <p:nvPr/>
        </p:nvSpPr>
        <p:spPr>
          <a:xfrm>
            <a:off x="2281393" y="979714"/>
            <a:ext cx="1477107" cy="1101969"/>
          </a:xfrm>
          <a:prstGeom prst="flowChartPredefined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1393" y="754399"/>
            <a:ext cx="1160583" cy="16927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Transcoder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4286" y="1108667"/>
            <a:ext cx="375139" cy="3751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69719" y="1445648"/>
            <a:ext cx="375139" cy="37513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69719" y="1955897"/>
            <a:ext cx="375139" cy="375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69719" y="935399"/>
            <a:ext cx="375139" cy="3751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9718" y="2976395"/>
            <a:ext cx="375139" cy="3751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69719" y="2466146"/>
            <a:ext cx="375139" cy="3751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44857" y="95347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Queue manager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4857" y="148195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Media moving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4856" y="201450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rules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4855" y="2523438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1074" y="3033159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Media processing engine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Predefined Process 33"/>
          <p:cNvSpPr/>
          <p:nvPr/>
        </p:nvSpPr>
        <p:spPr>
          <a:xfrm>
            <a:off x="7410240" y="956146"/>
            <a:ext cx="1477107" cy="1101969"/>
          </a:xfrm>
          <a:prstGeom prst="flowChartPredefined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Machine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1393" y="2198513"/>
            <a:ext cx="1477107" cy="1101969"/>
            <a:chOff x="2297721" y="2647549"/>
            <a:chExt cx="1477107" cy="1101969"/>
          </a:xfrm>
        </p:grpSpPr>
        <p:sp>
          <p:nvSpPr>
            <p:cNvPr id="37" name="Oval 36"/>
            <p:cNvSpPr/>
            <p:nvPr/>
          </p:nvSpPr>
          <p:spPr>
            <a:xfrm>
              <a:off x="2602523" y="2764779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036275" y="2764779"/>
              <a:ext cx="375139" cy="37513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redefined Process 39"/>
            <p:cNvSpPr/>
            <p:nvPr/>
          </p:nvSpPr>
          <p:spPr>
            <a:xfrm>
              <a:off x="2297721" y="2647549"/>
              <a:ext cx="1477107" cy="1101969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0872" y="2198513"/>
            <a:ext cx="1477107" cy="1101969"/>
            <a:chOff x="457200" y="2647549"/>
            <a:chExt cx="1477107" cy="1101969"/>
          </a:xfrm>
        </p:grpSpPr>
        <p:sp>
          <p:nvSpPr>
            <p:cNvPr id="35" name="Oval 34"/>
            <p:cNvSpPr/>
            <p:nvPr/>
          </p:nvSpPr>
          <p:spPr>
            <a:xfrm>
              <a:off x="820614" y="3280594"/>
              <a:ext cx="375139" cy="37513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254367" y="2764779"/>
              <a:ext cx="375139" cy="37513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redefined Process 38"/>
            <p:cNvSpPr/>
            <p:nvPr/>
          </p:nvSpPr>
          <p:spPr>
            <a:xfrm>
              <a:off x="457200" y="2647549"/>
              <a:ext cx="1477107" cy="1101969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20614" y="2776502"/>
              <a:ext cx="375139" cy="3751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843395" y="2198513"/>
            <a:ext cx="1477107" cy="1101969"/>
            <a:chOff x="3859723" y="2647549"/>
            <a:chExt cx="1477107" cy="1101969"/>
          </a:xfrm>
        </p:grpSpPr>
        <p:sp>
          <p:nvSpPr>
            <p:cNvPr id="42" name="Oval 41"/>
            <p:cNvSpPr/>
            <p:nvPr/>
          </p:nvSpPr>
          <p:spPr>
            <a:xfrm>
              <a:off x="4164525" y="2764779"/>
              <a:ext cx="375139" cy="37513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98277" y="2764779"/>
              <a:ext cx="375139" cy="37513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redefined Process 43"/>
            <p:cNvSpPr/>
            <p:nvPr/>
          </p:nvSpPr>
          <p:spPr>
            <a:xfrm>
              <a:off x="3859723" y="2647549"/>
              <a:ext cx="1477107" cy="1101969"/>
            </a:xfrm>
            <a:prstGeom prst="flowChartPredefinedProcess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40872" y="3379589"/>
            <a:ext cx="487963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9665</TotalTime>
  <Words>368</Words>
  <Application>Microsoft Macintosh PowerPoint</Application>
  <PresentationFormat>On-screen Show (16:9)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Calibri</vt:lpstr>
      <vt:lpstr>Arial</vt:lpstr>
      <vt:lpstr>Office Theme</vt:lpstr>
      <vt:lpstr>1_Office Theme</vt:lpstr>
      <vt:lpstr>Uma Jornada ao Futuro dos Micro-serviços de Mídia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 será uma jornada que vai vale a pena. A medida que alcançarmos esse novo modelo:</vt:lpstr>
      <vt:lpstr>OBRIGADO!</vt:lpstr>
    </vt:vector>
  </TitlesOfParts>
  <Company>National Trade Show Productions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Sutherland</dc:creator>
  <cp:lastModifiedBy>Washington Cabral</cp:lastModifiedBy>
  <cp:revision>288</cp:revision>
  <dcterms:created xsi:type="dcterms:W3CDTF">2016-09-29T14:08:23Z</dcterms:created>
  <dcterms:modified xsi:type="dcterms:W3CDTF">2017-06-05T18:29:57Z</dcterms:modified>
</cp:coreProperties>
</file>