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charts/style1.xml" ContentType="application/vnd.ms-office.chartstyl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charts/colors1.xml" ContentType="application/vnd.ms-office.chartcolorstyle+xml"/>
  <Override PartName="/ppt/charts/chart1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12192000" cy="6858000"/>
  <p:defaultTextStyle>
    <a:defPPr>
      <a:defRPr lang="ru-RU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5" d="102"/>
          <a:sy n="99" d="101"/>
        </p:scale>
        <p:origin x="112" y="112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charts/_rels/chart1.xml.rels><?xml version="1.0" encoding="UTF-8" standalone="yes"?><Relationships xmlns="http://schemas.openxmlformats.org/package/2006/relationships"><Relationship Id="rId1" Type="http://schemas.microsoft.com/office/2011/relationships/chartStyle" Target="style1.xml" /><Relationship Id="rId2" Type="http://schemas.microsoft.com/office/2011/relationships/chartColorStyle" Target="colors1.xml" /><Relationship Id="rId3" Type="http://schemas.openxmlformats.org/officeDocument/2006/relationships/package" Target="../embeddings/Microsoft_Excel_Worksheet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5="http://schemas.microsoft.com/office/drawing/2012/chart" xmlns:c14="http://schemas.microsoft.com/office/drawing/2007/8/2/chart" xmlns:c16r2="http://schemas.microsoft.com/office/drawing/2015/06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title>
      <c:tx>
        <c:rich>
          <a:bodyPr/>
          <a:p>
            <a:pPr>
              <a:defRPr sz="1400" b="0" spc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/>
              <a:t>Опрошенные ученики</a:t>
            </a:r>
            <a:endParaRPr/>
          </a:p>
        </c:rich>
      </c:tx>
      <c:layout/>
      <c:overlay val="0"/>
      <c:spPr bwMode="auto">
        <a:prstGeom prst="rect">
          <a:avLst/>
        </a:prstGeom>
        <a:noFill/>
        <a:ln>
          <a:noFill/>
        </a:ln>
      </c:spPr>
      <c:txPr>
        <a:bodyPr/>
        <a:p>
          <a:pPr>
            <a:defRPr sz="1400" b="0" spc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/>
        </a:p>
      </c:txPr>
    </c:title>
    <c:autoTitleDeleted val="0"/>
    <c:plotArea>
      <c:layout>
        <c:manualLayout/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spPr bwMode="auto"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lt1"/>
                </a:solidFill>
              </a:ln>
            </c:spPr>
          </c:dPt>
          <c:dPt>
            <c:idx val="1"/>
            <c:spPr bwMode="auto"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lt1"/>
                </a:solidFill>
              </a:ln>
            </c:spPr>
          </c:dPt>
          <c:dPt>
            <c:idx val="2"/>
            <c:spPr bwMode="auto">
              <a:prstGeom prst="rect">
                <a:avLst/>
              </a:prstGeom>
              <a:solidFill>
                <a:schemeClr val="accent3"/>
              </a:solidFill>
              <a:ln w="19050">
                <a:solidFill>
                  <a:schemeClr val="lt1"/>
                </a:solidFill>
              </a:ln>
            </c:spPr>
          </c:dPt>
          <c:dPt>
            <c:idx val="3"/>
            <c:spPr bwMode="auto">
              <a:prstGeom prst="rect">
                <a:avLst/>
              </a:prstGeom>
              <a:solidFill>
                <a:schemeClr val="accent4"/>
              </a:solidFill>
              <a:ln w="19050">
                <a:solidFill>
                  <a:schemeClr val="lt1"/>
                </a:solidFill>
              </a:ln>
            </c:spPr>
          </c:dPt>
          <c:dPt>
            <c:idx val="4"/>
            <c:spPr bwMode="auto">
              <a:prstGeom prst="rect">
                <a:avLst/>
              </a:prstGeom>
              <a:solidFill>
                <a:schemeClr val="accent5"/>
              </a:solidFill>
              <a:ln w="19050">
                <a:solidFill>
                  <a:schemeClr val="lt1"/>
                </a:solidFill>
              </a:ln>
            </c:spPr>
          </c:dPt>
          <c:dPt>
            <c:idx val="5"/>
            <c:spPr bwMode="auto"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lt1"/>
                </a:solidFill>
              </a:ln>
            </c:spPr>
          </c:dPt>
          <c:dLbls>
            <c:dLbl>
              <c:idx val="0"/>
              <c:dLblPos val="ctr"/>
              <c:layout/>
              <c:showBubbleSize val="0"/>
              <c:showCatName val="0"/>
              <c:showLegendKey val="0"/>
              <c:showPercent val="0"/>
              <c:showSerName val="0"/>
              <c:showVal val="0"/>
              <c:spPr bwMode="auto">
                <a:prstGeom prst="rect">
                  <a:avLst/>
                </a:prstGeom>
                <a:noFill/>
                <a:ln>
                  <a:noFill/>
                </a:ln>
              </c:spPr>
              <c:txPr>
                <a:bodyPr/>
                <a:p>
                  <a:pPr>
                    <a:defRPr sz="9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/>
                </a:p>
              </c:txPr>
            </c:dLbl>
            <c:dLbl>
              <c:idx val="1"/>
              <c:dLblPos val="ctr"/>
              <c:layout/>
              <c:showBubbleSize val="0"/>
              <c:showCatName val="0"/>
              <c:showLegendKey val="0"/>
              <c:showPercent val="0"/>
              <c:showSerName val="0"/>
              <c:showVal val="0"/>
              <c:spPr bwMode="auto">
                <a:prstGeom prst="rect">
                  <a:avLst/>
                </a:prstGeom>
                <a:noFill/>
                <a:ln>
                  <a:noFill/>
                </a:ln>
              </c:spPr>
              <c:txPr>
                <a:bodyPr/>
                <a:p>
                  <a:pPr>
                    <a:defRPr sz="9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/>
                </a:p>
              </c:txPr>
            </c:dLbl>
            <c:dLbl>
              <c:idx val="2"/>
              <c:dLblPos val="ctr"/>
              <c:layout/>
              <c:showBubbleSize val="0"/>
              <c:showCatName val="0"/>
              <c:showLegendKey val="0"/>
              <c:showPercent val="0"/>
              <c:showSerName val="0"/>
              <c:showVal val="0"/>
              <c:spPr bwMode="auto">
                <a:prstGeom prst="rect">
                  <a:avLst/>
                </a:prstGeom>
                <a:noFill/>
                <a:ln>
                  <a:noFill/>
                </a:ln>
              </c:spPr>
              <c:txPr>
                <a:bodyPr/>
                <a:p>
                  <a:pPr>
                    <a:defRPr sz="9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/>
                </a:p>
              </c:txPr>
            </c:dLbl>
            <c:dLbl>
              <c:idx val="3"/>
              <c:dLblPos val="ctr"/>
              <c:layout/>
              <c:showBubbleSize val="0"/>
              <c:showCatName val="0"/>
              <c:showLegendKey val="0"/>
              <c:showPercent val="0"/>
              <c:showSerName val="0"/>
              <c:showVal val="0"/>
              <c:spPr bwMode="auto">
                <a:prstGeom prst="rect">
                  <a:avLst/>
                </a:prstGeom>
                <a:noFill/>
                <a:ln>
                  <a:noFill/>
                </a:ln>
              </c:spPr>
              <c:txPr>
                <a:bodyPr/>
                <a:p>
                  <a:pPr>
                    <a:defRPr sz="9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/>
                </a:p>
              </c:txPr>
            </c:dLbl>
            <c:dLbl>
              <c:idx val="4"/>
              <c:dLblPos val="ctr"/>
              <c:layout/>
              <c:showBubbleSize val="0"/>
              <c:showCatName val="0"/>
              <c:showLegendKey val="0"/>
              <c:showPercent val="0"/>
              <c:showSerName val="0"/>
              <c:showVal val="0"/>
              <c:spPr bwMode="auto">
                <a:prstGeom prst="rect">
                  <a:avLst/>
                </a:prstGeom>
                <a:noFill/>
                <a:ln>
                  <a:noFill/>
                </a:ln>
              </c:spPr>
              <c:txPr>
                <a:bodyPr/>
                <a:p>
                  <a:pPr>
                    <a:defRPr sz="9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/>
                </a:p>
              </c:txPr>
            </c:dLbl>
            <c:dLbl>
              <c:idx val="5"/>
              <c:dLblPos val="ctr"/>
              <c:layout/>
              <c:showBubbleSize val="0"/>
              <c:showCatName val="0"/>
              <c:showLegendKey val="0"/>
              <c:showPercent val="0"/>
              <c:showSerName val="0"/>
              <c:showVal val="0"/>
              <c:spPr bwMode="auto">
                <a:prstGeom prst="rect">
                  <a:avLst/>
                </a:prstGeom>
                <a:noFill/>
                <a:ln>
                  <a:noFill/>
                </a:ln>
              </c:spPr>
              <c:txPr>
                <a:bodyPr/>
                <a:p>
                  <a:pPr>
                    <a:defRPr sz="9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/>
                </a:p>
              </c:txPr>
            </c:dLbl>
            <c:dLblPos val="ctr"/>
            <c:showBubbleSize val="0"/>
            <c:showCatName val="0"/>
            <c:showLeaderLines val="1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Знают</c:v>
                </c:pt>
                <c:pt idx="1">
                  <c:v xml:space="preserve">Затрудняются ответить</c:v>
                </c:pt>
                <c:pt idx="2">
                  <c:v xml:space="preserve">Не знают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11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dPt>
            <c:idx val="0"/>
            <c:spPr bwMode="auto"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lt1"/>
                </a:solidFill>
              </a:ln>
            </c:spPr>
          </c:dPt>
          <c:dPt>
            <c:idx val="1"/>
            <c:spPr bwMode="auto"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lt1"/>
                </a:solidFill>
              </a:ln>
            </c:spPr>
          </c:dPt>
          <c:dPt>
            <c:idx val="2"/>
            <c:spPr bwMode="auto">
              <a:prstGeom prst="rect">
                <a:avLst/>
              </a:prstGeom>
              <a:solidFill>
                <a:schemeClr val="accent3"/>
              </a:solidFill>
              <a:ln w="19050">
                <a:solidFill>
                  <a:schemeClr val="lt1"/>
                </a:solidFill>
              </a:ln>
            </c:spPr>
          </c:dPt>
          <c:dPt>
            <c:idx val="3"/>
            <c:spPr bwMode="auto">
              <a:prstGeom prst="rect">
                <a:avLst/>
              </a:prstGeom>
              <a:solidFill>
                <a:schemeClr val="accent4"/>
              </a:solidFill>
              <a:ln w="19050">
                <a:solidFill>
                  <a:schemeClr val="lt1"/>
                </a:solidFill>
              </a:ln>
            </c:spPr>
          </c:dPt>
          <c:dPt>
            <c:idx val="4"/>
            <c:spPr bwMode="auto">
              <a:prstGeom prst="rect">
                <a:avLst/>
              </a:prstGeom>
              <a:solidFill>
                <a:schemeClr val="accent5"/>
              </a:solidFill>
              <a:ln w="19050">
                <a:solidFill>
                  <a:schemeClr val="lt1"/>
                </a:solidFill>
              </a:ln>
            </c:spPr>
          </c:dPt>
          <c:dPt>
            <c:idx val="5"/>
            <c:spPr bwMode="auto"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lt1"/>
                </a:solidFill>
              </a:ln>
            </c:spPr>
          </c:dPt>
          <c:dLbls>
            <c:dLbl>
              <c:idx val="0"/>
              <c:dLblPos val="ctr"/>
              <c:layout/>
              <c:showBubbleSize val="0"/>
              <c:showCatName val="0"/>
              <c:showLegendKey val="0"/>
              <c:showPercent val="0"/>
              <c:showSerName val="0"/>
              <c:showVal val="0"/>
              <c:spPr bwMode="auto">
                <a:prstGeom prst="rect">
                  <a:avLst/>
                </a:prstGeom>
                <a:noFill/>
                <a:ln>
                  <a:noFill/>
                </a:ln>
              </c:spPr>
              <c:txPr>
                <a:bodyPr/>
                <a:p>
                  <a:pPr>
                    <a:defRPr sz="9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/>
                </a:p>
              </c:txPr>
            </c:dLbl>
            <c:dLbl>
              <c:idx val="1"/>
              <c:dLblPos val="ctr"/>
              <c:layout/>
              <c:showBubbleSize val="0"/>
              <c:showCatName val="0"/>
              <c:showLegendKey val="0"/>
              <c:showPercent val="0"/>
              <c:showSerName val="0"/>
              <c:showVal val="0"/>
              <c:spPr bwMode="auto">
                <a:prstGeom prst="rect">
                  <a:avLst/>
                </a:prstGeom>
                <a:noFill/>
                <a:ln>
                  <a:noFill/>
                </a:ln>
              </c:spPr>
              <c:txPr>
                <a:bodyPr/>
                <a:p>
                  <a:pPr>
                    <a:defRPr sz="9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/>
                </a:p>
              </c:txPr>
            </c:dLbl>
            <c:dLbl>
              <c:idx val="2"/>
              <c:dLblPos val="ctr"/>
              <c:layout/>
              <c:showBubbleSize val="0"/>
              <c:showCatName val="0"/>
              <c:showLegendKey val="0"/>
              <c:showPercent val="0"/>
              <c:showSerName val="0"/>
              <c:showVal val="0"/>
              <c:spPr bwMode="auto">
                <a:prstGeom prst="rect">
                  <a:avLst/>
                </a:prstGeom>
                <a:noFill/>
                <a:ln>
                  <a:noFill/>
                </a:ln>
              </c:spPr>
              <c:txPr>
                <a:bodyPr/>
                <a:p>
                  <a:pPr>
                    <a:defRPr sz="9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/>
                </a:p>
              </c:txPr>
            </c:dLbl>
            <c:dLbl>
              <c:idx val="3"/>
              <c:dLblPos val="ctr"/>
              <c:layout/>
              <c:showBubbleSize val="0"/>
              <c:showCatName val="0"/>
              <c:showLegendKey val="0"/>
              <c:showPercent val="0"/>
              <c:showSerName val="0"/>
              <c:showVal val="0"/>
              <c:spPr bwMode="auto">
                <a:prstGeom prst="rect">
                  <a:avLst/>
                </a:prstGeom>
                <a:noFill/>
                <a:ln>
                  <a:noFill/>
                </a:ln>
              </c:spPr>
              <c:txPr>
                <a:bodyPr/>
                <a:p>
                  <a:pPr>
                    <a:defRPr sz="9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/>
                </a:p>
              </c:txPr>
            </c:dLbl>
            <c:dLbl>
              <c:idx val="4"/>
              <c:dLblPos val="ctr"/>
              <c:layout/>
              <c:showBubbleSize val="0"/>
              <c:showCatName val="0"/>
              <c:showLegendKey val="0"/>
              <c:showPercent val="0"/>
              <c:showSerName val="0"/>
              <c:showVal val="0"/>
              <c:spPr bwMode="auto">
                <a:prstGeom prst="rect">
                  <a:avLst/>
                </a:prstGeom>
                <a:noFill/>
                <a:ln>
                  <a:noFill/>
                </a:ln>
              </c:spPr>
              <c:txPr>
                <a:bodyPr/>
                <a:p>
                  <a:pPr>
                    <a:defRPr sz="9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/>
                </a:p>
              </c:txPr>
            </c:dLbl>
            <c:dLbl>
              <c:idx val="5"/>
              <c:dLblPos val="ctr"/>
              <c:layout/>
              <c:showBubbleSize val="0"/>
              <c:showCatName val="0"/>
              <c:showLegendKey val="0"/>
              <c:showPercent val="0"/>
              <c:showSerName val="0"/>
              <c:showVal val="0"/>
              <c:spPr bwMode="auto">
                <a:prstGeom prst="rect">
                  <a:avLst/>
                </a:prstGeom>
                <a:noFill/>
                <a:ln>
                  <a:noFill/>
                </a:ln>
              </c:spPr>
              <c:txPr>
                <a:bodyPr/>
                <a:p>
                  <a:pPr>
                    <a:defRPr sz="9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/>
                </a:p>
              </c:txPr>
            </c:dLbl>
            <c:dLblPos val="ctr"/>
            <c:showBubbleSize val="0"/>
            <c:showCatName val="0"/>
            <c:showLeaderLines val="1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Знают</c:v>
                </c:pt>
                <c:pt idx="1">
                  <c:v xml:space="preserve">Затрудняются ответить</c:v>
                </c:pt>
                <c:pt idx="2">
                  <c:v xml:space="preserve">Не знают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dPt>
            <c:idx val="0"/>
            <c:spPr bwMode="auto"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lt1"/>
                </a:solidFill>
              </a:ln>
            </c:spPr>
          </c:dPt>
          <c:dPt>
            <c:idx val="1"/>
            <c:spPr bwMode="auto"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lt1"/>
                </a:solidFill>
              </a:ln>
            </c:spPr>
          </c:dPt>
          <c:dPt>
            <c:idx val="2"/>
            <c:spPr bwMode="auto">
              <a:prstGeom prst="rect">
                <a:avLst/>
              </a:prstGeom>
              <a:solidFill>
                <a:schemeClr val="accent3"/>
              </a:solidFill>
              <a:ln w="19050">
                <a:solidFill>
                  <a:schemeClr val="lt1"/>
                </a:solidFill>
              </a:ln>
            </c:spPr>
          </c:dPt>
          <c:dPt>
            <c:idx val="3"/>
            <c:spPr bwMode="auto">
              <a:prstGeom prst="rect">
                <a:avLst/>
              </a:prstGeom>
              <a:solidFill>
                <a:schemeClr val="accent4"/>
              </a:solidFill>
              <a:ln w="19050">
                <a:solidFill>
                  <a:schemeClr val="lt1"/>
                </a:solidFill>
              </a:ln>
            </c:spPr>
          </c:dPt>
          <c:dPt>
            <c:idx val="4"/>
            <c:spPr bwMode="auto">
              <a:prstGeom prst="rect">
                <a:avLst/>
              </a:prstGeom>
              <a:solidFill>
                <a:schemeClr val="accent5"/>
              </a:solidFill>
              <a:ln w="19050">
                <a:solidFill>
                  <a:schemeClr val="lt1"/>
                </a:solidFill>
              </a:ln>
            </c:spPr>
          </c:dPt>
          <c:dPt>
            <c:idx val="5"/>
            <c:spPr bwMode="auto"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lt1"/>
                </a:solidFill>
              </a:ln>
            </c:spPr>
          </c:dPt>
          <c:dLbls>
            <c:dLbl>
              <c:idx val="0"/>
              <c:dLblPos val="ctr"/>
              <c:layout/>
              <c:showBubbleSize val="0"/>
              <c:showCatName val="0"/>
              <c:showLegendKey val="0"/>
              <c:showPercent val="0"/>
              <c:showSerName val="0"/>
              <c:showVal val="0"/>
              <c:spPr bwMode="auto">
                <a:prstGeom prst="rect">
                  <a:avLst/>
                </a:prstGeom>
                <a:noFill/>
                <a:ln>
                  <a:noFill/>
                </a:ln>
              </c:spPr>
              <c:txPr>
                <a:bodyPr/>
                <a:p>
                  <a:pPr>
                    <a:defRPr sz="9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/>
                </a:p>
              </c:txPr>
            </c:dLbl>
            <c:dLbl>
              <c:idx val="1"/>
              <c:dLblPos val="ctr"/>
              <c:layout/>
              <c:showBubbleSize val="0"/>
              <c:showCatName val="0"/>
              <c:showLegendKey val="0"/>
              <c:showPercent val="0"/>
              <c:showSerName val="0"/>
              <c:showVal val="0"/>
              <c:spPr bwMode="auto">
                <a:prstGeom prst="rect">
                  <a:avLst/>
                </a:prstGeom>
                <a:noFill/>
                <a:ln>
                  <a:noFill/>
                </a:ln>
              </c:spPr>
              <c:txPr>
                <a:bodyPr/>
                <a:p>
                  <a:pPr>
                    <a:defRPr sz="9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/>
                </a:p>
              </c:txPr>
            </c:dLbl>
            <c:dLbl>
              <c:idx val="2"/>
              <c:dLblPos val="ctr"/>
              <c:layout/>
              <c:showBubbleSize val="0"/>
              <c:showCatName val="0"/>
              <c:showLegendKey val="0"/>
              <c:showPercent val="0"/>
              <c:showSerName val="0"/>
              <c:showVal val="0"/>
              <c:spPr bwMode="auto">
                <a:prstGeom prst="rect">
                  <a:avLst/>
                </a:prstGeom>
                <a:noFill/>
                <a:ln>
                  <a:noFill/>
                </a:ln>
              </c:spPr>
              <c:txPr>
                <a:bodyPr/>
                <a:p>
                  <a:pPr>
                    <a:defRPr sz="9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/>
                </a:p>
              </c:txPr>
            </c:dLbl>
            <c:dLbl>
              <c:idx val="3"/>
              <c:dLblPos val="ctr"/>
              <c:layout/>
              <c:showBubbleSize val="0"/>
              <c:showCatName val="0"/>
              <c:showLegendKey val="0"/>
              <c:showPercent val="0"/>
              <c:showSerName val="0"/>
              <c:showVal val="0"/>
              <c:spPr bwMode="auto">
                <a:prstGeom prst="rect">
                  <a:avLst/>
                </a:prstGeom>
                <a:noFill/>
                <a:ln>
                  <a:noFill/>
                </a:ln>
              </c:spPr>
              <c:txPr>
                <a:bodyPr/>
                <a:p>
                  <a:pPr>
                    <a:defRPr sz="9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/>
                </a:p>
              </c:txPr>
            </c:dLbl>
            <c:dLbl>
              <c:idx val="4"/>
              <c:dLblPos val="ctr"/>
              <c:layout/>
              <c:showBubbleSize val="0"/>
              <c:showCatName val="0"/>
              <c:showLegendKey val="0"/>
              <c:showPercent val="0"/>
              <c:showSerName val="0"/>
              <c:showVal val="0"/>
              <c:spPr bwMode="auto">
                <a:prstGeom prst="rect">
                  <a:avLst/>
                </a:prstGeom>
                <a:noFill/>
                <a:ln>
                  <a:noFill/>
                </a:ln>
              </c:spPr>
              <c:txPr>
                <a:bodyPr/>
                <a:p>
                  <a:pPr>
                    <a:defRPr sz="9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/>
                </a:p>
              </c:txPr>
            </c:dLbl>
            <c:dLbl>
              <c:idx val="5"/>
              <c:dLblPos val="ctr"/>
              <c:layout/>
              <c:showBubbleSize val="0"/>
              <c:showCatName val="0"/>
              <c:showLegendKey val="0"/>
              <c:showPercent val="0"/>
              <c:showSerName val="0"/>
              <c:showVal val="0"/>
              <c:spPr bwMode="auto">
                <a:prstGeom prst="rect">
                  <a:avLst/>
                </a:prstGeom>
                <a:noFill/>
                <a:ln>
                  <a:noFill/>
                </a:ln>
              </c:spPr>
              <c:txPr>
                <a:bodyPr/>
                <a:p>
                  <a:pPr>
                    <a:defRPr sz="9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/>
                </a:p>
              </c:txPr>
            </c:dLbl>
            <c:dLblPos val="ctr"/>
            <c:showBubbleSize val="0"/>
            <c:showCatName val="0"/>
            <c:showLeaderLines val="1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Знают</c:v>
                </c:pt>
                <c:pt idx="1">
                  <c:v xml:space="preserve">Затрудняются ответить</c:v>
                </c:pt>
                <c:pt idx="2">
                  <c:v xml:space="preserve">Не знают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</c:ser>
        <c:dLbls>
          <c:dLblPos val="ctr"/>
          <c:showBubbleSize val="0"/>
          <c:showCatName val="0"/>
          <c:showLeaderLines val="1"/>
          <c:showLegendKey val="0"/>
          <c:showPercent val="0"/>
          <c:showSerName val="0"/>
          <c:showVal val="0"/>
          <c:spPr bwMode="auto">
            <a:prstGeom prst="rect">
              <a:avLst/>
            </a:prstGeom>
            <a:noFill/>
            <a:ln>
              <a:noFill/>
            </a:ln>
          </c:spPr>
          <c:txPr>
            <a:bodyPr/>
            <a:p>
              <a:pPr>
                <a:defRPr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/>
            </a:p>
          </c:txPr>
        </c:dLbls>
        <c:firstSliceAng val="0"/>
      </c:pieChart>
      <c:spPr bwMode="auto">
        <a:prstGeom prst="rect">
          <a:avLst/>
        </a:prstGeom>
        <a:noFill/>
        <a:ln>
          <a:noFill/>
        </a:ln>
      </c:spPr>
    </c:plotArea>
    <c:legend>
      <c:legendPos val="b"/>
      <c:legendEntry>
        <c:idx val="5"/>
        <c:delete val="1"/>
      </c:legendEntry>
      <c:legendEntry>
        <c:idx val="3"/>
        <c:delete val="1"/>
      </c:legendEntry>
      <c:legendEntry>
        <c:idx val="4"/>
        <c:delete val="1"/>
      </c:legendEntry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 bwMode="auto">
    <a:xfrm>
      <a:off x="7068524" y="1827000"/>
      <a:ext cx="4763849" cy="3203997"/>
    </a:xfrm>
    <a:prstGeom prst="rect">
      <a:avLst/>
    </a:prstGeom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</c:spPr>
  <c:txPr>
    <a:bodyPr/>
    <a:p>
      <a:pPr>
        <a:defRPr sz="900">
          <a:solidFill>
            <a:schemeClr val="tx1"/>
          </a:solidFill>
          <a:latin typeface="+mn-lt"/>
          <a:ea typeface="+mn-ea"/>
          <a:cs typeface="+mn-cs"/>
        </a:defRPr>
      </a:pPr>
      <a:endParaRPr/>
    </a:p>
  </c:txPr>
  <c:externalData r:id="rId3">
    <c:autoUpdate val="0"/>
  </c:externalData>
  <c:printSettings>
    <c:headerFooter/>
    <c:pageMargins l="0.69999999999999996" r="0.69999999999999996" t="0.75" b="0.75" header="0.29999999999999999" footer="0.29999999999999999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/>
  </cs:dataLabel>
  <cs:dataPoint>
    <cs:lnRef idx="0"/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19050">
        <a:solidFill>
          <a:schemeClr val="lt1"/>
        </a:solidFill>
        <a:bevel/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9525">
        <a:solidFill>
          <a:schemeClr val="phClr"/>
        </a:solidFill>
      </a:ln>
    </cs:spPr>
  </cs:dataPointMarker>
  <cs:dataPointWirefram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  <a:bevel/>
      </a:ln>
    </cs:spPr>
  </cs:floor>
  <cs:gridlineMaj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spc="0"/>
  </cs:title>
  <cs:trend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wall>
  <cs:dataPointMarkerLayout symbol="circle" size="5"/>
</cs:chartStyle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914400" y="2130427"/>
            <a:ext cx="10363199" cy="1470025"/>
          </a:xfrm>
        </p:spPr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3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6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6" y="1435103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30392"/>
                </a:moveTo>
                <a:lnTo>
                  <a:pt x="0" y="30392"/>
                </a:lnTo>
                <a:cubicBezTo>
                  <a:pt x="0" y="30392"/>
                  <a:pt x="30246" y="52055"/>
                  <a:pt x="43200" y="35131"/>
                </a:cubicBezTo>
                <a:lnTo>
                  <a:pt x="43200" y="0"/>
                </a:lnTo>
                <a:lnTo>
                  <a:pt x="0" y="0"/>
                </a:lnTo>
                <a:lnTo>
                  <a:pt x="0" y="3039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59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30392"/>
                </a:moveTo>
                <a:lnTo>
                  <a:pt x="-22" y="30392"/>
                </a:lnTo>
                <a:cubicBezTo>
                  <a:pt x="-22" y="30392"/>
                  <a:pt x="30330" y="52055"/>
                  <a:pt x="43245" y="35131"/>
                </a:cubicBezTo>
              </a:path>
            </a:pathLst>
          </a:custGeom>
          <a:solidFill>
            <a:srgbClr val="FFFFFF"/>
          </a:solidFill>
          <a:ln w="7560">
            <a:solidFill>
              <a:srgbClr val="FFFFFF"/>
            </a:solidFill>
            <a:round/>
            <a:headEnd/>
            <a:tailEnd/>
          </a:ln>
        </p:spPr>
      </p:sp>
      <p:sp>
        <p:nvSpPr>
          <p:cNvPr id="9" name="Shape 1060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977"/>
                </a:moveTo>
                <a:lnTo>
                  <a:pt x="-22" y="29977"/>
                </a:lnTo>
                <a:cubicBezTo>
                  <a:pt x="-22" y="29977"/>
                  <a:pt x="29238" y="51595"/>
                  <a:pt x="43239" y="32973"/>
                </a:cubicBezTo>
              </a:path>
            </a:pathLst>
          </a:custGeom>
          <a:solidFill>
            <a:srgbClr val="FFFFFF"/>
          </a:solidFill>
          <a:ln w="6930">
            <a:solidFill>
              <a:srgbClr val="FFFFFF">
                <a:alpha val="0"/>
              </a:srgbClr>
            </a:solidFill>
            <a:round/>
            <a:headEnd/>
            <a:tailEnd/>
          </a:ln>
        </p:spPr>
      </p:sp>
      <p:sp>
        <p:nvSpPr>
          <p:cNvPr id="10" name="Shape 1061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562"/>
                </a:moveTo>
                <a:lnTo>
                  <a:pt x="-22" y="29562"/>
                </a:lnTo>
                <a:cubicBezTo>
                  <a:pt x="-22" y="29562"/>
                  <a:pt x="28147" y="51135"/>
                  <a:pt x="43233" y="30816"/>
                </a:cubicBezTo>
              </a:path>
            </a:pathLst>
          </a:custGeom>
          <a:solidFill>
            <a:srgbClr val="FFFFFF"/>
          </a:solidFill>
          <a:ln w="6300">
            <a:solidFill>
              <a:srgbClr val="FFFFFF">
                <a:alpha val="77254"/>
              </a:srgbClr>
            </a:solidFill>
            <a:round/>
            <a:headEnd/>
            <a:tailEnd/>
          </a:ln>
        </p:spPr>
      </p:sp>
      <p:sp>
        <p:nvSpPr>
          <p:cNvPr id="11" name="Shape 1062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147"/>
                </a:moveTo>
                <a:lnTo>
                  <a:pt x="-22" y="29147"/>
                </a:lnTo>
                <a:cubicBezTo>
                  <a:pt x="-22" y="29147"/>
                  <a:pt x="27056" y="50675"/>
                  <a:pt x="43228" y="28658"/>
                </a:cubicBezTo>
              </a:path>
            </a:pathLst>
          </a:custGeom>
          <a:solidFill>
            <a:srgbClr val="FFFFFF"/>
          </a:solidFill>
          <a:ln w="5670">
            <a:solidFill>
              <a:srgbClr val="FFFFFF">
                <a:alpha val="65882"/>
              </a:srgbClr>
            </a:solidFill>
            <a:round/>
            <a:headEnd/>
            <a:tailEnd/>
          </a:ln>
        </p:spPr>
      </p:sp>
      <p:sp>
        <p:nvSpPr>
          <p:cNvPr id="12" name="Shape 1063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733"/>
                </a:moveTo>
                <a:lnTo>
                  <a:pt x="-22" y="28733"/>
                </a:lnTo>
                <a:cubicBezTo>
                  <a:pt x="-22" y="28733"/>
                  <a:pt x="25965" y="50214"/>
                  <a:pt x="43222" y="26500"/>
                </a:cubicBezTo>
              </a:path>
            </a:pathLst>
          </a:custGeom>
          <a:solidFill>
            <a:srgbClr val="FFFFFF"/>
          </a:solidFill>
          <a:ln w="5040">
            <a:solidFill>
              <a:srgbClr val="FFFFFF">
                <a:alpha val="54900"/>
              </a:srgbClr>
            </a:solidFill>
            <a:round/>
            <a:headEnd/>
            <a:tailEnd/>
          </a:ln>
        </p:spPr>
      </p:sp>
      <p:sp>
        <p:nvSpPr>
          <p:cNvPr id="13" name="Shape 1064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319"/>
                </a:moveTo>
                <a:lnTo>
                  <a:pt x="-22" y="28319"/>
                </a:lnTo>
                <a:cubicBezTo>
                  <a:pt x="-22" y="28319"/>
                  <a:pt x="24873" y="49754"/>
                  <a:pt x="43216" y="24342"/>
                </a:cubicBezTo>
              </a:path>
            </a:pathLst>
          </a:custGeom>
          <a:solidFill>
            <a:srgbClr val="FFFFFF"/>
          </a:solidFill>
          <a:ln w="4410">
            <a:solidFill>
              <a:srgbClr val="FFFFFF">
                <a:alpha val="43529"/>
              </a:srgbClr>
            </a:solidFill>
            <a:round/>
            <a:headEnd/>
            <a:tailEnd/>
          </a:ln>
        </p:spPr>
      </p:sp>
      <p:sp>
        <p:nvSpPr>
          <p:cNvPr id="14" name="Shape 1065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904"/>
                </a:moveTo>
                <a:lnTo>
                  <a:pt x="-22" y="27904"/>
                </a:lnTo>
                <a:cubicBezTo>
                  <a:pt x="-22" y="27904"/>
                  <a:pt x="23782" y="49294"/>
                  <a:pt x="43211" y="22185"/>
                </a:cubicBezTo>
              </a:path>
            </a:pathLst>
          </a:custGeom>
          <a:solidFill>
            <a:srgbClr val="FFFFFF"/>
          </a:solidFill>
          <a:ln w="3780">
            <a:solidFill>
              <a:srgbClr val="FFFFFF">
                <a:alpha val="32156"/>
              </a:srgbClr>
            </a:solidFill>
            <a:round/>
            <a:headEnd/>
            <a:tailEnd/>
          </a:ln>
        </p:spPr>
      </p:sp>
      <p:sp>
        <p:nvSpPr>
          <p:cNvPr id="15" name="Shape 1066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489"/>
                </a:moveTo>
                <a:lnTo>
                  <a:pt x="-22" y="27489"/>
                </a:lnTo>
                <a:cubicBezTo>
                  <a:pt x="-22" y="27489"/>
                  <a:pt x="22691" y="48834"/>
                  <a:pt x="43205" y="20027"/>
                </a:cubicBezTo>
              </a:path>
            </a:pathLst>
          </a:custGeom>
          <a:solidFill>
            <a:srgbClr val="FFFFFF"/>
          </a:solidFill>
          <a:ln w="3150">
            <a:solidFill>
              <a:srgbClr val="FFFFFF">
                <a:alpha val="21176"/>
              </a:srgbClr>
            </a:solidFill>
            <a:round/>
            <a:headEnd/>
            <a:tailEnd/>
          </a:ln>
        </p:spPr>
      </p:sp>
      <p:sp>
        <p:nvSpPr>
          <p:cNvPr id="16" name="Shape 1067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075"/>
                </a:moveTo>
                <a:lnTo>
                  <a:pt x="-22" y="27075"/>
                </a:lnTo>
                <a:cubicBezTo>
                  <a:pt x="-22" y="27075"/>
                  <a:pt x="21600" y="48374"/>
                  <a:pt x="43200" y="17869"/>
                </a:cubicBezTo>
              </a:path>
            </a:pathLst>
          </a:custGeom>
          <a:solidFill>
            <a:srgbClr val="FFFFFF"/>
          </a:solidFill>
          <a:ln w="2520">
            <a:solidFill>
              <a:srgbClr val="FFFFFF">
                <a:alpha val="9803"/>
              </a:srgbClr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 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 algn="ctr">
              <a:buNone/>
              <a:defRPr/>
            </a:pPr>
            <a:r>
              <a:rPr sz="36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Создание компьютерной симуляции волн</a:t>
            </a:r>
            <a:endParaRPr sz="36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 bwMode="auto">
          <a:xfrm>
            <a:off x="1523880" y="3602160"/>
            <a:ext cx="9142920" cy="165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 algn="ctr">
              <a:buNone/>
              <a:defRPr/>
            </a:pPr>
            <a:r>
              <a:rPr sz="2400" b="0" strike="noStrike" spc="0">
                <a:solidFill>
                  <a:srgbClr val="000000"/>
                </a:solidFill>
                <a:latin typeface="Liberation Sans"/>
                <a:cs typeface="Liberation Sans"/>
              </a:rPr>
              <a:t>Эдоков Артем 10Б Школа №1357</a:t>
            </a:r>
            <a:endParaRPr sz="2400" b="0" strike="noStrike" spc="0">
              <a:solidFill>
                <a:srgbClr val="000000"/>
              </a:solidFill>
              <a:latin typeface="Liberation Sans"/>
              <a:cs typeface="Liberation Sans"/>
            </a:endParaRPr>
          </a:p>
          <a:p>
            <a:pPr indent="0" algn="ctr">
              <a:buNone/>
              <a:defRPr/>
            </a:pPr>
            <a:endParaRPr sz="2400" b="0" strike="noStrike" spc="0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4940259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523880" y="523874"/>
            <a:ext cx="9142920" cy="6895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 algn="ctr">
              <a:buNone/>
              <a:defRPr/>
            </a:pPr>
            <a:r>
              <a:rPr sz="3600" b="0" strike="noStrike" spc="0">
                <a:solidFill>
                  <a:srgbClr val="000000"/>
                </a:solidFill>
                <a:latin typeface="Liberation Sans"/>
                <a:cs typeface="Liberation Sans"/>
              </a:rPr>
              <a:t>Актуальность</a:t>
            </a:r>
            <a:endParaRPr sz="3600" b="0" strike="noStrike" spc="0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  <p:sp>
        <p:nvSpPr>
          <p:cNvPr id="213968889" name="PlaceHolder 2"/>
          <p:cNvSpPr>
            <a:spLocks noGrp="1"/>
          </p:cNvSpPr>
          <p:nvPr>
            <p:ph type="subTitle"/>
          </p:nvPr>
        </p:nvSpPr>
        <p:spPr bwMode="auto">
          <a:xfrm flipH="0" flipV="0">
            <a:off x="-119" y="1895473"/>
            <a:ext cx="5525594" cy="336124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692865" indent="-349965" algn="l">
              <a:lnSpc>
                <a:spcPct val="114999"/>
              </a:lnSpc>
              <a:buFont typeface="Arial"/>
              <a:buAutoNum type="arabicParenR"/>
              <a:defRPr/>
            </a:pPr>
            <a:r>
              <a:rPr sz="2200" b="0" strike="noStrike" spc="0">
                <a:solidFill>
                  <a:srgbClr val="000000"/>
                </a:solidFill>
                <a:latin typeface="Liberation Sans"/>
                <a:cs typeface="Liberation Sans"/>
              </a:rPr>
              <a:t>Малое количество разбирающихся учеников</a:t>
            </a:r>
            <a:endParaRPr sz="2200" b="0" strike="noStrike" spc="0">
              <a:solidFill>
                <a:srgbClr val="000000"/>
              </a:solidFill>
              <a:latin typeface="Liberation Sans"/>
              <a:cs typeface="Liberation Sans"/>
            </a:endParaRPr>
          </a:p>
          <a:p>
            <a:pPr marL="692865" indent="-349965" algn="l">
              <a:lnSpc>
                <a:spcPct val="114999"/>
              </a:lnSpc>
              <a:buFont typeface="Arial"/>
              <a:buAutoNum type="arabicParenR"/>
              <a:defRPr/>
            </a:pPr>
            <a:r>
              <a:rPr sz="2200" b="0" strike="noStrike" spc="0">
                <a:solidFill>
                  <a:srgbClr val="000000"/>
                </a:solidFill>
                <a:latin typeface="Liberation Sans"/>
                <a:cs typeface="Liberation Sans"/>
              </a:rPr>
              <a:t>Отсутствие необходимого оборудования для демонстрации свойств света у учителей</a:t>
            </a:r>
            <a:endParaRPr sz="2200" b="0" strike="noStrike" spc="0">
              <a:solidFill>
                <a:srgbClr val="000000"/>
              </a:solidFill>
              <a:latin typeface="Liberation Sans"/>
              <a:cs typeface="Liberation Sans"/>
            </a:endParaRPr>
          </a:p>
          <a:p>
            <a:pPr marL="692865" indent="-349965" algn="l">
              <a:lnSpc>
                <a:spcPct val="114999"/>
              </a:lnSpc>
              <a:buFont typeface="Arial"/>
              <a:buAutoNum type="arabicParenR"/>
              <a:defRPr/>
            </a:pPr>
            <a:r>
              <a:rPr sz="2200" b="0" strike="noStrike" spc="0">
                <a:solidFill>
                  <a:srgbClr val="000000"/>
                </a:solidFill>
                <a:latin typeface="Liberation Sans"/>
                <a:cs typeface="Liberation Sans"/>
              </a:rPr>
              <a:t>Затруднения в изучении</a:t>
            </a:r>
            <a:r>
              <a:rPr sz="2200" b="0" strike="noStrike" spc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endParaRPr sz="2200" b="0" strike="noStrike" spc="0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  <p:graphicFrame>
        <p:nvGraphicFramePr>
          <p:cNvPr id="1117976383" name=""/>
          <p:cNvGraphicFramePr>
            <a:graphicFrameLocks xmlns:a="http://schemas.openxmlformats.org/drawingml/2006/main"/>
          </p:cNvGraphicFramePr>
          <p:nvPr/>
        </p:nvGraphicFramePr>
        <p:xfrm>
          <a:off x="7068524" y="1827000"/>
          <a:ext cx="4763849" cy="3203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818333" name=""/>
          <p:cNvSpPr txBox="1"/>
          <p:nvPr/>
        </p:nvSpPr>
        <p:spPr bwMode="auto">
          <a:xfrm flipH="0" flipV="0">
            <a:off x="2772749" y="438149"/>
            <a:ext cx="6780389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3600" b="0" i="0" u="none" strike="noStrike" cap="none" spc="0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Описание проекта</a:t>
            </a:r>
            <a:endParaRPr/>
          </a:p>
        </p:txBody>
      </p:sp>
      <p:sp>
        <p:nvSpPr>
          <p:cNvPr id="487413370" name=""/>
          <p:cNvSpPr txBox="1"/>
          <p:nvPr/>
        </p:nvSpPr>
        <p:spPr bwMode="auto">
          <a:xfrm flipH="0" flipV="0">
            <a:off x="1553549" y="1314450"/>
            <a:ext cx="9850289" cy="3139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Проект направлен на разработку и создание компьютерной программы на языке Python 3.10 с использованием библиотеки PyQt6. Срок реализации проекта – до 19 ноября 2024 года. Главной целью является создание программы для наглядной демонстрации волновых свойств: интерференция, дифракция, дисперсия, отражение и  преломление. Целевое использование – применение на уроках физики, для наглядной демонстрации свойств волн. Программа должна реализовать возможность создания источников волновых возмущений направляемых пользователем и создание сред с разнообразными характеристиками.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0841474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523880" y="523873"/>
            <a:ext cx="9142920" cy="68951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 algn="ctr">
              <a:buNone/>
              <a:defRPr/>
            </a:pPr>
            <a:r>
              <a:rPr sz="3600" b="0" strike="noStrike" spc="0">
                <a:solidFill>
                  <a:srgbClr val="000000"/>
                </a:solidFill>
                <a:latin typeface="Liberation Sans"/>
                <a:cs typeface="Liberation Sans"/>
              </a:rPr>
              <a:t>Цели</a:t>
            </a:r>
            <a:endParaRPr sz="3600" b="0" strike="noStrike" spc="0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  <p:sp>
        <p:nvSpPr>
          <p:cNvPr id="244112536" name="PlaceHolder 2"/>
          <p:cNvSpPr>
            <a:spLocks noGrp="1"/>
          </p:cNvSpPr>
          <p:nvPr>
            <p:ph type="subTitle"/>
          </p:nvPr>
        </p:nvSpPr>
        <p:spPr bwMode="auto">
          <a:xfrm flipH="0" flipV="0">
            <a:off x="1523880" y="1895473"/>
            <a:ext cx="9142920" cy="336124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0" indent="0" algn="l">
              <a:buFont typeface="Arial"/>
              <a:buNone/>
              <a:defRPr/>
            </a:pPr>
            <a:r>
              <a:rPr sz="2400" b="0" strike="noStrike" spc="0">
                <a:solidFill>
                  <a:srgbClr val="000000"/>
                </a:solidFill>
                <a:latin typeface="Liberation Sans"/>
                <a:cs typeface="Liberation Sans"/>
              </a:rPr>
              <a:t>Создать учебную программу, позволяющую на</a:t>
            </a:r>
            <a:r>
              <a:rPr sz="2400" b="0" strike="noStrike" spc="0">
                <a:solidFill>
                  <a:srgbClr val="000000"/>
                </a:solidFill>
                <a:latin typeface="Liberation Sans"/>
                <a:cs typeface="Liberation Sans"/>
              </a:rPr>
              <a:t>глядно продемонстрировать свойства света, что упростит изучение данной темы школьникам. </a:t>
            </a:r>
            <a:endParaRPr sz="2400" b="0" strike="noStrike" spc="0">
              <a:solidFill>
                <a:srgbClr val="000000"/>
              </a:solidFill>
              <a:latin typeface="Liberation Sans"/>
              <a:cs typeface="Liberation Sans"/>
            </a:endParaRPr>
          </a:p>
          <a:p>
            <a:pPr marL="0" indent="0" algn="ctr">
              <a:buFont typeface="Arial"/>
              <a:buNone/>
              <a:defRPr/>
            </a:pPr>
            <a:r>
              <a:rPr sz="3600" b="0" strike="noStrike" spc="0">
                <a:solidFill>
                  <a:srgbClr val="000000"/>
                </a:solidFill>
                <a:latin typeface="Liberation Sans"/>
                <a:cs typeface="Liberation Sans"/>
              </a:rPr>
              <a:t>Задачи</a:t>
            </a:r>
            <a:endParaRPr sz="3600" b="0" strike="noStrike" spc="0">
              <a:solidFill>
                <a:srgbClr val="000000"/>
              </a:solidFill>
              <a:latin typeface="Liberation Sans"/>
              <a:cs typeface="Liberation Sans"/>
            </a:endParaRPr>
          </a:p>
          <a:p>
            <a:pPr marL="349965" indent="-349965" algn="l">
              <a:buFont typeface="Arial"/>
              <a:buAutoNum type="arabicParenR"/>
              <a:defRPr/>
            </a:pPr>
            <a:r>
              <a:rPr sz="2400" b="0" strike="noStrike" spc="0">
                <a:solidFill>
                  <a:srgbClr val="000000"/>
                </a:solidFill>
                <a:latin typeface="Liberation Sans"/>
                <a:cs typeface="Liberation Sans"/>
              </a:rPr>
              <a:t>Создание пользовательского интерфейса</a:t>
            </a:r>
            <a:endParaRPr sz="2400" b="0" strike="noStrike" spc="0">
              <a:solidFill>
                <a:srgbClr val="000000"/>
              </a:solidFill>
              <a:latin typeface="Liberation Sans"/>
              <a:cs typeface="Liberation Sans"/>
            </a:endParaRPr>
          </a:p>
          <a:p>
            <a:pPr marL="349965" indent="-349965" algn="l">
              <a:buFont typeface="Arial"/>
              <a:buAutoNum type="arabicParenR"/>
              <a:defRPr/>
            </a:pPr>
            <a:r>
              <a:rPr sz="2400" b="0" strike="noStrike" spc="0">
                <a:solidFill>
                  <a:srgbClr val="000000"/>
                </a:solidFill>
                <a:latin typeface="Liberation Sans"/>
                <a:cs typeface="Liberation Sans"/>
              </a:rPr>
              <a:t>Написание физической модели</a:t>
            </a:r>
            <a:endParaRPr sz="2400" b="0" strike="noStrike" spc="0">
              <a:solidFill>
                <a:srgbClr val="000000"/>
              </a:solidFill>
              <a:latin typeface="Liberation Sans"/>
              <a:cs typeface="Liberation Sans"/>
            </a:endParaRPr>
          </a:p>
          <a:p>
            <a:pPr marL="349965" indent="-349965" algn="l">
              <a:buFont typeface="Arial"/>
              <a:buAutoNum type="arabicParenR"/>
              <a:defRPr/>
            </a:pPr>
            <a:r>
              <a:rPr sz="2400" b="0" strike="noStrike" spc="0">
                <a:solidFill>
                  <a:srgbClr val="000000"/>
                </a:solidFill>
                <a:latin typeface="Liberation Sans"/>
                <a:cs typeface="Liberation Sans"/>
              </a:rPr>
              <a:t>Оптимизация модели</a:t>
            </a:r>
            <a:endParaRPr sz="2400" b="0" strike="noStrike" spc="0">
              <a:solidFill>
                <a:srgbClr val="000000"/>
              </a:solidFill>
              <a:latin typeface="Liberation Sans"/>
              <a:cs typeface="Liberation Sans"/>
            </a:endParaRPr>
          </a:p>
          <a:p>
            <a:pPr marL="349965" indent="-349965" algn="l">
              <a:buFont typeface="Arial"/>
              <a:buAutoNum type="arabicParenR"/>
              <a:defRPr/>
            </a:pPr>
            <a:r>
              <a:rPr sz="2400" b="0" strike="noStrike" spc="0">
                <a:solidFill>
                  <a:srgbClr val="000000"/>
                </a:solidFill>
                <a:latin typeface="Liberation Sans"/>
                <a:cs typeface="Liberation Sans"/>
              </a:rPr>
              <a:t>Поиск и исправление ошибок</a:t>
            </a:r>
            <a:endParaRPr sz="2400" b="0" strike="noStrike" spc="0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R7-Office/2024.1.1.375</Application>
  <DocSecurity>0</DocSecurity>
  <PresentationFormat/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>ru-RU</dc:language>
  <cp:lastModifiedBy>Артем Эдоков</cp:lastModifiedBy>
  <cp:revision>11</cp:revision>
  <dcterms:created xsi:type="dcterms:W3CDTF">2023-08-25T13:22:51Z</dcterms:created>
  <dcterms:modified xsi:type="dcterms:W3CDTF">2024-11-12T16:24:55Z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