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12192000" cy="6858000"/>
  <p:defaultTextStyle>
    <a:defPPr>
      <a:defRPr lang="ru-RU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5" d="102"/>
          <a:sy n="99" d="101"/>
        </p:scale>
        <p:origin x="112" y="112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914400" y="2130427"/>
            <a:ext cx="10363200" cy="1470025"/>
          </a:xfrm>
        </p:spPr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/>
              <a:t>Образец подзаголовка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40"/>
            <a:ext cx="2743200" cy="5851525"/>
          </a:xfrm>
        </p:spPr>
        <p:txBody>
          <a:bodyPr vert="eaVert"/>
          <a:lstStyle>
            <a:lvl1pPr algn="l"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40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09600" y="2174874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93373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93373" y="2174874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6" y="273049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4766733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609606" y="1435104"/>
            <a:ext cx="4011084" cy="46910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 bwMode="auto">
          <a:xfrm>
            <a:off x="2389717" y="612774"/>
            <a:ext cx="7315200" cy="41147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40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Shape 1058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rm" stroke="0" extrusionOk="0">
                <a:moveTo>
                  <a:pt x="0" y="30392"/>
                </a:moveTo>
                <a:lnTo>
                  <a:pt x="0" y="30392"/>
                </a:lnTo>
                <a:cubicBezTo>
                  <a:pt x="0" y="30392"/>
                  <a:pt x="30246" y="52055"/>
                  <a:pt x="43200" y="35131"/>
                </a:cubicBezTo>
                <a:lnTo>
                  <a:pt x="43200" y="0"/>
                </a:lnTo>
                <a:lnTo>
                  <a:pt x="0" y="0"/>
                </a:lnTo>
                <a:lnTo>
                  <a:pt x="0" y="30392"/>
                </a:lnTo>
                <a:close/>
              </a:path>
            </a:pathLst>
          </a:custGeom>
          <a:solidFill>
            <a:schemeClr val="accent1"/>
          </a:solidFill>
          <a:ln w="9524">
            <a:solidFill>
              <a:srgbClr val="000000"/>
            </a:solidFill>
            <a:round/>
            <a:headEnd/>
            <a:tailEnd/>
          </a:ln>
        </p:spPr>
      </p:sp>
      <p:sp>
        <p:nvSpPr>
          <p:cNvPr id="8" name="Shape 1059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30392"/>
                </a:moveTo>
                <a:lnTo>
                  <a:pt x="-22" y="30392"/>
                </a:lnTo>
                <a:cubicBezTo>
                  <a:pt x="-22" y="30392"/>
                  <a:pt x="30330" y="52055"/>
                  <a:pt x="43245" y="35131"/>
                </a:cubicBezTo>
              </a:path>
            </a:pathLst>
          </a:custGeom>
          <a:solidFill>
            <a:srgbClr val="FFFFFF"/>
          </a:solidFill>
          <a:ln w="7560">
            <a:solidFill>
              <a:srgbClr val="FFFFFF"/>
            </a:solidFill>
            <a:round/>
            <a:headEnd/>
            <a:tailEnd/>
          </a:ln>
        </p:spPr>
      </p:sp>
      <p:sp>
        <p:nvSpPr>
          <p:cNvPr id="9" name="Shape 1060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977"/>
                </a:moveTo>
                <a:lnTo>
                  <a:pt x="-22" y="29977"/>
                </a:lnTo>
                <a:cubicBezTo>
                  <a:pt x="-22" y="29977"/>
                  <a:pt x="29238" y="51595"/>
                  <a:pt x="43239" y="32973"/>
                </a:cubicBezTo>
              </a:path>
            </a:pathLst>
          </a:custGeom>
          <a:solidFill>
            <a:srgbClr val="FFFFFF"/>
          </a:solidFill>
          <a:ln w="6930">
            <a:solidFill>
              <a:srgbClr val="FFFFFF">
                <a:alpha val="0"/>
              </a:srgbClr>
            </a:solidFill>
            <a:round/>
            <a:headEnd/>
            <a:tailEnd/>
          </a:ln>
        </p:spPr>
      </p:sp>
      <p:sp>
        <p:nvSpPr>
          <p:cNvPr id="10" name="Shape 1061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562"/>
                </a:moveTo>
                <a:lnTo>
                  <a:pt x="-22" y="29562"/>
                </a:lnTo>
                <a:cubicBezTo>
                  <a:pt x="-22" y="29562"/>
                  <a:pt x="28147" y="51135"/>
                  <a:pt x="43233" y="30816"/>
                </a:cubicBezTo>
              </a:path>
            </a:pathLst>
          </a:custGeom>
          <a:solidFill>
            <a:srgbClr val="FFFFFF"/>
          </a:solidFill>
          <a:ln w="6300">
            <a:solidFill>
              <a:srgbClr val="FFFFFF">
                <a:alpha val="77254"/>
              </a:srgbClr>
            </a:solidFill>
            <a:round/>
            <a:headEnd/>
            <a:tailEnd/>
          </a:ln>
        </p:spPr>
      </p:sp>
      <p:sp>
        <p:nvSpPr>
          <p:cNvPr id="11" name="Shape 1062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9147"/>
                </a:moveTo>
                <a:lnTo>
                  <a:pt x="-22" y="29147"/>
                </a:lnTo>
                <a:cubicBezTo>
                  <a:pt x="-22" y="29147"/>
                  <a:pt x="27056" y="50675"/>
                  <a:pt x="43228" y="28658"/>
                </a:cubicBezTo>
              </a:path>
            </a:pathLst>
          </a:custGeom>
          <a:solidFill>
            <a:srgbClr val="FFFFFF"/>
          </a:solidFill>
          <a:ln w="5670">
            <a:solidFill>
              <a:srgbClr val="FFFFFF">
                <a:alpha val="65882"/>
              </a:srgbClr>
            </a:solidFill>
            <a:round/>
            <a:headEnd/>
            <a:tailEnd/>
          </a:ln>
        </p:spPr>
      </p:sp>
      <p:sp>
        <p:nvSpPr>
          <p:cNvPr id="12" name="Shape 1063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733"/>
                </a:moveTo>
                <a:lnTo>
                  <a:pt x="-22" y="28733"/>
                </a:lnTo>
                <a:cubicBezTo>
                  <a:pt x="-22" y="28733"/>
                  <a:pt x="25965" y="50214"/>
                  <a:pt x="43222" y="26500"/>
                </a:cubicBezTo>
              </a:path>
            </a:pathLst>
          </a:custGeom>
          <a:solidFill>
            <a:srgbClr val="FFFFFF"/>
          </a:solidFill>
          <a:ln w="5040">
            <a:solidFill>
              <a:srgbClr val="FFFFFF">
                <a:alpha val="54900"/>
              </a:srgbClr>
            </a:solidFill>
            <a:round/>
            <a:headEnd/>
            <a:tailEnd/>
          </a:ln>
        </p:spPr>
      </p:sp>
      <p:sp>
        <p:nvSpPr>
          <p:cNvPr id="13" name="Shape 1064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8319"/>
                </a:moveTo>
                <a:lnTo>
                  <a:pt x="-22" y="28319"/>
                </a:lnTo>
                <a:cubicBezTo>
                  <a:pt x="-22" y="28319"/>
                  <a:pt x="24873" y="49754"/>
                  <a:pt x="43216" y="24342"/>
                </a:cubicBezTo>
              </a:path>
            </a:pathLst>
          </a:custGeom>
          <a:solidFill>
            <a:srgbClr val="FFFFFF"/>
          </a:solidFill>
          <a:ln w="4410">
            <a:solidFill>
              <a:srgbClr val="FFFFFF">
                <a:alpha val="43529"/>
              </a:srgbClr>
            </a:solidFill>
            <a:round/>
            <a:headEnd/>
            <a:tailEnd/>
          </a:ln>
        </p:spPr>
      </p:sp>
      <p:sp>
        <p:nvSpPr>
          <p:cNvPr id="14" name="Shape 1065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904"/>
                </a:moveTo>
                <a:lnTo>
                  <a:pt x="-22" y="27904"/>
                </a:lnTo>
                <a:cubicBezTo>
                  <a:pt x="-22" y="27904"/>
                  <a:pt x="23782" y="49294"/>
                  <a:pt x="43211" y="22185"/>
                </a:cubicBezTo>
              </a:path>
            </a:pathLst>
          </a:custGeom>
          <a:solidFill>
            <a:srgbClr val="FFFFFF"/>
          </a:solidFill>
          <a:ln w="3780">
            <a:solidFill>
              <a:srgbClr val="FFFFFF">
                <a:alpha val="32156"/>
              </a:srgbClr>
            </a:solidFill>
            <a:round/>
            <a:headEnd/>
            <a:tailEnd/>
          </a:ln>
        </p:spPr>
      </p:sp>
      <p:sp>
        <p:nvSpPr>
          <p:cNvPr id="15" name="Shape 1066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489"/>
                </a:moveTo>
                <a:lnTo>
                  <a:pt x="-22" y="27489"/>
                </a:lnTo>
                <a:cubicBezTo>
                  <a:pt x="-22" y="27489"/>
                  <a:pt x="22691" y="48834"/>
                  <a:pt x="43205" y="20027"/>
                </a:cubicBezTo>
              </a:path>
            </a:pathLst>
          </a:custGeom>
          <a:solidFill>
            <a:srgbClr val="FFFFFF"/>
          </a:solidFill>
          <a:ln w="3150">
            <a:solidFill>
              <a:srgbClr val="FFFFFF">
                <a:alpha val="21176"/>
              </a:srgbClr>
            </a:solidFill>
            <a:round/>
            <a:headEnd/>
            <a:tailEnd/>
          </a:ln>
        </p:spPr>
      </p:sp>
      <p:sp>
        <p:nvSpPr>
          <p:cNvPr id="16" name="Shape 1067"/>
          <p:cNvSpPr>
            <a:spLocks noChangeArrowheads="1" noGrp="1"/>
          </p:cNvSpPr>
          <p:nvPr userDrawn="1"/>
        </p:nvSpPr>
        <p:spPr bwMode="auto">
          <a:xfrm>
            <a:off x="0" y="2"/>
            <a:ext cx="12192000" cy="6838950"/>
          </a:xfrm>
          <a:custGeom>
            <a:avLst/>
            <a:gdLst/>
            <a:ahLst/>
            <a:cxnLst/>
            <a:rect l="l" t="t" r="r" b="b"/>
            <a:pathLst>
              <a:path w="43200" h="43200" fill="none" stroke="1" extrusionOk="0">
                <a:moveTo>
                  <a:pt x="-22" y="27075"/>
                </a:moveTo>
                <a:lnTo>
                  <a:pt x="-22" y="27075"/>
                </a:lnTo>
                <a:cubicBezTo>
                  <a:pt x="-22" y="27075"/>
                  <a:pt x="21600" y="48374"/>
                  <a:pt x="43200" y="17869"/>
                </a:cubicBezTo>
              </a:path>
            </a:pathLst>
          </a:custGeom>
          <a:solidFill>
            <a:srgbClr val="FFFFFF"/>
          </a:solidFill>
          <a:ln w="2520">
            <a:solidFill>
              <a:srgbClr val="FFFFFF">
                <a:alpha val="9803"/>
              </a:srgbClr>
            </a:solidFill>
            <a:round/>
            <a:headEnd/>
            <a:tailEnd/>
          </a:ln>
        </p:spPr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Образец текста</a:t>
            </a:r>
            <a:endParaRPr/>
          </a:p>
          <a:p>
            <a:pPr lvl="1">
              <a:defRPr/>
            </a:pPr>
            <a:r>
              <a:rPr/>
              <a:t>Второй уровень</a:t>
            </a:r>
            <a:endParaRPr/>
          </a:p>
          <a:p>
            <a:pPr lvl="2">
              <a:defRPr/>
            </a:pPr>
            <a:r>
              <a:rPr/>
              <a:t>Третий уровень</a:t>
            </a:r>
            <a:endParaRPr/>
          </a:p>
          <a:p>
            <a:pPr lvl="3">
              <a:defRPr/>
            </a:pPr>
            <a:r>
              <a:rPr/>
              <a:t>Четвертый уровень</a:t>
            </a:r>
            <a:endParaRPr/>
          </a:p>
          <a:p>
            <a:pPr lvl="4">
              <a:defRPr/>
            </a:pPr>
            <a:r>
              <a:rPr/>
              <a:t>Пятый уровень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328A2AD-CA6C-4CEE-80DD-5B3591997DB0}" type="datetimeFigureOut">
              <a:rPr/>
              <a:t/>
            </a:fld>
            <a:endParaRPr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F5014F7-E485-415F-A69C-6237A648DEF6}" type="slidenum">
              <a:rPr/>
              <a:t/>
            </a:fld>
            <a:endParaRPr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Образец заголовка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4400" b="1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p>
            <a:pPr indent="0" algn="ctr">
              <a:buNone/>
              <a:defRPr/>
            </a:pPr>
            <a:r>
              <a:rPr sz="36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Симуляция волн</a:t>
            </a:r>
            <a:endParaRPr sz="36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 bwMode="auto">
          <a:xfrm>
            <a:off x="1523880" y="3602160"/>
            <a:ext cx="9142920" cy="16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 algn="ctr">
              <a:buNone/>
              <a:defRPr/>
            </a:pPr>
            <a:r>
              <a:rPr sz="2400" b="0" strike="noStrike" spc="-1">
                <a:solidFill>
                  <a:srgbClr val="000000"/>
                </a:solidFill>
                <a:latin typeface="Liberation Sans"/>
                <a:cs typeface="Liberation Sans"/>
              </a:rPr>
              <a:t>Подготовил Эдоков Артём</a:t>
            </a:r>
            <a:endParaRPr sz="2400" b="0" strike="noStrike" spc="-1">
              <a:solidFill>
                <a:srgbClr val="000000"/>
              </a:solidFill>
              <a:latin typeface="Liberation Sans"/>
              <a:cs typeface="Liberatio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6355901" name=""/>
          <p:cNvSpPr txBox="1"/>
          <p:nvPr/>
        </p:nvSpPr>
        <p:spPr bwMode="auto">
          <a:xfrm flipH="0" flipV="0">
            <a:off x="1420199" y="3017340"/>
            <a:ext cx="991787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Область применения</a:t>
            </a:r>
            <a:endParaRPr sz="4800"/>
          </a:p>
        </p:txBody>
      </p:sp>
      <p:sp>
        <p:nvSpPr>
          <p:cNvPr id="721291587" name=""/>
          <p:cNvSpPr txBox="1"/>
          <p:nvPr/>
        </p:nvSpPr>
        <p:spPr bwMode="auto">
          <a:xfrm flipH="0" flipV="0">
            <a:off x="5725500" y="1771650"/>
            <a:ext cx="57629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5251134" name=""/>
          <p:cNvSpPr txBox="1"/>
          <p:nvPr/>
        </p:nvSpPr>
        <p:spPr bwMode="auto">
          <a:xfrm flipH="0" flipV="0">
            <a:off x="2134574" y="2695575"/>
            <a:ext cx="8542319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Преимущества</a:t>
            </a:r>
            <a:endParaRPr sz="4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121145" name=""/>
          <p:cNvSpPr txBox="1"/>
          <p:nvPr/>
        </p:nvSpPr>
        <p:spPr bwMode="auto">
          <a:xfrm flipH="0" flipV="0">
            <a:off x="2296500" y="571500"/>
            <a:ext cx="7840349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Простой и понятный интерфейс</a:t>
            </a:r>
            <a:endParaRPr sz="4800"/>
          </a:p>
        </p:txBody>
      </p:sp>
      <p:pic>
        <p:nvPicPr>
          <p:cNvPr id="186269271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176712" y="2581275"/>
            <a:ext cx="3838575" cy="30146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9823059" name=""/>
          <p:cNvSpPr txBox="1"/>
          <p:nvPr/>
        </p:nvSpPr>
        <p:spPr bwMode="auto">
          <a:xfrm flipH="0" flipV="0">
            <a:off x="2163149" y="381000"/>
            <a:ext cx="8595704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Удобное сохранение и загрузка полей.</a:t>
            </a:r>
            <a:endParaRPr sz="4800"/>
          </a:p>
        </p:txBody>
      </p:sp>
      <p:pic>
        <p:nvPicPr>
          <p:cNvPr id="155788133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368929" y="2733601"/>
            <a:ext cx="3389925" cy="2662310"/>
          </a:xfrm>
          <a:prstGeom prst="rect">
            <a:avLst/>
          </a:prstGeom>
        </p:spPr>
      </p:pic>
      <p:pic>
        <p:nvPicPr>
          <p:cNvPr id="19449595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724999" y="2733601"/>
            <a:ext cx="3389925" cy="2662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6976266" name=""/>
          <p:cNvSpPr txBox="1"/>
          <p:nvPr/>
        </p:nvSpPr>
        <p:spPr bwMode="auto">
          <a:xfrm flipH="0" flipV="0">
            <a:off x="2086950" y="476250"/>
            <a:ext cx="771652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База данных сохранений</a:t>
            </a:r>
            <a:endParaRPr sz="4800"/>
          </a:p>
        </p:txBody>
      </p:sp>
      <p:pic>
        <p:nvPicPr>
          <p:cNvPr id="164158981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829050" y="1862137"/>
            <a:ext cx="4533900" cy="313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615320" name=""/>
          <p:cNvSpPr txBox="1"/>
          <p:nvPr/>
        </p:nvSpPr>
        <p:spPr bwMode="auto">
          <a:xfrm flipH="0" flipV="0">
            <a:off x="2163149" y="581025"/>
            <a:ext cx="8288384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Предустановленные поля</a:t>
            </a:r>
            <a:endParaRPr sz="4800"/>
          </a:p>
        </p:txBody>
      </p:sp>
      <p:pic>
        <p:nvPicPr>
          <p:cNvPr id="48487068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505700" y="2186131"/>
            <a:ext cx="3838575" cy="3014662"/>
          </a:xfrm>
          <a:prstGeom prst="rect">
            <a:avLst/>
          </a:prstGeom>
        </p:spPr>
      </p:pic>
      <p:pic>
        <p:nvPicPr>
          <p:cNvPr id="3168870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403906" y="2186131"/>
            <a:ext cx="3912018" cy="30723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7653771" name=""/>
          <p:cNvSpPr txBox="1"/>
          <p:nvPr/>
        </p:nvSpPr>
        <p:spPr bwMode="auto">
          <a:xfrm flipH="0" flipV="0">
            <a:off x="3077550" y="552450"/>
            <a:ext cx="22859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926696479" name=""/>
          <p:cNvSpPr txBox="1"/>
          <p:nvPr/>
        </p:nvSpPr>
        <p:spPr bwMode="auto">
          <a:xfrm flipH="0" flipV="0">
            <a:off x="2306024" y="419100"/>
            <a:ext cx="81248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018635638" name=""/>
          <p:cNvSpPr txBox="1"/>
          <p:nvPr/>
        </p:nvSpPr>
        <p:spPr bwMode="auto">
          <a:xfrm flipH="0" flipV="0">
            <a:off x="2957055" y="552449"/>
            <a:ext cx="6277889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Использованные технологии</a:t>
            </a:r>
            <a:endParaRPr sz="4800"/>
          </a:p>
        </p:txBody>
      </p:sp>
      <p:sp>
        <p:nvSpPr>
          <p:cNvPr id="115188369" name=""/>
          <p:cNvSpPr txBox="1"/>
          <p:nvPr/>
        </p:nvSpPr>
        <p:spPr bwMode="auto">
          <a:xfrm flipH="0" flipV="0">
            <a:off x="4458675" y="2676525"/>
            <a:ext cx="3051630" cy="16158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500"/>
              <a:t>Python</a:t>
            </a:r>
            <a:endParaRPr sz="2500"/>
          </a:p>
          <a:p>
            <a:pPr algn="ctr">
              <a:defRPr/>
            </a:pPr>
            <a:r>
              <a:rPr sz="2500"/>
              <a:t>PyQt</a:t>
            </a:r>
            <a:endParaRPr sz="2500"/>
          </a:p>
          <a:p>
            <a:pPr algn="ctr">
              <a:defRPr/>
            </a:pPr>
            <a:r>
              <a:rPr sz="2500"/>
              <a:t>Sqlite</a:t>
            </a:r>
            <a:endParaRPr sz="2500"/>
          </a:p>
          <a:p>
            <a:pPr algn="ctr">
              <a:defRPr/>
            </a:pPr>
            <a:r>
              <a:rPr sz="2500"/>
              <a:t>math</a:t>
            </a:r>
            <a:endParaRPr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3835826" name=""/>
          <p:cNvSpPr txBox="1"/>
          <p:nvPr/>
        </p:nvSpPr>
        <p:spPr bwMode="auto">
          <a:xfrm flipH="0" flipV="0">
            <a:off x="2172674" y="361949"/>
            <a:ext cx="7706639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4800"/>
              <a:t>Возможности для улучшения</a:t>
            </a:r>
            <a:endParaRPr sz="4800"/>
          </a:p>
        </p:txBody>
      </p:sp>
      <p:sp>
        <p:nvSpPr>
          <p:cNvPr id="638986048" name=""/>
          <p:cNvSpPr txBox="1"/>
          <p:nvPr/>
        </p:nvSpPr>
        <p:spPr bwMode="auto">
          <a:xfrm flipH="0" flipV="0">
            <a:off x="2563199" y="2266950"/>
            <a:ext cx="7300559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 algn="ctr">
              <a:buFont typeface="Arial"/>
              <a:buChar char="•"/>
              <a:defRPr/>
            </a:pPr>
            <a:r>
              <a:rPr/>
              <a:t>Обновление интерфейса.</a:t>
            </a:r>
            <a:endParaRPr/>
          </a:p>
          <a:p>
            <a:pPr marL="283879" indent="-283879" algn="ctr">
              <a:buFont typeface="Arial"/>
              <a:buChar char="•"/>
              <a:defRPr/>
            </a:pPr>
            <a:r>
              <a:rPr/>
              <a:t>Оптимизация вычислений.</a:t>
            </a:r>
            <a:endParaRPr/>
          </a:p>
          <a:p>
            <a:pPr marL="283879" indent="-283879" algn="ctr">
              <a:buFont typeface="Arial"/>
              <a:buChar char="•"/>
              <a:defRPr/>
            </a:pPr>
            <a:r>
              <a:rPr/>
              <a:t>Добававление дополнительных возможностей создания волн и сред.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R7-Office/2024.1.1.375</Application>
  <DocSecurity>0</DocSecurity>
  <PresentationFormat/>
  <Paragraphs>0</Paragraphs>
  <Slides>9</Slides>
  <Notes>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dc:identifier/>
  <dc:language>ru-RU</dc:language>
  <cp:lastModifiedBy>Артем Эдоков</cp:lastModifiedBy>
  <cp:revision>4</cp:revision>
  <dcterms:created xsi:type="dcterms:W3CDTF">2023-08-25T13:22:51Z</dcterms:created>
  <dcterms:modified xsi:type="dcterms:W3CDTF">2024-11-18T22:06:23Z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