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88" r:id="rId3"/>
    <p:sldId id="289" r:id="rId4"/>
    <p:sldId id="257" r:id="rId5"/>
    <p:sldId id="297" r:id="rId6"/>
    <p:sldId id="298" r:id="rId7"/>
    <p:sldId id="299" r:id="rId8"/>
    <p:sldId id="300" r:id="rId9"/>
    <p:sldId id="260" r:id="rId10"/>
    <p:sldId id="262" r:id="rId11"/>
    <p:sldId id="261" r:id="rId12"/>
    <p:sldId id="290" r:id="rId13"/>
    <p:sldId id="291" r:id="rId14"/>
    <p:sldId id="263" r:id="rId15"/>
    <p:sldId id="276" r:id="rId16"/>
    <p:sldId id="278" r:id="rId17"/>
    <p:sldId id="277" r:id="rId18"/>
    <p:sldId id="279" r:id="rId19"/>
    <p:sldId id="280" r:id="rId20"/>
    <p:sldId id="264" r:id="rId21"/>
    <p:sldId id="265" r:id="rId22"/>
    <p:sldId id="266" r:id="rId23"/>
    <p:sldId id="267" r:id="rId24"/>
    <p:sldId id="271" r:id="rId25"/>
    <p:sldId id="268" r:id="rId26"/>
    <p:sldId id="269" r:id="rId27"/>
    <p:sldId id="270" r:id="rId28"/>
    <p:sldId id="272" r:id="rId29"/>
    <p:sldId id="273" r:id="rId30"/>
    <p:sldId id="274" r:id="rId31"/>
    <p:sldId id="282" r:id="rId32"/>
    <p:sldId id="283" r:id="rId33"/>
    <p:sldId id="284" r:id="rId34"/>
    <p:sldId id="281" r:id="rId35"/>
    <p:sldId id="285" r:id="rId36"/>
    <p:sldId id="286" r:id="rId37"/>
    <p:sldId id="292" r:id="rId38"/>
    <p:sldId id="287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D79E8-30F7-4418-970D-FCD1B605839C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A2D3A-9D14-45E9-9C09-ED515D6E54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4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A2D3A-9D14-45E9-9C09-ED515D6E54A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2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563888" y="2636912"/>
            <a:ext cx="4894312" cy="208823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불필요한구매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89648" y="2564904"/>
            <a:ext cx="4168552" cy="648072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2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r>
              <a:rPr lang="ko-KR" altLang="en-US" sz="1400" dirty="0">
                <a:solidFill>
                  <a:schemeClr val="tx1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A2E62F2-5CF9-44BD-B356-4AD883AA43E1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08912" cy="5004556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D4F21A2-7148-4DA8-B7F3-FCA5712C570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420888"/>
            <a:ext cx="3024336" cy="72008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3584" y="2420888"/>
            <a:ext cx="4690864" cy="8346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96A01BF-C26D-42C4-B053-0227E24FC5D2}"/>
              </a:ext>
            </a:extLst>
          </p:cNvPr>
          <p:cNvSpPr txBox="1">
            <a:spLocks/>
          </p:cNvSpPr>
          <p:nvPr/>
        </p:nvSpPr>
        <p:spPr>
          <a:xfrm>
            <a:off x="750404" y="4694434"/>
            <a:ext cx="2602632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2EB0CA-71F8-4042-9CAB-87A4436DA837}"/>
              </a:ext>
            </a:extLst>
          </p:cNvPr>
          <p:cNvSpPr txBox="1">
            <a:spLocks/>
          </p:cNvSpPr>
          <p:nvPr/>
        </p:nvSpPr>
        <p:spPr>
          <a:xfrm>
            <a:off x="3913584" y="4218165"/>
            <a:ext cx="4480012" cy="1672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 </a:t>
            </a:r>
            <a:r>
              <a:rPr lang="en-US" altLang="ko-KR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ko-KR" altLang="en-US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</a:t>
            </a:r>
            <a:r>
              <a:rPr lang="en-US" altLang="ko-KR" sz="20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8031155-4541-42FC-8D86-EB80FBB725B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83932-FA83-492E-BA49-827F50B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8800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E6BBFA-440E-4547-A770-4FA9F4C08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636" y="2996952"/>
            <a:ext cx="6552728" cy="3096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Os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  <a:r>
              <a:rPr kumimoji="0"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Windows 10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</a:t>
            </a:r>
            <a:endParaRPr kumimoji="0" lang="en-US" altLang="ko-KR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Language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Python 3.10.9</a:t>
            </a:r>
          </a:p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IDE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Anaconda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jupyter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notebook</a:t>
            </a:r>
          </a:p>
          <a:p>
            <a:pPr marL="0" indent="0">
              <a:buNone/>
            </a:pPr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OpenSource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: 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Numpy-1.23.5, Pandas, Matplotlib</a:t>
            </a:r>
          </a:p>
          <a:p>
            <a:pPr marL="0" indent="0">
              <a:buNone/>
            </a:pP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                 </a:t>
            </a: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Sklearn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Tensorflow-2.10.0</a:t>
            </a:r>
          </a:p>
          <a:p>
            <a:pPr marL="0" indent="0">
              <a:buNone/>
            </a:pPr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A06EEA-953F-4531-98FE-6ECC99CCA261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410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Main body of project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EA38160-09D5-48C5-A5CD-74D3481244B6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39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46449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제공함으로써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데이터셋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구성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 </a:t>
            </a:r>
          </a:p>
          <a:p>
            <a:pPr marL="0" indent="0">
              <a:buNone/>
            </a:pP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	         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order_number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가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 때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‘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days_since_prior_order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컬럼에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결측치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존재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 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F3EC02-1B3F-428C-BE38-EA93BAE37C5D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5050904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323528" y="3306924"/>
            <a:ext cx="2324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장바구니 크기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B0F89-B4E6-405B-B014-5358FBB8F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645" y="2132856"/>
            <a:ext cx="5905701" cy="376635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8EA8A5C-91FC-4233-B3E2-9B1434B388F8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7624" y="942626"/>
            <a:ext cx="2664296" cy="957004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특정 재구매율에 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해당하는 상품 </a:t>
            </a:r>
            <a:r>
              <a:rPr lang="ko-KR" altLang="en-US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갯수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581F83-82C3-4333-BC79-033C565A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276872"/>
            <a:ext cx="6552728" cy="41789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2D5258-C782-4CCF-B12C-A5B1A8D0F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9" y="764704"/>
            <a:ext cx="4104455" cy="131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0" y="644544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644544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9B99DC-6433-46DD-A4A2-B972943DE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0363"/>
            <a:ext cx="4202709" cy="26309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0F644C8-DDAB-46A1-B22F-4E8BF8BEE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443059"/>
            <a:ext cx="3453089" cy="26357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C50286-04AB-48D3-ACB7-6311A56DB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5" y="1967640"/>
            <a:ext cx="4305145" cy="111522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982C0C7-3597-4FF0-A66A-3960172532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84" y="1973635"/>
            <a:ext cx="3744416" cy="11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10" y="692696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795234" y="692696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492B1E-AD6D-4CBC-B974-50C1A547E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08557"/>
            <a:ext cx="3691329" cy="1143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857E96B-21A8-469F-B2F2-AB4C9EC93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647" y="3284984"/>
            <a:ext cx="4451833" cy="27444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5AA3BD-F94D-457A-937F-3D7F487F4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20" y="3289667"/>
            <a:ext cx="3759027" cy="243152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B669C8-B4DE-4EB7-8DF6-B950281EDE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31" y="1708557"/>
            <a:ext cx="4176464" cy="11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306990"/>
            <a:ext cx="3294122" cy="1067787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28F2022-9397-489C-A7F0-E851B45CF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772816"/>
            <a:ext cx="3961866" cy="4092683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28BAF87-B70A-4C0D-B2B5-0CA4A398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10" y="3675142"/>
            <a:ext cx="4346679" cy="1793184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3A0CB0-089B-443B-A69A-10A50EE6DD2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3732C-BC49-4A7C-82CE-038FC271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99821"/>
            <a:ext cx="8229600" cy="1143000"/>
          </a:xfrm>
        </p:spPr>
        <p:txBody>
          <a:bodyPr/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Contents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42E1-886F-440B-8883-01A5DA41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109" y="2708920"/>
            <a:ext cx="2746648" cy="3384376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프로젝트 배경 및 문제 제기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트렌드 분석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주제 소개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 효과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일정 및 개발환경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ECD6AB8-1618-4F1C-9A14-EE03D8C92D21}"/>
              </a:ext>
            </a:extLst>
          </p:cNvPr>
          <p:cNvSpPr txBox="1">
            <a:spLocks/>
          </p:cNvSpPr>
          <p:nvPr/>
        </p:nvSpPr>
        <p:spPr>
          <a:xfrm>
            <a:off x="3198676" y="2708920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본론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소개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 시각화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병합 및 정제 과정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 설계</a:t>
            </a:r>
            <a:endParaRPr lang="ko-KR" altLang="en-US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09F7EC8-ED2B-4821-8E16-06B26165FBE3}"/>
              </a:ext>
            </a:extLst>
          </p:cNvPr>
          <p:cNvSpPr txBox="1">
            <a:spLocks/>
          </p:cNvSpPr>
          <p:nvPr/>
        </p:nvSpPr>
        <p:spPr>
          <a:xfrm>
            <a:off x="5945324" y="2702259"/>
            <a:ext cx="2746648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연구의 결과 및 시사점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연구 한계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향후 연구방향</a:t>
            </a:r>
          </a:p>
          <a:p>
            <a:pPr marL="0" indent="0" algn="ctr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참고 문헌 및 데이터 출처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E7EFD92-8D14-456F-A294-0C2F87AD373E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37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039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63916"/>
            <a:ext cx="8229600" cy="1363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퍼센트의 고객만 추출한 후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pPr marL="0" indent="0">
              <a:buNone/>
            </a:pP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</a:t>
            </a:r>
            <a:r>
              <a:rPr lang="en-US" altLang="ko-KR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days_since_prior_order</a:t>
            </a:r>
            <a:r>
              <a:rPr lang="en-US" altLang="ko-KR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’ 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컬럼의 </a:t>
            </a:r>
            <a:r>
              <a:rPr lang="ko-KR" altLang="en-US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해당 행 </a:t>
            </a:r>
            <a:r>
              <a:rPr lang="en-US" altLang="ko-KR" sz="18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평균값으로 대체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28939"/>
            <a:ext cx="5915000" cy="14402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AAEBAC-551D-4F10-A467-C88C2BE65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403985"/>
            <a:ext cx="6074848" cy="2079926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74C846D-CC1A-4650-844C-D0A51F561E7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620688"/>
            <a:ext cx="4258816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EF3947-4403-4B1C-A8BF-2981BA6C0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2564904"/>
            <a:ext cx="3829584" cy="3343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067-2B81-4D1A-A10C-66B116B38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60" y="1638976"/>
            <a:ext cx="7563906" cy="7716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762193-E18F-4B93-B106-41BF459F3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38854"/>
            <a:ext cx="3877216" cy="34104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9A95CFC-2B0D-4DC8-9785-A2D69031408A}"/>
              </a:ext>
            </a:extLst>
          </p:cNvPr>
          <p:cNvSpPr/>
          <p:nvPr/>
        </p:nvSpPr>
        <p:spPr>
          <a:xfrm>
            <a:off x="539552" y="5531298"/>
            <a:ext cx="11521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29608A-776A-44F4-9BAA-504ACE6E7DCE}"/>
              </a:ext>
            </a:extLst>
          </p:cNvPr>
          <p:cNvSpPr/>
          <p:nvPr/>
        </p:nvSpPr>
        <p:spPr>
          <a:xfrm>
            <a:off x="4303684" y="5531298"/>
            <a:ext cx="1152128" cy="57606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492873"/>
            <a:ext cx="2592288" cy="6744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227243" y="260648"/>
            <a:ext cx="51125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C9BF2F-154C-494D-BA53-422466FBC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" y="1537292"/>
            <a:ext cx="5232911" cy="22369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1A577C-2B9F-479B-A7C1-F84B09498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478627"/>
            <a:ext cx="1728192" cy="22378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FE68DE-7419-4C72-8DC4-38A634C18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09" y="3998907"/>
            <a:ext cx="5679300" cy="1823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89828C-270F-4D53-8BEB-44D04E4A75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94" y="4022161"/>
            <a:ext cx="2380620" cy="185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395086" y="314096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403F674-C6C4-48A3-8537-BEFB74E4C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11" y="1988841"/>
            <a:ext cx="4206503" cy="4028667"/>
          </a:xfr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39602FB-406D-47C6-9F3E-F5927F794C7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예상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70080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041830" y="4348261"/>
            <a:ext cx="306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2045166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218055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852317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04514"/>
            <a:ext cx="3318542" cy="3162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744626" y="1789400"/>
            <a:ext cx="38164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pPr algn="ctr"/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14" y="4741578"/>
            <a:ext cx="4084360" cy="162381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C2C39E-B492-49FC-A5B0-F4B1B0ADD5AB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484784"/>
            <a:ext cx="3884061" cy="28725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247278" y="1828776"/>
            <a:ext cx="3384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516852"/>
            <a:ext cx="4458578" cy="1853020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61E0F89-780E-41F5-919E-0ABA6EFF047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364088" y="1982450"/>
            <a:ext cx="352839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4293096"/>
            <a:ext cx="4705177" cy="161521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D3AB23F-3311-4BE6-98FD-CD1C20DF075F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988840"/>
            <a:ext cx="8229600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1" y="1628800"/>
            <a:ext cx="5798245" cy="16028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3198986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944202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645024"/>
            <a:ext cx="3064117" cy="112776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C0EB56-0D08-4EAA-A379-F90CEC6B97C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252" y="3483061"/>
            <a:ext cx="6397496" cy="297082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1349795"/>
            <a:ext cx="712879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 충돌 방지</a:t>
            </a: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EA8575-54AB-444F-A2DD-8F343651727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136" y="2420888"/>
            <a:ext cx="2890664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서론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Introduction of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prject</a:t>
            </a:r>
            <a:endParaRPr lang="ko-KR" altLang="en-US" sz="72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86259C-ABAF-47A0-BAF0-BA8478EC15C9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46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539552" y="1340768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539552" y="2195737"/>
            <a:ext cx="77152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995936"/>
            <a:ext cx="5408840" cy="257715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6027991-32FB-4DB2-9F72-901AD624D8D3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449794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725280"/>
            <a:ext cx="857929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4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endParaRPr lang="ko-KR" altLang="en-US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EC18E-53A0-48B2-B267-4867C7BCB265}"/>
              </a:ext>
            </a:extLst>
          </p:cNvPr>
          <p:cNvSpPr txBox="1"/>
          <p:nvPr/>
        </p:nvSpPr>
        <p:spPr>
          <a:xfrm>
            <a:off x="1547664" y="2484876"/>
            <a:ext cx="6048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algn="ctr"/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FF2588-6057-4A2B-96BC-70CC4D5660B6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42676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많아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</a:t>
            </a:r>
            <a:b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비율으로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7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17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50100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501008"/>
            <a:ext cx="3817002" cy="1418846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F909734-50E5-4AA8-B549-CEF10549832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36815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b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3212976"/>
            <a:ext cx="7068536" cy="2314898"/>
          </a:xfr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278974-E66F-4ACE-B617-9EE11EF05FCE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48" y="2276872"/>
            <a:ext cx="2468960" cy="1833922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6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988840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30" y="4602188"/>
            <a:ext cx="4921611" cy="1387352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B379A56-DA09-4E6A-9476-0CCD45B29F2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13105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1412776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4C0725-07C4-485E-95C6-DF94EAE77280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922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</a:t>
            </a:r>
            <a:r>
              <a:rPr lang="en-US" altLang="ko-KR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2521346"/>
            <a:ext cx="6220693" cy="123842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1F6FD6-ECD0-4ED1-8D81-FAA12481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28475"/>
            <a:ext cx="3915321" cy="1133633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8758A41-CC7A-45A8-85C8-BFAD68DB478B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3D4D-BF82-45E2-AD5A-9D32D6F5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2040" y="2420888"/>
            <a:ext cx="3754760" cy="2659732"/>
          </a:xfrm>
        </p:spPr>
        <p:txBody>
          <a:bodyPr>
            <a:normAutofit/>
          </a:bodyPr>
          <a:lstStyle/>
          <a:p>
            <a:pPr algn="r">
              <a:lnSpc>
                <a:spcPct val="60000"/>
              </a:lnSpc>
            </a:pPr>
            <a:r>
              <a:rPr lang="ko-KR" altLang="en-US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결론</a:t>
            </a:r>
            <a:br>
              <a:rPr lang="en-US" altLang="ko-KR" sz="7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Conclusion of project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18FB01-2076-473D-B592-E712C2453950}"/>
              </a:ext>
            </a:extLst>
          </p:cNvPr>
          <p:cNvCxnSpPr>
            <a:cxnSpLocks/>
          </p:cNvCxnSpPr>
          <p:nvPr/>
        </p:nvCxnSpPr>
        <p:spPr>
          <a:xfrm>
            <a:off x="7020272" y="2924944"/>
            <a:ext cx="1512168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80E319-65E0-48BB-884A-ED9DD0981EA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398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연구의 결과 및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08920"/>
            <a:ext cx="7139136" cy="24768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 탐지 모델 개발</a:t>
            </a: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데이터와 딥러닝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(DNN)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활용해 구매 데이터를 분석하고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탐지하는 모델 설계 및 학습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결과적으로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재구매율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주기 기준으로 불필요 구매 여부를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분류하는 시스템 구축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ko-KR" altLang="en-US" sz="20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48D8DE3-7A58-4503-B5E8-451FF0515E3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E9531-9A3C-4387-87F6-1FF06E41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24" y="1484784"/>
            <a:ext cx="1882552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D3662-8C56-4A55-9721-18D8C0D5B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67240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80000"/>
              </a:lnSpc>
              <a:buNone/>
            </a:pP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비즈니스에 기여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 모델을 활용해 재고 관리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마케팅 비용 절감 및 고객 경험 향상을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기대할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소비자의 구매 패턴과 행동을 좀 더 세밀히 분석하여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니즈와 불만족 요인을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파악할 수 있음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자주 구매하지 않는 상품의 특성과 관련 요소를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시각화함으로써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개발 및 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개선에 활용 가능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DDE9F6F-27B6-449D-A496-A0EB4DEFCB0D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81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1346967"/>
            <a:ext cx="6203032" cy="1143000"/>
          </a:xfrm>
        </p:spPr>
        <p:txBody>
          <a:bodyPr>
            <a:normAutofit/>
          </a:bodyPr>
          <a:lstStyle/>
          <a:p>
            <a:pPr algn="r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413097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78CB573-B42D-415C-9B97-ABEA3D338344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4CC6-5605-4486-AC8A-4987D8E7A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6792"/>
            <a:ext cx="2098576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연구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BC238-8D44-41E0-A8F5-558227154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03501"/>
            <a:ext cx="8229600" cy="3412976"/>
          </a:xfrm>
        </p:spPr>
        <p:txBody>
          <a:bodyPr>
            <a:normAutofit/>
          </a:bodyPr>
          <a:lstStyle/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데이터의 한계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데이터셋은 특정 플랫폼의 사용자 데이터에 한정되어 있어 일반화가 어려움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설계의 제한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구매의 정의가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(0.3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 구매 주기에 기반해 설정되어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개인화된 기준 반영이 부족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30000"/>
              </a:lnSpc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전처리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과정에서 메모리 한계로 인해 샘플링을 사용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원본 데이터의 전체 특성을 반영하지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못할 가능성이 높음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F4CB2C-D43D-4AEB-B177-F56923955D00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541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98BB-05DE-45F1-BC94-D9AF1B75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향후 연구방향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63E2AA-CA6A-4909-838E-E68D6C8A4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2982" y="2888911"/>
            <a:ext cx="76594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실제 환경 적용 및 검증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기업에서 실제 고객 데이터를 이용한 실시간 모델 검증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웹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크롤링을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활용한 데이터셋 보완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모델이 탐지한 불필요 구매에 대한 고객 반응을 모니터링하고, 개선 방안 도출.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비용-효과 분석</a:t>
            </a:r>
            <a:endParaRPr kumimoji="0" lang="en-US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 탐지를 통해 절감된 비용과 고객 만족도 향상 효과를 정량적으로 평가.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9BD4A3-0D5E-452A-BA74-2A2A828F68FA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5855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2F87-F42F-4EDD-B1E9-53E4B758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532" y="1628800"/>
            <a:ext cx="5338936" cy="1143000"/>
          </a:xfrm>
        </p:spPr>
        <p:txBody>
          <a:bodyPr>
            <a:normAutofit/>
          </a:bodyPr>
          <a:lstStyle/>
          <a:p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참고 문헌 및 데이터 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E2467-9663-403E-BFC9-FC3DC080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84984"/>
            <a:ext cx="8229600" cy="2044824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셋</a:t>
            </a:r>
            <a:endParaRPr lang="en-US" altLang="ko-KR" sz="28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Kaggle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https://www.kaggle.com/competitions/instacart-market-basket-analysis/overview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079C95B-DDF9-4252-9553-439D25C975E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4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A2ACE-776C-4B27-9C6E-5250C1376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16632"/>
            <a:ext cx="7426684" cy="1152128"/>
          </a:xfrm>
        </p:spPr>
        <p:txBody>
          <a:bodyPr/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트렌드 파악 </a:t>
            </a:r>
            <a: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날짜 당 검색 횟수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5AF4E53-A97E-4137-B2E8-C37B2F15C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7" y="1700808"/>
            <a:ext cx="3168352" cy="4774840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841F27-D8EE-4603-9136-93E4A2E22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700808"/>
            <a:ext cx="4752528" cy="20350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EEE410F-3E03-4F0F-AC02-CC021D5072C5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5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AE0108D-4E6A-468E-A7DD-26339268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64704"/>
            <a:ext cx="6491064" cy="250671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C001318-780D-4DB3-834E-8F97566CC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8" y="3308060"/>
            <a:ext cx="7212293" cy="278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01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F80A83-B946-48B2-A540-B86B5F2BA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4075833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C3259-F599-42D7-97BD-047A6FD1B52D}"/>
              </a:ext>
            </a:extLst>
          </p:cNvPr>
          <p:cNvSpPr txBox="1"/>
          <p:nvPr/>
        </p:nvSpPr>
        <p:spPr>
          <a:xfrm>
            <a:off x="5551489" y="3363624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워드 클라우드 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생성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CA2CD4B-D25C-4C51-8F5D-2FFFF1A703AC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7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C5E463B1-615D-4B2C-A412-9CCC247C8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589117"/>
            <a:ext cx="5148572" cy="2802387"/>
          </a:xfr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9616463-3437-4748-AB98-77E1688B8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626613"/>
            <a:ext cx="5148572" cy="280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9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679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99792"/>
            <a:ext cx="8229600" cy="2961456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 특정 소비자의 불필요 구매인지 여부를 예측하는 모델 설계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3A83436-AE53-4DA0-8518-FE5C2C9761D2}"/>
              </a:ext>
            </a:extLst>
          </p:cNvPr>
          <p:cNvCxnSpPr/>
          <p:nvPr/>
        </p:nvCxnSpPr>
        <p:spPr>
          <a:xfrm>
            <a:off x="0" y="1124744"/>
            <a:ext cx="914400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1159</Words>
  <Application>Microsoft Office PowerPoint</Application>
  <PresentationFormat>화면 슬라이드 쇼(4:3)</PresentationFormat>
  <Paragraphs>220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9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불필요한구매  DNN학습</vt:lpstr>
      <vt:lpstr>Contents</vt:lpstr>
      <vt:lpstr>서론 Introduction of prject</vt:lpstr>
      <vt:lpstr>프로젝트 배경 및 문제 제기</vt:lpstr>
      <vt:lpstr>트렌드 파악 : 날짜 당 검색 횟수</vt:lpstr>
      <vt:lpstr>PowerPoint 프레젠테이션</vt:lpstr>
      <vt:lpstr>PowerPoint 프레젠테이션</vt:lpstr>
      <vt:lpstr>PowerPoint 프레젠테이션</vt:lpstr>
      <vt:lpstr>주제 소개</vt:lpstr>
      <vt:lpstr>PowerPoint 프레젠테이션</vt:lpstr>
      <vt:lpstr>AI 모델 활용</vt:lpstr>
      <vt:lpstr>개발환경</vt:lpstr>
      <vt:lpstr>본론 Main body of project</vt:lpstr>
      <vt:lpstr>데이터셋 소개</vt:lpstr>
      <vt:lpstr>Instacart 데이터셋 시각화</vt:lpstr>
      <vt:lpstr>특정 재구매율에  해당하는 상품 갯수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예상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많아 train_test_split 함수를 통해 종속변수 기준 10% 비율으로 층화추출후 독립변수 정규화 스케일링 작업 </vt:lpstr>
      <vt:lpstr>종속변수 분리 후, 훈련,  테스트 데이터셋 분류</vt:lpstr>
      <vt:lpstr>DNN모델  설계</vt:lpstr>
      <vt:lpstr>PowerPoint 프레젠테이션</vt:lpstr>
      <vt:lpstr>모델 평가, 예측하기 </vt:lpstr>
      <vt:lpstr>결론  Conclusion of project</vt:lpstr>
      <vt:lpstr>연구의 결과 및 시사점</vt:lpstr>
      <vt:lpstr>시사점</vt:lpstr>
      <vt:lpstr>연구 한계</vt:lpstr>
      <vt:lpstr>향후 연구방향</vt:lpstr>
      <vt:lpstr>참고 문헌 및 데이터 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305</cp:revision>
  <dcterms:created xsi:type="dcterms:W3CDTF">2025-01-12T02:40:14Z</dcterms:created>
  <dcterms:modified xsi:type="dcterms:W3CDTF">2025-01-23T08:55:56Z</dcterms:modified>
</cp:coreProperties>
</file>