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0" r:id="rId5"/>
    <p:sldId id="261" r:id="rId6"/>
    <p:sldId id="259" r:id="rId7"/>
    <p:sldId id="263" r:id="rId8"/>
    <p:sldId id="276" r:id="rId9"/>
    <p:sldId id="278" r:id="rId10"/>
    <p:sldId id="277" r:id="rId11"/>
    <p:sldId id="279" r:id="rId12"/>
    <p:sldId id="280" r:id="rId13"/>
    <p:sldId id="264" r:id="rId14"/>
    <p:sldId id="265" r:id="rId15"/>
    <p:sldId id="266" r:id="rId16"/>
    <p:sldId id="267" r:id="rId17"/>
    <p:sldId id="271" r:id="rId18"/>
    <p:sldId id="268" r:id="rId19"/>
    <p:sldId id="269" r:id="rId20"/>
    <p:sldId id="270" r:id="rId21"/>
    <p:sldId id="272" r:id="rId22"/>
    <p:sldId id="273" r:id="rId23"/>
    <p:sldId id="274" r:id="rId24"/>
    <p:sldId id="282" r:id="rId25"/>
    <p:sldId id="283" r:id="rId26"/>
    <p:sldId id="284" r:id="rId27"/>
    <p:sldId id="281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59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6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9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6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84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72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05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68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10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78BD5-A634-488A-837F-5C093A253C1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D8FA-FED0-41FF-8E0D-DA51295A3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35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3384376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r>
              <a:rPr lang="ko-KR" altLang="en-US" sz="1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으로</a:t>
            </a:r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불필요한구매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sz="6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35696" y="4124671"/>
            <a:ext cx="6400800" cy="1752600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90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E54A8-7C9C-4B5C-9E6E-E076D29B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438" y="476672"/>
            <a:ext cx="2853607" cy="1143000"/>
          </a:xfrm>
        </p:spPr>
        <p:txBody>
          <a:bodyPr>
            <a:normAutofit/>
          </a:bodyPr>
          <a:lstStyle/>
          <a:p>
            <a:r>
              <a:rPr lang="ko-KR" altLang="en-US" sz="27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요일 당 </a:t>
            </a:r>
            <a:br>
              <a:rPr lang="en-US" altLang="ko-KR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B146CB-E837-46E9-9DA2-28572A0BD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284" y="3430209"/>
            <a:ext cx="4119199" cy="2847391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BAC8903-6776-4D67-BD76-B8F675395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37634"/>
            <a:ext cx="3370420" cy="1174613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E83674F-B5BF-4FFF-9814-22189A2BB824}"/>
              </a:ext>
            </a:extLst>
          </p:cNvPr>
          <p:cNvSpPr txBox="1">
            <a:spLocks/>
          </p:cNvSpPr>
          <p:nvPr/>
        </p:nvSpPr>
        <p:spPr>
          <a:xfrm>
            <a:off x="1771814" y="476672"/>
            <a:ext cx="16665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시간대 별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41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주문량</a:t>
            </a:r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003C1380-0DF3-448F-B40B-FC7E1CD9A3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40" y="3704861"/>
            <a:ext cx="3759277" cy="22980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27A4C1-68B5-440E-9954-A6193C2532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6" y="2056712"/>
            <a:ext cx="3096344" cy="93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5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5EC7B73-0BDD-4082-8248-B5272AA3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107" y="538680"/>
            <a:ext cx="3742658" cy="1143000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별 재구매율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0A5CF0A-3800-4887-9665-4C0110F00F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3876772"/>
            <a:ext cx="3119920" cy="2009878"/>
          </a:xfr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5FBC48-80E6-4BD6-A2F2-311A39499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16" y="3717032"/>
            <a:ext cx="4011924" cy="251760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AA193D3-ECC2-498E-9A15-62C40D62C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52" y="2240729"/>
            <a:ext cx="3312368" cy="106886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D4D0A7D-5601-4ABA-904C-DC4E385649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6" y="2151658"/>
            <a:ext cx="4008244" cy="1247009"/>
          </a:xfrm>
          <a:prstGeom prst="rect">
            <a:avLst/>
          </a:prstGeom>
        </p:spPr>
      </p:pic>
      <p:sp>
        <p:nvSpPr>
          <p:cNvPr id="20" name="제목 8">
            <a:extLst>
              <a:ext uri="{FF2B5EF4-FFF2-40B4-BE49-F238E27FC236}">
                <a16:creationId xmlns:a16="http://schemas.microsoft.com/office/drawing/2014/main" id="{7C195D32-C3BB-415D-8F03-E4CE85EBE125}"/>
              </a:ext>
            </a:extLst>
          </p:cNvPr>
          <p:cNvSpPr txBox="1">
            <a:spLocks/>
          </p:cNvSpPr>
          <p:nvPr/>
        </p:nvSpPr>
        <p:spPr>
          <a:xfrm>
            <a:off x="4858237" y="538680"/>
            <a:ext cx="374265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부서 별 주문량</a:t>
            </a:r>
          </a:p>
        </p:txBody>
      </p:sp>
    </p:spTree>
    <p:extLst>
      <p:ext uri="{BB962C8B-B14F-4D97-AF65-F5344CB8AC3E}">
        <p14:creationId xmlns:p14="http://schemas.microsoft.com/office/powerpoint/2010/main" val="3585078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DC883-A208-458C-81A6-F1AB6111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36812"/>
            <a:ext cx="3294122" cy="33843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불필요한 구매의</a:t>
            </a:r>
            <a:br>
              <a:rPr lang="en-US" altLang="ko-KR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AFBAFE-0734-4CE0-BB74-CD3ACFCA6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24" y="2132856"/>
            <a:ext cx="4387976" cy="45259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B0D3ADE-8A60-4DB0-8B70-BECDB1D071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9" y="251830"/>
            <a:ext cx="3999385" cy="170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 병합 및 정제 과정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8429"/>
            <a:ext cx="8229600" cy="884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데이터가 너무 커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>
              <a:buNone/>
            </a:pP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구매횟수 상위 </a:t>
            </a:r>
            <a:r>
              <a:rPr lang="en-US" altLang="ko-KR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20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퍼센트의 고객만 정제 후</a:t>
            </a:r>
            <a:r>
              <a:rPr lang="en-US" altLang="ko-KR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18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결측치를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각 </a:t>
            </a:r>
            <a:r>
              <a:rPr lang="en-US" altLang="ko-KR" sz="18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ko-KR" altLang="en-US" sz="1800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평균값으로 대체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60BD2B-3590-4941-80DD-BA9CEA86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780928"/>
            <a:ext cx="5187351" cy="1744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7C58B-67C1-49B0-B3DF-92A3E7F8A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747719"/>
            <a:ext cx="6149764" cy="14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11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13103-E773-41A1-AA96-3BEB151C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5"/>
            <a:ext cx="8229600" cy="100811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기준으로 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20% </a:t>
            </a:r>
            <a:r>
              <a:rPr lang="ko-KR" altLang="en-US" sz="20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</a:t>
            </a:r>
            <a:endParaRPr lang="ko-KR" altLang="en-US" sz="20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AB68A6-73B8-4B55-9B7A-4371AE05B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65" y="1549237"/>
            <a:ext cx="794495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06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8056E-4FE5-4F8E-893E-38C11713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16735"/>
            <a:ext cx="5040560" cy="64807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CA772C-9371-442C-98CF-F38F88AF8B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603"/>
          <a:stretch/>
        </p:blipFill>
        <p:spPr>
          <a:xfrm>
            <a:off x="395536" y="3933056"/>
            <a:ext cx="5516020" cy="1520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C8A4E3-005B-428A-BB44-42F7EED1EECA}"/>
              </a:ext>
            </a:extLst>
          </p:cNvPr>
          <p:cNvSpPr txBox="1"/>
          <p:nvPr/>
        </p:nvSpPr>
        <p:spPr>
          <a:xfrm>
            <a:off x="395536" y="2265808"/>
            <a:ext cx="51125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정보와 상품 주문 정보를 병합해 </a:t>
            </a: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Order_details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데이터를 생성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정제 과정이 있었기에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공통되지 않은 주문이 있을 수 있으므로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Merge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함수의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how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파라미터의 값을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‘inner’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 적용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9B4F721-9396-4C2C-9562-841EC9E7D8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42064" r="59450"/>
          <a:stretch/>
        </p:blipFill>
        <p:spPr>
          <a:xfrm>
            <a:off x="6228184" y="2301255"/>
            <a:ext cx="2335895" cy="294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50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DE6FF2D7-1235-4789-937D-D41989A58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132856"/>
            <a:ext cx="4217706" cy="387789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6DE8C-1DE6-421B-9088-779CB459106A}"/>
              </a:ext>
            </a:extLst>
          </p:cNvPr>
          <p:cNvSpPr txBox="1"/>
          <p:nvPr/>
        </p:nvSpPr>
        <p:spPr>
          <a:xfrm>
            <a:off x="755576" y="1196752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Order_details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의 메모리 사용량이 너무 크기 때문에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각 컬럼의 </a:t>
            </a:r>
            <a:r>
              <a:rPr lang="en-US" altLang="ko-KR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Dtype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변경하여 메모리 사용량을 줄임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13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EBA96-D3E5-4AB8-AA26-A913556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총 독립변수는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7FA71D-0B8E-419A-A491-9838BC13C06A}"/>
              </a:ext>
            </a:extLst>
          </p:cNvPr>
          <p:cNvSpPr/>
          <p:nvPr/>
        </p:nvSpPr>
        <p:spPr>
          <a:xfrm>
            <a:off x="470017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8BB425D-B639-4E37-916B-C22AD707E072}"/>
              </a:ext>
            </a:extLst>
          </p:cNvPr>
          <p:cNvSpPr/>
          <p:nvPr/>
        </p:nvSpPr>
        <p:spPr>
          <a:xfrm>
            <a:off x="4713544" y="1417638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7602928-CD02-4DC0-9E40-013C50E2053C}"/>
              </a:ext>
            </a:extLst>
          </p:cNvPr>
          <p:cNvSpPr/>
          <p:nvPr/>
        </p:nvSpPr>
        <p:spPr>
          <a:xfrm>
            <a:off x="2591780" y="4036551"/>
            <a:ext cx="3960440" cy="244341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04C674-3E7B-448E-8C7F-507C963ECCDF}"/>
              </a:ext>
            </a:extLst>
          </p:cNvPr>
          <p:cNvSpPr txBox="1"/>
          <p:nvPr/>
        </p:nvSpPr>
        <p:spPr>
          <a:xfrm>
            <a:off x="1041136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FDF8A-A40A-4BAA-BADA-24A405AB1734}"/>
              </a:ext>
            </a:extLst>
          </p:cNvPr>
          <p:cNvSpPr txBox="1"/>
          <p:nvPr/>
        </p:nvSpPr>
        <p:spPr>
          <a:xfrm>
            <a:off x="5294552" y="1593141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523DE-AC40-4DD0-90DD-AAC9AF8D90CA}"/>
              </a:ext>
            </a:extLst>
          </p:cNvPr>
          <p:cNvSpPr txBox="1"/>
          <p:nvPr/>
        </p:nvSpPr>
        <p:spPr>
          <a:xfrm>
            <a:off x="3167844" y="4293096"/>
            <a:ext cx="28083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1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구매패턴 데이터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4174F-2C24-4BBD-9AB9-8D2A2A9E18A0}"/>
              </a:ext>
            </a:extLst>
          </p:cNvPr>
          <p:cNvSpPr txBox="1"/>
          <p:nvPr/>
        </p:nvSpPr>
        <p:spPr>
          <a:xfrm>
            <a:off x="683568" y="1983252"/>
            <a:ext cx="35283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70950-F956-43DB-B763-6515DE630654}"/>
              </a:ext>
            </a:extLst>
          </p:cNvPr>
          <p:cNvSpPr txBox="1"/>
          <p:nvPr/>
        </p:nvSpPr>
        <p:spPr>
          <a:xfrm>
            <a:off x="4932040" y="2110388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8F8E5-D3DF-4B12-8FBB-003FE56E97B2}"/>
              </a:ext>
            </a:extLst>
          </p:cNvPr>
          <p:cNvSpPr txBox="1"/>
          <p:nvPr/>
        </p:nvSpPr>
        <p:spPr>
          <a:xfrm>
            <a:off x="2807804" y="4797152"/>
            <a:ext cx="35283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4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4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평균 기간</a:t>
            </a:r>
            <a:endParaRPr lang="en-US" altLang="ko-KR" sz="14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7009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509AD0-0AFC-4DC5-BC27-9ADC165A1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70" y="542683"/>
            <a:ext cx="3828776" cy="36487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1112AF-B223-4A0D-A84D-28D07B02D82A}"/>
              </a:ext>
            </a:extLst>
          </p:cNvPr>
          <p:cNvSpPr txBox="1"/>
          <p:nvPr/>
        </p:nvSpPr>
        <p:spPr>
          <a:xfrm>
            <a:off x="4831174" y="1124744"/>
            <a:ext cx="38164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 별 구매패턴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주문수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총 상품구매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고객의 평균 장바구니 크기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C6BE34-AF67-423B-A5FA-1A3587A75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" y="4365104"/>
            <a:ext cx="4712340" cy="18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77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47392D-DDAE-43CC-BDDA-F2D029F82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6672"/>
            <a:ext cx="4572638" cy="33818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0FF08-E48A-4E13-9C13-54B2C2827B32}"/>
              </a:ext>
            </a:extLst>
          </p:cNvPr>
          <p:cNvSpPr txBox="1"/>
          <p:nvPr/>
        </p:nvSpPr>
        <p:spPr>
          <a:xfrm>
            <a:off x="5364088" y="1268760"/>
            <a:ext cx="33843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구매 패턴 데이터 정제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독립변수에 들어갈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상품의 총 주문량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상품당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상품이 장바구니에 들어간 순서 평균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E65026-AB06-47BB-9822-EFD6DE0DE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0" y="4077072"/>
            <a:ext cx="5249008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83768" y="836712"/>
            <a:ext cx="6203032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 및 문제 제기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902842"/>
            <a:ext cx="8208912" cy="3968231"/>
          </a:xfrm>
        </p:spPr>
        <p:txBody>
          <a:bodyPr>
            <a:normAutofit/>
          </a:bodyPr>
          <a:lstStyle/>
          <a:p>
            <a:pPr marL="0" indent="0" algn="r">
              <a:lnSpc>
                <a:spcPct val="170000"/>
              </a:lnSpc>
              <a:buNone/>
            </a:pPr>
            <a:r>
              <a:rPr lang="ko-KR" altLang="en-US" b="1" u="sng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배경</a:t>
            </a:r>
            <a:endParaRPr lang="en-US" altLang="ko-KR" sz="24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온라인 쇼핑의 보급으로 인한 충동 구매 증가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결과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않는 제품이 증가해 고객 불만을 초래함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</a:t>
            </a:r>
            <a:r>
              <a:rPr lang="ko-KR" altLang="en-US" sz="14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증가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재고 관리 비용 상승 등으로 이어짐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구매를 줄임으로써 고객 충성도와 운영 효율성 제고 가능</a:t>
            </a:r>
            <a:endParaRPr lang="en-US" altLang="ko-KR" sz="14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lnSpc>
                <a:spcPct val="15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 관점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 구매는 가계 지출 부담을 가중하고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심리적 스트레스 유발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ko-KR" altLang="en-US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개인 맞춤형 솔루션이 있다면 소비자 만족도와 쇼핑 경험이 개선될 가능성이 큼</a:t>
            </a:r>
            <a:r>
              <a:rPr lang="en-US" altLang="ko-KR" sz="14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endParaRPr lang="en-US" altLang="ko-KR" b="1" u="sng" dirty="0">
              <a:latin typeface="KoPub돋움체_Pro Bold" pitchFamily="50" charset="-127"/>
              <a:ea typeface="KoPub돋움체_Pro 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30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4AC075E-C6D8-494F-98F5-B87EDD53EA86}"/>
              </a:ext>
            </a:extLst>
          </p:cNvPr>
          <p:cNvSpPr txBox="1"/>
          <p:nvPr/>
        </p:nvSpPr>
        <p:spPr>
          <a:xfrm>
            <a:off x="5436096" y="1982450"/>
            <a:ext cx="34563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조합 정보</a:t>
            </a:r>
            <a:endParaRPr lang="en-US" altLang="ko-KR" sz="20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dirty="0"/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모두에 대한 정보인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독립변수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</a:t>
            </a: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총 주문 수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재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 </a:t>
            </a:r>
            <a:r>
              <a:rPr lang="ko-KR" altLang="en-US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주기 평균</a:t>
            </a:r>
            <a:endParaRPr lang="en-US" altLang="ko-KR" sz="16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71664B0-63FE-4F58-890D-4DE9B1029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96752"/>
            <a:ext cx="4047388" cy="2400657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E3C5390-1222-4554-98D1-3C320844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79" y="3861048"/>
            <a:ext cx="4705177" cy="16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21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24499-DD27-4453-944F-B42D77F7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476672"/>
            <a:ext cx="8229600" cy="1143000"/>
          </a:xfrm>
        </p:spPr>
        <p:txBody>
          <a:bodyPr/>
          <a:lstStyle/>
          <a:p>
            <a:pPr algn="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4EEA8B-5F3F-4008-86E2-BBED70A69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46" y="4749972"/>
            <a:ext cx="6306430" cy="17433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2E37E-A699-48D9-98C4-4D1CD5CDE7EA}"/>
              </a:ext>
            </a:extLst>
          </p:cNvPr>
          <p:cNvSpPr txBox="1"/>
          <p:nvPr/>
        </p:nvSpPr>
        <p:spPr>
          <a:xfrm>
            <a:off x="693912" y="1686818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최종 데이터셋을 구현하기 위해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/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고객 데이터 정보를 병합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–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데이터셋에 상품 데이터 정보를 병합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9B1BE7-9549-4C4F-BFF0-F024B3999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32034"/>
            <a:ext cx="6624736" cy="1156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C79999F-5D4E-4150-AC60-AA685E83A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32856"/>
            <a:ext cx="3064117" cy="112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35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1720073-FF08-4F07-BBA3-7C068B2B9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4" y="2996952"/>
            <a:ext cx="7754432" cy="360095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B80BB-5877-4E81-8CCE-2769C6AA80BB}"/>
              </a:ext>
            </a:extLst>
          </p:cNvPr>
          <p:cNvSpPr txBox="1"/>
          <p:nvPr/>
        </p:nvSpPr>
        <p:spPr>
          <a:xfrm>
            <a:off x="971600" y="476672"/>
            <a:ext cx="71287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 중 유사한 독립변수에 의한 충돌을 방지하기 위해</a:t>
            </a:r>
            <a:endParaRPr lang="en-US" altLang="ko-KR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Product_total_orders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상품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en-US" altLang="ko-KR" sz="1600" u="sng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User_product_orders</a:t>
            </a:r>
            <a:r>
              <a:rPr lang="en-US" altLang="ko-KR" sz="1600" u="sng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특정 고객의 특정 상품에 대한 총 주문 수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ctr"/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컬럼을 제거</a:t>
            </a:r>
          </a:p>
        </p:txBody>
      </p:sp>
    </p:spTree>
    <p:extLst>
      <p:ext uri="{BB962C8B-B14F-4D97-AF65-F5344CB8AC3E}">
        <p14:creationId xmlns:p14="http://schemas.microsoft.com/office/powerpoint/2010/main" val="42859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51E32E6-D812-4577-94F0-3548A05AD73D}"/>
              </a:ext>
            </a:extLst>
          </p:cNvPr>
          <p:cNvSpPr txBox="1">
            <a:spLocks/>
          </p:cNvSpPr>
          <p:nvPr/>
        </p:nvSpPr>
        <p:spPr>
          <a:xfrm>
            <a:off x="5436096" y="701824"/>
            <a:ext cx="3250704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종속변수 선정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59C127D-0238-4698-A808-34FEA4E113F1}"/>
              </a:ext>
            </a:extLst>
          </p:cNvPr>
          <p:cNvSpPr txBox="1">
            <a:spLocks/>
          </p:cNvSpPr>
          <p:nvPr/>
        </p:nvSpPr>
        <p:spPr>
          <a:xfrm>
            <a:off x="457200" y="1556793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불필요한 구매인 상품엔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필요한 구매인 상품인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그에 따라 재구매율이 높고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재구매 주기가 짧은 상품은 필요할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그 외의 상품은 불필요한 구매일 가능성이 높으므로 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0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을 할당한다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en-US" altLang="ko-KR" sz="16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A01381C-0699-4C71-8DF4-6E4EC5D8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64559"/>
            <a:ext cx="5408840" cy="257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5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6A50E-2278-4B11-BBC4-83DD80909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56" y="3573016"/>
            <a:ext cx="6707088" cy="1863491"/>
          </a:xfr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A91FF573-00A0-44F1-9E45-EE50DF6BE926}"/>
              </a:ext>
            </a:extLst>
          </p:cNvPr>
          <p:cNvSpPr txBox="1">
            <a:spLocks/>
          </p:cNvSpPr>
          <p:nvPr/>
        </p:nvSpPr>
        <p:spPr>
          <a:xfrm>
            <a:off x="282352" y="1442446"/>
            <a:ext cx="8579296" cy="165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최종 데이터 셋에서 </a:t>
            </a:r>
            <a:r>
              <a:rPr lang="en-US" altLang="ko-KR" sz="20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user_id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en-US" altLang="ko-KR" sz="20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product_id</a:t>
            </a:r>
            <a:r>
              <a:rPr lang="en-US" altLang="ko-KR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sz="20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컬럼 제거</a:t>
            </a:r>
            <a:br>
              <a:rPr lang="en-US" altLang="ko-KR" sz="2000" dirty="0"/>
            </a:b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user_id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en-US" altLang="ko-KR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product_id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컬럼은 학습에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필요없고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과적합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문제를 낳을 우려가 있으니 제거</a:t>
            </a:r>
            <a:endParaRPr lang="ko-KR" altLang="en-US" sz="1800" u="sng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517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6B7C2-4A53-452F-9798-96A172F6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12" y="1066726"/>
            <a:ext cx="7499176" cy="20022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학습하기에 데이터가 너무 많기에</a:t>
            </a:r>
            <a:b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en-US" altLang="ko-KR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train_test_split</a:t>
            </a: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함수를 통해 종속변수 기준으로 </a:t>
            </a:r>
            <a:b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</a:br>
            <a:r>
              <a:rPr lang="en-US" altLang="ko-KR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10%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비율 </a:t>
            </a:r>
            <a:r>
              <a:rPr lang="ko-KR" altLang="en-US" sz="20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층화추출후</a:t>
            </a:r>
            <a:r>
              <a:rPr lang="ko-KR" altLang="en-US" sz="20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독립변수 정규화 스케일링 작업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68B8C91-4EB4-47FA-A971-930F33A57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04" y="3140968"/>
            <a:ext cx="3800244" cy="1903915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151251-9DFB-4716-9B4C-2ABBABC3D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533" y="3140968"/>
            <a:ext cx="3817002" cy="141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74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8E4FB-666A-43FE-B32B-A0F2F7AE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4784"/>
            <a:ext cx="8229600" cy="1368152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종속변수 분리 후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훈련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테스트 데이터셋 분류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BB7449-C66A-40F8-8F93-F8EEA75F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32" y="3058318"/>
            <a:ext cx="7068536" cy="2314898"/>
          </a:xfrm>
        </p:spPr>
      </p:pic>
    </p:spTree>
    <p:extLst>
      <p:ext uri="{BB962C8B-B14F-4D97-AF65-F5344CB8AC3E}">
        <p14:creationId xmlns:p14="http://schemas.microsoft.com/office/powerpoint/2010/main" val="1649537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90A1F-9EA7-496C-BB9D-258F1F58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747206"/>
            <a:ext cx="2468960" cy="1363588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DNN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</a:t>
            </a:r>
            <a:b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</a:b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설계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ED4FA8C-213A-49E4-ABF2-A21929EE4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8396" y="476672"/>
            <a:ext cx="3486805" cy="400982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42D96E3-B1B0-4C08-8988-CE58622B0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30" y="4749344"/>
            <a:ext cx="5359371" cy="15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0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6027B47-FE0F-4833-88AD-5D68D7836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1057"/>
            <a:ext cx="8229600" cy="39901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CA1709-5E88-4125-B993-F22EA838D4B0}"/>
              </a:ext>
            </a:extLst>
          </p:cNvPr>
          <p:cNvSpPr txBox="1"/>
          <p:nvPr/>
        </p:nvSpPr>
        <p:spPr>
          <a:xfrm>
            <a:off x="2422104" y="980728"/>
            <a:ext cx="62646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학습과정 시각화</a:t>
            </a:r>
            <a:endParaRPr lang="en-US" altLang="ko-KR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algn="r"/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학습횟수에 대한 정확도</a:t>
            </a:r>
            <a:r>
              <a:rPr lang="en-US" altLang="ko-KR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로스</a:t>
            </a:r>
            <a:endParaRPr lang="en-US" altLang="ko-KR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algn="r"/>
            <a:endParaRPr lang="ko-KR" altLang="en-US" sz="36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0611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38AD5-99FF-4844-9AF6-557356E6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평가</a:t>
            </a:r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,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예측하기 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A2F74C-E3BD-44B0-AC73-90F967B37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18" y="2276872"/>
            <a:ext cx="6220693" cy="1238423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71F6FD6-ECD0-4ED1-8D81-FAA124817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84001"/>
            <a:ext cx="3915321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5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67544" y="1376772"/>
            <a:ext cx="8208912" cy="4104456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36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불필요 구매의 정의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후 사용하지 않거나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실질적으로 필요하지 않은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충동 구매로 장바구니에 넣었으나 후회하는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    잘못된 추천으로 인해 구매했으나 개인의 실제 취향과 맞지 않는 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기업의 관점에서 불필요 구매</a:t>
            </a: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높은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반품율을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유발하거나 고객 만족도를 저하시키는 구매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추천 시스템의 과도한 마케팅으로 구매된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사용되지 않는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720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00F5F-3EF7-4564-9259-4F01E7F8E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60948-3E4D-4331-850D-331F9DC91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10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주제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</a:t>
            </a: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</a:t>
            </a:r>
            <a:r>
              <a:rPr lang="ko-KR" altLang="en-US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Instacart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는 온라인 장바구니 데이터를 제공하며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구매 행동을 분석하기에 적합한 </a:t>
            </a:r>
            <a:r>
              <a:rPr lang="ko-KR" altLang="en-US" sz="16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주요 데이터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카테고리 정보 등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프로젝트 목적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고객이 장바구니에 추가한 상품 중 불필요한 구매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낮은 재구매율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/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사용성 부족 상품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를 탐지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기업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비용 절감 및 추천 효율성 향상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측면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맞춤형 쇼핑 경험 제공</a:t>
            </a:r>
            <a:r>
              <a:rPr lang="en-US" altLang="ko-KR" sz="16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en-US" altLang="ko-KR" sz="20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7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0080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활용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026371"/>
            <a:ext cx="8229600" cy="1684784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 </a:t>
            </a:r>
            <a:r>
              <a:rPr lang="ko-KR" altLang="en-US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모델 활용</a:t>
            </a:r>
            <a:endParaRPr lang="ko-KR" altLang="en-US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DNN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기반 예측 모델을 통해 불필요 구매를 식별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-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조합 정보 활용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24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340768"/>
            <a:ext cx="8229600" cy="1143000"/>
          </a:xfrm>
        </p:spPr>
        <p:txBody>
          <a:bodyPr/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기대효과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20478"/>
            <a:ext cx="8229600" cy="2625155"/>
          </a:xfrm>
        </p:spPr>
        <p:txBody>
          <a:bodyPr>
            <a:normAutofit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기업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반품율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감소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운영 효율성 개선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altLang="ko-KR" sz="1800" dirty="0">
              <a:latin typeface="KoPub돋움체_Pro Light" pitchFamily="50" charset="-127"/>
              <a:ea typeface="KoPub돋움체_Pro Light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24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소비자</a:t>
            </a:r>
            <a:endParaRPr lang="en-US" altLang="ko-KR" sz="2400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구매 최적화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만족도 향상</a:t>
            </a:r>
            <a:r>
              <a:rPr lang="en-US" altLang="ko-KR" sz="1800" dirty="0">
                <a:latin typeface="KoPub돋움체_Pro Light" pitchFamily="50" charset="-127"/>
                <a:ea typeface="KoPub돋움체_Pro Light" pitchFamily="50" charset="-127"/>
              </a:rPr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ko-KR" altLang="en-US" sz="1800" dirty="0">
              <a:latin typeface="KoPub돋움체_Pro Light" pitchFamily="50" charset="-127"/>
              <a:ea typeface="KoPub돋움체_Pro Light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606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98072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소개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325720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ko-KR" sz="2800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</a:t>
            </a:r>
            <a:r>
              <a:rPr lang="en-US" altLang="ko-KR" sz="2800" dirty="0">
                <a:latin typeface="KoPubWorld돋움체_Pro Bold" panose="00000800000000000000" pitchFamily="50" charset="-127"/>
                <a:ea typeface="KoPub돋움체_Pro Bold" pitchFamily="50" charset="-127"/>
              </a:rPr>
              <a:t>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데이터셋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구성</a:t>
            </a:r>
            <a:endParaRPr lang="en-US" altLang="ko-KR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  <a:p>
            <a:pPr marL="0" indent="0" algn="r">
              <a:buNone/>
            </a:pPr>
            <a:endParaRPr lang="en-US" altLang="ko-KR" sz="2400" dirty="0">
              <a:latin typeface="KoPubWorld돋움체_Pro Bold" panose="00000800000000000000" pitchFamily="50" charset="-127"/>
              <a:ea typeface="KoPub돋움체_Pro Light" pitchFamily="50" charset="-127"/>
            </a:endParaRP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주문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시간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고객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ID,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재주문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 여부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order_products_prior.csv: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이전 주문의 상세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주문 내 각 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products.csv: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 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ID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와 이름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aisles.csv: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제품이 속한 세부 통로 정보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4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departments.csv: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제품의 </a:t>
            </a:r>
            <a:r>
              <a:rPr lang="ko-KR" altLang="en-US" sz="1800" dirty="0" err="1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대분류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(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: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유제품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, </a:t>
            </a:r>
            <a:r>
              <a:rPr lang="ko-KR" altLang="en-US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과일 등</a:t>
            </a:r>
            <a:r>
              <a:rPr lang="en-US" altLang="ko-KR" sz="1800" dirty="0">
                <a:latin typeface="KoPubWorld돋움체_Pro Light" panose="00000300000000000000" pitchFamily="50" charset="-127"/>
                <a:ea typeface="KoPubWorld돋움체_Pro Light" panose="00000300000000000000" pitchFamily="50" charset="-127"/>
                <a:cs typeface="KoPubWorld돋움체_Pro Light" panose="00000300000000000000" pitchFamily="50" charset="-127"/>
              </a:rPr>
              <a:t>).</a:t>
            </a:r>
            <a:endParaRPr lang="ko-KR" altLang="en-US" sz="1800" dirty="0">
              <a:latin typeface="KoPubWorld돋움체_Pro Light" panose="00000300000000000000" pitchFamily="50" charset="-127"/>
              <a:ea typeface="KoPubWorld돋움체_Pro Light" panose="00000300000000000000" pitchFamily="50" charset="-127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80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3EA25-1C1B-49E0-B6F6-E7B5D9B0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Instacart </a:t>
            </a:r>
            <a:r>
              <a:rPr lang="ko-KR" altLang="en-US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데이터셋 시각화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1A3D5B-223F-4D12-A2A9-1405FD81B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16832"/>
            <a:ext cx="4655478" cy="414732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4F42EF-8832-4F74-8435-F9C734FA25DC}"/>
              </a:ext>
            </a:extLst>
          </p:cNvPr>
          <p:cNvSpPr txBox="1"/>
          <p:nvPr/>
        </p:nvSpPr>
        <p:spPr>
          <a:xfrm>
            <a:off x="971600" y="3167970"/>
            <a:ext cx="232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고객별 평균 장바구니 크기</a:t>
            </a:r>
          </a:p>
        </p:txBody>
      </p:sp>
    </p:spTree>
    <p:extLst>
      <p:ext uri="{BB962C8B-B14F-4D97-AF65-F5344CB8AC3E}">
        <p14:creationId xmlns:p14="http://schemas.microsoft.com/office/powerpoint/2010/main" val="266202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40758"/>
            <a:ext cx="3024336" cy="1605076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상품 별 재구매율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54" y="2276872"/>
            <a:ext cx="6418375" cy="401148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76672"/>
            <a:ext cx="4491675" cy="15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0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774</Words>
  <Application>Microsoft Office PowerPoint</Application>
  <PresentationFormat>화면 슬라이드 쇼(4:3)</PresentationFormat>
  <Paragraphs>148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KoPubWorld돋움체_Pro Bold</vt:lpstr>
      <vt:lpstr>KoPubWorld돋움체_Pro Light</vt:lpstr>
      <vt:lpstr>KoPub돋움체_Pro Bold</vt:lpstr>
      <vt:lpstr>KoPub돋움체_Pro Light</vt:lpstr>
      <vt:lpstr>맑은 고딕</vt:lpstr>
      <vt:lpstr>Arial</vt:lpstr>
      <vt:lpstr>Office 테마</vt:lpstr>
      <vt:lpstr>Instacart 데이터셋으로  불필요한구매  DNN학습</vt:lpstr>
      <vt:lpstr>프로젝트 배경 및 문제 제기</vt:lpstr>
      <vt:lpstr>PowerPoint 프레젠테이션</vt:lpstr>
      <vt:lpstr>주제 소개</vt:lpstr>
      <vt:lpstr>AI 모델 활용</vt:lpstr>
      <vt:lpstr>기대효과</vt:lpstr>
      <vt:lpstr>데이터셋 소개</vt:lpstr>
      <vt:lpstr>Instacart 데이터셋 시각화</vt:lpstr>
      <vt:lpstr>상품 별 재구매율</vt:lpstr>
      <vt:lpstr>요일 당  주문량</vt:lpstr>
      <vt:lpstr>고객-상품 조합 별 재구매율</vt:lpstr>
      <vt:lpstr>불필요한 구매의 비율</vt:lpstr>
      <vt:lpstr>데이터 병합 및 정제 과정</vt:lpstr>
      <vt:lpstr>PowerPoint 프레젠테이션</vt:lpstr>
      <vt:lpstr>PowerPoint 프레젠테이션</vt:lpstr>
      <vt:lpstr>PowerPoint 프레젠테이션</vt:lpstr>
      <vt:lpstr>총 독립변수는,</vt:lpstr>
      <vt:lpstr>PowerPoint 프레젠테이션</vt:lpstr>
      <vt:lpstr>PowerPoint 프레젠테이션</vt:lpstr>
      <vt:lpstr>PowerPoint 프레젠테이션</vt:lpstr>
      <vt:lpstr>최종 데이터 셋</vt:lpstr>
      <vt:lpstr>PowerPoint 프레젠테이션</vt:lpstr>
      <vt:lpstr>PowerPoint 프레젠테이션</vt:lpstr>
      <vt:lpstr>PowerPoint 프레젠테이션</vt:lpstr>
      <vt:lpstr>학습하기에 데이터가 너무 많기에 train_test_split 함수를 통해 종속변수 기준으로  10% 비율 층화추출후 독립변수 정규화 스케일링 작업 </vt:lpstr>
      <vt:lpstr>종속변수 분리 후, 훈련, 테스트 데이터셋 분류</vt:lpstr>
      <vt:lpstr>DNN모델  설계</vt:lpstr>
      <vt:lpstr>PowerPoint 프레젠테이션</vt:lpstr>
      <vt:lpstr>모델 평가, 예측하기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4545</cp:lastModifiedBy>
  <cp:revision>97</cp:revision>
  <dcterms:created xsi:type="dcterms:W3CDTF">2025-01-12T02:40:14Z</dcterms:created>
  <dcterms:modified xsi:type="dcterms:W3CDTF">2025-01-17T04:06:32Z</dcterms:modified>
</cp:coreProperties>
</file>