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8" r:id="rId3"/>
    <p:sldId id="289" r:id="rId4"/>
    <p:sldId id="257" r:id="rId5"/>
    <p:sldId id="297" r:id="rId6"/>
    <p:sldId id="298" r:id="rId7"/>
    <p:sldId id="299" r:id="rId8"/>
    <p:sldId id="300" r:id="rId9"/>
    <p:sldId id="260" r:id="rId10"/>
    <p:sldId id="262" r:id="rId11"/>
    <p:sldId id="261" r:id="rId12"/>
    <p:sldId id="290" r:id="rId13"/>
    <p:sldId id="291" r:id="rId14"/>
    <p:sldId id="263" r:id="rId15"/>
    <p:sldId id="276" r:id="rId16"/>
    <p:sldId id="278" r:id="rId17"/>
    <p:sldId id="277" r:id="rId18"/>
    <p:sldId id="279" r:id="rId19"/>
    <p:sldId id="280" r:id="rId20"/>
    <p:sldId id="264" r:id="rId21"/>
    <p:sldId id="265" r:id="rId22"/>
    <p:sldId id="266" r:id="rId23"/>
    <p:sldId id="267" r:id="rId24"/>
    <p:sldId id="271" r:id="rId25"/>
    <p:sldId id="268" r:id="rId26"/>
    <p:sldId id="269" r:id="rId27"/>
    <p:sldId id="270" r:id="rId28"/>
    <p:sldId id="272" r:id="rId29"/>
    <p:sldId id="273" r:id="rId30"/>
    <p:sldId id="274" r:id="rId31"/>
    <p:sldId id="282" r:id="rId32"/>
    <p:sldId id="283" r:id="rId33"/>
    <p:sldId id="284" r:id="rId34"/>
    <p:sldId id="281" r:id="rId35"/>
    <p:sldId id="285" r:id="rId36"/>
    <p:sldId id="286" r:id="rId37"/>
    <p:sldId id="292" r:id="rId38"/>
    <p:sldId id="287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D79E8-30F7-4418-970D-FCD1B605839C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D3A-9D14-45E9-9C09-ED515D6E5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D3A-9D14-45E9-9C09-ED515D6E54A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2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63888" y="2636912"/>
            <a:ext cx="4894312" cy="208823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불필요한구매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9648" y="2564904"/>
            <a:ext cx="41685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32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r>
              <a:rPr lang="ko-KR" altLang="en-US" sz="14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으로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926722"/>
            <a:ext cx="8208912" cy="500455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않거나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실질적으로 필요하지 않은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높은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사용되지 않는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717029"/>
            <a:ext cx="3024336" cy="7200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sz="4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활용</a:t>
            </a:r>
            <a:endParaRPr lang="ko-KR" altLang="en-US" sz="4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619672"/>
            <a:ext cx="4690864" cy="8346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 예측 모델을 통해 불필요 구매를 식별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조합 정보 활용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6A01BF-C26D-42C4-B053-0227E24FC5D2}"/>
              </a:ext>
            </a:extLst>
          </p:cNvPr>
          <p:cNvSpPr txBox="1">
            <a:spLocks/>
          </p:cNvSpPr>
          <p:nvPr/>
        </p:nvSpPr>
        <p:spPr>
          <a:xfrm>
            <a:off x="971600" y="2540571"/>
            <a:ext cx="26026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기대효과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C2EB0CA-71F8-4042-9CAB-87A4436DA837}"/>
              </a:ext>
            </a:extLst>
          </p:cNvPr>
          <p:cNvSpPr txBox="1">
            <a:spLocks/>
          </p:cNvSpPr>
          <p:nvPr/>
        </p:nvSpPr>
        <p:spPr>
          <a:xfrm>
            <a:off x="971600" y="3346873"/>
            <a:ext cx="3240360" cy="262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감소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운영 효율성 개선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최적화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83932-FA83-492E-BA49-827F50B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6BBFA-440E-4547-A770-4FA9F4C0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636" y="2564904"/>
            <a:ext cx="6552728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Os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</a:t>
            </a:r>
            <a:r>
              <a:rPr kumimoji="0"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Windows 10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</a:t>
            </a:r>
            <a:endParaRPr kumimoji="0"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Language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Python 3.10.9</a:t>
            </a:r>
          </a:p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IDE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Anaconda </a:t>
            </a: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jupyter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notebook</a:t>
            </a:r>
          </a:p>
          <a:p>
            <a:pPr marL="0" indent="0">
              <a:buNone/>
            </a:pPr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OpenSource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</a:t>
            </a:r>
          </a:p>
          <a:p>
            <a:pPr marL="0" indent="0">
              <a:buNone/>
            </a:pP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               Numpy-1.23.5, Pandas, Matplotlib</a:t>
            </a:r>
          </a:p>
          <a:p>
            <a:pPr marL="0" indent="0">
              <a:buNone/>
            </a:pP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               </a:t>
            </a: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Sklearn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Tensorflow-2.10.0</a:t>
            </a:r>
          </a:p>
          <a:p>
            <a:pPr marL="0" indent="0">
              <a:buNone/>
            </a:pPr>
            <a:endParaRPr lang="ko-KR" altLang="en-US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41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136" y="2420888"/>
            <a:ext cx="2890664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본론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Main body of project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9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604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온라인 장바구니 데이터를 제공하며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구매 행동을 분석하기에 적합한 데이터셋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주요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카테고리 정보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구성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5050904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42EF-8832-4F74-8435-F9C734FA25DC}"/>
              </a:ext>
            </a:extLst>
          </p:cNvPr>
          <p:cNvSpPr txBox="1"/>
          <p:nvPr/>
        </p:nvSpPr>
        <p:spPr>
          <a:xfrm>
            <a:off x="6588224" y="3538980"/>
            <a:ext cx="232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고객별 평균 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장바구니 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AB0F89-B4E6-405B-B014-5358FBB8F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6"/>
            <a:ext cx="5905701" cy="37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3384376" cy="160507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특정 재구매율에 해당하는 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</a:t>
            </a:r>
            <a:r>
              <a:rPr lang="ko-KR" altLang="en-US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갯수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81F83-82C3-4333-BC79-033C565A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2264140"/>
            <a:ext cx="6552728" cy="41789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2D5258-C782-4CCF-B12C-A5B1A8D0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9" y="559370"/>
            <a:ext cx="4320480" cy="13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54A8-7C9C-4B5C-9E6E-E076D29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0" y="644544"/>
            <a:ext cx="2853607" cy="1143000"/>
          </a:xfrm>
        </p:spPr>
        <p:txBody>
          <a:bodyPr>
            <a:normAutofit/>
          </a:bodyPr>
          <a:lstStyle/>
          <a:p>
            <a:r>
              <a:rPr lang="ko-KR" altLang="en-US" sz="27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요일 당 </a:t>
            </a:r>
            <a:b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E83674F-B5BF-4FFF-9814-22189A2BB824}"/>
              </a:ext>
            </a:extLst>
          </p:cNvPr>
          <p:cNvSpPr txBox="1">
            <a:spLocks/>
          </p:cNvSpPr>
          <p:nvPr/>
        </p:nvSpPr>
        <p:spPr>
          <a:xfrm>
            <a:off x="1771814" y="644544"/>
            <a:ext cx="1666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시간대 별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B99DC-6433-46DD-A4A2-B972943DE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43059"/>
            <a:ext cx="4202709" cy="2630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F644C8-DDAB-46A1-B22F-4E8BF8BEE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443059"/>
            <a:ext cx="3453089" cy="26357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C50286-04AB-48D3-ACB7-6311A56DB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5" y="1967640"/>
            <a:ext cx="4305145" cy="11152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982C0C7-3597-4FF0-A66A-396017253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84" y="1973635"/>
            <a:ext cx="3744416" cy="11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5EC7B73-0BDD-4082-8248-B5272AA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07" y="538680"/>
            <a:ext cx="3742658" cy="11430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별 재구매율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0A5CF0A-3800-4887-9665-4C0110F00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3876772"/>
            <a:ext cx="3119920" cy="200987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5FBC48-80E6-4BD6-A2F2-311A39499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16" y="3717032"/>
            <a:ext cx="4011924" cy="25176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A193D3-ECC2-498E-9A15-62C40D6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2240729"/>
            <a:ext cx="3312368" cy="10688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4D0A7D-5601-4ABA-904C-DC4E38564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6" y="2151658"/>
            <a:ext cx="4008244" cy="1247009"/>
          </a:xfrm>
          <a:prstGeom prst="rect">
            <a:avLst/>
          </a:prstGeom>
        </p:spPr>
      </p:pic>
      <p:sp>
        <p:nvSpPr>
          <p:cNvPr id="20" name="제목 8">
            <a:extLst>
              <a:ext uri="{FF2B5EF4-FFF2-40B4-BE49-F238E27FC236}">
                <a16:creationId xmlns:a16="http://schemas.microsoft.com/office/drawing/2014/main" id="{7C195D32-C3BB-415D-8F03-E4CE85EBE125}"/>
              </a:ext>
            </a:extLst>
          </p:cNvPr>
          <p:cNvSpPr txBox="1">
            <a:spLocks/>
          </p:cNvSpPr>
          <p:nvPr/>
        </p:nvSpPr>
        <p:spPr>
          <a:xfrm>
            <a:off x="4858237" y="538680"/>
            <a:ext cx="3742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부서 별 주문량</a:t>
            </a:r>
          </a:p>
        </p:txBody>
      </p:sp>
    </p:spTree>
    <p:extLst>
      <p:ext uri="{BB962C8B-B14F-4D97-AF65-F5344CB8AC3E}">
        <p14:creationId xmlns:p14="http://schemas.microsoft.com/office/powerpoint/2010/main" val="358507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C883-A208-458C-81A6-F1AB611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36812"/>
            <a:ext cx="3294122" cy="33843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 구매의</a:t>
            </a:r>
            <a:b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AFBAFE-0734-4CE0-BB74-CD3ACFCA6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24" y="2132856"/>
            <a:ext cx="4387976" cy="4525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D3ADE-8A60-4DB0-8B70-BECDB1D0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9" y="251830"/>
            <a:ext cx="3999385" cy="17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7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732C-BC49-4A7C-82CE-038FC27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8450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Contents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542E1-886F-440B-8883-01A5DA41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09" y="2427549"/>
            <a:ext cx="2746648" cy="338437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프로젝트 배경 및 문제 제기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트렌드 분석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주제 소개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구매의 정의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기대 효과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일정 및 개발환경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CD6AB8-1618-4F1C-9A14-EE03D8C92D21}"/>
              </a:ext>
            </a:extLst>
          </p:cNvPr>
          <p:cNvSpPr txBox="1">
            <a:spLocks/>
          </p:cNvSpPr>
          <p:nvPr/>
        </p:nvSpPr>
        <p:spPr>
          <a:xfrm>
            <a:off x="3198676" y="2427549"/>
            <a:ext cx="274664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본론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 소개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 시각화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병합 및 정제 과정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모델 설계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9F7EC8-ED2B-4821-8E16-06B26165FBE3}"/>
              </a:ext>
            </a:extLst>
          </p:cNvPr>
          <p:cNvSpPr txBox="1">
            <a:spLocks/>
          </p:cNvSpPr>
          <p:nvPr/>
        </p:nvSpPr>
        <p:spPr>
          <a:xfrm>
            <a:off x="5945324" y="2420888"/>
            <a:ext cx="274664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연구의 결과 및 시사점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연구 한계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향후 연구방향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참고 문헌 및 데이터 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37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8429"/>
            <a:ext cx="8229600" cy="88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구매횟수 상위 </a:t>
            </a:r>
            <a:r>
              <a:rPr lang="en-US" altLang="ko-KR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퍼센트의 고객만 정제 후</a:t>
            </a:r>
            <a:r>
              <a:rPr lang="en-US" altLang="ko-KR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18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결측치를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각 </a:t>
            </a:r>
            <a:r>
              <a:rPr lang="en-US" altLang="ko-KR" sz="18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평균값으로 대체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60BD2B-3590-4941-80DD-BA9CEA8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80928"/>
            <a:ext cx="5187351" cy="1744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7C58B-67C1-49B0-B3DF-92A3E7F8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47719"/>
            <a:ext cx="6149764" cy="14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4258816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기준으로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20% </a:t>
            </a:r>
            <a:r>
              <a:rPr lang="ko-KR" altLang="en-US" sz="20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</a:t>
            </a:r>
            <a:endParaRPr lang="ko-KR" altLang="en-US" sz="20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B68A6-73B8-4B55-9B7A-4371AE05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20762"/>
            <a:ext cx="5712711" cy="32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16735"/>
            <a:ext cx="5040560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A772C-9371-442C-98CF-F38F88AF8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3"/>
          <a:stretch/>
        </p:blipFill>
        <p:spPr>
          <a:xfrm>
            <a:off x="395536" y="3933056"/>
            <a:ext cx="5516020" cy="1520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A4E3-005B-428A-BB44-42F7EED1EECA}"/>
              </a:ext>
            </a:extLst>
          </p:cNvPr>
          <p:cNvSpPr txBox="1"/>
          <p:nvPr/>
        </p:nvSpPr>
        <p:spPr>
          <a:xfrm>
            <a:off x="395536" y="226580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정보와 상품 주문 정보를 병합해 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Order_details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생성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B4F721-9396-4C2C-9562-841EC9E7D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42064" r="59450"/>
          <a:stretch/>
        </p:blipFill>
        <p:spPr>
          <a:xfrm>
            <a:off x="6228184" y="2301255"/>
            <a:ext cx="2335895" cy="2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6FF2D7-1235-4789-937D-D41989A5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4217706" cy="38778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6DE8C-1DE6-421B-9088-779CB459106A}"/>
              </a:ext>
            </a:extLst>
          </p:cNvPr>
          <p:cNvSpPr txBox="1"/>
          <p:nvPr/>
        </p:nvSpPr>
        <p:spPr>
          <a:xfrm>
            <a:off x="755576" y="1196752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DF8A-A40A-4BAA-BADA-24A405AB1734}"/>
              </a:ext>
            </a:extLst>
          </p:cNvPr>
          <p:cNvSpPr txBox="1"/>
          <p:nvPr/>
        </p:nvSpPr>
        <p:spPr>
          <a:xfrm>
            <a:off x="5294552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23DE-AC40-4DD0-90DD-AAC9AF8D90CA}"/>
              </a:ext>
            </a:extLst>
          </p:cNvPr>
          <p:cNvSpPr txBox="1"/>
          <p:nvPr/>
        </p:nvSpPr>
        <p:spPr>
          <a:xfrm>
            <a:off x="3167844" y="42930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174F-2C24-4BBD-9AB9-8D2A2A9E18A0}"/>
              </a:ext>
            </a:extLst>
          </p:cNvPr>
          <p:cNvSpPr txBox="1"/>
          <p:nvPr/>
        </p:nvSpPr>
        <p:spPr>
          <a:xfrm>
            <a:off x="683568" y="198325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0950-F956-43DB-B763-6515DE630654}"/>
              </a:ext>
            </a:extLst>
          </p:cNvPr>
          <p:cNvSpPr txBox="1"/>
          <p:nvPr/>
        </p:nvSpPr>
        <p:spPr>
          <a:xfrm>
            <a:off x="4932040" y="2110388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8F8E5-D3DF-4B12-8FBB-003FE56E97B2}"/>
              </a:ext>
            </a:extLst>
          </p:cNvPr>
          <p:cNvSpPr txBox="1"/>
          <p:nvPr/>
        </p:nvSpPr>
        <p:spPr>
          <a:xfrm>
            <a:off x="2807804" y="479715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평균 기간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" y="542683"/>
            <a:ext cx="3828776" cy="3648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112AF-B223-4A0D-A84D-28D07B02D82A}"/>
              </a:ext>
            </a:extLst>
          </p:cNvPr>
          <p:cNvSpPr txBox="1"/>
          <p:nvPr/>
        </p:nvSpPr>
        <p:spPr>
          <a:xfrm>
            <a:off x="4853856" y="1268760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pPr algn="ctr"/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6BE34-AF67-423B-A5FA-1A3587A75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" y="4365104"/>
            <a:ext cx="4712340" cy="18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4572638" cy="3381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0FF08-E48A-4E13-9C13-54B2C2827B32}"/>
              </a:ext>
            </a:extLst>
          </p:cNvPr>
          <p:cNvSpPr txBox="1"/>
          <p:nvPr/>
        </p:nvSpPr>
        <p:spPr>
          <a:xfrm>
            <a:off x="5364088" y="1673305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65026-AB06-47BB-9822-EFD6DE0D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0" y="4077072"/>
            <a:ext cx="524900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C075E-C6D8-494F-98F5-B87EDD53EA86}"/>
              </a:ext>
            </a:extLst>
          </p:cNvPr>
          <p:cNvSpPr txBox="1"/>
          <p:nvPr/>
        </p:nvSpPr>
        <p:spPr>
          <a:xfrm>
            <a:off x="5364088" y="1982450"/>
            <a:ext cx="35283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주기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71664B0-63FE-4F58-890D-4DE9B102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4047388" cy="240065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3C5390-1222-4554-98D1-3C320844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9" y="3861048"/>
            <a:ext cx="4705177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6" y="4749972"/>
            <a:ext cx="6306430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E37E-A699-48D9-98C4-4D1CD5CDE7EA}"/>
              </a:ext>
            </a:extLst>
          </p:cNvPr>
          <p:cNvSpPr txBox="1"/>
          <p:nvPr/>
        </p:nvSpPr>
        <p:spPr>
          <a:xfrm>
            <a:off x="693912" y="168681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/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1BE7-9549-4C4F-BFF0-F024B399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32034"/>
            <a:ext cx="6624736" cy="115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9999F-5D4E-4150-AC60-AA685E83A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064117" cy="11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2852936"/>
            <a:ext cx="7754432" cy="3600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80BB-5877-4E81-8CCE-2769C6AA80BB}"/>
              </a:ext>
            </a:extLst>
          </p:cNvPr>
          <p:cNvSpPr txBox="1"/>
          <p:nvPr/>
        </p:nvSpPr>
        <p:spPr>
          <a:xfrm>
            <a:off x="971600" y="692696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 충돌 방지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컬럼을 제거</a:t>
            </a:r>
          </a:p>
        </p:txBody>
      </p: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136" y="2420888"/>
            <a:ext cx="2890664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Introduction of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prject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4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1E32E6-D812-4577-94F0-3548A05AD73D}"/>
              </a:ext>
            </a:extLst>
          </p:cNvPr>
          <p:cNvSpPr txBox="1">
            <a:spLocks/>
          </p:cNvSpPr>
          <p:nvPr/>
        </p:nvSpPr>
        <p:spPr>
          <a:xfrm>
            <a:off x="539552" y="701824"/>
            <a:ext cx="3250704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9C127D-0238-4698-A808-34FEA4E113F1}"/>
              </a:ext>
            </a:extLst>
          </p:cNvPr>
          <p:cNvSpPr txBox="1">
            <a:spLocks/>
          </p:cNvSpPr>
          <p:nvPr/>
        </p:nvSpPr>
        <p:spPr>
          <a:xfrm>
            <a:off x="539552" y="1556793"/>
            <a:ext cx="77152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재구매율이 높고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 주기가 짧은 상품은 필요할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불필요한 구매일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할당한다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01381C-0699-4C71-8DF4-6E4EC5D8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79023"/>
            <a:ext cx="5408840" cy="25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6A50E-2278-4B11-BBC4-83DD8090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6" y="3449794"/>
            <a:ext cx="6707088" cy="186349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91FF573-00A0-44F1-9E45-EE50DF6BE926}"/>
              </a:ext>
            </a:extLst>
          </p:cNvPr>
          <p:cNvSpPr txBox="1">
            <a:spLocks/>
          </p:cNvSpPr>
          <p:nvPr/>
        </p:nvSpPr>
        <p:spPr>
          <a:xfrm>
            <a:off x="282352" y="1725280"/>
            <a:ext cx="8579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셋에서 </a:t>
            </a:r>
            <a:r>
              <a:rPr lang="en-US" altLang="ko-KR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en-US" altLang="ko-KR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product_id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컬럼 제거</a:t>
            </a:r>
            <a:br>
              <a:rPr lang="en-US" altLang="ko-KR" sz="2000" dirty="0"/>
            </a:br>
            <a:endParaRPr lang="ko-KR" altLang="en-US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EC18E-53A0-48B2-B267-4867C7BCB265}"/>
              </a:ext>
            </a:extLst>
          </p:cNvPr>
          <p:cNvSpPr txBox="1"/>
          <p:nvPr/>
        </p:nvSpPr>
        <p:spPr>
          <a:xfrm>
            <a:off x="1547664" y="248487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컬럼은 학습에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필요없고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 algn="ctr"/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과적합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낳을 우려가 있으니 제거</a:t>
            </a:r>
            <a:endParaRPr lang="ko-KR" altLang="en-US" sz="18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51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C2-4A53-452F-9798-96A172F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12" y="1066726"/>
            <a:ext cx="7499176" cy="20022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학습하기에 데이터가 너무 많아서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17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train_test_split</a:t>
            </a:r>
            <a:r>
              <a:rPr lang="en-US" altLang="ko-KR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통해 종속변수 기준으로 </a:t>
            </a:r>
            <a:br>
              <a:rPr lang="en-US" altLang="ko-KR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10%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비율 </a:t>
            </a:r>
            <a:r>
              <a:rPr lang="ko-KR" altLang="en-US" sz="17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층화추출후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독립변수 정규화 스케일링 작업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8B8C91-4EB4-47FA-A971-930F33A5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4" y="3140968"/>
            <a:ext cx="3800244" cy="190391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51251-9DFB-4716-9B4C-2ABBABC3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33" y="3140968"/>
            <a:ext cx="3817002" cy="14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4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E4FB-666A-43FE-B32B-A0F2F7AE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종속변수 분리 후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훈련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b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테스트 데이터셋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BB7449-C66A-40F8-8F93-F8EEA75F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2" y="2852936"/>
            <a:ext cx="7068536" cy="2314898"/>
          </a:xfrm>
        </p:spPr>
      </p:pic>
    </p:spTree>
    <p:extLst>
      <p:ext uri="{BB962C8B-B14F-4D97-AF65-F5344CB8AC3E}">
        <p14:creationId xmlns:p14="http://schemas.microsoft.com/office/powerpoint/2010/main" val="1649537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90A1F-9EA7-496C-BB9D-258F1F58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276872"/>
            <a:ext cx="2468960" cy="183392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6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ED4FA8C-213A-49E4-ABF2-A21929E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07126"/>
            <a:ext cx="3486805" cy="400982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2D96E3-B1B0-4C08-8988-CE58622B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00" y="4827606"/>
            <a:ext cx="4921611" cy="13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0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027B47-FE0F-4833-88AD-5D68D783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1057"/>
            <a:ext cx="8229600" cy="39901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A1709-5E88-4125-B993-F22EA838D4B0}"/>
              </a:ext>
            </a:extLst>
          </p:cNvPr>
          <p:cNvSpPr txBox="1"/>
          <p:nvPr/>
        </p:nvSpPr>
        <p:spPr>
          <a:xfrm>
            <a:off x="2422104" y="980728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학습과정 시각화</a:t>
            </a:r>
            <a:endParaRPr lang="en-US" altLang="ko-KR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학습횟수에 대한 정확도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로스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ko-KR" altLang="en-US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11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38AD5-99FF-4844-9AF6-557356E6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922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평가</a:t>
            </a:r>
            <a:r>
              <a:rPr lang="en-US" altLang="ko-KR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예측하기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A2F74C-E3BD-44B0-AC73-90F967B3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8" y="2521346"/>
            <a:ext cx="6220693" cy="123842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1F6FD6-ECD0-4ED1-8D81-FAA12481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8475"/>
            <a:ext cx="391532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53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0" y="2420888"/>
            <a:ext cx="3754760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Conclusion of project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9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00F5F-3EF7-4564-9259-4F01E7F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연구의 결과 및 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60948-3E4D-4331-850D-331F9DC9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8920"/>
            <a:ext cx="7139136" cy="24768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 탐지 모델 개발</a:t>
            </a:r>
          </a:p>
          <a:p>
            <a:pPr marL="0" indent="0"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데이터와 딥러닝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(DNN)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활용해 구매 데이터를 분석하고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탐지하는 모델 설계 및 학습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결과적으로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재구매율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0.3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주기 기준으로 불필요 구매 여부를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분류하는 시스템 구축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ko-KR" altLang="en-US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108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E9531-9A3C-4387-87F6-1FF06E4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24" y="1268760"/>
            <a:ext cx="1882552" cy="11430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D3662-8C56-4A55-9721-18D8C0D5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67240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80000"/>
              </a:lnSpc>
              <a:buNone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비즈니스에 기여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 탐지 모델을 활용해 재고 관리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마케팅 비용 절감 및 고객 경험 향상을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기대할 수 있음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소비자의 구매 패턴과 행동을 좀 더 세밀히 분석하여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니즈와 불만족 요인을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파악할 수 있음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자주 구매하지 않는 상품의 특성과 관련 요소를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시각화함으로써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개발 및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개선에 활용 가능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48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836712"/>
            <a:ext cx="6203032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02842"/>
            <a:ext cx="8208912" cy="3968231"/>
          </a:xfrm>
        </p:spPr>
        <p:txBody>
          <a:bodyPr>
            <a:normAutofit/>
          </a:bodyPr>
          <a:lstStyle/>
          <a:p>
            <a:pPr marL="0" indent="0" algn="r">
              <a:lnSpc>
                <a:spcPct val="170000"/>
              </a:lnSpc>
              <a:buNone/>
            </a:pPr>
            <a:r>
              <a:rPr lang="ko-KR" altLang="en-US" b="1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온라인 쇼핑의 보급으로 인한 충동 구매 증가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결과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않는 제품이 증가해 고객 불만을 초래함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증가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재고 관리 비용 상승 등으로 이어짐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줄임으로써 고객 충성도와 운영 효율성 제고 가능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가계 지출 부담을 가중하고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심리적 스트레스 유발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4CC6-5605-4486-AC8A-4987D8E7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8155"/>
            <a:ext cx="2098576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연구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BC238-8D44-41E0-A8F5-55822715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412976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데이터의 한계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데이터셋은 특정 플랫폼의 사용자 데이터에 한정되어 있어 일반화가 어려움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설계의 제한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구매의 정의가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(0.3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 구매 주기에 기반해 설정되어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개인화된 기준 반영이 부족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전처리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과정에서 메모리 한계로 인해 샘플링을 사용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원본 데이터의 전체 특성을 반영하지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못할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654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98BB-05DE-45F1-BC94-D9AF1B75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향후 연구방향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63E2AA-CA6A-4909-838E-E68D6C8A4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2982" y="2312847"/>
            <a:ext cx="76594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환경 적용 및 검증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기업에서 실제 고객 데이터를 이용한 실시간 모델 검증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웹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크롤링을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활용한 데이터셋 보완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모델이 탐지한 불필요 구매에 대한 고객 반응을 모니터링하고, 개선 방안 도출.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비용-효과 분석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 탐지를 통해 절감된 비용과 고객 만족도 향상 효과를 정량적으로 평가.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585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2F87-F42F-4EDD-B1E9-53E4B758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참고 문헌 및 데이터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E2467-9663-403E-BFC9-FC3DC080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54660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셋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Kaggle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https://www.kaggle.com/competitions/instacart-market-basket-analysis/overview</a:t>
            </a:r>
          </a:p>
        </p:txBody>
      </p:sp>
    </p:spTree>
    <p:extLst>
      <p:ext uri="{BB962C8B-B14F-4D97-AF65-F5344CB8AC3E}">
        <p14:creationId xmlns:p14="http://schemas.microsoft.com/office/powerpoint/2010/main" val="394042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2ACE-776C-4B27-9C6E-5250C137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13" y="2276872"/>
            <a:ext cx="3384376" cy="1152128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트렌드 분석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날짜 당 검색 횟수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5AF4E53-A97E-4137-B2E8-C37B2F15C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3433503" cy="517443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841F27-D8EE-4603-9136-93E4A2E22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4048145"/>
            <a:ext cx="4752528" cy="20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AE0108D-4E6A-468E-A7DD-263392684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4704"/>
            <a:ext cx="6491064" cy="250671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001318-780D-4DB3-834E-8F97566CC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308060"/>
            <a:ext cx="7212293" cy="27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F80A83-B946-48B2-A540-B86B5F2B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7" y="1166018"/>
            <a:ext cx="4075833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C3259-F599-42D7-97BD-047A6FD1B52D}"/>
              </a:ext>
            </a:extLst>
          </p:cNvPr>
          <p:cNvSpPr txBox="1"/>
          <p:nvPr/>
        </p:nvSpPr>
        <p:spPr>
          <a:xfrm>
            <a:off x="5076056" y="2705724"/>
            <a:ext cx="352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워드 클라우드 생성</a:t>
            </a:r>
          </a:p>
        </p:txBody>
      </p:sp>
    </p:spTree>
    <p:extLst>
      <p:ext uri="{BB962C8B-B14F-4D97-AF65-F5344CB8AC3E}">
        <p14:creationId xmlns:p14="http://schemas.microsoft.com/office/powerpoint/2010/main" val="249847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C5E463B1-615D-4B2C-A412-9CCC247C8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3451937"/>
            <a:ext cx="5400600" cy="2939567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9616463-3437-4748-AB98-77E1688B8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489433"/>
            <a:ext cx="5400600" cy="2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11760"/>
            <a:ext cx="8229600" cy="296145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주문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 특정 소비자의 불필요 구매인지 여부를 예측하는 모델 설계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목적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장바구니에 추가한 상품 중 불필요한 구매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낮은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사용성 부족 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탐지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비용 절감 및 추천 효율성 향상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맞춤형 쇼핑 경험 제공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1117</Words>
  <Application>Microsoft Office PowerPoint</Application>
  <PresentationFormat>화면 슬라이드 쇼(4:3)</PresentationFormat>
  <Paragraphs>219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KoPubWorld돋움체_Pro Bold</vt:lpstr>
      <vt:lpstr>KoPubWorld돋움체_Pro Light</vt:lpstr>
      <vt:lpstr>KoPub돋움체_Pro Bold</vt:lpstr>
      <vt:lpstr>KoPub돋움체_Pro Light</vt:lpstr>
      <vt:lpstr>맑은 고딕</vt:lpstr>
      <vt:lpstr>Arial</vt:lpstr>
      <vt:lpstr>Office 테마</vt:lpstr>
      <vt:lpstr>불필요한구매  DNN학습</vt:lpstr>
      <vt:lpstr>Contents</vt:lpstr>
      <vt:lpstr>서론 Introduction of prject</vt:lpstr>
      <vt:lpstr>프로젝트 배경 및 문제 제기</vt:lpstr>
      <vt:lpstr>트렌드 분석 : 날짜 당 검색 횟수</vt:lpstr>
      <vt:lpstr>PowerPoint 프레젠테이션</vt:lpstr>
      <vt:lpstr>PowerPoint 프레젠테이션</vt:lpstr>
      <vt:lpstr>PowerPoint 프레젠테이션</vt:lpstr>
      <vt:lpstr>주제 소개</vt:lpstr>
      <vt:lpstr>PowerPoint 프레젠테이션</vt:lpstr>
      <vt:lpstr>AI 모델 활용</vt:lpstr>
      <vt:lpstr>개발환경</vt:lpstr>
      <vt:lpstr>본론 Main body of project</vt:lpstr>
      <vt:lpstr>데이터셋 소개</vt:lpstr>
      <vt:lpstr>Instacart 데이터셋 시각화</vt:lpstr>
      <vt:lpstr>특정 재구매율에 해당하는  상품 갯수</vt:lpstr>
      <vt:lpstr>요일 당  주문량</vt:lpstr>
      <vt:lpstr>고객-상품 조합 별 재구매율</vt:lpstr>
      <vt:lpstr>불필요한 구매의 비율</vt:lpstr>
      <vt:lpstr>데이터 병합 및 정제 과정</vt:lpstr>
      <vt:lpstr>PowerPoint 프레젠테이션</vt:lpstr>
      <vt:lpstr>PowerPoint 프레젠테이션</vt:lpstr>
      <vt:lpstr>PowerPoint 프레젠테이션</vt:lpstr>
      <vt:lpstr>총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PowerPoint 프레젠테이션</vt:lpstr>
      <vt:lpstr>PowerPoint 프레젠테이션</vt:lpstr>
      <vt:lpstr>학습하기에 데이터가 너무 많아서 train_test_split 함수를 통해 종속변수 기준으로  10% 비율 층화추출후 독립변수 정규화 스케일링 작업 </vt:lpstr>
      <vt:lpstr>종속변수 분리 후, 훈련,  테스트 데이터셋 분류</vt:lpstr>
      <vt:lpstr>DNN모델  설계</vt:lpstr>
      <vt:lpstr>PowerPoint 프레젠테이션</vt:lpstr>
      <vt:lpstr>모델 평가, 예측하기 </vt:lpstr>
      <vt:lpstr>결론  Conclusion of project</vt:lpstr>
      <vt:lpstr>연구의 결과 및 시사점</vt:lpstr>
      <vt:lpstr>시사점</vt:lpstr>
      <vt:lpstr>연구 한계</vt:lpstr>
      <vt:lpstr>향후 연구방향</vt:lpstr>
      <vt:lpstr>참고 문헌 및 데이터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4545</cp:lastModifiedBy>
  <cp:revision>214</cp:revision>
  <dcterms:created xsi:type="dcterms:W3CDTF">2025-01-12T02:40:14Z</dcterms:created>
  <dcterms:modified xsi:type="dcterms:W3CDTF">2025-01-22T08:55:28Z</dcterms:modified>
</cp:coreProperties>
</file>