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88" r:id="rId3"/>
    <p:sldId id="289" r:id="rId4"/>
    <p:sldId id="257" r:id="rId5"/>
    <p:sldId id="297" r:id="rId6"/>
    <p:sldId id="298" r:id="rId7"/>
    <p:sldId id="299" r:id="rId8"/>
    <p:sldId id="300" r:id="rId9"/>
    <p:sldId id="260" r:id="rId10"/>
    <p:sldId id="262" r:id="rId11"/>
    <p:sldId id="261" r:id="rId12"/>
    <p:sldId id="301" r:id="rId13"/>
    <p:sldId id="290" r:id="rId14"/>
    <p:sldId id="291" r:id="rId15"/>
    <p:sldId id="263" r:id="rId16"/>
    <p:sldId id="276" r:id="rId17"/>
    <p:sldId id="278" r:id="rId18"/>
    <p:sldId id="277" r:id="rId19"/>
    <p:sldId id="279" r:id="rId20"/>
    <p:sldId id="280" r:id="rId21"/>
    <p:sldId id="264" r:id="rId22"/>
    <p:sldId id="265" r:id="rId23"/>
    <p:sldId id="266" r:id="rId24"/>
    <p:sldId id="267" r:id="rId25"/>
    <p:sldId id="271" r:id="rId26"/>
    <p:sldId id="268" r:id="rId27"/>
    <p:sldId id="269" r:id="rId28"/>
    <p:sldId id="270" r:id="rId29"/>
    <p:sldId id="272" r:id="rId30"/>
    <p:sldId id="273" r:id="rId31"/>
    <p:sldId id="274" r:id="rId32"/>
    <p:sldId id="282" r:id="rId33"/>
    <p:sldId id="283" r:id="rId34"/>
    <p:sldId id="284" r:id="rId35"/>
    <p:sldId id="281" r:id="rId36"/>
    <p:sldId id="285" r:id="rId37"/>
    <p:sldId id="286" r:id="rId38"/>
    <p:sldId id="292" r:id="rId39"/>
    <p:sldId id="287" r:id="rId40"/>
    <p:sldId id="293" r:id="rId41"/>
    <p:sldId id="294" r:id="rId42"/>
    <p:sldId id="295" r:id="rId43"/>
    <p:sldId id="296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08" d="100"/>
          <a:sy n="108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D79E8-30F7-4418-970D-FCD1B605839C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2D3A-9D14-45E9-9C09-ED515D6E5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D3A-9D14-45E9-9C09-ED515D6E54A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2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6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7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8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0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8BD5-A634-488A-837F-5C093A253C16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63888" y="2636912"/>
            <a:ext cx="4894312" cy="2088233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불필요한구매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6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DNN</a:t>
            </a:r>
            <a:r>
              <a:rPr lang="ko-KR" altLang="en-US" sz="6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89648" y="2564904"/>
            <a:ext cx="41685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32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</a:t>
            </a:r>
            <a:r>
              <a:rPr lang="ko-KR" altLang="en-US" sz="14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으로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A2E62F2-5CF9-44BD-B356-4AD883AA43E1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90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500455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ko-KR" altLang="en-US" sz="36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 구매의 정의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고객의 관점에서 불필요 구매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후 사용하지 않거나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실질적으로 필요하지 않은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충동 구매로 장바구니에 넣었으나 후회하는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   잘못된 추천으로 인해 구매했으나 개인의 실제 취향과 맞지 않는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기업의 관점에서 불필요 구매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높은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반품율을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유발하거나 고객 만족도를 저하시키는 구매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추천 시스템의 과도한 마케팅으로 구매된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사용되지 않는 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4F21A2-7148-4DA8-B7F3-FCA5712C570C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2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3024336" cy="72008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 </a:t>
            </a:r>
            <a:r>
              <a:rPr lang="ko-KR" altLang="en-US" sz="36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활용</a:t>
            </a:r>
            <a:endParaRPr lang="ko-KR" altLang="en-US" sz="3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13584" y="2420888"/>
            <a:ext cx="4690864" cy="834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DNN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기반 예측 모델을 통해 불필요 구매를 식별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조합 정보 활용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6A01BF-C26D-42C4-B053-0227E24FC5D2}"/>
              </a:ext>
            </a:extLst>
          </p:cNvPr>
          <p:cNvSpPr txBox="1">
            <a:spLocks/>
          </p:cNvSpPr>
          <p:nvPr/>
        </p:nvSpPr>
        <p:spPr>
          <a:xfrm>
            <a:off x="750404" y="4694434"/>
            <a:ext cx="26026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기대효과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C2EB0CA-71F8-4042-9CAB-87A4436DA837}"/>
              </a:ext>
            </a:extLst>
          </p:cNvPr>
          <p:cNvSpPr txBox="1">
            <a:spLocks/>
          </p:cNvSpPr>
          <p:nvPr/>
        </p:nvSpPr>
        <p:spPr>
          <a:xfrm>
            <a:off x="3913584" y="4218165"/>
            <a:ext cx="4480012" cy="1672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 </a:t>
            </a:r>
            <a:r>
              <a:rPr lang="en-US" altLang="ko-KR" sz="20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감소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운영 효율성 개선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소비자 </a:t>
            </a:r>
            <a:r>
              <a:rPr lang="en-US" altLang="ko-KR" sz="20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최적화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만족도 향상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ko-KR" altLang="en-US" sz="1800" dirty="0">
              <a:latin typeface="KoPub돋움체_Pro Light" pitchFamily="50" charset="-127"/>
              <a:ea typeface="KoPub돋움체_Pro Light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031155-4541-42FC-8D86-EB80FBB725B9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9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일정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95" y="1600200"/>
            <a:ext cx="5787410" cy="4525963"/>
          </a:xfrm>
        </p:spPr>
      </p:pic>
    </p:spTree>
    <p:extLst>
      <p:ext uri="{BB962C8B-B14F-4D97-AF65-F5344CB8AC3E}">
        <p14:creationId xmlns:p14="http://schemas.microsoft.com/office/powerpoint/2010/main" val="328895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83932-FA83-492E-BA49-827F50B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6BBFA-440E-4547-A770-4FA9F4C08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636" y="2996952"/>
            <a:ext cx="6552728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Os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</a:t>
            </a:r>
            <a:r>
              <a:rPr kumimoji="0"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Windows 10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</a:t>
            </a:r>
            <a:endParaRPr kumimoji="0" lang="en-US" altLang="ko-KR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en-US" altLang="ko-KR" sz="24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Language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Python 3.10.9</a:t>
            </a:r>
          </a:p>
          <a:p>
            <a:pPr marL="0" indent="0">
              <a:buNone/>
            </a:pPr>
            <a:r>
              <a:rPr lang="en-US" altLang="ko-KR" sz="24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IDE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Anaconda </a:t>
            </a: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jupyter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notebook</a:t>
            </a:r>
          </a:p>
          <a:p>
            <a:pPr marL="0" indent="0">
              <a:buNone/>
            </a:pPr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OpenSource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</a:t>
            </a:r>
          </a:p>
          <a:p>
            <a:pPr marL="0" indent="0">
              <a:buNone/>
            </a:pP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                    Numpy-1.23.5, Pandas, Matplotlib</a:t>
            </a:r>
          </a:p>
          <a:p>
            <a:pPr marL="0" indent="0">
              <a:buNone/>
            </a:pP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                    </a:t>
            </a: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Sklearn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Tensorflow-2.10.0, </a:t>
            </a: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Okt</a:t>
            </a:r>
            <a:r>
              <a:rPr lang="en-US" altLang="ko-KR" sz="200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   	          Requests</a:t>
            </a:r>
            <a:endParaRPr lang="en-US" altLang="ko-KR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endParaRPr lang="ko-KR" altLang="en-US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A06EEA-953F-4531-98FE-6ECC99CCA261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41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3D4D-BF82-45E2-AD5A-9D32D6F5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136" y="2420888"/>
            <a:ext cx="2890664" cy="2659732"/>
          </a:xfrm>
        </p:spPr>
        <p:txBody>
          <a:bodyPr>
            <a:normAutofit/>
          </a:bodyPr>
          <a:lstStyle/>
          <a:p>
            <a:pPr algn="r">
              <a:lnSpc>
                <a:spcPct val="60000"/>
              </a:lnSpc>
            </a:pPr>
            <a:r>
              <a:rPr lang="ko-KR" altLang="en-US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본론</a:t>
            </a:r>
            <a:br>
              <a:rPr lang="en-US" altLang="ko-KR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Main body of project</a:t>
            </a:r>
            <a:endParaRPr lang="ko-KR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18FB01-2076-473D-B592-E712C2453950}"/>
              </a:ext>
            </a:extLst>
          </p:cNvPr>
          <p:cNvCxnSpPr>
            <a:cxnSpLocks/>
          </p:cNvCxnSpPr>
          <p:nvPr/>
        </p:nvCxnSpPr>
        <p:spPr>
          <a:xfrm>
            <a:off x="7020272" y="2924944"/>
            <a:ext cx="151216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A38160-09D5-48C5-A5CD-74D3481244B6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39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6449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</a:t>
            </a:r>
            <a:endParaRPr lang="ko-KR" altLang="en-US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온라인 장바구니 데이터를 제공함으로써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구매 행동을 분석하기에 적합한 데이터셋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주요 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카테고리 정보 등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구성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주문 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시간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ID,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여부 등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 </a:t>
            </a:r>
          </a:p>
          <a:p>
            <a:pPr marL="0" indent="0">
              <a:buNone/>
            </a:pP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	         ‘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user_id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’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order_number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’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가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일 때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‘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days_since_prior_order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’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컬럼에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결측치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존재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order_products_prior.csv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이전 주문의 상세 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내 각 제품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products.csv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이름 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aisles.csv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제품이 속한 세부 통로 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departments.csv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제품의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대분류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유제품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과일 등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F3EC02-1B3F-428C-BE38-EA93BAE37C5D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0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3EA25-1C1B-49E0-B6F6-E7B5D9B0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5050904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42EF-8832-4F74-8435-F9C734FA25DC}"/>
              </a:ext>
            </a:extLst>
          </p:cNvPr>
          <p:cNvSpPr txBox="1"/>
          <p:nvPr/>
        </p:nvSpPr>
        <p:spPr>
          <a:xfrm>
            <a:off x="323528" y="3306924"/>
            <a:ext cx="2324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고객별 평균 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장바구니 크기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AB0F89-B4E6-405B-B014-5358FBB8F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645" y="2132856"/>
            <a:ext cx="5905701" cy="376635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EA8A5C-91FC-4233-B3E2-9B1434B388F8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2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942626"/>
            <a:ext cx="2664296" cy="95700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특정 재구매율에 </a:t>
            </a:r>
            <a:b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해당하는 상품 </a:t>
            </a:r>
            <a:r>
              <a:rPr lang="ko-KR" altLang="en-US" sz="24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갯수</a:t>
            </a:r>
            <a:endParaRPr lang="ko-KR" altLang="en-US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581F83-82C3-4333-BC79-033C565AC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6872"/>
            <a:ext cx="6552728" cy="41789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2D5258-C782-4CCF-B12C-A5B1A8D0F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9" y="764704"/>
            <a:ext cx="4104455" cy="13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0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E54A8-7C9C-4B5C-9E6E-E076D29B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0" y="644544"/>
            <a:ext cx="2853607" cy="1143000"/>
          </a:xfrm>
        </p:spPr>
        <p:txBody>
          <a:bodyPr>
            <a:normAutofit/>
          </a:bodyPr>
          <a:lstStyle/>
          <a:p>
            <a:r>
              <a:rPr lang="ko-KR" altLang="en-US" sz="27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요일 당 </a:t>
            </a:r>
            <a:br>
              <a:rPr lang="en-US" altLang="ko-KR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주문량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E83674F-B5BF-4FFF-9814-22189A2BB824}"/>
              </a:ext>
            </a:extLst>
          </p:cNvPr>
          <p:cNvSpPr txBox="1">
            <a:spLocks/>
          </p:cNvSpPr>
          <p:nvPr/>
        </p:nvSpPr>
        <p:spPr>
          <a:xfrm>
            <a:off x="1771814" y="644544"/>
            <a:ext cx="16665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시간대 별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주문량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9B99DC-6433-46DD-A4A2-B972943DE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0363"/>
            <a:ext cx="4202709" cy="2630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F644C8-DDAB-46A1-B22F-4E8BF8BEE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443059"/>
            <a:ext cx="3453089" cy="26357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C50286-04AB-48D3-ACB7-6311A56DB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5" y="1967640"/>
            <a:ext cx="4305145" cy="11152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982C0C7-3597-4FF0-A66A-396017253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84" y="1973635"/>
            <a:ext cx="3744416" cy="11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5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5EC7B73-0BDD-4082-8248-B5272AA3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0" y="692696"/>
            <a:ext cx="3742658" cy="11430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별 재구매율</a:t>
            </a:r>
          </a:p>
        </p:txBody>
      </p:sp>
      <p:sp>
        <p:nvSpPr>
          <p:cNvPr id="20" name="제목 8">
            <a:extLst>
              <a:ext uri="{FF2B5EF4-FFF2-40B4-BE49-F238E27FC236}">
                <a16:creationId xmlns:a16="http://schemas.microsoft.com/office/drawing/2014/main" id="{7C195D32-C3BB-415D-8F03-E4CE85EBE125}"/>
              </a:ext>
            </a:extLst>
          </p:cNvPr>
          <p:cNvSpPr txBox="1">
            <a:spLocks/>
          </p:cNvSpPr>
          <p:nvPr/>
        </p:nvSpPr>
        <p:spPr>
          <a:xfrm>
            <a:off x="4795234" y="692696"/>
            <a:ext cx="3742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부서 별 주문량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92B1E-AD6D-4CBC-B974-50C1A547E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8557"/>
            <a:ext cx="3691329" cy="1143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57E96B-21A8-469F-B2F2-AB4C9EC93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47" y="3284984"/>
            <a:ext cx="4451833" cy="27444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5AA3BD-F94D-457A-937F-3D7F487F4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0" y="3289667"/>
            <a:ext cx="3759027" cy="24315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B669C8-B4DE-4EB7-8DF6-B950281ED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31" y="1708557"/>
            <a:ext cx="4176464" cy="11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7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732C-BC49-4A7C-82CE-038FC27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9821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Contents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542E1-886F-440B-8883-01A5DA41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09" y="2708920"/>
            <a:ext cx="2746648" cy="3384376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서론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프로젝트 배경 및 문제 제기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트렌드 분석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주제 소개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구매의 정의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기대 효과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일정 및 개발환경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CD6AB8-1618-4F1C-9A14-EE03D8C92D21}"/>
              </a:ext>
            </a:extLst>
          </p:cNvPr>
          <p:cNvSpPr txBox="1">
            <a:spLocks/>
          </p:cNvSpPr>
          <p:nvPr/>
        </p:nvSpPr>
        <p:spPr>
          <a:xfrm>
            <a:off x="3198676" y="2708920"/>
            <a:ext cx="274664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본론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 소개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 시각화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병합 및 정제 과정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DNN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모델 설계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9F7EC8-ED2B-4821-8E16-06B26165FBE3}"/>
              </a:ext>
            </a:extLst>
          </p:cNvPr>
          <p:cNvSpPr txBox="1">
            <a:spLocks/>
          </p:cNvSpPr>
          <p:nvPr/>
        </p:nvSpPr>
        <p:spPr>
          <a:xfrm>
            <a:off x="5945324" y="2702259"/>
            <a:ext cx="274664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결론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연구의 결과 및 시사점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연구 한계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향후 연구방향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참고 문헌 및 데이터 출처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E7EFD92-8D14-456F-A294-0C2F87AD373E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73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DC883-A208-458C-81A6-F1AB611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306990"/>
            <a:ext cx="3294122" cy="1067787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불필요한 구매의</a:t>
            </a:r>
            <a:b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비율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28F2022-9397-489C-A7F0-E851B45CF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3961866" cy="4092683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8BAF87-B70A-4C0D-B2B5-0CA4A3988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0" y="3675142"/>
            <a:ext cx="4346679" cy="179318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3A0CB0-089B-443B-A69A-10A50EE6DD25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78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39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병합 및 정제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63916"/>
            <a:ext cx="8229600" cy="1363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데이터가 너무 커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총 구매횟수 상위 </a:t>
            </a:r>
            <a:r>
              <a:rPr lang="en-US" altLang="ko-KR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</a:t>
            </a:r>
            <a:r>
              <a:rPr lang="ko-KR" altLang="en-US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퍼센트의 고객만 추출한 후</a:t>
            </a:r>
            <a:r>
              <a:rPr lang="en-US" altLang="ko-KR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</a:t>
            </a:r>
            <a:r>
              <a:rPr lang="en-US" altLang="ko-KR" sz="18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days_since_prior_order</a:t>
            </a:r>
            <a:r>
              <a:rPr lang="en-US" altLang="ko-KR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’ </a:t>
            </a:r>
            <a:r>
              <a:rPr lang="ko-KR" altLang="en-US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컬럼의 </a:t>
            </a:r>
            <a:r>
              <a:rPr lang="ko-KR" altLang="en-US" sz="18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결측치를</a:t>
            </a:r>
            <a:r>
              <a:rPr lang="ko-KR" altLang="en-US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해당 행 </a:t>
            </a:r>
            <a:r>
              <a:rPr lang="en-US" altLang="ko-KR" sz="18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user_id</a:t>
            </a:r>
            <a:r>
              <a:rPr lang="ko-KR" altLang="en-US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평균값으로 대체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47C58B-67C1-49B0-B3DF-92A3E7F8A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28939"/>
            <a:ext cx="5915000" cy="14402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AAEBAC-551D-4F10-A467-C88C2BE65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03985"/>
            <a:ext cx="6074848" cy="207992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4C846D-CC1A-4650-844C-D0A51F561E7A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11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13103-E773-41A1-AA96-3BEB151C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620688"/>
            <a:ext cx="4258816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Product_id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기준으로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20% </a:t>
            </a:r>
            <a:r>
              <a:rPr lang="ko-KR" altLang="en-US" sz="20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층화추출</a:t>
            </a:r>
            <a:endParaRPr lang="ko-KR" altLang="en-US" sz="20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EF3947-4403-4B1C-A8BF-2981BA6C0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564904"/>
            <a:ext cx="3829584" cy="3343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3D2067-2B81-4D1A-A10C-66B116B38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0" y="1638976"/>
            <a:ext cx="7563906" cy="771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762193-E18F-4B93-B106-41BF459F3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38854"/>
            <a:ext cx="3877216" cy="34104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9A95CFC-2B0D-4DC8-9785-A2D69031408A}"/>
              </a:ext>
            </a:extLst>
          </p:cNvPr>
          <p:cNvSpPr/>
          <p:nvPr/>
        </p:nvSpPr>
        <p:spPr>
          <a:xfrm>
            <a:off x="539552" y="5531298"/>
            <a:ext cx="115212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29608A-776A-44F4-9BAA-504ACE6E7DCE}"/>
              </a:ext>
            </a:extLst>
          </p:cNvPr>
          <p:cNvSpPr/>
          <p:nvPr/>
        </p:nvSpPr>
        <p:spPr>
          <a:xfrm>
            <a:off x="4303684" y="5531298"/>
            <a:ext cx="115212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06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8056E-4FE5-4F8E-893E-38C11713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492873"/>
            <a:ext cx="2592288" cy="6744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A4E3-005B-428A-BB44-42F7EED1EECA}"/>
              </a:ext>
            </a:extLst>
          </p:cNvPr>
          <p:cNvSpPr txBox="1"/>
          <p:nvPr/>
        </p:nvSpPr>
        <p:spPr>
          <a:xfrm>
            <a:off x="3227243" y="260648"/>
            <a:ext cx="5112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정보와 상품 주문 정보를 병합해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Order_details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데이터를 생성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정제 과정이 있었기에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공통되지 않은 주문이 있을 수 있으므로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Merge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how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파라미터의 값을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‘inner’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 적용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C9BF2F-154C-494D-BA53-422466FBC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9" y="1537292"/>
            <a:ext cx="5232911" cy="22369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1A577C-2B9F-479B-A7C1-F84B09498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478627"/>
            <a:ext cx="1728192" cy="22378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FE68DE-7419-4C72-8DC4-38A634C18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9" y="3998907"/>
            <a:ext cx="5679300" cy="18234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89828C-270F-4D53-8BEB-44D04E4A7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94" y="4022161"/>
            <a:ext cx="2380620" cy="18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0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26DE8C-1DE6-421B-9088-779CB459106A}"/>
              </a:ext>
            </a:extLst>
          </p:cNvPr>
          <p:cNvSpPr txBox="1"/>
          <p:nvPr/>
        </p:nvSpPr>
        <p:spPr>
          <a:xfrm>
            <a:off x="395086" y="314096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메모리 사용량이 너무 크기 때문에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 컬럼의 </a:t>
            </a:r>
            <a:r>
              <a:rPr lang="en-US" altLang="ko-KR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Dtype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변경하여 메모리 사용량을 줄임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403F674-C6C4-48A3-8537-BEFB74E4C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11" y="1988841"/>
            <a:ext cx="4206503" cy="4028667"/>
          </a:xfr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9602FB-406D-47C6-9F3E-F5927F794C7A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35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EBA96-D3E5-4AB8-AA26-A913556C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예상 독립변수는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7FA71D-0B8E-419A-A491-9838BC13C06A}"/>
              </a:ext>
            </a:extLst>
          </p:cNvPr>
          <p:cNvSpPr/>
          <p:nvPr/>
        </p:nvSpPr>
        <p:spPr>
          <a:xfrm>
            <a:off x="470017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BB425D-B639-4E37-916B-C22AD707E072}"/>
              </a:ext>
            </a:extLst>
          </p:cNvPr>
          <p:cNvSpPr/>
          <p:nvPr/>
        </p:nvSpPr>
        <p:spPr>
          <a:xfrm>
            <a:off x="4713544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602928-CD02-4DC0-9E40-013C50E2053C}"/>
              </a:ext>
            </a:extLst>
          </p:cNvPr>
          <p:cNvSpPr/>
          <p:nvPr/>
        </p:nvSpPr>
        <p:spPr>
          <a:xfrm>
            <a:off x="2591780" y="4036551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4C674-3E7B-448E-8C7F-507C963ECCDF}"/>
              </a:ext>
            </a:extLst>
          </p:cNvPr>
          <p:cNvSpPr txBox="1"/>
          <p:nvPr/>
        </p:nvSpPr>
        <p:spPr>
          <a:xfrm>
            <a:off x="1041136" y="159314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FDF8A-A40A-4BAA-BADA-24A405AB1734}"/>
              </a:ext>
            </a:extLst>
          </p:cNvPr>
          <p:cNvSpPr txBox="1"/>
          <p:nvPr/>
        </p:nvSpPr>
        <p:spPr>
          <a:xfrm>
            <a:off x="5294552" y="170080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구매패턴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523DE-AC40-4DD0-90DD-AAC9AF8D90CA}"/>
              </a:ext>
            </a:extLst>
          </p:cNvPr>
          <p:cNvSpPr txBox="1"/>
          <p:nvPr/>
        </p:nvSpPr>
        <p:spPr>
          <a:xfrm>
            <a:off x="3041830" y="4348261"/>
            <a:ext cx="30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구매패턴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4174F-2C24-4BBD-9AB9-8D2A2A9E18A0}"/>
              </a:ext>
            </a:extLst>
          </p:cNvPr>
          <p:cNvSpPr txBox="1"/>
          <p:nvPr/>
        </p:nvSpPr>
        <p:spPr>
          <a:xfrm>
            <a:off x="683568" y="2045166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70950-F956-43DB-B763-6515DE630654}"/>
              </a:ext>
            </a:extLst>
          </p:cNvPr>
          <p:cNvSpPr txBox="1"/>
          <p:nvPr/>
        </p:nvSpPr>
        <p:spPr>
          <a:xfrm>
            <a:off x="4932040" y="2218055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8F8E5-D3DF-4B12-8FBB-003FE56E97B2}"/>
              </a:ext>
            </a:extLst>
          </p:cNvPr>
          <p:cNvSpPr txBox="1"/>
          <p:nvPr/>
        </p:nvSpPr>
        <p:spPr>
          <a:xfrm>
            <a:off x="2807804" y="4852317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평균 기간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0090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509AD0-0AFC-4DC5-BC27-9ADC165A1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04514"/>
            <a:ext cx="3318542" cy="31625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112AF-B223-4A0D-A84D-28D07B02D82A}"/>
              </a:ext>
            </a:extLst>
          </p:cNvPr>
          <p:cNvSpPr txBox="1"/>
          <p:nvPr/>
        </p:nvSpPr>
        <p:spPr>
          <a:xfrm>
            <a:off x="4744626" y="1789400"/>
            <a:ext cx="3816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 정제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pPr algn="ctr"/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C6BE34-AF67-423B-A5FA-1A3587A75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14" y="4741578"/>
            <a:ext cx="4084360" cy="162381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C2C39E-B492-49FC-A5B0-F4B1B0ADD5AB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477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47392D-DDAE-43CC-BDDA-F2D029F82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3884061" cy="2872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0FF08-E48A-4E13-9C13-54B2C2827B32}"/>
              </a:ext>
            </a:extLst>
          </p:cNvPr>
          <p:cNvSpPr txBox="1"/>
          <p:nvPr/>
        </p:nvSpPr>
        <p:spPr>
          <a:xfrm>
            <a:off x="5247278" y="1828776"/>
            <a:ext cx="338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 패턴 데이터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65026-AB06-47BB-9822-EFD6DE0D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0" y="4516852"/>
            <a:ext cx="4458578" cy="185302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E0F89-780E-41F5-919E-0ABA6EFF0479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47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C075E-C6D8-494F-98F5-B87EDD53EA86}"/>
              </a:ext>
            </a:extLst>
          </p:cNvPr>
          <p:cNvSpPr txBox="1"/>
          <p:nvPr/>
        </p:nvSpPr>
        <p:spPr>
          <a:xfrm>
            <a:off x="5364088" y="1982450"/>
            <a:ext cx="35283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정보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모두에 대한 정보인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주기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71664B0-63FE-4F58-890D-4DE9B1029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4047388" cy="2400657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3C5390-1222-4554-98D1-3C3208447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9" y="4293096"/>
            <a:ext cx="4705177" cy="161521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D3AB23F-3311-4BE6-98FD-CD1C20DF075F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321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24499-DD27-4453-944F-B42D77F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98884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4EEA8B-5F3F-4008-86E2-BBED70A69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1" y="1628800"/>
            <a:ext cx="5798245" cy="1602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2E37E-A699-48D9-98C4-4D1CD5CDE7EA}"/>
              </a:ext>
            </a:extLst>
          </p:cNvPr>
          <p:cNvSpPr txBox="1"/>
          <p:nvPr/>
        </p:nvSpPr>
        <p:spPr>
          <a:xfrm>
            <a:off x="693912" y="3198986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최종 데이터셋을 구현하기 위해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en-US" altLang="ko-KR" dirty="0"/>
          </a:p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고객 데이터 정보를 병합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상품 데이터 정보를 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B1BE7-9549-4C4F-BFF0-F024B3999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944202"/>
            <a:ext cx="6624736" cy="1156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79999F-5D4E-4150-AC60-AA685E83A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45024"/>
            <a:ext cx="3064117" cy="112776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EC0EB56-0D08-4EAA-A379-F90CEC6B97C4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03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3D4D-BF82-45E2-AD5A-9D32D6F5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136" y="2420888"/>
            <a:ext cx="2890664" cy="2659732"/>
          </a:xfrm>
        </p:spPr>
        <p:txBody>
          <a:bodyPr>
            <a:normAutofit/>
          </a:bodyPr>
          <a:lstStyle/>
          <a:p>
            <a:pPr algn="r">
              <a:lnSpc>
                <a:spcPct val="60000"/>
              </a:lnSpc>
            </a:pPr>
            <a:r>
              <a:rPr lang="ko-KR" altLang="en-US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서론</a:t>
            </a:r>
            <a:br>
              <a:rPr lang="en-US" altLang="ko-KR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Introduction of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prject</a:t>
            </a:r>
            <a:endParaRPr lang="ko-KR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18FB01-2076-473D-B592-E712C2453950}"/>
              </a:ext>
            </a:extLst>
          </p:cNvPr>
          <p:cNvCxnSpPr>
            <a:cxnSpLocks/>
          </p:cNvCxnSpPr>
          <p:nvPr/>
        </p:nvCxnSpPr>
        <p:spPr>
          <a:xfrm>
            <a:off x="7020272" y="2924944"/>
            <a:ext cx="151216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B86259C-ABAF-47A0-BAF0-BA8478EC15C9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46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1720073-FF08-4F07-BBA3-7C068B2B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52" y="3483061"/>
            <a:ext cx="6397496" cy="297082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B80BB-5877-4E81-8CCE-2769C6AA80BB}"/>
              </a:ext>
            </a:extLst>
          </p:cNvPr>
          <p:cNvSpPr txBox="1"/>
          <p:nvPr/>
        </p:nvSpPr>
        <p:spPr>
          <a:xfrm>
            <a:off x="971600" y="1349795"/>
            <a:ext cx="71287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 중 유사한 독립변수 충돌 방지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User_product_orders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상품에 대한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컬럼을 제거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EEA8575-54AB-444F-A2DD-8F343651727C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94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51E32E6-D812-4577-94F0-3548A05AD73D}"/>
              </a:ext>
            </a:extLst>
          </p:cNvPr>
          <p:cNvSpPr txBox="1">
            <a:spLocks/>
          </p:cNvSpPr>
          <p:nvPr/>
        </p:nvSpPr>
        <p:spPr>
          <a:xfrm>
            <a:off x="539552" y="1340768"/>
            <a:ext cx="3250704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종속변수 선정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59C127D-0238-4698-A808-34FEA4E113F1}"/>
              </a:ext>
            </a:extLst>
          </p:cNvPr>
          <p:cNvSpPr txBox="1">
            <a:spLocks/>
          </p:cNvSpPr>
          <p:nvPr/>
        </p:nvSpPr>
        <p:spPr>
          <a:xfrm>
            <a:off x="539552" y="2195737"/>
            <a:ext cx="77152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불필요한 구매인 상품엔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필요한 구매인 상품인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재구매율이 높고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재구매 주기가 짧은 상품은 필요할 가능성이 높으므로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외의 상품은 불필요한 구매일 가능성이 높으므로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할당한다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01381C-0699-4C71-8DF4-6E4EC5D81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95936"/>
            <a:ext cx="5408840" cy="257715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027991-32FB-4DB2-9F72-901AD624D8D3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659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D6A50E-2278-4B11-BBC4-83DD80909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56" y="3449794"/>
            <a:ext cx="6707088" cy="186349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91FF573-00A0-44F1-9E45-EE50DF6BE926}"/>
              </a:ext>
            </a:extLst>
          </p:cNvPr>
          <p:cNvSpPr txBox="1">
            <a:spLocks/>
          </p:cNvSpPr>
          <p:nvPr/>
        </p:nvSpPr>
        <p:spPr>
          <a:xfrm>
            <a:off x="282352" y="1725280"/>
            <a:ext cx="8579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셋에서 </a:t>
            </a:r>
            <a:r>
              <a:rPr lang="en-US" altLang="ko-KR" sz="24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user_id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en-US" altLang="ko-KR" sz="24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product_id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컬럼 제거</a:t>
            </a:r>
            <a:br>
              <a:rPr lang="en-US" altLang="ko-KR" sz="2000" dirty="0"/>
            </a:br>
            <a:endParaRPr lang="ko-KR" altLang="en-US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EC18E-53A0-48B2-B267-4867C7BCB265}"/>
              </a:ext>
            </a:extLst>
          </p:cNvPr>
          <p:cNvSpPr txBox="1"/>
          <p:nvPr/>
        </p:nvSpPr>
        <p:spPr>
          <a:xfrm>
            <a:off x="1547664" y="2484876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user_id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en-US" altLang="ko-KR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product_id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컬럼은 학습에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필요없고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pPr algn="ctr"/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과적합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문제를 낳을 우려가 있으니 제거</a:t>
            </a:r>
            <a:endParaRPr lang="ko-KR" altLang="en-US" sz="18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FF2588-6057-4A2B-96BC-70CC4D5660B6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17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6B7C2-4A53-452F-9798-96A172F6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12" y="1426766"/>
            <a:ext cx="7499176" cy="20022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학습하기에 데이터가 너무 많아</a:t>
            </a:r>
            <a:b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17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train_test_split</a:t>
            </a:r>
            <a:r>
              <a:rPr lang="en-US" altLang="ko-KR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함수를 통해 종속변수 기준</a:t>
            </a:r>
            <a:br>
              <a:rPr lang="en-US" altLang="ko-KR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en-US" altLang="ko-KR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10%</a:t>
            </a:r>
            <a:r>
              <a:rPr lang="ko-KR" altLang="en-US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7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비율으로</a:t>
            </a:r>
            <a:r>
              <a:rPr lang="ko-KR" altLang="en-US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7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층화추출후</a:t>
            </a:r>
            <a:r>
              <a:rPr lang="ko-KR" altLang="en-US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독립변수 정규화 스케일링 작업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8B8C91-4EB4-47FA-A971-930F33A57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4" y="3501008"/>
            <a:ext cx="3800244" cy="1903915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151251-9DFB-4716-9B4C-2ABBABC3D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33" y="3501008"/>
            <a:ext cx="3817002" cy="141884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909734-50E5-4AA8-B549-CEF105498325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74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8E4FB-666A-43FE-B32B-A0F2F7AE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1368152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종속변수 분리 후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훈련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b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테스트 데이터셋 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BB7449-C66A-40F8-8F93-F8EEA75F4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2" y="3212976"/>
            <a:ext cx="7068536" cy="2314898"/>
          </a:xfr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3278974-E66F-4ACE-B617-9EE11EF05FCE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537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90A1F-9EA7-496C-BB9D-258F1F58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2276872"/>
            <a:ext cx="2468960" cy="1833922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DNN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6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ED4FA8C-213A-49E4-ABF2-A21929EE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88840"/>
            <a:ext cx="3486805" cy="400982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2D96E3-B1B0-4C08-8988-CE58622B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0" y="4602188"/>
            <a:ext cx="4921611" cy="138735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379A56-DA09-4E6A-9476-0CCD45B29F24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0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027B47-FE0F-4833-88AD-5D68D7836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13105"/>
            <a:ext cx="8229600" cy="39901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CA1709-5E88-4125-B993-F22EA838D4B0}"/>
              </a:ext>
            </a:extLst>
          </p:cNvPr>
          <p:cNvSpPr txBox="1"/>
          <p:nvPr/>
        </p:nvSpPr>
        <p:spPr>
          <a:xfrm>
            <a:off x="2422104" y="1412776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학습과정 시각화</a:t>
            </a:r>
            <a:endParaRPr lang="en-US" altLang="ko-KR" sz="3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학습횟수에 대한 정확도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로스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ko-KR" altLang="en-US" sz="3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4C0725-07C4-485E-95C6-DF94EAE77280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11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38AD5-99FF-4844-9AF6-557356E6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922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평가</a:t>
            </a:r>
            <a:r>
              <a:rPr lang="en-US" altLang="ko-KR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예측하기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A2F74C-E3BD-44B0-AC73-90F967B3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8" y="2521346"/>
            <a:ext cx="6220693" cy="1238423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1F6FD6-ECD0-4ED1-8D81-FAA124817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28475"/>
            <a:ext cx="3915321" cy="113363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758A41-CC7A-45A8-85C8-BFAD68DB478B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253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3D4D-BF82-45E2-AD5A-9D32D6F5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40" y="2420888"/>
            <a:ext cx="3754760" cy="2659732"/>
          </a:xfrm>
        </p:spPr>
        <p:txBody>
          <a:bodyPr>
            <a:normAutofit/>
          </a:bodyPr>
          <a:lstStyle/>
          <a:p>
            <a:pPr algn="r">
              <a:lnSpc>
                <a:spcPct val="60000"/>
              </a:lnSpc>
            </a:pPr>
            <a:r>
              <a:rPr lang="ko-KR" altLang="en-US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결론</a:t>
            </a:r>
            <a:br>
              <a:rPr lang="en-US" altLang="ko-KR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Conclusion of project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18FB01-2076-473D-B592-E712C2453950}"/>
              </a:ext>
            </a:extLst>
          </p:cNvPr>
          <p:cNvCxnSpPr>
            <a:cxnSpLocks/>
          </p:cNvCxnSpPr>
          <p:nvPr/>
        </p:nvCxnSpPr>
        <p:spPr>
          <a:xfrm>
            <a:off x="7020272" y="2924944"/>
            <a:ext cx="151216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80E319-65E0-48BB-884A-ED9DD0981EAC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98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00F5F-3EF7-4564-9259-4F01E7F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연구의 결과 및 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60948-3E4D-4331-850D-331F9DC91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08920"/>
            <a:ext cx="7139136" cy="24768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 구매 탐지 모델 개발</a:t>
            </a:r>
          </a:p>
          <a:p>
            <a:pPr marL="0" indent="0">
              <a:buNone/>
            </a:pP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데이터와 딥러닝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(DNN)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활용해 구매 데이터를 분석하고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구매를 탐지하는 모델 설계 및 학습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결과적으로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재구매율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0.3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주기 기준으로 불필요 구매 여부를 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분류하는 시스템 구축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ko-KR" altLang="en-US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48D8DE3-7A58-4503-B5E8-451FF0515E35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0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768" y="1346967"/>
            <a:ext cx="6203032" cy="1143000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배경 및 문제 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413097"/>
            <a:ext cx="8208912" cy="3968231"/>
          </a:xfrm>
        </p:spPr>
        <p:txBody>
          <a:bodyPr>
            <a:normAutofit/>
          </a:bodyPr>
          <a:lstStyle/>
          <a:p>
            <a:pPr marL="0" indent="0" algn="r">
              <a:lnSpc>
                <a:spcPct val="170000"/>
              </a:lnSpc>
              <a:buNone/>
            </a:pPr>
            <a:r>
              <a:rPr lang="ko-KR" altLang="en-US" b="1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배경</a:t>
            </a:r>
            <a:endParaRPr lang="en-US" altLang="ko-KR" sz="24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온라인 쇼핑의 보급으로 인한 충동 구매 증가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결과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후 사용하지 않는 제품이 증가해 고객 불만을 초래함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기업의 관점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구매는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증가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재고 관리 비용 상승 등으로 이어짐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구매를 줄임으로써 고객 충성도와 운영 효율성 제고 가능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소비자 관점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구매는 가계 지출 부담을 가중하고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심리적 스트레스 유발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개인 맞춤형 솔루션이 있다면 소비자 만족도와 쇼핑 경험이 개선될 가능성이 큼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endParaRPr lang="en-US" altLang="ko-KR" b="1" u="sng" dirty="0">
              <a:latin typeface="KoPub돋움체_Pro Bold" pitchFamily="50" charset="-127"/>
              <a:ea typeface="KoPub돋움체_Pro Bold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8CB573-B42D-415C-9B97-ABEA3D338344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06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E9531-9A3C-4387-87F6-1FF06E4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24" y="1484784"/>
            <a:ext cx="1882552" cy="114300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D3662-8C56-4A55-9721-18D8C0D5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67240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80000"/>
              </a:lnSpc>
              <a:buNone/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실제 비즈니스에 기여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 탐지 모델을 활용해 재고 관리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마케팅 비용 절감 및 고객 경험 향상을 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기대할 수 있음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ctr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소비자의 구매 패턴과 행동을 좀 더 세밀히 분석하여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니즈와 불만족 요인을 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파악할 수 있음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ctr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고객이 자주 구매하지 않는 상품의 특성과 관련 요소를 </a:t>
            </a:r>
            <a:r>
              <a:rPr lang="ko-KR" altLang="en-US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시각화함으로써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개발 및 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개선에 활용 가능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DE9F6F-27B6-449D-A496-A0EB4DEFCB0D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81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4CC6-5605-4486-AC8A-4987D8E7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6792"/>
            <a:ext cx="2098576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연구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BC238-8D44-41E0-A8F5-55822715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03501"/>
            <a:ext cx="8229600" cy="3412976"/>
          </a:xfrm>
        </p:spPr>
        <p:txBody>
          <a:bodyPr>
            <a:normAutofit/>
          </a:bodyPr>
          <a:lstStyle/>
          <a:p>
            <a:pPr marL="0" indent="0">
              <a:lnSpc>
                <a:spcPct val="180000"/>
              </a:lnSpc>
              <a:buNone/>
            </a:pP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데이터의 한계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데이터셋은 특정 플랫폼의 사용자 데이터에 한정되어 있어 일반화가 어려움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설계의 제한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구매의 정의가 재구매율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(0.3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 구매 주기에 기반해 설정되어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개인화된 기준 반영이 부족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30000"/>
              </a:lnSpc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</a:t>
            </a:r>
            <a:r>
              <a:rPr lang="ko-KR" altLang="en-US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전처리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과정에서 메모리 한계로 인해 샘플링을 사용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원본 데이터의 전체 특성을 반영하지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못할 가능성이 높음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F4CB2C-D43D-4AEB-B177-F56923955D00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654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B98BB-05DE-45F1-BC94-D9AF1B75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향후 연구방향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63E2AA-CA6A-4909-838E-E68D6C8A4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2982" y="2888911"/>
            <a:ext cx="765946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실제 환경 적용 및 검증</a:t>
            </a:r>
            <a:endParaRPr kumimoji="0" lang="en-US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기업에서 실제 고객 데이터를 이용한 실시간 모델 검증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웹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크롤링을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활용한 데이터셋 보완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모델이 탐지한 불필요 구매에 대한 고객 반응을 모니터링하고, 개선 방안 도출.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비용-효과 분석</a:t>
            </a:r>
            <a:endParaRPr kumimoji="0" lang="en-US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 탐지를 통해 절감된 비용과 고객 만족도 향상 효과를 정량적으로 평가.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B9BD4A3-0D5E-452A-BA74-2A2A828F68FA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85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62F87-F42F-4EDD-B1E9-53E4B758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532" y="1628800"/>
            <a:ext cx="5338936" cy="114300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참고 문헌 및 데이터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E2467-9663-403E-BFC9-FC3DC080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셋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Kaggle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https://www.kaggle.com/competitions/instacart-market-basket-analysis/overview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79C95B-DDF9-4252-9553-439D25C975EC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42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2ACE-776C-4B27-9C6E-5250C137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7426684" cy="1152128"/>
          </a:xfrm>
        </p:spPr>
        <p:txBody>
          <a:bodyPr/>
          <a:lstStyle/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트렌드 파악 </a:t>
            </a:r>
            <a:r>
              <a:rPr lang="en-US" altLang="ko-KR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날짜 당 검색 횟수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5AF4E53-A97E-4137-B2E8-C37B2F15C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700808"/>
            <a:ext cx="3168352" cy="477484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841F27-D8EE-4603-9136-93E4A2E22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700808"/>
            <a:ext cx="4752528" cy="20350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EEE410F-3E03-4F0F-AC02-CC021D5072C5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45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AE0108D-4E6A-468E-A7DD-263392684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64704"/>
            <a:ext cx="6491064" cy="250671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001318-780D-4DB3-834E-8F97566CC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18" y="3308060"/>
            <a:ext cx="7212293" cy="278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F80A83-B946-48B2-A540-B86B5F2BA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4075833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C3259-F599-42D7-97BD-047A6FD1B52D}"/>
              </a:ext>
            </a:extLst>
          </p:cNvPr>
          <p:cNvSpPr txBox="1"/>
          <p:nvPr/>
        </p:nvSpPr>
        <p:spPr>
          <a:xfrm>
            <a:off x="5551489" y="3363624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워드 클라우드 </a:t>
            </a:r>
            <a:endParaRPr lang="en-US" altLang="ko-KR" sz="3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생성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A2CD4B-D25C-4C51-8F5D-2FFFF1A703AC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7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C5E463B1-615D-4B2C-A412-9CCC247C8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589117"/>
            <a:ext cx="5148572" cy="2802387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9616463-3437-4748-AB98-77E1688B8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626613"/>
            <a:ext cx="5148572" cy="280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1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99792"/>
            <a:ext cx="8229600" cy="296145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주제</a:t>
            </a:r>
            <a:endParaRPr lang="en-US" altLang="ko-KR" sz="24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주문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 특정 소비자의 불필요 구매인지 여부를 예측하는 모델 설계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목적</a:t>
            </a:r>
            <a:endParaRPr lang="ko-KR" altLang="en-US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고객이 장바구니에 추가한 상품 중 불필요한 구매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낮은 재구매율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사용성 부족 상품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탐지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기업 측면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비용 절감 및 추천 효율성 향상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측면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맞춤형 쇼핑 경험 제공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A83436-AE53-4DA0-8518-FE5C2C9761D2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77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1166</Words>
  <Application>Microsoft Office PowerPoint</Application>
  <PresentationFormat>화면 슬라이드 쇼(4:3)</PresentationFormat>
  <Paragraphs>221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KoPubWorld돋움체_Pro Bold</vt:lpstr>
      <vt:lpstr>KoPubWorld돋움체_Pro Light</vt:lpstr>
      <vt:lpstr>KoPub돋움체_Pro Bold</vt:lpstr>
      <vt:lpstr>KoPub돋움체_Pro Light</vt:lpstr>
      <vt:lpstr>맑은 고딕</vt:lpstr>
      <vt:lpstr>Arial</vt:lpstr>
      <vt:lpstr>Office 테마</vt:lpstr>
      <vt:lpstr>불필요한구매  DNN학습</vt:lpstr>
      <vt:lpstr>Contents</vt:lpstr>
      <vt:lpstr>서론 Introduction of prject</vt:lpstr>
      <vt:lpstr>프로젝트 배경 및 문제 제기</vt:lpstr>
      <vt:lpstr>트렌드 파악 : 날짜 당 검색 횟수</vt:lpstr>
      <vt:lpstr>PowerPoint 프레젠테이션</vt:lpstr>
      <vt:lpstr>PowerPoint 프레젠테이션</vt:lpstr>
      <vt:lpstr>PowerPoint 프레젠테이션</vt:lpstr>
      <vt:lpstr>주제 소개</vt:lpstr>
      <vt:lpstr>PowerPoint 프레젠테이션</vt:lpstr>
      <vt:lpstr>AI 모델 활용</vt:lpstr>
      <vt:lpstr>일정</vt:lpstr>
      <vt:lpstr>개발환경</vt:lpstr>
      <vt:lpstr>본론 Main body of project</vt:lpstr>
      <vt:lpstr>데이터셋 소개</vt:lpstr>
      <vt:lpstr>Instacart 데이터셋 시각화</vt:lpstr>
      <vt:lpstr>특정 재구매율에  해당하는 상품 갯수</vt:lpstr>
      <vt:lpstr>요일 당  주문량</vt:lpstr>
      <vt:lpstr>고객-상품 조합 별 재구매율</vt:lpstr>
      <vt:lpstr>불필요한 구매의 비율</vt:lpstr>
      <vt:lpstr>데이터 병합 및 정제 과정</vt:lpstr>
      <vt:lpstr>PowerPoint 프레젠테이션</vt:lpstr>
      <vt:lpstr>PowerPoint 프레젠테이션</vt:lpstr>
      <vt:lpstr>PowerPoint 프레젠테이션</vt:lpstr>
      <vt:lpstr>예상 독립변수는,</vt:lpstr>
      <vt:lpstr>PowerPoint 프레젠테이션</vt:lpstr>
      <vt:lpstr>PowerPoint 프레젠테이션</vt:lpstr>
      <vt:lpstr>PowerPoint 프레젠테이션</vt:lpstr>
      <vt:lpstr>최종 데이터 셋</vt:lpstr>
      <vt:lpstr>PowerPoint 프레젠테이션</vt:lpstr>
      <vt:lpstr>PowerPoint 프레젠테이션</vt:lpstr>
      <vt:lpstr>PowerPoint 프레젠테이션</vt:lpstr>
      <vt:lpstr>학습하기에 데이터가 너무 많아 train_test_split 함수를 통해 종속변수 기준 10% 비율으로 층화추출후 독립변수 정규화 스케일링 작업 </vt:lpstr>
      <vt:lpstr>종속변수 분리 후, 훈련,  테스트 데이터셋 분류</vt:lpstr>
      <vt:lpstr>DNN모델  설계</vt:lpstr>
      <vt:lpstr>PowerPoint 프레젠테이션</vt:lpstr>
      <vt:lpstr>모델 평가, 예측하기 </vt:lpstr>
      <vt:lpstr>결론  Conclusion of project</vt:lpstr>
      <vt:lpstr>연구의 결과 및 시사점</vt:lpstr>
      <vt:lpstr>시사점</vt:lpstr>
      <vt:lpstr>연구 한계</vt:lpstr>
      <vt:lpstr>향후 연구방향</vt:lpstr>
      <vt:lpstr>참고 문헌 및 데이터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4545</cp:lastModifiedBy>
  <cp:revision>309</cp:revision>
  <dcterms:created xsi:type="dcterms:W3CDTF">2025-01-12T02:40:14Z</dcterms:created>
  <dcterms:modified xsi:type="dcterms:W3CDTF">2025-01-27T00:36:35Z</dcterms:modified>
</cp:coreProperties>
</file>