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59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  <p:sldId id="272" r:id="rId17"/>
    <p:sldId id="273" r:id="rId18"/>
    <p:sldId id="275" r:id="rId19"/>
    <p:sldId id="274" r:id="rId20"/>
    <p:sldId id="27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9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6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9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6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4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7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5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8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6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0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78BD5-A634-488A-837F-5C093A253C16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5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0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8056E-4FE5-4F8E-893E-38C11713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6480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Order_details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CA772C-9371-442C-98CF-F38F88AF8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03"/>
          <a:stretch/>
        </p:blipFill>
        <p:spPr>
          <a:xfrm>
            <a:off x="518864" y="1208818"/>
            <a:ext cx="5516020" cy="1520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8A4E3-005B-428A-BB44-42F7EED1EECA}"/>
              </a:ext>
            </a:extLst>
          </p:cNvPr>
          <p:cNvSpPr txBox="1"/>
          <p:nvPr/>
        </p:nvSpPr>
        <p:spPr>
          <a:xfrm>
            <a:off x="683568" y="2973267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정제 과정이 있었기에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공통되지 않은 주문이 있을 수 있으므로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</a:p>
          <a:p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Merge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함수의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how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파라미터의 값을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‘inner’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로 적용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B4F721-9396-4C2C-9562-841EC9E7D8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42064" r="59450"/>
          <a:stretch/>
        </p:blipFill>
        <p:spPr>
          <a:xfrm>
            <a:off x="6228184" y="1259145"/>
            <a:ext cx="2335895" cy="29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5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E6FF2D7-1235-4789-937D-D41989A58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4217706" cy="387789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26DE8C-1DE6-421B-9088-779CB459106A}"/>
              </a:ext>
            </a:extLst>
          </p:cNvPr>
          <p:cNvSpPr txBox="1"/>
          <p:nvPr/>
        </p:nvSpPr>
        <p:spPr>
          <a:xfrm>
            <a:off x="755576" y="1196752"/>
            <a:ext cx="6840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Order_details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메모리 사용량이 너무 크기 때문에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각 컬럼의 </a:t>
            </a:r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Dtype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변경하여 메모리 사용량을 줄임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13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EBA96-D3E5-4AB8-AA26-A913556C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총 독립변수는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07FA71D-0B8E-419A-A491-9838BC13C06A}"/>
              </a:ext>
            </a:extLst>
          </p:cNvPr>
          <p:cNvSpPr/>
          <p:nvPr/>
        </p:nvSpPr>
        <p:spPr>
          <a:xfrm>
            <a:off x="470017" y="1417638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8BB425D-B639-4E37-916B-C22AD707E072}"/>
              </a:ext>
            </a:extLst>
          </p:cNvPr>
          <p:cNvSpPr/>
          <p:nvPr/>
        </p:nvSpPr>
        <p:spPr>
          <a:xfrm>
            <a:off x="4713544" y="1417638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7602928-CD02-4DC0-9E40-013C50E2053C}"/>
              </a:ext>
            </a:extLst>
          </p:cNvPr>
          <p:cNvSpPr/>
          <p:nvPr/>
        </p:nvSpPr>
        <p:spPr>
          <a:xfrm>
            <a:off x="2591780" y="4036551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4C674-3E7B-448E-8C7F-507C963ECCDF}"/>
              </a:ext>
            </a:extLst>
          </p:cNvPr>
          <p:cNvSpPr txBox="1"/>
          <p:nvPr/>
        </p:nvSpPr>
        <p:spPr>
          <a:xfrm>
            <a:off x="1041136" y="1593141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FDF8A-A40A-4BAA-BADA-24A405AB1734}"/>
              </a:ext>
            </a:extLst>
          </p:cNvPr>
          <p:cNvSpPr txBox="1"/>
          <p:nvPr/>
        </p:nvSpPr>
        <p:spPr>
          <a:xfrm>
            <a:off x="5294552" y="1593141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2523DE-AC40-4DD0-90DD-AAC9AF8D90CA}"/>
              </a:ext>
            </a:extLst>
          </p:cNvPr>
          <p:cNvSpPr txBox="1"/>
          <p:nvPr/>
        </p:nvSpPr>
        <p:spPr>
          <a:xfrm>
            <a:off x="3167844" y="4293096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4174F-2C24-4BBD-9AB9-8D2A2A9E18A0}"/>
              </a:ext>
            </a:extLst>
          </p:cNvPr>
          <p:cNvSpPr txBox="1"/>
          <p:nvPr/>
        </p:nvSpPr>
        <p:spPr>
          <a:xfrm>
            <a:off x="683568" y="1983252"/>
            <a:ext cx="3528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주문수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상품구매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평균 장바구니 크기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270950-F956-43DB-B763-6515DE630654}"/>
              </a:ext>
            </a:extLst>
          </p:cNvPr>
          <p:cNvSpPr txBox="1"/>
          <p:nvPr/>
        </p:nvSpPr>
        <p:spPr>
          <a:xfrm>
            <a:off x="4932040" y="2110388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상품의 총 주문량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상품당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상품이 장바구니에 들어간 순서 평균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8F8E5-D3DF-4B12-8FBB-003FE56E97B2}"/>
              </a:ext>
            </a:extLst>
          </p:cNvPr>
          <p:cNvSpPr txBox="1"/>
          <p:nvPr/>
        </p:nvSpPr>
        <p:spPr>
          <a:xfrm>
            <a:off x="2807804" y="5025014"/>
            <a:ext cx="3528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총 주문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재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0090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509AD0-0AFC-4DC5-BC27-9ADC165A1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0" y="1628800"/>
            <a:ext cx="4458322" cy="42487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1112AF-B223-4A0D-A84D-28D07B02D82A}"/>
              </a:ext>
            </a:extLst>
          </p:cNvPr>
          <p:cNvSpPr txBox="1"/>
          <p:nvPr/>
        </p:nvSpPr>
        <p:spPr>
          <a:xfrm>
            <a:off x="5334487" y="1738810"/>
            <a:ext cx="38164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 정제</a:t>
            </a:r>
            <a:endParaRPr lang="en-US" altLang="ko-KR" sz="2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독립변수에 들어갈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주문수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상품구매 수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</a:t>
            </a:r>
            <a:r>
              <a:rPr lang="ko-KR" altLang="en-US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평균 장바구니 크기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47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47392D-DDAE-43CC-BDDA-F2D029F82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172258"/>
            <a:ext cx="4572638" cy="33818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0FF08-E48A-4E13-9C13-54B2C2827B32}"/>
              </a:ext>
            </a:extLst>
          </p:cNvPr>
          <p:cNvSpPr txBox="1"/>
          <p:nvPr/>
        </p:nvSpPr>
        <p:spPr>
          <a:xfrm>
            <a:off x="5364088" y="2492896"/>
            <a:ext cx="338437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구매 패턴 데이터 정제</a:t>
            </a:r>
            <a:endParaRPr lang="en-US" altLang="ko-KR" sz="2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독립변수에 들어갈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상품의 총 주문량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상품당 </a:t>
            </a:r>
            <a:r>
              <a:rPr lang="ko-KR" altLang="en-US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상품이 장바구니에 들어간 순서 평균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94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B29CFD-0C7E-4CAD-91C7-179B7AE9C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2132856"/>
            <a:ext cx="4968552" cy="27167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AC075E-C6D8-494F-98F5-B87EDD53EA86}"/>
              </a:ext>
            </a:extLst>
          </p:cNvPr>
          <p:cNvSpPr txBox="1"/>
          <p:nvPr/>
        </p:nvSpPr>
        <p:spPr>
          <a:xfrm>
            <a:off x="5508104" y="2106465"/>
            <a:ext cx="33123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조합 정보</a:t>
            </a:r>
            <a:endParaRPr lang="en-US" altLang="ko-KR" sz="2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모두에 대한 정보인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총 주문 수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재 </a:t>
            </a:r>
            <a:r>
              <a:rPr lang="ko-KR" altLang="en-US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321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24499-DD27-4453-944F-B42D77F7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143000"/>
          </a:xfrm>
        </p:spPr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데이터 셋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4EEA8B-5F3F-4008-86E2-BBED70A69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85" y="4063082"/>
            <a:ext cx="6306430" cy="1743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2E37E-A699-48D9-98C4-4D1CD5CDE7EA}"/>
              </a:ext>
            </a:extLst>
          </p:cNvPr>
          <p:cNvSpPr txBox="1"/>
          <p:nvPr/>
        </p:nvSpPr>
        <p:spPr>
          <a:xfrm>
            <a:off x="467544" y="2262882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최종 데이터셋을 구현하기 위해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–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데이터셋에 고객 데이터 정보를 병합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–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데이터셋에 상품 데이터 정보를 병합</a:t>
            </a:r>
          </a:p>
        </p:txBody>
      </p:sp>
    </p:spTree>
    <p:extLst>
      <p:ext uri="{BB962C8B-B14F-4D97-AF65-F5344CB8AC3E}">
        <p14:creationId xmlns:p14="http://schemas.microsoft.com/office/powerpoint/2010/main" val="2404035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1720073-FF08-4F07-BBA3-7C068B2B9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" y="2996952"/>
            <a:ext cx="7754432" cy="360095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B80BB-5877-4E81-8CCE-2769C6AA80BB}"/>
              </a:ext>
            </a:extLst>
          </p:cNvPr>
          <p:cNvSpPr txBox="1"/>
          <p:nvPr/>
        </p:nvSpPr>
        <p:spPr>
          <a:xfrm>
            <a:off x="971600" y="476672"/>
            <a:ext cx="71287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 중 유사한 독립변수에 의한 충돌을 방지하기 위해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User_total_orders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Product_total_orders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User_product_orders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상품에 대한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를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제거</a:t>
            </a:r>
          </a:p>
        </p:txBody>
      </p:sp>
    </p:spTree>
    <p:extLst>
      <p:ext uri="{BB962C8B-B14F-4D97-AF65-F5344CB8AC3E}">
        <p14:creationId xmlns:p14="http://schemas.microsoft.com/office/powerpoint/2010/main" val="428594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E922E-B807-4AF9-9029-F79705B3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종속변수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794D9-D096-4DDE-8B60-A5927301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불필요한 구매인 상품엔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필요한 구매인 상품인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재구매율이 높은 상품은 고객에게 필요한 상품일 가능성이 높음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반면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 외의 상품은 고객에게 불필요한 상품일 가능성이 높음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따라서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최종 종속변수는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36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상품의 총 재구매율이 특정 값 이상인지 여부</a:t>
            </a:r>
          </a:p>
        </p:txBody>
      </p:sp>
    </p:spTree>
    <p:extLst>
      <p:ext uri="{BB962C8B-B14F-4D97-AF65-F5344CB8AC3E}">
        <p14:creationId xmlns:p14="http://schemas.microsoft.com/office/powerpoint/2010/main" val="1049868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AB63B-5647-43FE-8199-51B9D63E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5588"/>
            <a:ext cx="8579296" cy="16512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재구매율이 </a:t>
            </a:r>
            <a:r>
              <a:rPr lang="en-US" altLang="ko-KR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0.3 </a:t>
            </a:r>
            <a:r>
              <a:rPr lang="ko-KR" altLang="en-US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이하면 불필요 구매</a:t>
            </a:r>
            <a:r>
              <a:rPr lang="en-US" altLang="ko-KR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재구매율이 </a:t>
            </a:r>
            <a:r>
              <a:rPr lang="en-US" altLang="ko-KR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0.3 </a:t>
            </a:r>
            <a:r>
              <a:rPr lang="ko-KR" altLang="en-US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이상이면 필요한 구매</a:t>
            </a:r>
            <a:br>
              <a:rPr lang="en-US" altLang="ko-KR" sz="2000" dirty="0"/>
            </a:b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target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컬럼을 생성하여 </a:t>
            </a:r>
            <a:b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</a:b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apply</a:t>
            </a:r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함수를 이용하여 재구매율이 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0.3 </a:t>
            </a:r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이하인 행은 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</a:t>
            </a:r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할당하고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 외의 행은 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endParaRPr lang="ko-KR" altLang="en-US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23F2CDD-A6FD-4D5E-BD25-B3C9D4CB7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0" y="2492896"/>
            <a:ext cx="7916380" cy="3553321"/>
          </a:xfrm>
        </p:spPr>
      </p:pic>
    </p:spTree>
    <p:extLst>
      <p:ext uri="{BB962C8B-B14F-4D97-AF65-F5344CB8AC3E}">
        <p14:creationId xmlns:p14="http://schemas.microsoft.com/office/powerpoint/2010/main" val="200065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KoPub돋움체_Pro Bold" pitchFamily="50" charset="-127"/>
                <a:ea typeface="KoPub돋움체_Pro Bold" pitchFamily="50" charset="-127"/>
              </a:rPr>
              <a:t>프로젝트 배경 및 문제 제기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08912" cy="5184576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ko-KR" altLang="en-US" b="1" u="sng" dirty="0">
                <a:latin typeface="KoPub돋움체_Pro Bold" pitchFamily="50" charset="-127"/>
                <a:ea typeface="KoPub돋움체_Pro Bold" pitchFamily="50" charset="-127"/>
              </a:rPr>
              <a:t>프로젝트 배경</a:t>
            </a:r>
            <a:endParaRPr lang="en-US" altLang="ko-KR" sz="2400" b="1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온라인 쇼핑의 편리함으로 인해 충동 구매가 늘어나고 있음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결과적으로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구매 후 사용하지 않는 제품이 증가하고 자원 낭비와 고객 불만 초래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>
                <a:latin typeface="KoPub돋움체_Pro Bold" pitchFamily="50" charset="-127"/>
                <a:ea typeface="KoPub돋움체_Pro Bold" pitchFamily="50" charset="-127"/>
              </a:rPr>
              <a:t>기업의 관점</a:t>
            </a:r>
            <a:endParaRPr lang="en-US" altLang="ko-KR" sz="2400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불필요 구매는 </a:t>
            </a:r>
            <a:r>
              <a:rPr lang="ko-KR" altLang="en-US" sz="1700" dirty="0" err="1">
                <a:latin typeface="KoPub돋움체_Pro Light" pitchFamily="50" charset="-127"/>
                <a:ea typeface="KoPub돋움체_Pro Light" pitchFamily="50" charset="-127"/>
              </a:rPr>
              <a:t>반품율</a:t>
            </a: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 증가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재고 관리 비용 상승 등으로 이어짐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 err="1">
                <a:latin typeface="KoPub돋움체_Pro Light" pitchFamily="50" charset="-127"/>
                <a:ea typeface="KoPub돋움체_Pro Light" pitchFamily="50" charset="-127"/>
              </a:rPr>
              <a:t>Instacart</a:t>
            </a: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와 같은 플랫폼은 불필요 구매를 줄임으로써 고객 </a:t>
            </a:r>
            <a:r>
              <a:rPr lang="ko-KR" altLang="en-US" sz="1700" dirty="0" err="1">
                <a:latin typeface="KoPub돋움체_Pro Light" pitchFamily="50" charset="-127"/>
                <a:ea typeface="KoPub돋움체_Pro Light" pitchFamily="50" charset="-127"/>
              </a:rPr>
              <a:t>충성도를</a:t>
            </a: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 높이고 운영 효율성을 개선할 수 있음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>
                <a:latin typeface="KoPub돋움체_Pro Bold" pitchFamily="50" charset="-127"/>
                <a:ea typeface="KoPub돋움체_Pro Bold" pitchFamily="50" charset="-127"/>
              </a:rPr>
              <a:t>소비자 관점</a:t>
            </a:r>
            <a:endParaRPr lang="en-US" altLang="ko-KR" sz="2400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불필요 구매는 가계 지출 부담을 가중하고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심리적 스트레스 유발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1700" dirty="0">
                <a:latin typeface="KoPub돋움체_Pro Light" pitchFamily="50" charset="-127"/>
                <a:ea typeface="KoPub돋움체_Pro Light" pitchFamily="50" charset="-127"/>
              </a:rPr>
              <a:t>개인 맞춤형 솔루션이 있다면 소비자 만족도와 쇼핑 경험이 개선될 가능성이 큼</a:t>
            </a:r>
            <a:r>
              <a:rPr lang="en-US" altLang="ko-KR" sz="17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b="1" u="sng" dirty="0">
              <a:latin typeface="KoPub돋움체_Pro Bold" pitchFamily="50" charset="-127"/>
              <a:ea typeface="KoPub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306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3EA25-1C1B-49E0-B6F6-E7B5D9B0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 시각화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1A3D5B-223F-4D12-A2A9-1405FD81B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1600200"/>
            <a:ext cx="5080505" cy="4525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F486D9-9E93-4774-A5F4-094C9CFEC689}"/>
              </a:ext>
            </a:extLst>
          </p:cNvPr>
          <p:cNvSpPr txBox="1"/>
          <p:nvPr/>
        </p:nvSpPr>
        <p:spPr>
          <a:xfrm>
            <a:off x="323528" y="1600200"/>
            <a:ext cx="3312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고객당</a:t>
            </a:r>
            <a:r>
              <a:rPr lang="ko-KR" altLang="en-US" dirty="0"/>
              <a:t> 평균 장바구니 사이즈는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5~10 </a:t>
            </a:r>
            <a:r>
              <a:rPr lang="ko-KR" altLang="en-US" dirty="0"/>
              <a:t>사이에서 가장 많았다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02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5229200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ko-KR" altLang="en-US" sz="2800" b="1" dirty="0">
                <a:latin typeface="KoPub돋움체_Pro Bold" pitchFamily="50" charset="-127"/>
                <a:ea typeface="KoPub돋움체_Pro Bold" pitchFamily="50" charset="-127"/>
              </a:rPr>
              <a:t>불필요 구매의 정의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돋움체_Pro Bold" pitchFamily="50" charset="-127"/>
                <a:ea typeface="KoPub돋움체_Pro Bold" pitchFamily="50" charset="-127"/>
              </a:rPr>
              <a:t>고객의 관점에서 불필요 구매</a:t>
            </a:r>
            <a:r>
              <a:rPr lang="en-US" altLang="ko-KR" sz="2400" dirty="0">
                <a:latin typeface="KoPub돋움체_Pro Bold" pitchFamily="50" charset="-127"/>
                <a:ea typeface="KoPub돋움체_Pro Bold" pitchFamily="50" charset="-127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돋움체_Pro Light" pitchFamily="50" charset="-127"/>
                <a:ea typeface="KoPub돋움체_Pro Light" pitchFamily="50" charset="-127"/>
              </a:rPr>
              <a:t>구매 후 사용하지 않거나</a:t>
            </a:r>
            <a:r>
              <a:rPr lang="en-US" altLang="ko-KR" sz="16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600" dirty="0">
                <a:latin typeface="KoPub돋움체_Pro Light" pitchFamily="50" charset="-127"/>
                <a:ea typeface="KoPub돋움체_Pro Light" pitchFamily="50" charset="-127"/>
              </a:rPr>
              <a:t>실질적으로 필요하지 않은 제품</a:t>
            </a:r>
            <a:r>
              <a:rPr lang="en-US" altLang="ko-KR" sz="16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돋움체_Pro Light" pitchFamily="50" charset="-127"/>
                <a:ea typeface="KoPub돋움체_Pro Light" pitchFamily="50" charset="-127"/>
              </a:rPr>
              <a:t>예</a:t>
            </a:r>
            <a:r>
              <a:rPr lang="en-US" altLang="ko-KR" sz="1600" dirty="0">
                <a:latin typeface="KoPub돋움체_Pro Light" pitchFamily="50" charset="-127"/>
                <a:ea typeface="KoPub돋움체_Pro Light" pitchFamily="50" charset="-127"/>
              </a:rPr>
              <a:t>) </a:t>
            </a:r>
            <a:r>
              <a:rPr lang="ko-KR" altLang="en-US" sz="1600" dirty="0">
                <a:latin typeface="KoPub돋움체_Pro Light" pitchFamily="50" charset="-127"/>
                <a:ea typeface="KoPub돋움체_Pro Light" pitchFamily="50" charset="-127"/>
              </a:rPr>
              <a:t>충동 구매로 장바구니에 넣었으나 후회하는 제품</a:t>
            </a:r>
            <a:r>
              <a:rPr lang="en-US" altLang="ko-KR" sz="16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돋움체_Pro Light" pitchFamily="50" charset="-127"/>
                <a:ea typeface="KoPub돋움체_Pro Light" pitchFamily="50" charset="-127"/>
              </a:rPr>
              <a:t>     잘못된 추천으로 인해 구매했으나 개인의 실제 취향과 맞지 않는 제품</a:t>
            </a:r>
            <a:r>
              <a:rPr lang="en-US" altLang="ko-KR" sz="16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돋움체_Pro Bold" pitchFamily="50" charset="-127"/>
                <a:ea typeface="KoPub돋움체_Pro Bold" pitchFamily="50" charset="-127"/>
              </a:rPr>
              <a:t>기업의 관점에서 불필요 구매</a:t>
            </a:r>
            <a:r>
              <a:rPr lang="en-US" altLang="ko-KR" sz="2400" dirty="0">
                <a:latin typeface="KoPub돋움체_Pro Bold" pitchFamily="50" charset="-127"/>
                <a:ea typeface="KoPub돋움체_Pro Bold" pitchFamily="50" charset="-127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높은 </a:t>
            </a:r>
            <a:r>
              <a:rPr lang="ko-KR" altLang="en-US" sz="1800" dirty="0" err="1">
                <a:latin typeface="KoPub돋움체_Pro Light" pitchFamily="50" charset="-127"/>
                <a:ea typeface="KoPub돋움체_Pro Light" pitchFamily="50" charset="-127"/>
              </a:rPr>
              <a:t>반품율을</a:t>
            </a: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 유발하거나 고객 만족도를 저하시키는 구매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추천 시스템의 과도한 마케팅으로 구매된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사용되지 않는 제품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720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u="sng" dirty="0">
                <a:latin typeface="KoPub돋움체_Pro Bold" pitchFamily="50" charset="-127"/>
                <a:ea typeface="KoPub돋움체_Pro Bold" pitchFamily="50" charset="-127"/>
              </a:rPr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latin typeface="KoPub돋움체_Pro Bold" pitchFamily="50" charset="-127"/>
                <a:ea typeface="KoPub돋움체_Pro Bold" pitchFamily="50" charset="-127"/>
              </a:rPr>
              <a:t>Instacart</a:t>
            </a:r>
            <a:r>
              <a:rPr lang="en-US" altLang="ko-KR" b="1" dirty="0">
                <a:latin typeface="KoPub돋움체_Pro Bold" pitchFamily="50" charset="-127"/>
                <a:ea typeface="KoPub돋움체_Pro Bold" pitchFamily="50" charset="-127"/>
              </a:rPr>
              <a:t> </a:t>
            </a:r>
            <a:r>
              <a:rPr lang="ko-KR" altLang="en-US" b="1" dirty="0" err="1">
                <a:latin typeface="KoPub돋움체_Pro Bold" pitchFamily="50" charset="-127"/>
                <a:ea typeface="KoPub돋움체_Pro Bold" pitchFamily="50" charset="-127"/>
              </a:rPr>
              <a:t>데이터셋</a:t>
            </a:r>
            <a:endParaRPr lang="ko-KR" altLang="en-US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KoPub돋움체_Pro Light" pitchFamily="50" charset="-127"/>
                <a:ea typeface="KoPub돋움체_Pro Light" pitchFamily="50" charset="-127"/>
              </a:rPr>
              <a:t>Instacart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는 온라인 장바구니 데이터를 제공하며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고객 구매 행동을 분석하기에 적합한 </a:t>
            </a:r>
            <a:r>
              <a:rPr lang="ko-KR" altLang="en-US" sz="2000" dirty="0" err="1">
                <a:latin typeface="KoPub돋움체_Pro Light" pitchFamily="50" charset="-127"/>
                <a:ea typeface="KoPub돋움체_Pro Light" pitchFamily="50" charset="-127"/>
              </a:rPr>
              <a:t>데이터셋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주요 데이터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: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고객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주문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제품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카테고리 정보 등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b="1" dirty="0">
                <a:latin typeface="KoPub돋움체_Pro Bold" pitchFamily="50" charset="-127"/>
                <a:ea typeface="KoPub돋움체_Pro Bold" pitchFamily="50" charset="-127"/>
              </a:rPr>
              <a:t>프로젝트 목적</a:t>
            </a:r>
            <a:endParaRPr lang="ko-KR" altLang="en-US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고객이 장바구니에 추가한 상품 중 불필요한 구매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(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낮은 </a:t>
            </a:r>
            <a:r>
              <a:rPr lang="ko-KR" altLang="en-US" sz="2000" dirty="0" err="1">
                <a:latin typeface="KoPub돋움체_Pro Light" pitchFamily="50" charset="-127"/>
                <a:ea typeface="KoPub돋움체_Pro Light" pitchFamily="50" charset="-127"/>
              </a:rPr>
              <a:t>재구매율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/</a:t>
            </a:r>
          </a:p>
          <a:p>
            <a:pPr marL="0" indent="0">
              <a:buNone/>
            </a:pPr>
            <a:r>
              <a:rPr lang="ko-KR" altLang="en-US" sz="2000" dirty="0" err="1">
                <a:latin typeface="KoPub돋움체_Pro Light" pitchFamily="50" charset="-127"/>
                <a:ea typeface="KoPub돋움체_Pro Light" pitchFamily="50" charset="-127"/>
              </a:rPr>
              <a:t>사용성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 부족 상품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)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를 탐지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기업 측면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: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비용 절감 및 추천 효율성 향상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고객 측면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: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맞춤형 쇼핑 경험 제공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77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KoPub돋움체_Pro Bold" pitchFamily="50" charset="-127"/>
                <a:ea typeface="KoPub돋움체_Pro Bold" pitchFamily="50" charset="-127"/>
              </a:rPr>
              <a:t>AI </a:t>
            </a:r>
            <a:r>
              <a:rPr lang="ko-KR" altLang="en-US" b="1" dirty="0">
                <a:latin typeface="KoPub돋움체_Pro Bold" pitchFamily="50" charset="-127"/>
                <a:ea typeface="KoPub돋움체_Pro Bold" pitchFamily="50" charset="-127"/>
              </a:rPr>
              <a:t>모델 활용</a:t>
            </a:r>
            <a:endParaRPr lang="ko-KR" altLang="en-US" dirty="0">
              <a:latin typeface="KoPub돋움체_Pro Bold" pitchFamily="50" charset="-127"/>
              <a:ea typeface="KoPub돋움체_Pro Bold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latin typeface="KoPub돋움체_Pro Bold" pitchFamily="50" charset="-127"/>
                <a:ea typeface="KoPub돋움체_Pro Bold" pitchFamily="50" charset="-127"/>
              </a:rPr>
              <a:t>AI </a:t>
            </a:r>
            <a:r>
              <a:rPr lang="ko-KR" altLang="en-US" b="1" dirty="0">
                <a:latin typeface="KoPub돋움체_Pro Bold" pitchFamily="50" charset="-127"/>
                <a:ea typeface="KoPub돋움체_Pro Bold" pitchFamily="50" charset="-127"/>
              </a:rPr>
              <a:t>모델 활용</a:t>
            </a:r>
            <a:endParaRPr lang="ko-KR" altLang="en-US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DNN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기반 예측 모델을 통해 불필요 구매를 식별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고객 정보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제품 정보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고객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-</a:t>
            </a:r>
            <a:r>
              <a:rPr lang="ko-KR" altLang="en-US" sz="2000" dirty="0">
                <a:latin typeface="KoPub돋움체_Pro Light" pitchFamily="50" charset="-127"/>
                <a:ea typeface="KoPub돋움체_Pro Light" pitchFamily="50" charset="-127"/>
              </a:rPr>
              <a:t>제품 조합 정보 활용</a:t>
            </a:r>
            <a:r>
              <a:rPr lang="en-US" altLang="ko-KR" sz="20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49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>
                <a:latin typeface="KoPub돋움체_Pro Bold" pitchFamily="50" charset="-127"/>
                <a:ea typeface="KoPub돋움체_Pro Bold" pitchFamily="50" charset="-127"/>
              </a:rPr>
              <a:t>기대효과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endParaRPr lang="en-US" altLang="ko-KR" sz="1800" b="1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돋움체_Pro Bold" pitchFamily="50" charset="-127"/>
                <a:ea typeface="KoPub돋움체_Pro Bold" pitchFamily="50" charset="-127"/>
              </a:rPr>
              <a:t>기업</a:t>
            </a:r>
            <a:endParaRPr lang="en-US" altLang="ko-KR" sz="2400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 err="1">
                <a:latin typeface="KoPub돋움체_Pro Light" pitchFamily="50" charset="-127"/>
                <a:ea typeface="KoPub돋움체_Pro Light" pitchFamily="50" charset="-127"/>
              </a:rPr>
              <a:t>반품율</a:t>
            </a: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 감소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운영 효율성 개선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ko-KR" sz="18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돋움체_Pro Bold" pitchFamily="50" charset="-127"/>
                <a:ea typeface="KoPub돋움체_Pro Bold" pitchFamily="50" charset="-127"/>
              </a:rPr>
              <a:t>소비자</a:t>
            </a:r>
            <a:endParaRPr lang="en-US" altLang="ko-KR" sz="2400" dirty="0">
              <a:latin typeface="KoPub돋움체_Pro Bold" pitchFamily="50" charset="-127"/>
              <a:ea typeface="KoPub돋움체_Pro Bold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구매 최적화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, </a:t>
            </a:r>
            <a:r>
              <a:rPr lang="ko-KR" altLang="en-US" sz="1800" dirty="0">
                <a:latin typeface="KoPub돋움체_Pro Light" pitchFamily="50" charset="-127"/>
                <a:ea typeface="KoPub돋움체_Pro Light" pitchFamily="50" charset="-127"/>
              </a:rPr>
              <a:t>만족도 향상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endParaRPr lang="ko-KR" altLang="en-US" sz="1800" dirty="0">
              <a:latin typeface="KoPub돋움체_Pro Light" pitchFamily="50" charset="-127"/>
              <a:ea typeface="KoPub돋움체_Pro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06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8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돋움체_Pro Bold" pitchFamily="50" charset="-127"/>
              </a:rPr>
              <a:t>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데이터셋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구성</a:t>
            </a:r>
            <a:endParaRPr lang="en-US" altLang="ko-KR" sz="1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KoPubWorld돋움체_Pro Bold" panose="00000800000000000000" pitchFamily="50" charset="-127"/>
              <a:ea typeface="KoPub돋움체_Pro Light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orders.csv: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주문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시간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ID,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여부 등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</a:p>
          <a:p>
            <a:pPr marL="0" indent="0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order_products_prior.csv: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이전 주문의 상세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내 각 제품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</a:p>
          <a:p>
            <a:pPr marL="0" indent="0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products.csv: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 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ID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와 이름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aisles.csv: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제품이 속한 세부 통로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departments.csv: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제품의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대분류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예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유제품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과일 등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  <a:endParaRPr lang="ko-KR" altLang="en-US" sz="1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80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 병합 및 정제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61583"/>
            <a:ext cx="8229600" cy="1900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Orders</a:t>
            </a:r>
          </a:p>
          <a:p>
            <a:pPr marL="0" indent="0"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데이터가 너무 커</a:t>
            </a:r>
            <a:endParaRPr lang="en-US" altLang="ko-KR" sz="1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총 구매횟수 상위 </a:t>
            </a:r>
            <a:r>
              <a:rPr lang="en-US" altLang="ko-KR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20</a:t>
            </a:r>
            <a:r>
              <a:rPr lang="ko-KR" altLang="en-US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퍼센트의 고객만 정제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7A2898-26F3-4578-855E-90E662D52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3" y="2780928"/>
            <a:ext cx="4945900" cy="10826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60BD2B-3590-4941-80DD-BA9CEA86A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38302"/>
            <a:ext cx="5187351" cy="174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1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13103-E773-41A1-AA96-3BEB151C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10081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Order_products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주문횟수 상위 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20</a:t>
            </a:r>
            <a:r>
              <a: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퍼센트의 상품만 정제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82C8B2-2A9C-46A8-A0DD-908D4383E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5616624" cy="425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0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676</Words>
  <Application>Microsoft Office PowerPoint</Application>
  <PresentationFormat>화면 슬라이드 쇼(4:3)</PresentationFormat>
  <Paragraphs>136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KoPubWorld돋움체_Pro Bold</vt:lpstr>
      <vt:lpstr>KoPubWorld돋움체_Pro Light</vt:lpstr>
      <vt:lpstr>KoPub돋움체_Pro Bold</vt:lpstr>
      <vt:lpstr>KoPub돋움체_Pro Light</vt:lpstr>
      <vt:lpstr>맑은 고딕</vt:lpstr>
      <vt:lpstr>Arial</vt:lpstr>
      <vt:lpstr>Office 테마</vt:lpstr>
      <vt:lpstr>PowerPoint 프레젠테이션</vt:lpstr>
      <vt:lpstr>프로젝트 배경 및 문제 제기</vt:lpstr>
      <vt:lpstr>PowerPoint 프레젠테이션</vt:lpstr>
      <vt:lpstr>주제 소개</vt:lpstr>
      <vt:lpstr>AI 모델 활용</vt:lpstr>
      <vt:lpstr>기대효과</vt:lpstr>
      <vt:lpstr>데이터셋 소개</vt:lpstr>
      <vt:lpstr>데이터 병합 및 정제 과정</vt:lpstr>
      <vt:lpstr>PowerPoint 프레젠테이션</vt:lpstr>
      <vt:lpstr>PowerPoint 프레젠테이션</vt:lpstr>
      <vt:lpstr>PowerPoint 프레젠테이션</vt:lpstr>
      <vt:lpstr>총 독립변수는,</vt:lpstr>
      <vt:lpstr>PowerPoint 프레젠테이션</vt:lpstr>
      <vt:lpstr>PowerPoint 프레젠테이션</vt:lpstr>
      <vt:lpstr>PowerPoint 프레젠테이션</vt:lpstr>
      <vt:lpstr>최종 데이터 셋</vt:lpstr>
      <vt:lpstr>PowerPoint 프레젠테이션</vt:lpstr>
      <vt:lpstr>최종 종속변수 선정</vt:lpstr>
      <vt:lpstr>재구매율이 0.3 이하면 불필요 구매, 재구매율이 0.3 이상이면 필요한 구매 target 컬럼을 생성하여  apply함수를 이용하여 재구매율이 0.3 이하인 행은 0을 할당하고, 그 외의 행은 1을 할당.</vt:lpstr>
      <vt:lpstr>데이터 시각화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4545</cp:lastModifiedBy>
  <cp:revision>32</cp:revision>
  <dcterms:created xsi:type="dcterms:W3CDTF">2025-01-12T02:40:14Z</dcterms:created>
  <dcterms:modified xsi:type="dcterms:W3CDTF">2025-01-13T08:55:46Z</dcterms:modified>
</cp:coreProperties>
</file>