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0" r:id="rId5"/>
    <p:sldId id="261" r:id="rId6"/>
    <p:sldId id="259" r:id="rId7"/>
    <p:sldId id="263" r:id="rId8"/>
    <p:sldId id="264" r:id="rId9"/>
    <p:sldId id="265" r:id="rId10"/>
    <p:sldId id="266" r:id="rId11"/>
    <p:sldId id="267" r:id="rId12"/>
    <p:sldId id="271" r:id="rId13"/>
    <p:sldId id="268" r:id="rId14"/>
    <p:sldId id="269" r:id="rId15"/>
    <p:sldId id="270" r:id="rId16"/>
    <p:sldId id="272" r:id="rId17"/>
    <p:sldId id="273" r:id="rId18"/>
    <p:sldId id="275" r:id="rId19"/>
    <p:sldId id="274" r:id="rId20"/>
    <p:sldId id="276" r:id="rId21"/>
    <p:sldId id="277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34" y="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8BD5-A634-488A-837F-5C093A253C16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8FA-FED0-41FF-8E0D-DA51295A3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592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8BD5-A634-488A-837F-5C093A253C16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8FA-FED0-41FF-8E0D-DA51295A3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760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8BD5-A634-488A-837F-5C093A253C16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8FA-FED0-41FF-8E0D-DA51295A3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994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8BD5-A634-488A-837F-5C093A253C16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8FA-FED0-41FF-8E0D-DA51295A3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366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8BD5-A634-488A-837F-5C093A253C16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8FA-FED0-41FF-8E0D-DA51295A3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842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8BD5-A634-488A-837F-5C093A253C16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8FA-FED0-41FF-8E0D-DA51295A3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672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8BD5-A634-488A-837F-5C093A253C16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8FA-FED0-41FF-8E0D-DA51295A3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054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8BD5-A634-488A-837F-5C093A253C16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8FA-FED0-41FF-8E0D-DA51295A3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684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8BD5-A634-488A-837F-5C093A253C16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8FA-FED0-41FF-8E0D-DA51295A3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563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8BD5-A634-488A-837F-5C093A253C16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8FA-FED0-41FF-8E0D-DA51295A3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09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8BD5-A634-488A-837F-5C093A253C16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8FA-FED0-41FF-8E0D-DA51295A3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108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78BD5-A634-488A-837F-5C093A253C16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2D8FA-FED0-41FF-8E0D-DA51295A3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352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901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438056E-4FE5-4F8E-893E-38C11713D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332657"/>
            <a:ext cx="8229600" cy="648072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Order_details</a:t>
            </a:r>
            <a:endParaRPr lang="en-US" altLang="ko-KR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marL="0" indent="0">
              <a:buNone/>
            </a:pPr>
            <a:endParaRPr lang="ko-KR" altLang="en-US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75CA772C-9371-442C-98CF-F38F88AF8B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603"/>
          <a:stretch/>
        </p:blipFill>
        <p:spPr>
          <a:xfrm>
            <a:off x="518864" y="1208818"/>
            <a:ext cx="5516020" cy="15203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0C8A4E3-005B-428A-BB44-42F7EED1EECA}"/>
              </a:ext>
            </a:extLst>
          </p:cNvPr>
          <p:cNvSpPr txBox="1"/>
          <p:nvPr/>
        </p:nvSpPr>
        <p:spPr>
          <a:xfrm>
            <a:off x="683568" y="2973267"/>
            <a:ext cx="7344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정제 과정이 있었기에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공통되지 않은 주문이 있을 수 있으므로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</a:p>
          <a:p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Merge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함수의 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how 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파라미터의 값을 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‘inner’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로 적용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99B4F721-9396-4C2C-9562-841EC9E7D8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5" t="42064" r="59450"/>
          <a:stretch/>
        </p:blipFill>
        <p:spPr>
          <a:xfrm>
            <a:off x="6228184" y="1259145"/>
            <a:ext cx="2335895" cy="294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350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>
            <a:extLst>
              <a:ext uri="{FF2B5EF4-FFF2-40B4-BE49-F238E27FC236}">
                <a16:creationId xmlns:a16="http://schemas.microsoft.com/office/drawing/2014/main" xmlns="" id="{DE6FF2D7-1235-4789-937D-D41989A58B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132856"/>
            <a:ext cx="4217706" cy="3877891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A26DE8C-1DE6-421B-9088-779CB459106A}"/>
              </a:ext>
            </a:extLst>
          </p:cNvPr>
          <p:cNvSpPr txBox="1"/>
          <p:nvPr/>
        </p:nvSpPr>
        <p:spPr>
          <a:xfrm>
            <a:off x="755576" y="1196752"/>
            <a:ext cx="68407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u="sng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Order_details</a:t>
            </a:r>
            <a:r>
              <a:rPr lang="ko-KR" altLang="en-US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의 메모리 사용량이 너무 크기 때문에</a:t>
            </a:r>
            <a:endParaRPr lang="en-US" altLang="ko-KR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ko-KR" altLang="en-US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각 컬럼의 </a:t>
            </a:r>
            <a:r>
              <a:rPr lang="en-US" altLang="ko-KR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Dtype</a:t>
            </a:r>
            <a:r>
              <a:rPr lang="ko-KR" altLang="en-US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을 변경하여 메모리 사용량을 줄임</a:t>
            </a:r>
            <a:r>
              <a:rPr lang="en-US" altLang="ko-KR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2135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BEEBA96-D3E5-4AB8-AA26-A913556CF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총 독립변수는</a:t>
            </a:r>
            <a:r>
              <a:rPr lang="en-US" altLang="ko-KR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,</a:t>
            </a:r>
            <a:endParaRPr lang="ko-KR" altLang="en-US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907FA71D-0B8E-419A-A491-9838BC13C06A}"/>
              </a:ext>
            </a:extLst>
          </p:cNvPr>
          <p:cNvSpPr/>
          <p:nvPr/>
        </p:nvSpPr>
        <p:spPr>
          <a:xfrm>
            <a:off x="470017" y="1417638"/>
            <a:ext cx="3960440" cy="244341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xmlns="" id="{08BB425D-B639-4E37-916B-C22AD707E072}"/>
              </a:ext>
            </a:extLst>
          </p:cNvPr>
          <p:cNvSpPr/>
          <p:nvPr/>
        </p:nvSpPr>
        <p:spPr>
          <a:xfrm>
            <a:off x="4713544" y="1417638"/>
            <a:ext cx="3960440" cy="244341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87602928-CD02-4DC0-9E40-013C50E2053C}"/>
              </a:ext>
            </a:extLst>
          </p:cNvPr>
          <p:cNvSpPr/>
          <p:nvPr/>
        </p:nvSpPr>
        <p:spPr>
          <a:xfrm>
            <a:off x="2591780" y="4036551"/>
            <a:ext cx="3960440" cy="244341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C04C674-3E7B-448E-8C7F-507C963ECCDF}"/>
              </a:ext>
            </a:extLst>
          </p:cNvPr>
          <p:cNvSpPr txBox="1"/>
          <p:nvPr/>
        </p:nvSpPr>
        <p:spPr>
          <a:xfrm>
            <a:off x="1041136" y="1593141"/>
            <a:ext cx="2808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고객 별 구매패턴 데이터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B7FDF8A-A40A-4BAA-BADA-24A405AB1734}"/>
              </a:ext>
            </a:extLst>
          </p:cNvPr>
          <p:cNvSpPr txBox="1"/>
          <p:nvPr/>
        </p:nvSpPr>
        <p:spPr>
          <a:xfrm>
            <a:off x="5294552" y="1593141"/>
            <a:ext cx="2808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고객 별 구매패턴 데이터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A2523DE-AC40-4DD0-90DD-AAC9AF8D90CA}"/>
              </a:ext>
            </a:extLst>
          </p:cNvPr>
          <p:cNvSpPr txBox="1"/>
          <p:nvPr/>
        </p:nvSpPr>
        <p:spPr>
          <a:xfrm>
            <a:off x="3167844" y="4293096"/>
            <a:ext cx="2808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고객 별 구매패턴 데이터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A964174F-2C24-4BBD-9AB9-8D2A2A9E18A0}"/>
              </a:ext>
            </a:extLst>
          </p:cNvPr>
          <p:cNvSpPr txBox="1"/>
          <p:nvPr/>
        </p:nvSpPr>
        <p:spPr>
          <a:xfrm>
            <a:off x="683568" y="1983252"/>
            <a:ext cx="35283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고객의 총 주문수</a:t>
            </a:r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r>
              <a:rPr lang="ko-KR" altLang="en-US" sz="14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고객의 총 상품구매 수</a:t>
            </a:r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r>
              <a:rPr lang="ko-KR" altLang="en-US" sz="14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고객의 </a:t>
            </a:r>
            <a:r>
              <a:rPr lang="ko-KR" altLang="en-US" sz="1400" u="sng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재주문률</a:t>
            </a:r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r>
              <a:rPr lang="ko-KR" altLang="en-US" sz="14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고객의 평균 장바구니 크기</a:t>
            </a:r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28270950-F956-43DB-B763-6515DE630654}"/>
              </a:ext>
            </a:extLst>
          </p:cNvPr>
          <p:cNvSpPr txBox="1"/>
          <p:nvPr/>
        </p:nvSpPr>
        <p:spPr>
          <a:xfrm>
            <a:off x="4932040" y="2110388"/>
            <a:ext cx="35283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상품의 총 주문량</a:t>
            </a:r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r>
              <a:rPr lang="ko-KR" altLang="en-US" sz="14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상품당 </a:t>
            </a:r>
            <a:r>
              <a:rPr lang="ko-KR" altLang="en-US" sz="1400" u="sng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재주문률</a:t>
            </a:r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r>
              <a:rPr lang="ko-KR" altLang="en-US" sz="14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상품이 장바구니에 들어간 순서 평균</a:t>
            </a:r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078F8E5-D3DF-4B12-8FBB-003FE56E97B2}"/>
              </a:ext>
            </a:extLst>
          </p:cNvPr>
          <p:cNvSpPr txBox="1"/>
          <p:nvPr/>
        </p:nvSpPr>
        <p:spPr>
          <a:xfrm>
            <a:off x="2807804" y="5025014"/>
            <a:ext cx="35283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특정 고객의 특정 상품 총 주문 수</a:t>
            </a:r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r>
              <a:rPr lang="ko-KR" altLang="en-US" sz="14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특정 고객의 특정 상품 재 </a:t>
            </a:r>
            <a:r>
              <a:rPr lang="ko-KR" altLang="en-US" sz="1400" u="sng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주문률</a:t>
            </a:r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70090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xmlns="" id="{F7509AD0-0AFC-4DC5-BC27-9ADC165A18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70" y="1628800"/>
            <a:ext cx="4458322" cy="424874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81112AF-B223-4A0D-A84D-28D07B02D82A}"/>
              </a:ext>
            </a:extLst>
          </p:cNvPr>
          <p:cNvSpPr txBox="1"/>
          <p:nvPr/>
        </p:nvSpPr>
        <p:spPr>
          <a:xfrm>
            <a:off x="5334487" y="1738810"/>
            <a:ext cx="381642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고객 별 구매패턴 데이터 정제</a:t>
            </a:r>
            <a:endParaRPr lang="en-US" altLang="ko-KR" sz="20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endParaRPr lang="en-US" altLang="ko-KR" dirty="0"/>
          </a:p>
          <a:p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독립변수에 들어갈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</a:t>
            </a:r>
          </a:p>
          <a:p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ko-KR" altLang="en-US" sz="16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고객의 총 주문수</a:t>
            </a:r>
            <a:endParaRPr lang="en-US" altLang="ko-KR" sz="16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endParaRPr lang="en-US" altLang="ko-KR" sz="16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ko-KR" altLang="en-US" sz="16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고객의 총 상품구매 수</a:t>
            </a:r>
            <a:endParaRPr lang="en-US" altLang="ko-KR" sz="16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endParaRPr lang="en-US" altLang="ko-KR" sz="16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ko-KR" altLang="en-US" sz="16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고객의 </a:t>
            </a:r>
            <a:r>
              <a:rPr lang="ko-KR" altLang="en-US" sz="1600" u="sng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재주문률</a:t>
            </a:r>
            <a:endParaRPr lang="en-US" altLang="ko-KR" sz="16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endParaRPr lang="en-US" altLang="ko-KR" sz="16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ko-KR" altLang="en-US" sz="16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고객의 평균 장바구니 크기</a:t>
            </a:r>
            <a:endParaRPr lang="en-US" altLang="ko-KR" sz="16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0477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xmlns="" id="{5747392D-DDAE-43CC-BDDA-F2D029F82E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172258"/>
            <a:ext cx="4572638" cy="338184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C20FF08-E48A-4E13-9C13-54B2C2827B32}"/>
              </a:ext>
            </a:extLst>
          </p:cNvPr>
          <p:cNvSpPr txBox="1"/>
          <p:nvPr/>
        </p:nvSpPr>
        <p:spPr>
          <a:xfrm>
            <a:off x="5364088" y="2492896"/>
            <a:ext cx="338437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상품 별 구매 패턴 데이터 정제</a:t>
            </a:r>
            <a:endParaRPr lang="en-US" altLang="ko-KR" sz="20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endParaRPr lang="en-US" altLang="ko-KR" dirty="0"/>
          </a:p>
          <a:p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독립변수에 들어갈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</a:t>
            </a:r>
          </a:p>
          <a:p>
            <a:endParaRPr lang="en-US" altLang="ko-KR" sz="14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ko-KR" altLang="en-US" sz="16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상품의 총 주문량</a:t>
            </a:r>
            <a:endParaRPr lang="en-US" altLang="ko-KR" sz="16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endParaRPr lang="en-US" altLang="ko-KR" sz="16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ko-KR" altLang="en-US" sz="16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상품당 </a:t>
            </a:r>
            <a:r>
              <a:rPr lang="ko-KR" altLang="en-US" sz="1600" u="sng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재주문률</a:t>
            </a:r>
            <a:endParaRPr lang="en-US" altLang="ko-KR" sz="16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endParaRPr lang="en-US" altLang="ko-KR" sz="16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ko-KR" altLang="en-US" sz="16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상품이 장바구니에 들어간 순서 평균</a:t>
            </a:r>
            <a:endParaRPr lang="en-US" altLang="ko-KR" sz="16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8947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xmlns="" id="{CFB29CFD-0C7E-4CAD-91C7-179B7AE9CA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7" y="2132856"/>
            <a:ext cx="4968552" cy="271679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4AC075E-C6D8-494F-98F5-B87EDD53EA86}"/>
              </a:ext>
            </a:extLst>
          </p:cNvPr>
          <p:cNvSpPr txBox="1"/>
          <p:nvPr/>
        </p:nvSpPr>
        <p:spPr>
          <a:xfrm>
            <a:off x="5508104" y="2106465"/>
            <a:ext cx="331236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고객</a:t>
            </a:r>
            <a:r>
              <a:rPr lang="en-US" altLang="ko-KR" sz="20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-</a:t>
            </a:r>
            <a:r>
              <a:rPr lang="ko-KR" altLang="en-US" sz="20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상품 조합 정보</a:t>
            </a:r>
            <a:endParaRPr lang="en-US" altLang="ko-KR" sz="20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endParaRPr lang="en-US" altLang="ko-KR" dirty="0"/>
          </a:p>
          <a:p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-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상품 모두에 대한 정보인</a:t>
            </a: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독립변수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</a:t>
            </a:r>
          </a:p>
          <a:p>
            <a:endParaRPr lang="en-US" altLang="ko-KR" sz="16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ko-KR" altLang="en-US" sz="16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특정 고객의 특정 상품 총 주문 수</a:t>
            </a:r>
            <a:endParaRPr lang="en-US" altLang="ko-KR" sz="16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endParaRPr lang="en-US" altLang="ko-KR" sz="16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ko-KR" altLang="en-US" sz="16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특정 고객의 특정 상품 재 </a:t>
            </a:r>
            <a:r>
              <a:rPr lang="ko-KR" altLang="en-US" sz="1600" u="sng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주문률</a:t>
            </a:r>
            <a:endParaRPr lang="en-US" altLang="ko-KR" sz="16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4321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5E24499-DD27-4453-944F-B42D77F7A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52736"/>
            <a:ext cx="8229600" cy="1143000"/>
          </a:xfrm>
        </p:spPr>
        <p:txBody>
          <a:bodyPr/>
          <a:lstStyle/>
          <a:p>
            <a:r>
              <a:rPr lang="ko-KR" altLang="en-US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최종 데이터 셋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xmlns="" id="{CA4EEA8B-5F3F-4008-86E2-BBED70A69E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785" y="4063082"/>
            <a:ext cx="6306430" cy="174331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312E37E-A699-48D9-98C4-4D1CD5CDE7EA}"/>
              </a:ext>
            </a:extLst>
          </p:cNvPr>
          <p:cNvSpPr txBox="1"/>
          <p:nvPr/>
        </p:nvSpPr>
        <p:spPr>
          <a:xfrm>
            <a:off x="467544" y="2262882"/>
            <a:ext cx="8280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최종 데이터셋을 구현하기 위해</a:t>
            </a:r>
            <a:endParaRPr lang="en-US" altLang="ko-KR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endParaRPr lang="en-US" altLang="ko-KR" dirty="0"/>
          </a:p>
          <a:p>
            <a:pPr algn="ctr"/>
            <a:r>
              <a:rPr lang="ko-KR" altLang="en-US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 </a:t>
            </a:r>
            <a:r>
              <a:rPr lang="en-US" altLang="ko-KR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– </a:t>
            </a:r>
            <a:r>
              <a:rPr lang="ko-KR" altLang="en-US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상품 데이터셋에 고객 데이터 정보를 병합</a:t>
            </a:r>
            <a:endParaRPr lang="en-US" altLang="ko-KR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endParaRPr lang="en-US" altLang="ko-KR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r>
              <a:rPr lang="ko-KR" altLang="en-US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 </a:t>
            </a:r>
            <a:r>
              <a:rPr lang="en-US" altLang="ko-KR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– </a:t>
            </a:r>
            <a:r>
              <a:rPr lang="ko-KR" altLang="en-US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상품 데이터셋에 상품 데이터 정보를 병합</a:t>
            </a:r>
          </a:p>
        </p:txBody>
      </p:sp>
    </p:spTree>
    <p:extLst>
      <p:ext uri="{BB962C8B-B14F-4D97-AF65-F5344CB8AC3E}">
        <p14:creationId xmlns:p14="http://schemas.microsoft.com/office/powerpoint/2010/main" val="2404035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>
            <a:extLst>
              <a:ext uri="{FF2B5EF4-FFF2-40B4-BE49-F238E27FC236}">
                <a16:creationId xmlns:a16="http://schemas.microsoft.com/office/drawing/2014/main" xmlns="" id="{01720073-FF08-4F07-BBA3-7C068B2B9D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84" y="2996952"/>
            <a:ext cx="7754432" cy="360095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44B80BB-5877-4E81-8CCE-2769C6AA80BB}"/>
              </a:ext>
            </a:extLst>
          </p:cNvPr>
          <p:cNvSpPr txBox="1"/>
          <p:nvPr/>
        </p:nvSpPr>
        <p:spPr>
          <a:xfrm>
            <a:off x="971600" y="476672"/>
            <a:ext cx="712879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학습 중 유사한 독립변수에 의한 충돌을 방지하기 위해</a:t>
            </a:r>
            <a:endParaRPr lang="en-US" altLang="ko-KR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algn="ctr"/>
            <a:endParaRPr lang="en-US" altLang="ko-KR" dirty="0"/>
          </a:p>
          <a:p>
            <a:pPr algn="ctr"/>
            <a:r>
              <a:rPr lang="en-US" altLang="ko-KR" sz="1600" u="sng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User_total_orders</a:t>
            </a:r>
            <a:r>
              <a:rPr lang="en-US" altLang="ko-KR" sz="16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: 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 총 주문 수</a:t>
            </a: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r>
              <a:rPr lang="en-US" altLang="ko-KR" sz="1600" u="sng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Product_total_orders</a:t>
            </a:r>
            <a:r>
              <a:rPr lang="en-US" altLang="ko-KR" sz="16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: 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상품 총 주문 수</a:t>
            </a: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r>
              <a:rPr lang="en-US" altLang="ko-KR" sz="1600" u="sng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User_product_orders</a:t>
            </a:r>
            <a:r>
              <a:rPr lang="en-US" altLang="ko-KR" sz="16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: 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특정 고객의 특정 상품에 대한 총 주문 수</a:t>
            </a: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r>
              <a:rPr lang="ko-KR" altLang="en-US" sz="16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를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제거</a:t>
            </a:r>
          </a:p>
        </p:txBody>
      </p:sp>
    </p:spTree>
    <p:extLst>
      <p:ext uri="{BB962C8B-B14F-4D97-AF65-F5344CB8AC3E}">
        <p14:creationId xmlns:p14="http://schemas.microsoft.com/office/powerpoint/2010/main" val="428594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5BE922E-B807-4AF9-9029-F79705B39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최종 종속변수 선정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AA794D9-D096-4DDE-8B60-A59273019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불필요한 구매인 상품엔 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0, 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필요한 구매인 상품인 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1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을 할당</a:t>
            </a: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>
              <a:buNone/>
            </a:pP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재구매율이 높은 상품은 고객에게 필요한 상품일 가능성이 높음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반면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그 외의 상품은 고객에게 불필요한 상품일 가능성이 높음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따라서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최종 종속변수는</a:t>
            </a: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>
              <a:buNone/>
            </a:pPr>
            <a:r>
              <a:rPr lang="ko-KR" altLang="en-US" sz="3600" u="sng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상품의 총 재구매율이 특정 값 이상인지 여부</a:t>
            </a:r>
          </a:p>
        </p:txBody>
      </p:sp>
    </p:spTree>
    <p:extLst>
      <p:ext uri="{BB962C8B-B14F-4D97-AF65-F5344CB8AC3E}">
        <p14:creationId xmlns:p14="http://schemas.microsoft.com/office/powerpoint/2010/main" val="1049868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67AB63B-5647-43FE-8199-51B9D63E5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25588"/>
            <a:ext cx="8579296" cy="16512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재구매율이 </a:t>
            </a:r>
            <a:r>
              <a:rPr lang="en-US" altLang="ko-KR" sz="1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0.3 </a:t>
            </a:r>
            <a:r>
              <a:rPr lang="ko-KR" altLang="en-US" sz="1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이하면 불필요 구매</a:t>
            </a:r>
            <a:r>
              <a:rPr lang="en-US" altLang="ko-KR" sz="1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, </a:t>
            </a:r>
            <a:r>
              <a:rPr lang="ko-KR" altLang="en-US" sz="1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재구매율이 </a:t>
            </a:r>
            <a:r>
              <a:rPr lang="en-US" altLang="ko-KR" sz="1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0.3 </a:t>
            </a:r>
            <a:r>
              <a:rPr lang="ko-KR" altLang="en-US" sz="1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이상이면 필요한 구매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target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컬럼을 생성하여 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/>
            </a:r>
            <a:b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</a:br>
            <a:r>
              <a:rPr lang="en-US" altLang="ko-KR" sz="16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apply</a:t>
            </a:r>
            <a:r>
              <a:rPr lang="ko-KR" altLang="en-US" sz="16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함수를 이용하여 재구매율이 </a:t>
            </a:r>
            <a:r>
              <a:rPr lang="en-US" altLang="ko-KR" sz="16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0.3 </a:t>
            </a:r>
            <a:r>
              <a:rPr lang="ko-KR" altLang="en-US" sz="16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이하인 행은 </a:t>
            </a:r>
            <a:r>
              <a:rPr lang="en-US" altLang="ko-KR" sz="16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0</a:t>
            </a:r>
            <a:r>
              <a:rPr lang="ko-KR" altLang="en-US" sz="16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을 할당하고</a:t>
            </a:r>
            <a:r>
              <a:rPr lang="en-US" altLang="ko-KR" sz="16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6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그 외의 행은 </a:t>
            </a:r>
            <a:r>
              <a:rPr lang="en-US" altLang="ko-KR" sz="16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1</a:t>
            </a:r>
            <a:r>
              <a:rPr lang="ko-KR" altLang="en-US" sz="16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을 할당</a:t>
            </a:r>
            <a:r>
              <a:rPr lang="en-US" altLang="ko-KR" sz="16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  <a:endParaRPr lang="ko-KR" altLang="en-US" sz="16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xmlns="" id="{123F2CDD-A6FD-4D5E-BD25-B3C9D4CB70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10" y="2492896"/>
            <a:ext cx="7916380" cy="3553321"/>
          </a:xfrm>
        </p:spPr>
      </p:pic>
    </p:spTree>
    <p:extLst>
      <p:ext uri="{BB962C8B-B14F-4D97-AF65-F5344CB8AC3E}">
        <p14:creationId xmlns:p14="http://schemas.microsoft.com/office/powerpoint/2010/main" val="2000659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>
                <a:latin typeface="KoPub돋움체_Pro Bold" pitchFamily="50" charset="-127"/>
                <a:ea typeface="KoPub돋움체_Pro Bold" pitchFamily="50" charset="-127"/>
              </a:rPr>
              <a:t>프로젝트 배경 및 문제 제기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340768"/>
            <a:ext cx="8208912" cy="5184576"/>
          </a:xfrm>
        </p:spPr>
        <p:txBody>
          <a:bodyPr>
            <a:norm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ko-KR" altLang="en-US" b="1" u="sng" dirty="0">
                <a:latin typeface="KoPub돋움체_Pro Bold" pitchFamily="50" charset="-127"/>
                <a:ea typeface="KoPub돋움체_Pro Bold" pitchFamily="50" charset="-127"/>
              </a:rPr>
              <a:t>프로젝트 배경</a:t>
            </a:r>
            <a:endParaRPr lang="en-US" altLang="ko-KR" sz="2400" b="1" dirty="0">
              <a:latin typeface="KoPub돋움체_Pro Bold" pitchFamily="50" charset="-127"/>
              <a:ea typeface="KoPub돋움체_Pro Bold" pitchFamily="50" charset="-127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1700" dirty="0">
                <a:latin typeface="KoPub돋움체_Pro Light" pitchFamily="50" charset="-127"/>
                <a:ea typeface="KoPub돋움체_Pro Light" pitchFamily="50" charset="-127"/>
              </a:rPr>
              <a:t>온라인 쇼핑의 편리함으로 인해 충동 구매가 늘어나고 있음</a:t>
            </a:r>
            <a:r>
              <a:rPr lang="en-US" altLang="ko-KR" sz="1700" dirty="0">
                <a:latin typeface="KoPub돋움체_Pro Light" pitchFamily="50" charset="-127"/>
                <a:ea typeface="KoPub돋움체_Pro Light" pitchFamily="50" charset="-127"/>
              </a:rPr>
              <a:t>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1700" dirty="0">
                <a:latin typeface="KoPub돋움체_Pro Light" pitchFamily="50" charset="-127"/>
                <a:ea typeface="KoPub돋움체_Pro Light" pitchFamily="50" charset="-127"/>
              </a:rPr>
              <a:t>결과적으로</a:t>
            </a:r>
            <a:r>
              <a:rPr lang="en-US" altLang="ko-KR" sz="1700" dirty="0">
                <a:latin typeface="KoPub돋움체_Pro Light" pitchFamily="50" charset="-127"/>
                <a:ea typeface="KoPub돋움체_Pro Light" pitchFamily="50" charset="-127"/>
              </a:rPr>
              <a:t>, </a:t>
            </a:r>
            <a:r>
              <a:rPr lang="ko-KR" altLang="en-US" sz="1700" dirty="0">
                <a:latin typeface="KoPub돋움체_Pro Light" pitchFamily="50" charset="-127"/>
                <a:ea typeface="KoPub돋움체_Pro Light" pitchFamily="50" charset="-127"/>
              </a:rPr>
              <a:t>구매 후 사용하지 않는 제품이 증가하고 자원 낭비와 고객 불만 초래</a:t>
            </a:r>
            <a:r>
              <a:rPr lang="en-US" altLang="ko-KR" sz="1700" dirty="0">
                <a:latin typeface="KoPub돋움체_Pro Light" pitchFamily="50" charset="-127"/>
                <a:ea typeface="KoPub돋움체_Pro Light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b="1" dirty="0">
                <a:latin typeface="KoPub돋움체_Pro Bold" pitchFamily="50" charset="-127"/>
                <a:ea typeface="KoPub돋움체_Pro Bold" pitchFamily="50" charset="-127"/>
              </a:rPr>
              <a:t>기업의 관점</a:t>
            </a:r>
            <a:endParaRPr lang="en-US" altLang="ko-KR" sz="2400" dirty="0">
              <a:latin typeface="KoPub돋움체_Pro Bold" pitchFamily="50" charset="-127"/>
              <a:ea typeface="KoPub돋움체_Pro Bold" pitchFamily="50" charset="-127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1700" dirty="0">
                <a:latin typeface="KoPub돋움체_Pro Light" pitchFamily="50" charset="-127"/>
                <a:ea typeface="KoPub돋움체_Pro Light" pitchFamily="50" charset="-127"/>
              </a:rPr>
              <a:t>불필요 구매는 </a:t>
            </a:r>
            <a:r>
              <a:rPr lang="ko-KR" altLang="en-US" sz="1700" dirty="0" err="1">
                <a:latin typeface="KoPub돋움체_Pro Light" pitchFamily="50" charset="-127"/>
                <a:ea typeface="KoPub돋움체_Pro Light" pitchFamily="50" charset="-127"/>
              </a:rPr>
              <a:t>반품율</a:t>
            </a:r>
            <a:r>
              <a:rPr lang="ko-KR" altLang="en-US" sz="1700" dirty="0">
                <a:latin typeface="KoPub돋움체_Pro Light" pitchFamily="50" charset="-127"/>
                <a:ea typeface="KoPub돋움체_Pro Light" pitchFamily="50" charset="-127"/>
              </a:rPr>
              <a:t> 증가</a:t>
            </a:r>
            <a:r>
              <a:rPr lang="en-US" altLang="ko-KR" sz="1700" dirty="0">
                <a:latin typeface="KoPub돋움체_Pro Light" pitchFamily="50" charset="-127"/>
                <a:ea typeface="KoPub돋움체_Pro Light" pitchFamily="50" charset="-127"/>
              </a:rPr>
              <a:t>, </a:t>
            </a:r>
            <a:r>
              <a:rPr lang="ko-KR" altLang="en-US" sz="1700" dirty="0">
                <a:latin typeface="KoPub돋움체_Pro Light" pitchFamily="50" charset="-127"/>
                <a:ea typeface="KoPub돋움체_Pro Light" pitchFamily="50" charset="-127"/>
              </a:rPr>
              <a:t>재고 관리 비용 상승 등으로 이어짐</a:t>
            </a:r>
            <a:r>
              <a:rPr lang="en-US" altLang="ko-KR" sz="1700" dirty="0">
                <a:latin typeface="KoPub돋움체_Pro Light" pitchFamily="50" charset="-127"/>
                <a:ea typeface="KoPub돋움체_Pro Light" pitchFamily="50" charset="-127"/>
              </a:rPr>
              <a:t>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700" dirty="0" err="1">
                <a:latin typeface="KoPub돋움체_Pro Light" pitchFamily="50" charset="-127"/>
                <a:ea typeface="KoPub돋움체_Pro Light" pitchFamily="50" charset="-127"/>
              </a:rPr>
              <a:t>Instacart</a:t>
            </a:r>
            <a:r>
              <a:rPr lang="ko-KR" altLang="en-US" sz="1700" dirty="0">
                <a:latin typeface="KoPub돋움체_Pro Light" pitchFamily="50" charset="-127"/>
                <a:ea typeface="KoPub돋움체_Pro Light" pitchFamily="50" charset="-127"/>
              </a:rPr>
              <a:t>와 같은 플랫폼은 불필요 구매를 줄임으로써 고객 </a:t>
            </a:r>
            <a:r>
              <a:rPr lang="ko-KR" altLang="en-US" sz="1700" dirty="0" err="1">
                <a:latin typeface="KoPub돋움체_Pro Light" pitchFamily="50" charset="-127"/>
                <a:ea typeface="KoPub돋움체_Pro Light" pitchFamily="50" charset="-127"/>
              </a:rPr>
              <a:t>충성도를</a:t>
            </a:r>
            <a:r>
              <a:rPr lang="ko-KR" altLang="en-US" sz="1700" dirty="0">
                <a:latin typeface="KoPub돋움체_Pro Light" pitchFamily="50" charset="-127"/>
                <a:ea typeface="KoPub돋움체_Pro Light" pitchFamily="50" charset="-127"/>
              </a:rPr>
              <a:t> 높이고 운영 효율성을 개선할 수 있음</a:t>
            </a:r>
            <a:r>
              <a:rPr lang="en-US" altLang="ko-KR" sz="1700" dirty="0">
                <a:latin typeface="KoPub돋움체_Pro Light" pitchFamily="50" charset="-127"/>
                <a:ea typeface="KoPub돋움체_Pro Light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b="1" dirty="0">
                <a:latin typeface="KoPub돋움체_Pro Bold" pitchFamily="50" charset="-127"/>
                <a:ea typeface="KoPub돋움체_Pro Bold" pitchFamily="50" charset="-127"/>
              </a:rPr>
              <a:t>소비자 관점</a:t>
            </a:r>
            <a:endParaRPr lang="en-US" altLang="ko-KR" sz="2400" dirty="0">
              <a:latin typeface="KoPub돋움체_Pro Bold" pitchFamily="50" charset="-127"/>
              <a:ea typeface="KoPub돋움체_Pro Bold" pitchFamily="50" charset="-127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1700" dirty="0">
                <a:latin typeface="KoPub돋움체_Pro Light" pitchFamily="50" charset="-127"/>
                <a:ea typeface="KoPub돋움체_Pro Light" pitchFamily="50" charset="-127"/>
              </a:rPr>
              <a:t>불필요 구매는 가계 지출 부담을 가중하고</a:t>
            </a:r>
            <a:r>
              <a:rPr lang="en-US" altLang="ko-KR" sz="1700" dirty="0">
                <a:latin typeface="KoPub돋움체_Pro Light" pitchFamily="50" charset="-127"/>
                <a:ea typeface="KoPub돋움체_Pro Light" pitchFamily="50" charset="-127"/>
              </a:rPr>
              <a:t>, </a:t>
            </a:r>
            <a:r>
              <a:rPr lang="ko-KR" altLang="en-US" sz="1700" dirty="0">
                <a:latin typeface="KoPub돋움체_Pro Light" pitchFamily="50" charset="-127"/>
                <a:ea typeface="KoPub돋움체_Pro Light" pitchFamily="50" charset="-127"/>
              </a:rPr>
              <a:t>심리적 스트레스 유발</a:t>
            </a:r>
            <a:r>
              <a:rPr lang="en-US" altLang="ko-KR" sz="1700" dirty="0">
                <a:latin typeface="KoPub돋움체_Pro Light" pitchFamily="50" charset="-127"/>
                <a:ea typeface="KoPub돋움체_Pro Light" pitchFamily="50" charset="-127"/>
              </a:rPr>
              <a:t>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1700" dirty="0">
                <a:latin typeface="KoPub돋움체_Pro Light" pitchFamily="50" charset="-127"/>
                <a:ea typeface="KoPub돋움체_Pro Light" pitchFamily="50" charset="-127"/>
              </a:rPr>
              <a:t>개인 맞춤형 솔루션이 있다면 소비자 만족도와 쇼핑 경험이 개선될 가능성이 큼</a:t>
            </a:r>
            <a:r>
              <a:rPr lang="en-US" altLang="ko-KR" sz="1700" dirty="0">
                <a:latin typeface="KoPub돋움체_Pro Light" pitchFamily="50" charset="-127"/>
                <a:ea typeface="KoPub돋움체_Pro Light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b="1" u="sng" dirty="0">
              <a:latin typeface="KoPub돋움체_Pro Bold" pitchFamily="50" charset="-127"/>
              <a:ea typeface="KoPub돋움체_Pro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93069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F23EA25-1C1B-49E0-B6F6-E7B5D9B00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데이터 시각화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xmlns="" id="{291A3D5B-223F-4D12-A2A9-1405FD81B1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1600200"/>
            <a:ext cx="5080505" cy="45259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3F486D9-9E93-4774-A5F4-094C9CFEC689}"/>
              </a:ext>
            </a:extLst>
          </p:cNvPr>
          <p:cNvSpPr txBox="1"/>
          <p:nvPr/>
        </p:nvSpPr>
        <p:spPr>
          <a:xfrm>
            <a:off x="323528" y="1600200"/>
            <a:ext cx="33123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고객당</a:t>
            </a:r>
            <a:r>
              <a:rPr lang="ko-KR" altLang="en-US" dirty="0"/>
              <a:t> 평균 장바구니 사이즈는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5~10 </a:t>
            </a:r>
            <a:r>
              <a:rPr lang="ko-KR" altLang="en-US" dirty="0"/>
              <a:t>사이에서 가장 많았다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2025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440758"/>
            <a:ext cx="3024336" cy="1605076"/>
          </a:xfrm>
        </p:spPr>
        <p:txBody>
          <a:bodyPr>
            <a:normAutofit/>
          </a:bodyPr>
          <a:lstStyle/>
          <a:p>
            <a:r>
              <a:rPr lang="ko-KR" altLang="en-US" sz="2000" smtClean="0"/>
              <a:t>상품 별 </a:t>
            </a:r>
            <a:r>
              <a:rPr lang="ko-KR" altLang="en-US" sz="2000" dirty="0" err="1" smtClean="0"/>
              <a:t>재구매율</a:t>
            </a:r>
            <a:endParaRPr lang="ko-KR" altLang="en-US" sz="20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854" y="2348880"/>
            <a:ext cx="6418375" cy="4011484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476672"/>
            <a:ext cx="4491675" cy="153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303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208912" cy="5229200"/>
          </a:xfrm>
        </p:spPr>
        <p:txBody>
          <a:bodyPr>
            <a:normAutofit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ko-KR" altLang="en-US" sz="2800" b="1" dirty="0">
                <a:latin typeface="KoPub돋움체_Pro Bold" pitchFamily="50" charset="-127"/>
                <a:ea typeface="KoPub돋움체_Pro Bold" pitchFamily="50" charset="-127"/>
              </a:rPr>
              <a:t>불필요 구매의 정의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ko-KR" altLang="en-US" sz="2400" b="1" dirty="0">
                <a:latin typeface="KoPub돋움체_Pro Bold" pitchFamily="50" charset="-127"/>
                <a:ea typeface="KoPub돋움체_Pro Bold" pitchFamily="50" charset="-127"/>
              </a:rPr>
              <a:t>고객의 관점에서 불필요 구매</a:t>
            </a:r>
            <a:r>
              <a:rPr lang="en-US" altLang="ko-KR" sz="2400" dirty="0">
                <a:latin typeface="KoPub돋움체_Pro Bold" pitchFamily="50" charset="-127"/>
                <a:ea typeface="KoPub돋움체_Pro Bold" pitchFamily="50" charset="-127"/>
              </a:rPr>
              <a:t>: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ko-KR" altLang="en-US" sz="1600" dirty="0">
                <a:latin typeface="KoPub돋움체_Pro Light" pitchFamily="50" charset="-127"/>
                <a:ea typeface="KoPub돋움체_Pro Light" pitchFamily="50" charset="-127"/>
              </a:rPr>
              <a:t>구매 후 사용하지 않거나</a:t>
            </a:r>
            <a:r>
              <a:rPr lang="en-US" altLang="ko-KR" sz="1600" dirty="0">
                <a:latin typeface="KoPub돋움체_Pro Light" pitchFamily="50" charset="-127"/>
                <a:ea typeface="KoPub돋움체_Pro Light" pitchFamily="50" charset="-127"/>
              </a:rPr>
              <a:t>, </a:t>
            </a:r>
            <a:r>
              <a:rPr lang="ko-KR" altLang="en-US" sz="1600" dirty="0">
                <a:latin typeface="KoPub돋움체_Pro Light" pitchFamily="50" charset="-127"/>
                <a:ea typeface="KoPub돋움체_Pro Light" pitchFamily="50" charset="-127"/>
              </a:rPr>
              <a:t>실질적으로 필요하지 않은 제품</a:t>
            </a:r>
            <a:r>
              <a:rPr lang="en-US" altLang="ko-KR" sz="1600" dirty="0">
                <a:latin typeface="KoPub돋움체_Pro Light" pitchFamily="50" charset="-127"/>
                <a:ea typeface="KoPub돋움체_Pro Light" pitchFamily="50" charset="-127"/>
              </a:rPr>
              <a:t>.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ko-KR" altLang="en-US" sz="1600" dirty="0">
                <a:latin typeface="KoPub돋움체_Pro Light" pitchFamily="50" charset="-127"/>
                <a:ea typeface="KoPub돋움체_Pro Light" pitchFamily="50" charset="-127"/>
              </a:rPr>
              <a:t>예</a:t>
            </a:r>
            <a:r>
              <a:rPr lang="en-US" altLang="ko-KR" sz="1600" dirty="0">
                <a:latin typeface="KoPub돋움체_Pro Light" pitchFamily="50" charset="-127"/>
                <a:ea typeface="KoPub돋움체_Pro Light" pitchFamily="50" charset="-127"/>
              </a:rPr>
              <a:t>) </a:t>
            </a:r>
            <a:r>
              <a:rPr lang="ko-KR" altLang="en-US" sz="1600" dirty="0">
                <a:latin typeface="KoPub돋움체_Pro Light" pitchFamily="50" charset="-127"/>
                <a:ea typeface="KoPub돋움체_Pro Light" pitchFamily="50" charset="-127"/>
              </a:rPr>
              <a:t>충동 구매로 장바구니에 넣었으나 후회하는 제품</a:t>
            </a:r>
            <a:r>
              <a:rPr lang="en-US" altLang="ko-KR" sz="1600" dirty="0">
                <a:latin typeface="KoPub돋움체_Pro Light" pitchFamily="50" charset="-127"/>
                <a:ea typeface="KoPub돋움체_Pro Light" pitchFamily="50" charset="-127"/>
              </a:rPr>
              <a:t>.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ko-KR" altLang="en-US" sz="1600" dirty="0">
                <a:latin typeface="KoPub돋움체_Pro Light" pitchFamily="50" charset="-127"/>
                <a:ea typeface="KoPub돋움체_Pro Light" pitchFamily="50" charset="-127"/>
              </a:rPr>
              <a:t>     잘못된 추천으로 인해 구매했으나 개인의 실제 취향과 맞지 않는 제품</a:t>
            </a:r>
            <a:r>
              <a:rPr lang="en-US" altLang="ko-KR" sz="1600" dirty="0">
                <a:latin typeface="KoPub돋움체_Pro Light" pitchFamily="50" charset="-127"/>
                <a:ea typeface="KoPub돋움체_Pro Light" pitchFamily="50" charset="-127"/>
              </a:rPr>
              <a:t>.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ko-KR" altLang="en-US" sz="2400" b="1" dirty="0">
                <a:latin typeface="KoPub돋움체_Pro Bold" pitchFamily="50" charset="-127"/>
                <a:ea typeface="KoPub돋움체_Pro Bold" pitchFamily="50" charset="-127"/>
              </a:rPr>
              <a:t>기업의 관점에서 불필요 구매</a:t>
            </a:r>
            <a:r>
              <a:rPr lang="en-US" altLang="ko-KR" sz="2400" dirty="0">
                <a:latin typeface="KoPub돋움체_Pro Bold" pitchFamily="50" charset="-127"/>
                <a:ea typeface="KoPub돋움체_Pro Bold" pitchFamily="50" charset="-127"/>
              </a:rPr>
              <a:t>: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ko-KR" altLang="en-US" sz="1800" dirty="0">
                <a:latin typeface="KoPub돋움체_Pro Light" pitchFamily="50" charset="-127"/>
                <a:ea typeface="KoPub돋움체_Pro Light" pitchFamily="50" charset="-127"/>
              </a:rPr>
              <a:t>높은 </a:t>
            </a:r>
            <a:r>
              <a:rPr lang="ko-KR" altLang="en-US" sz="1800" dirty="0" err="1">
                <a:latin typeface="KoPub돋움체_Pro Light" pitchFamily="50" charset="-127"/>
                <a:ea typeface="KoPub돋움체_Pro Light" pitchFamily="50" charset="-127"/>
              </a:rPr>
              <a:t>반품율을</a:t>
            </a:r>
            <a:r>
              <a:rPr lang="ko-KR" altLang="en-US" sz="1800" dirty="0">
                <a:latin typeface="KoPub돋움체_Pro Light" pitchFamily="50" charset="-127"/>
                <a:ea typeface="KoPub돋움체_Pro Light" pitchFamily="50" charset="-127"/>
              </a:rPr>
              <a:t> 유발하거나 고객 만족도를 저하시키는 구매</a:t>
            </a:r>
            <a:r>
              <a:rPr lang="en-US" altLang="ko-KR" sz="1800" dirty="0">
                <a:latin typeface="KoPub돋움체_Pro Light" pitchFamily="50" charset="-127"/>
                <a:ea typeface="KoPub돋움체_Pro Light" pitchFamily="50" charset="-127"/>
              </a:rPr>
              <a:t>.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ko-KR" altLang="en-US" sz="1800" dirty="0">
                <a:latin typeface="KoPub돋움체_Pro Light" pitchFamily="50" charset="-127"/>
                <a:ea typeface="KoPub돋움체_Pro Light" pitchFamily="50" charset="-127"/>
              </a:rPr>
              <a:t>추천 시스템의 과도한 마케팅으로 구매된</a:t>
            </a:r>
            <a:r>
              <a:rPr lang="en-US" altLang="ko-KR" sz="1800" dirty="0">
                <a:latin typeface="KoPub돋움체_Pro Light" pitchFamily="50" charset="-127"/>
                <a:ea typeface="KoPub돋움체_Pro Light" pitchFamily="50" charset="-127"/>
              </a:rPr>
              <a:t>, </a:t>
            </a:r>
            <a:r>
              <a:rPr lang="ko-KR" altLang="en-US" sz="1800" dirty="0">
                <a:latin typeface="KoPub돋움체_Pro Light" pitchFamily="50" charset="-127"/>
                <a:ea typeface="KoPub돋움체_Pro Light" pitchFamily="50" charset="-127"/>
              </a:rPr>
              <a:t>사용되지 않는 제품</a:t>
            </a:r>
            <a:r>
              <a:rPr lang="en-US" altLang="ko-KR" sz="1800" dirty="0">
                <a:latin typeface="KoPub돋움체_Pro Light" pitchFamily="50" charset="-127"/>
                <a:ea typeface="KoPub돋움체_Pro Light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2720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u="sng" dirty="0">
                <a:latin typeface="KoPub돋움체_Pro Bold" pitchFamily="50" charset="-127"/>
                <a:ea typeface="KoPub돋움체_Pro Bold" pitchFamily="50" charset="-127"/>
              </a:rPr>
              <a:t>주제 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err="1">
                <a:latin typeface="KoPub돋움체_Pro Bold" pitchFamily="50" charset="-127"/>
                <a:ea typeface="KoPub돋움체_Pro Bold" pitchFamily="50" charset="-127"/>
              </a:rPr>
              <a:t>Instacart</a:t>
            </a:r>
            <a:r>
              <a:rPr lang="en-US" altLang="ko-KR" b="1" dirty="0">
                <a:latin typeface="KoPub돋움체_Pro Bold" pitchFamily="50" charset="-127"/>
                <a:ea typeface="KoPub돋움체_Pro Bold" pitchFamily="50" charset="-127"/>
              </a:rPr>
              <a:t> </a:t>
            </a:r>
            <a:r>
              <a:rPr lang="ko-KR" altLang="en-US" b="1" dirty="0" err="1">
                <a:latin typeface="KoPub돋움체_Pro Bold" pitchFamily="50" charset="-127"/>
                <a:ea typeface="KoPub돋움체_Pro Bold" pitchFamily="50" charset="-127"/>
              </a:rPr>
              <a:t>데이터셋</a:t>
            </a:r>
            <a:endParaRPr lang="ko-KR" altLang="en-US" dirty="0">
              <a:latin typeface="KoPub돋움체_Pro Bold" pitchFamily="50" charset="-127"/>
              <a:ea typeface="KoPub돋움체_Pro Bold" pitchFamily="50" charset="-127"/>
            </a:endParaRPr>
          </a:p>
          <a:p>
            <a:pPr marL="0" indent="0">
              <a:buNone/>
            </a:pPr>
            <a:r>
              <a:rPr lang="en-US" altLang="ko-KR" sz="2000" dirty="0" err="1">
                <a:latin typeface="KoPub돋움체_Pro Light" pitchFamily="50" charset="-127"/>
                <a:ea typeface="KoPub돋움체_Pro Light" pitchFamily="50" charset="-127"/>
              </a:rPr>
              <a:t>Instacart</a:t>
            </a:r>
            <a:r>
              <a:rPr lang="ko-KR" altLang="en-US" sz="2000" dirty="0">
                <a:latin typeface="KoPub돋움체_Pro Light" pitchFamily="50" charset="-127"/>
                <a:ea typeface="KoPub돋움체_Pro Light" pitchFamily="50" charset="-127"/>
              </a:rPr>
              <a:t>는 온라인 장바구니 데이터를 제공하며</a:t>
            </a:r>
            <a:r>
              <a:rPr lang="en-US" altLang="ko-KR" sz="2000" dirty="0">
                <a:latin typeface="KoPub돋움체_Pro Light" pitchFamily="50" charset="-127"/>
                <a:ea typeface="KoPub돋움체_Pro Light" pitchFamily="50" charset="-127"/>
              </a:rPr>
              <a:t>, </a:t>
            </a:r>
            <a:r>
              <a:rPr lang="ko-KR" altLang="en-US" sz="2000" dirty="0">
                <a:latin typeface="KoPub돋움체_Pro Light" pitchFamily="50" charset="-127"/>
                <a:ea typeface="KoPub돋움체_Pro Light" pitchFamily="50" charset="-127"/>
              </a:rPr>
              <a:t>고객 구매 행동을 분석하기에 적합한 </a:t>
            </a:r>
            <a:r>
              <a:rPr lang="ko-KR" altLang="en-US" sz="2000" dirty="0" err="1">
                <a:latin typeface="KoPub돋움체_Pro Light" pitchFamily="50" charset="-127"/>
                <a:ea typeface="KoPub돋움체_Pro Light" pitchFamily="50" charset="-127"/>
              </a:rPr>
              <a:t>데이터셋</a:t>
            </a:r>
            <a:r>
              <a:rPr lang="en-US" altLang="ko-KR" sz="2000" dirty="0">
                <a:latin typeface="KoPub돋움체_Pro Light" pitchFamily="50" charset="-127"/>
                <a:ea typeface="KoPub돋움체_Pro Light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000" dirty="0">
                <a:latin typeface="KoPub돋움체_Pro Light" pitchFamily="50" charset="-127"/>
                <a:ea typeface="KoPub돋움체_Pro Light" pitchFamily="50" charset="-127"/>
              </a:rPr>
              <a:t>주요 데이터</a:t>
            </a:r>
            <a:r>
              <a:rPr lang="en-US" altLang="ko-KR" sz="2000" dirty="0">
                <a:latin typeface="KoPub돋움체_Pro Light" pitchFamily="50" charset="-127"/>
                <a:ea typeface="KoPub돋움체_Pro Light" pitchFamily="50" charset="-127"/>
              </a:rPr>
              <a:t>: </a:t>
            </a:r>
            <a:r>
              <a:rPr lang="ko-KR" altLang="en-US" sz="2000" dirty="0">
                <a:latin typeface="KoPub돋움체_Pro Light" pitchFamily="50" charset="-127"/>
                <a:ea typeface="KoPub돋움체_Pro Light" pitchFamily="50" charset="-127"/>
              </a:rPr>
              <a:t>고객</a:t>
            </a:r>
            <a:r>
              <a:rPr lang="en-US" altLang="ko-KR" sz="2000" dirty="0">
                <a:latin typeface="KoPub돋움체_Pro Light" pitchFamily="50" charset="-127"/>
                <a:ea typeface="KoPub돋움체_Pro Light" pitchFamily="50" charset="-127"/>
              </a:rPr>
              <a:t>, </a:t>
            </a:r>
            <a:r>
              <a:rPr lang="ko-KR" altLang="en-US" sz="2000" dirty="0">
                <a:latin typeface="KoPub돋움체_Pro Light" pitchFamily="50" charset="-127"/>
                <a:ea typeface="KoPub돋움체_Pro Light" pitchFamily="50" charset="-127"/>
              </a:rPr>
              <a:t>주문</a:t>
            </a:r>
            <a:r>
              <a:rPr lang="en-US" altLang="ko-KR" sz="2000" dirty="0">
                <a:latin typeface="KoPub돋움체_Pro Light" pitchFamily="50" charset="-127"/>
                <a:ea typeface="KoPub돋움체_Pro Light" pitchFamily="50" charset="-127"/>
              </a:rPr>
              <a:t>, </a:t>
            </a:r>
            <a:r>
              <a:rPr lang="ko-KR" altLang="en-US" sz="2000" dirty="0">
                <a:latin typeface="KoPub돋움체_Pro Light" pitchFamily="50" charset="-127"/>
                <a:ea typeface="KoPub돋움체_Pro Light" pitchFamily="50" charset="-127"/>
              </a:rPr>
              <a:t>제품</a:t>
            </a:r>
            <a:r>
              <a:rPr lang="en-US" altLang="ko-KR" sz="2000" dirty="0">
                <a:latin typeface="KoPub돋움체_Pro Light" pitchFamily="50" charset="-127"/>
                <a:ea typeface="KoPub돋움체_Pro Light" pitchFamily="50" charset="-127"/>
              </a:rPr>
              <a:t>, </a:t>
            </a:r>
            <a:r>
              <a:rPr lang="ko-KR" altLang="en-US" sz="2000" dirty="0">
                <a:latin typeface="KoPub돋움체_Pro Light" pitchFamily="50" charset="-127"/>
                <a:ea typeface="KoPub돋움체_Pro Light" pitchFamily="50" charset="-127"/>
              </a:rPr>
              <a:t>카테고리 정보 등</a:t>
            </a:r>
            <a:r>
              <a:rPr lang="en-US" altLang="ko-KR" sz="2000" dirty="0">
                <a:latin typeface="KoPub돋움체_Pro Light" pitchFamily="50" charset="-127"/>
                <a:ea typeface="KoPub돋움체_Pro Light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2000" dirty="0">
              <a:latin typeface="KoPub돋움체_Pro Light" pitchFamily="50" charset="-127"/>
              <a:ea typeface="KoPub돋움체_Pro Light" pitchFamily="50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dirty="0">
                <a:latin typeface="KoPub돋움체_Pro Bold" pitchFamily="50" charset="-127"/>
                <a:ea typeface="KoPub돋움체_Pro Bold" pitchFamily="50" charset="-127"/>
              </a:rPr>
              <a:t>프로젝트 목적</a:t>
            </a:r>
            <a:endParaRPr lang="ko-KR" altLang="en-US" dirty="0">
              <a:latin typeface="KoPub돋움체_Pro Bold" pitchFamily="50" charset="-127"/>
              <a:ea typeface="KoPub돋움체_Pro Bold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KoPub돋움체_Pro Light" pitchFamily="50" charset="-127"/>
                <a:ea typeface="KoPub돋움체_Pro Light" pitchFamily="50" charset="-127"/>
              </a:rPr>
              <a:t>고객이 장바구니에 추가한 상품 중 불필요한 구매</a:t>
            </a:r>
            <a:r>
              <a:rPr lang="en-US" altLang="ko-KR" sz="2000" dirty="0">
                <a:latin typeface="KoPub돋움체_Pro Light" pitchFamily="50" charset="-127"/>
                <a:ea typeface="KoPub돋움체_Pro Light" pitchFamily="50" charset="-127"/>
              </a:rPr>
              <a:t>(</a:t>
            </a:r>
            <a:r>
              <a:rPr lang="ko-KR" altLang="en-US" sz="2000" dirty="0">
                <a:latin typeface="KoPub돋움체_Pro Light" pitchFamily="50" charset="-127"/>
                <a:ea typeface="KoPub돋움체_Pro Light" pitchFamily="50" charset="-127"/>
              </a:rPr>
              <a:t>낮은 </a:t>
            </a:r>
            <a:r>
              <a:rPr lang="ko-KR" altLang="en-US" sz="2000" dirty="0" err="1">
                <a:latin typeface="KoPub돋움체_Pro Light" pitchFamily="50" charset="-127"/>
                <a:ea typeface="KoPub돋움체_Pro Light" pitchFamily="50" charset="-127"/>
              </a:rPr>
              <a:t>재구매율</a:t>
            </a:r>
            <a:r>
              <a:rPr lang="en-US" altLang="ko-KR" sz="2000" dirty="0">
                <a:latin typeface="KoPub돋움체_Pro Light" pitchFamily="50" charset="-127"/>
                <a:ea typeface="KoPub돋움체_Pro Light" pitchFamily="50" charset="-127"/>
              </a:rPr>
              <a:t>/</a:t>
            </a:r>
          </a:p>
          <a:p>
            <a:pPr marL="0" indent="0">
              <a:buNone/>
            </a:pPr>
            <a:r>
              <a:rPr lang="ko-KR" altLang="en-US" sz="2000" dirty="0" err="1">
                <a:latin typeface="KoPub돋움체_Pro Light" pitchFamily="50" charset="-127"/>
                <a:ea typeface="KoPub돋움체_Pro Light" pitchFamily="50" charset="-127"/>
              </a:rPr>
              <a:t>사용성</a:t>
            </a:r>
            <a:r>
              <a:rPr lang="ko-KR" altLang="en-US" sz="2000" dirty="0">
                <a:latin typeface="KoPub돋움체_Pro Light" pitchFamily="50" charset="-127"/>
                <a:ea typeface="KoPub돋움체_Pro Light" pitchFamily="50" charset="-127"/>
              </a:rPr>
              <a:t> 부족 상품</a:t>
            </a:r>
            <a:r>
              <a:rPr lang="en-US" altLang="ko-KR" sz="2000" dirty="0">
                <a:latin typeface="KoPub돋움체_Pro Light" pitchFamily="50" charset="-127"/>
                <a:ea typeface="KoPub돋움체_Pro Light" pitchFamily="50" charset="-127"/>
              </a:rPr>
              <a:t>)</a:t>
            </a:r>
            <a:r>
              <a:rPr lang="ko-KR" altLang="en-US" sz="2000" dirty="0">
                <a:latin typeface="KoPub돋움체_Pro Light" pitchFamily="50" charset="-127"/>
                <a:ea typeface="KoPub돋움체_Pro Light" pitchFamily="50" charset="-127"/>
              </a:rPr>
              <a:t>를 탐지</a:t>
            </a:r>
            <a:r>
              <a:rPr lang="en-US" altLang="ko-KR" sz="2000" dirty="0">
                <a:latin typeface="KoPub돋움체_Pro Light" pitchFamily="50" charset="-127"/>
                <a:ea typeface="KoPub돋움체_Pro Light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000" dirty="0">
                <a:latin typeface="KoPub돋움체_Pro Light" pitchFamily="50" charset="-127"/>
                <a:ea typeface="KoPub돋움체_Pro Light" pitchFamily="50" charset="-127"/>
              </a:rPr>
              <a:t>기업 측면</a:t>
            </a:r>
            <a:r>
              <a:rPr lang="en-US" altLang="ko-KR" sz="2000" dirty="0">
                <a:latin typeface="KoPub돋움체_Pro Light" pitchFamily="50" charset="-127"/>
                <a:ea typeface="KoPub돋움체_Pro Light" pitchFamily="50" charset="-127"/>
              </a:rPr>
              <a:t>: </a:t>
            </a:r>
            <a:r>
              <a:rPr lang="ko-KR" altLang="en-US" sz="2000" dirty="0">
                <a:latin typeface="KoPub돋움체_Pro Light" pitchFamily="50" charset="-127"/>
                <a:ea typeface="KoPub돋움체_Pro Light" pitchFamily="50" charset="-127"/>
              </a:rPr>
              <a:t>비용 절감 및 추천 효율성 향상</a:t>
            </a:r>
            <a:r>
              <a:rPr lang="en-US" altLang="ko-KR" sz="2000" dirty="0">
                <a:latin typeface="KoPub돋움체_Pro Light" pitchFamily="50" charset="-127"/>
                <a:ea typeface="KoPub돋움체_Pro Light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000" dirty="0">
                <a:latin typeface="KoPub돋움체_Pro Light" pitchFamily="50" charset="-127"/>
                <a:ea typeface="KoPub돋움체_Pro Light" pitchFamily="50" charset="-127"/>
              </a:rPr>
              <a:t>고객 측면</a:t>
            </a:r>
            <a:r>
              <a:rPr lang="en-US" altLang="ko-KR" sz="2000" dirty="0">
                <a:latin typeface="KoPub돋움체_Pro Light" pitchFamily="50" charset="-127"/>
                <a:ea typeface="KoPub돋움체_Pro Light" pitchFamily="50" charset="-127"/>
              </a:rPr>
              <a:t>: </a:t>
            </a:r>
            <a:r>
              <a:rPr lang="ko-KR" altLang="en-US" sz="2000" dirty="0">
                <a:latin typeface="KoPub돋움체_Pro Light" pitchFamily="50" charset="-127"/>
                <a:ea typeface="KoPub돋움체_Pro Light" pitchFamily="50" charset="-127"/>
              </a:rPr>
              <a:t>맞춤형 쇼핑 경험 제공</a:t>
            </a:r>
            <a:r>
              <a:rPr lang="en-US" altLang="ko-KR" sz="2000" dirty="0">
                <a:latin typeface="KoPub돋움체_Pro Light" pitchFamily="50" charset="-127"/>
                <a:ea typeface="KoPub돋움체_Pro Light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2000" dirty="0">
              <a:latin typeface="KoPub돋움체_Pro Light" pitchFamily="50" charset="-127"/>
              <a:ea typeface="KoPub돋움체_Pro Light" pitchFamily="50" charset="-127"/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8777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b="1" dirty="0">
                <a:latin typeface="KoPub돋움체_Pro Bold" pitchFamily="50" charset="-127"/>
                <a:ea typeface="KoPub돋움체_Pro Bold" pitchFamily="50" charset="-127"/>
              </a:rPr>
              <a:t>AI </a:t>
            </a:r>
            <a:r>
              <a:rPr lang="ko-KR" altLang="en-US" b="1" dirty="0">
                <a:latin typeface="KoPub돋움체_Pro Bold" pitchFamily="50" charset="-127"/>
                <a:ea typeface="KoPub돋움체_Pro Bold" pitchFamily="50" charset="-127"/>
              </a:rPr>
              <a:t>모델 활용</a:t>
            </a:r>
            <a:endParaRPr lang="ko-KR" altLang="en-US" dirty="0">
              <a:latin typeface="KoPub돋움체_Pro Bold" pitchFamily="50" charset="-127"/>
              <a:ea typeface="KoPub돋움체_Pro Bold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b="1" dirty="0">
                <a:latin typeface="KoPub돋움체_Pro Bold" pitchFamily="50" charset="-127"/>
                <a:ea typeface="KoPub돋움체_Pro Bold" pitchFamily="50" charset="-127"/>
              </a:rPr>
              <a:t>AI </a:t>
            </a:r>
            <a:r>
              <a:rPr lang="ko-KR" altLang="en-US" b="1" dirty="0">
                <a:latin typeface="KoPub돋움체_Pro Bold" pitchFamily="50" charset="-127"/>
                <a:ea typeface="KoPub돋움체_Pro Bold" pitchFamily="50" charset="-127"/>
              </a:rPr>
              <a:t>모델 활용</a:t>
            </a:r>
            <a:endParaRPr lang="ko-KR" altLang="en-US" dirty="0">
              <a:latin typeface="KoPub돋움체_Pro Bold" pitchFamily="50" charset="-127"/>
              <a:ea typeface="KoPub돋움체_Pro Bold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KoPub돋움체_Pro Light" pitchFamily="50" charset="-127"/>
                <a:ea typeface="KoPub돋움체_Pro Light" pitchFamily="50" charset="-127"/>
              </a:rPr>
              <a:t>DNN </a:t>
            </a:r>
            <a:r>
              <a:rPr lang="ko-KR" altLang="en-US" sz="2000" dirty="0">
                <a:latin typeface="KoPub돋움체_Pro Light" pitchFamily="50" charset="-127"/>
                <a:ea typeface="KoPub돋움체_Pro Light" pitchFamily="50" charset="-127"/>
              </a:rPr>
              <a:t>기반 예측 모델을 통해 불필요 구매를 식별</a:t>
            </a:r>
            <a:r>
              <a:rPr lang="en-US" altLang="ko-KR" sz="2000" dirty="0">
                <a:latin typeface="KoPub돋움체_Pro Light" pitchFamily="50" charset="-127"/>
                <a:ea typeface="KoPub돋움체_Pro Light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000" dirty="0">
                <a:latin typeface="KoPub돋움체_Pro Light" pitchFamily="50" charset="-127"/>
                <a:ea typeface="KoPub돋움체_Pro Light" pitchFamily="50" charset="-127"/>
              </a:rPr>
              <a:t>고객 정보</a:t>
            </a:r>
            <a:r>
              <a:rPr lang="en-US" altLang="ko-KR" sz="2000" dirty="0">
                <a:latin typeface="KoPub돋움체_Pro Light" pitchFamily="50" charset="-127"/>
                <a:ea typeface="KoPub돋움체_Pro Light" pitchFamily="50" charset="-127"/>
              </a:rPr>
              <a:t>, </a:t>
            </a:r>
            <a:r>
              <a:rPr lang="ko-KR" altLang="en-US" sz="2000" dirty="0">
                <a:latin typeface="KoPub돋움체_Pro Light" pitchFamily="50" charset="-127"/>
                <a:ea typeface="KoPub돋움체_Pro Light" pitchFamily="50" charset="-127"/>
              </a:rPr>
              <a:t>제품 정보</a:t>
            </a:r>
            <a:r>
              <a:rPr lang="en-US" altLang="ko-KR" sz="2000" dirty="0">
                <a:latin typeface="KoPub돋움체_Pro Light" pitchFamily="50" charset="-127"/>
                <a:ea typeface="KoPub돋움체_Pro Light" pitchFamily="50" charset="-127"/>
              </a:rPr>
              <a:t>, </a:t>
            </a:r>
            <a:r>
              <a:rPr lang="ko-KR" altLang="en-US" sz="2000" dirty="0">
                <a:latin typeface="KoPub돋움체_Pro Light" pitchFamily="50" charset="-127"/>
                <a:ea typeface="KoPub돋움체_Pro Light" pitchFamily="50" charset="-127"/>
              </a:rPr>
              <a:t>고객</a:t>
            </a:r>
            <a:r>
              <a:rPr lang="en-US" altLang="ko-KR" sz="2000" dirty="0">
                <a:latin typeface="KoPub돋움체_Pro Light" pitchFamily="50" charset="-127"/>
                <a:ea typeface="KoPub돋움체_Pro Light" pitchFamily="50" charset="-127"/>
              </a:rPr>
              <a:t>-</a:t>
            </a:r>
            <a:r>
              <a:rPr lang="ko-KR" altLang="en-US" sz="2000" dirty="0">
                <a:latin typeface="KoPub돋움체_Pro Light" pitchFamily="50" charset="-127"/>
                <a:ea typeface="KoPub돋움체_Pro Light" pitchFamily="50" charset="-127"/>
              </a:rPr>
              <a:t>제품 조합 정보 활용</a:t>
            </a:r>
            <a:r>
              <a:rPr lang="en-US" altLang="ko-KR" sz="2000" dirty="0">
                <a:latin typeface="KoPub돋움체_Pro Light" pitchFamily="50" charset="-127"/>
                <a:ea typeface="KoPub돋움체_Pro Light" pitchFamily="50" charset="-127"/>
              </a:rPr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2491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>
                <a:latin typeface="KoPub돋움체_Pro Bold" pitchFamily="50" charset="-127"/>
                <a:ea typeface="KoPub돋움체_Pro Bold" pitchFamily="50" charset="-127"/>
              </a:rPr>
              <a:t>기대효과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40000"/>
              </a:lnSpc>
              <a:buNone/>
            </a:pPr>
            <a:endParaRPr lang="en-US" altLang="ko-KR" sz="1800" b="1" dirty="0">
              <a:latin typeface="KoPub돋움체_Pro Light" pitchFamily="50" charset="-127"/>
              <a:ea typeface="KoPub돋움체_Pro Light" pitchFamily="50" charset="-127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ko-KR" altLang="en-US" sz="2400" b="1" dirty="0">
                <a:latin typeface="KoPub돋움체_Pro Bold" pitchFamily="50" charset="-127"/>
                <a:ea typeface="KoPub돋움체_Pro Bold" pitchFamily="50" charset="-127"/>
              </a:rPr>
              <a:t>기업</a:t>
            </a:r>
            <a:endParaRPr lang="en-US" altLang="ko-KR" sz="2400" dirty="0">
              <a:latin typeface="KoPub돋움체_Pro Bold" pitchFamily="50" charset="-127"/>
              <a:ea typeface="KoPub돋움체_Pro Bold" pitchFamily="50" charset="-127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ko-KR" altLang="en-US" sz="1800" dirty="0" err="1">
                <a:latin typeface="KoPub돋움체_Pro Light" pitchFamily="50" charset="-127"/>
                <a:ea typeface="KoPub돋움체_Pro Light" pitchFamily="50" charset="-127"/>
              </a:rPr>
              <a:t>반품율</a:t>
            </a:r>
            <a:r>
              <a:rPr lang="ko-KR" altLang="en-US" sz="1800" dirty="0">
                <a:latin typeface="KoPub돋움체_Pro Light" pitchFamily="50" charset="-127"/>
                <a:ea typeface="KoPub돋움체_Pro Light" pitchFamily="50" charset="-127"/>
              </a:rPr>
              <a:t> 감소</a:t>
            </a:r>
            <a:r>
              <a:rPr lang="en-US" altLang="ko-KR" sz="1800" dirty="0">
                <a:latin typeface="KoPub돋움체_Pro Light" pitchFamily="50" charset="-127"/>
                <a:ea typeface="KoPub돋움체_Pro Light" pitchFamily="50" charset="-127"/>
              </a:rPr>
              <a:t>, </a:t>
            </a:r>
            <a:r>
              <a:rPr lang="ko-KR" altLang="en-US" sz="1800" dirty="0">
                <a:latin typeface="KoPub돋움체_Pro Light" pitchFamily="50" charset="-127"/>
                <a:ea typeface="KoPub돋움체_Pro Light" pitchFamily="50" charset="-127"/>
              </a:rPr>
              <a:t>운영 효율성 개선</a:t>
            </a:r>
            <a:r>
              <a:rPr lang="en-US" altLang="ko-KR" sz="1800" dirty="0">
                <a:latin typeface="KoPub돋움체_Pro Light" pitchFamily="50" charset="-127"/>
                <a:ea typeface="KoPub돋움체_Pro Light" pitchFamily="50" charset="-127"/>
              </a:rPr>
              <a:t>.</a:t>
            </a:r>
          </a:p>
          <a:p>
            <a:pPr marL="0" indent="0">
              <a:lnSpc>
                <a:spcPct val="140000"/>
              </a:lnSpc>
              <a:buNone/>
            </a:pPr>
            <a:endParaRPr lang="en-US" altLang="ko-KR" sz="1800" dirty="0">
              <a:latin typeface="KoPub돋움체_Pro Light" pitchFamily="50" charset="-127"/>
              <a:ea typeface="KoPub돋움체_Pro Light" pitchFamily="50" charset="-127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ko-KR" altLang="en-US" sz="2400" b="1" dirty="0">
                <a:latin typeface="KoPub돋움체_Pro Bold" pitchFamily="50" charset="-127"/>
                <a:ea typeface="KoPub돋움체_Pro Bold" pitchFamily="50" charset="-127"/>
              </a:rPr>
              <a:t>소비자</a:t>
            </a:r>
            <a:endParaRPr lang="en-US" altLang="ko-KR" sz="2400" dirty="0">
              <a:latin typeface="KoPub돋움체_Pro Bold" pitchFamily="50" charset="-127"/>
              <a:ea typeface="KoPub돋움체_Pro Bold" pitchFamily="50" charset="-127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ko-KR" altLang="en-US" sz="1800" dirty="0">
                <a:latin typeface="KoPub돋움체_Pro Light" pitchFamily="50" charset="-127"/>
                <a:ea typeface="KoPub돋움체_Pro Light" pitchFamily="50" charset="-127"/>
              </a:rPr>
              <a:t>구매 최적화</a:t>
            </a:r>
            <a:r>
              <a:rPr lang="en-US" altLang="ko-KR" sz="1800" dirty="0">
                <a:latin typeface="KoPub돋움체_Pro Light" pitchFamily="50" charset="-127"/>
                <a:ea typeface="KoPub돋움체_Pro Light" pitchFamily="50" charset="-127"/>
              </a:rPr>
              <a:t>, </a:t>
            </a:r>
            <a:r>
              <a:rPr lang="ko-KR" altLang="en-US" sz="1800" dirty="0">
                <a:latin typeface="KoPub돋움체_Pro Light" pitchFamily="50" charset="-127"/>
                <a:ea typeface="KoPub돋움체_Pro Light" pitchFamily="50" charset="-127"/>
              </a:rPr>
              <a:t>만족도 향상</a:t>
            </a:r>
            <a:r>
              <a:rPr lang="en-US" altLang="ko-KR" sz="1800" dirty="0">
                <a:latin typeface="KoPub돋움체_Pro Light" pitchFamily="50" charset="-127"/>
                <a:ea typeface="KoPub돋움체_Pro Light" pitchFamily="50" charset="-127"/>
              </a:rPr>
              <a:t>.</a:t>
            </a:r>
          </a:p>
          <a:p>
            <a:pPr marL="0" indent="0">
              <a:lnSpc>
                <a:spcPct val="140000"/>
              </a:lnSpc>
              <a:buNone/>
            </a:pPr>
            <a:endParaRPr lang="ko-KR" altLang="en-US" sz="1800" dirty="0">
              <a:latin typeface="KoPub돋움체_Pro Light" pitchFamily="50" charset="-127"/>
              <a:ea typeface="KoPub돋움체_Pro Light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6068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데이터셋 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Instacart</a:t>
            </a:r>
            <a:r>
              <a:rPr lang="en-US" altLang="ko-KR" sz="2800" dirty="0">
                <a:latin typeface="KoPubWorld돋움체_Pro Bold" panose="00000800000000000000" pitchFamily="50" charset="-127"/>
                <a:ea typeface="KoPub돋움체_Pro Bold" pitchFamily="50" charset="-127"/>
              </a:rPr>
              <a:t> </a:t>
            </a:r>
            <a:r>
              <a:rPr lang="ko-KR" altLang="en-US" sz="18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데이터셋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구성</a:t>
            </a:r>
            <a:endParaRPr lang="en-US" altLang="ko-KR" sz="18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>
              <a:buNone/>
            </a:pPr>
            <a:endParaRPr lang="en-US" altLang="ko-KR" sz="2400" dirty="0">
              <a:latin typeface="KoPubWorld돋움체_Pro Bold" panose="00000800000000000000" pitchFamily="50" charset="-127"/>
              <a:ea typeface="KoPub돋움체_Pro Light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orders.csv: 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 주문 정보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(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주문 시간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 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ID, </a:t>
            </a:r>
            <a:r>
              <a:rPr lang="ko-KR" altLang="en-US" sz="18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재주문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여부 등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).</a:t>
            </a:r>
          </a:p>
          <a:p>
            <a:pPr marL="0" indent="0">
              <a:buNone/>
            </a:pPr>
            <a:r>
              <a:rPr lang="en-US" altLang="ko-KR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order_products_prior.csv: 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이전 주문의 상세 정보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(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주문 내 각 제품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).</a:t>
            </a:r>
          </a:p>
          <a:p>
            <a:pPr marL="0" indent="0">
              <a:buNone/>
            </a:pPr>
            <a:r>
              <a:rPr lang="en-US" altLang="ko-KR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products.csv: 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제품 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ID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와 이름 정보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aisles.csv: 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제품이 속한 세부 통로 정보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departments.csv: 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제품의 </a:t>
            </a:r>
            <a:r>
              <a:rPr lang="ko-KR" altLang="en-US" sz="18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대분류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(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예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: 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유제품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과일 등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).</a:t>
            </a:r>
            <a:endParaRPr lang="ko-KR" altLang="en-US" sz="18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1806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40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데이터 병합 및 정제 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61583"/>
            <a:ext cx="8229600" cy="19008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Orders</a:t>
            </a:r>
          </a:p>
          <a:p>
            <a:pPr marL="0" indent="0">
              <a:buNone/>
            </a:pP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데이터가 너무 커</a:t>
            </a:r>
            <a:endParaRPr lang="en-US" altLang="ko-KR" sz="18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>
              <a:buNone/>
            </a:pPr>
            <a:r>
              <a:rPr lang="ko-KR" altLang="en-US" sz="2000" u="sng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총 구매횟수 상위 </a:t>
            </a:r>
            <a:r>
              <a:rPr lang="en-US" altLang="ko-KR" sz="2000" u="sng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20</a:t>
            </a:r>
            <a:r>
              <a:rPr lang="ko-KR" altLang="en-US" sz="2000" u="sng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퍼센트의 고객만 정제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27A2898-26F3-4578-855E-90E662D52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3" y="2780928"/>
            <a:ext cx="4945900" cy="108264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7560BD2B-3590-4941-80DD-BA9CEA86AF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138302"/>
            <a:ext cx="5187351" cy="174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011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E713103-E773-41A1-AA96-3BEB151C1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5"/>
            <a:ext cx="8229600" cy="1008112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Order_products</a:t>
            </a:r>
            <a:endParaRPr lang="en-US" altLang="ko-KR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주문횟수 상위 </a:t>
            </a:r>
            <a:r>
              <a:rPr lang="en-US" altLang="ko-KR" sz="20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20</a:t>
            </a:r>
            <a:r>
              <a:rPr lang="ko-KR" altLang="en-US" sz="20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퍼센트의 상품만 정제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1B82C8B2-2A9C-46A8-A0DD-908D4383EB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556792"/>
            <a:ext cx="5616624" cy="425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206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</TotalTime>
  <Words>624</Words>
  <Application>Microsoft Office PowerPoint</Application>
  <PresentationFormat>화면 슬라이드 쇼(4:3)</PresentationFormat>
  <Paragraphs>137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PowerPoint 프레젠테이션</vt:lpstr>
      <vt:lpstr>프로젝트 배경 및 문제 제기</vt:lpstr>
      <vt:lpstr>PowerPoint 프레젠테이션</vt:lpstr>
      <vt:lpstr>주제 소개</vt:lpstr>
      <vt:lpstr>AI 모델 활용</vt:lpstr>
      <vt:lpstr>기대효과</vt:lpstr>
      <vt:lpstr>데이터셋 소개</vt:lpstr>
      <vt:lpstr>데이터 병합 및 정제 과정</vt:lpstr>
      <vt:lpstr>PowerPoint 프레젠테이션</vt:lpstr>
      <vt:lpstr>PowerPoint 프레젠테이션</vt:lpstr>
      <vt:lpstr>PowerPoint 프레젠테이션</vt:lpstr>
      <vt:lpstr>총 독립변수는,</vt:lpstr>
      <vt:lpstr>PowerPoint 프레젠테이션</vt:lpstr>
      <vt:lpstr>PowerPoint 프레젠테이션</vt:lpstr>
      <vt:lpstr>PowerPoint 프레젠테이션</vt:lpstr>
      <vt:lpstr>최종 데이터 셋</vt:lpstr>
      <vt:lpstr>PowerPoint 프레젠테이션</vt:lpstr>
      <vt:lpstr>최종 종속변수 선정</vt:lpstr>
      <vt:lpstr>재구매율이 0.3 이하면 불필요 구매, 재구매율이 0.3 이상이면 필요한 구매 target 컬럼을 생성하여  apply함수를 이용하여 재구매율이 0.3 이하인 행은 0을 할당하고, 그 외의 행은 1을 할당.</vt:lpstr>
      <vt:lpstr>데이터 시각화</vt:lpstr>
      <vt:lpstr>상품 별 재구매율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33</cp:revision>
  <dcterms:created xsi:type="dcterms:W3CDTF">2025-01-12T02:40:14Z</dcterms:created>
  <dcterms:modified xsi:type="dcterms:W3CDTF">2025-01-13T14:06:37Z</dcterms:modified>
</cp:coreProperties>
</file>