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5" r:id="rId19"/>
    <p:sldId id="274" r:id="rId20"/>
    <p:sldId id="276" r:id="rId21"/>
    <p:sldId id="278" r:id="rId22"/>
    <p:sldId id="277" r:id="rId23"/>
    <p:sldId id="279" r:id="rId24"/>
    <p:sldId id="280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A772C-9371-442C-98CF-F38F88AF8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3"/>
          <a:stretch/>
        </p:blipFill>
        <p:spPr>
          <a:xfrm>
            <a:off x="518864" y="1208818"/>
            <a:ext cx="5516020" cy="1520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A4E3-005B-428A-BB44-42F7EED1EECA}"/>
              </a:ext>
            </a:extLst>
          </p:cNvPr>
          <p:cNvSpPr txBox="1"/>
          <p:nvPr/>
        </p:nvSpPr>
        <p:spPr>
          <a:xfrm>
            <a:off x="683568" y="297326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B4F721-9396-4C2C-9562-841EC9E7D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42064" r="59450"/>
          <a:stretch/>
        </p:blipFill>
        <p:spPr>
          <a:xfrm>
            <a:off x="6228184" y="1259145"/>
            <a:ext cx="2335895" cy="2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6FF2D7-1235-4789-937D-D41989A5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4217706" cy="38778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6DE8C-1DE6-421B-9088-779CB459106A}"/>
              </a:ext>
            </a:extLst>
          </p:cNvPr>
          <p:cNvSpPr txBox="1"/>
          <p:nvPr/>
        </p:nvSpPr>
        <p:spPr>
          <a:xfrm>
            <a:off x="755576" y="1196752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DF8A-A40A-4BAA-BADA-24A405AB1734}"/>
              </a:ext>
            </a:extLst>
          </p:cNvPr>
          <p:cNvSpPr txBox="1"/>
          <p:nvPr/>
        </p:nvSpPr>
        <p:spPr>
          <a:xfrm>
            <a:off x="5294552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23DE-AC40-4DD0-90DD-AAC9AF8D90CA}"/>
              </a:ext>
            </a:extLst>
          </p:cNvPr>
          <p:cNvSpPr txBox="1"/>
          <p:nvPr/>
        </p:nvSpPr>
        <p:spPr>
          <a:xfrm>
            <a:off x="3167844" y="42930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174F-2C24-4BBD-9AB9-8D2A2A9E18A0}"/>
              </a:ext>
            </a:extLst>
          </p:cNvPr>
          <p:cNvSpPr txBox="1"/>
          <p:nvPr/>
        </p:nvSpPr>
        <p:spPr>
          <a:xfrm>
            <a:off x="683568" y="198325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0950-F956-43DB-B763-6515DE630654}"/>
              </a:ext>
            </a:extLst>
          </p:cNvPr>
          <p:cNvSpPr txBox="1"/>
          <p:nvPr/>
        </p:nvSpPr>
        <p:spPr>
          <a:xfrm>
            <a:off x="4932040" y="2110388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8F8E5-D3DF-4B12-8FBB-003FE56E97B2}"/>
              </a:ext>
            </a:extLst>
          </p:cNvPr>
          <p:cNvSpPr txBox="1"/>
          <p:nvPr/>
        </p:nvSpPr>
        <p:spPr>
          <a:xfrm>
            <a:off x="2807804" y="5025014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" y="542683"/>
            <a:ext cx="3828776" cy="3648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112AF-B223-4A0D-A84D-28D07B02D82A}"/>
              </a:ext>
            </a:extLst>
          </p:cNvPr>
          <p:cNvSpPr txBox="1"/>
          <p:nvPr/>
        </p:nvSpPr>
        <p:spPr>
          <a:xfrm>
            <a:off x="4831174" y="1124744"/>
            <a:ext cx="38164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6BE34-AF67-423B-A5FA-1A3587A75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" y="4365104"/>
            <a:ext cx="4712340" cy="18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4572638" cy="3381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0FF08-E48A-4E13-9C13-54B2C2827B32}"/>
              </a:ext>
            </a:extLst>
          </p:cNvPr>
          <p:cNvSpPr txBox="1"/>
          <p:nvPr/>
        </p:nvSpPr>
        <p:spPr>
          <a:xfrm>
            <a:off x="5364088" y="1268760"/>
            <a:ext cx="33843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65026-AB06-47BB-9822-EFD6DE0D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0" y="4077072"/>
            <a:ext cx="524900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B29CFD-0C7E-4CAD-91C7-179B7AE9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836712"/>
            <a:ext cx="4968552" cy="2716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C075E-C6D8-494F-98F5-B87EDD53EA86}"/>
              </a:ext>
            </a:extLst>
          </p:cNvPr>
          <p:cNvSpPr txBox="1"/>
          <p:nvPr/>
        </p:nvSpPr>
        <p:spPr>
          <a:xfrm>
            <a:off x="5580112" y="2106465"/>
            <a:ext cx="33123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D8862-8735-49F2-A023-2A1316E93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3645024"/>
            <a:ext cx="461074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6" y="4749972"/>
            <a:ext cx="6306430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E37E-A699-48D9-98C4-4D1CD5CDE7EA}"/>
              </a:ext>
            </a:extLst>
          </p:cNvPr>
          <p:cNvSpPr txBox="1"/>
          <p:nvPr/>
        </p:nvSpPr>
        <p:spPr>
          <a:xfrm>
            <a:off x="693912" y="168681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/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1BE7-9549-4C4F-BFF0-F024B399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32034"/>
            <a:ext cx="6624736" cy="115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9999F-5D4E-4150-AC60-AA685E83A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064117" cy="11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2996952"/>
            <a:ext cx="7754432" cy="3600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80BB-5877-4E81-8CCE-2769C6AA80BB}"/>
              </a:ext>
            </a:extLst>
          </p:cNvPr>
          <p:cNvSpPr txBox="1"/>
          <p:nvPr/>
        </p:nvSpPr>
        <p:spPr>
          <a:xfrm>
            <a:off x="971600" y="476672"/>
            <a:ext cx="71287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독립변수에 의한 충돌을 방지하기 위해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컬럼을 제거</a:t>
            </a:r>
          </a:p>
        </p:txBody>
      </p: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922E-B807-4AF9-9029-F79705B3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794D9-D096-4DDE-8B60-A5927301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재구매율이 높은 상품은 고객에게 필요한 상품일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고객에게 불필요한 상품일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따라서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종속변수는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endParaRPr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r>
              <a:rPr lang="ko-KR" altLang="en-US" sz="36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상품의 총 재구매율이 특정 값 이상인지 여부</a:t>
            </a:r>
          </a:p>
        </p:txBody>
      </p:sp>
    </p:spTree>
    <p:extLst>
      <p:ext uri="{BB962C8B-B14F-4D97-AF65-F5344CB8AC3E}">
        <p14:creationId xmlns:p14="http://schemas.microsoft.com/office/powerpoint/2010/main" val="104986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B63B-5647-43FE-8199-51B9D63E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5588"/>
            <a:ext cx="8579296" cy="1651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재구매율이 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0.3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이하면 불필요 구매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재구매율이 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0.3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이상이면 필요한 구매</a:t>
            </a:r>
            <a:br>
              <a:rPr lang="en-US" altLang="ko-KR" sz="2000" dirty="0"/>
            </a:b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target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컬럼을 생성하여 </a:t>
            </a:r>
            <a:b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apply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이용하여 재구매율이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0.3 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이하인 행은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할당하고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행은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3F2CDD-A6FD-4D5E-BD25-B3C9D4CB7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2492896"/>
            <a:ext cx="7916380" cy="3553321"/>
          </a:xfrm>
        </p:spPr>
      </p:pic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KoPub돋움체_Pro Bold" pitchFamily="50" charset="-127"/>
                <a:ea typeface="KoPub돋움체_Pro Bold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b="1" u="sng" dirty="0">
                <a:latin typeface="KoPub돋움체_Pro Bold" pitchFamily="50" charset="-127"/>
                <a:ea typeface="KoPub돋움체_Pro Bold" pitchFamily="50" charset="-127"/>
              </a:rPr>
              <a:t>프로젝트 배경</a:t>
            </a:r>
            <a:endParaRPr lang="en-US" altLang="ko-KR" sz="2400" b="1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온라인 쇼핑의 보급으로 인한 충동 구매 증가</a:t>
            </a:r>
            <a:endParaRPr lang="en-US" altLang="ko-KR" sz="17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그 결과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구매 후 사용하지 않는 제품이 증가해 고객 불만을 초래함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기업의 관점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구매는 </a:t>
            </a:r>
            <a:r>
              <a:rPr lang="ko-KR" altLang="en-US" sz="1700" dirty="0" err="1">
                <a:latin typeface="KoPub돋움체_Pro Light" pitchFamily="50" charset="-127"/>
                <a:ea typeface="KoPub돋움체_Pro Light" pitchFamily="50" charset="-127"/>
              </a:rPr>
              <a:t>반품율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 증가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재고 관리 비용 상승 등으로 이어짐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구매를 줄임으로써 고객 충성도와 운영 효율성 제고 가능</a:t>
            </a:r>
            <a:endParaRPr lang="en-US" altLang="ko-KR" sz="17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소비자 관점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구매는 가계 지출 부담을 가중하고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심리적 스트레스 유발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4638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1A3D5B-223F-4D12-A2A9-1405FD81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5544616" cy="4939416"/>
          </a:xfrm>
        </p:spPr>
      </p:pic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0758"/>
            <a:ext cx="3024336" cy="16050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재구매율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54" y="2276872"/>
            <a:ext cx="6418375" cy="40114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6672"/>
            <a:ext cx="4491675" cy="15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54A8-7C9C-4B5C-9E6E-E076D29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438" y="476672"/>
            <a:ext cx="2853607" cy="1143000"/>
          </a:xfrm>
        </p:spPr>
        <p:txBody>
          <a:bodyPr>
            <a:normAutofit/>
          </a:bodyPr>
          <a:lstStyle/>
          <a:p>
            <a:r>
              <a:rPr lang="ko-KR" altLang="en-US" sz="27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요일 당 </a:t>
            </a:r>
            <a:b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B146CB-E837-46E9-9DA2-28572A0BD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84" y="3430209"/>
            <a:ext cx="4119199" cy="284739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AC8903-6776-4D67-BD76-B8F67539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37634"/>
            <a:ext cx="3370420" cy="117461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E83674F-B5BF-4FFF-9814-22189A2BB824}"/>
              </a:ext>
            </a:extLst>
          </p:cNvPr>
          <p:cNvSpPr txBox="1">
            <a:spLocks/>
          </p:cNvSpPr>
          <p:nvPr/>
        </p:nvSpPr>
        <p:spPr>
          <a:xfrm>
            <a:off x="1771814" y="476672"/>
            <a:ext cx="1666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시간대 별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003C1380-0DF3-448F-B40B-FC7E1CD9A3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0" y="3704861"/>
            <a:ext cx="3759277" cy="2298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27A4C1-68B5-440E-9954-A6193C2532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6" y="2056712"/>
            <a:ext cx="3096344" cy="9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3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5EC7B73-0BDD-4082-8248-B5272AA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07" y="538680"/>
            <a:ext cx="3742658" cy="11430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별 재구매율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0A5CF0A-3800-4887-9665-4C0110F00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3876772"/>
            <a:ext cx="3119920" cy="200987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5FBC48-80E6-4BD6-A2F2-311A39499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16" y="3717032"/>
            <a:ext cx="4011924" cy="25176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A193D3-ECC2-498E-9A15-62C40D6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2240729"/>
            <a:ext cx="3312368" cy="10688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4D0A7D-5601-4ABA-904C-DC4E38564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6" y="2151658"/>
            <a:ext cx="4008244" cy="1247009"/>
          </a:xfrm>
          <a:prstGeom prst="rect">
            <a:avLst/>
          </a:prstGeom>
        </p:spPr>
      </p:pic>
      <p:sp>
        <p:nvSpPr>
          <p:cNvPr id="20" name="제목 8">
            <a:extLst>
              <a:ext uri="{FF2B5EF4-FFF2-40B4-BE49-F238E27FC236}">
                <a16:creationId xmlns:a16="http://schemas.microsoft.com/office/drawing/2014/main" id="{7C195D32-C3BB-415D-8F03-E4CE85EBE125}"/>
              </a:ext>
            </a:extLst>
          </p:cNvPr>
          <p:cNvSpPr txBox="1">
            <a:spLocks/>
          </p:cNvSpPr>
          <p:nvPr/>
        </p:nvSpPr>
        <p:spPr>
          <a:xfrm>
            <a:off x="4858237" y="538680"/>
            <a:ext cx="3742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부서 별 주문량</a:t>
            </a:r>
          </a:p>
        </p:txBody>
      </p:sp>
    </p:spTree>
    <p:extLst>
      <p:ext uri="{BB962C8B-B14F-4D97-AF65-F5344CB8AC3E}">
        <p14:creationId xmlns:p14="http://schemas.microsoft.com/office/powerpoint/2010/main" val="358507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C883-A208-458C-81A6-F1AB6111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59BF8-BA71-4AF8-A58B-49708284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3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22920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2800" b="1" dirty="0">
                <a:latin typeface="KoPub돋움체_Pro Bold" pitchFamily="50" charset="-127"/>
                <a:ea typeface="KoPub돋움체_Pro Bold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고객의 관점에서 불필요 구매</a:t>
            </a:r>
            <a:r>
              <a:rPr lang="en-US" altLang="ko-KR" sz="2400" dirty="0">
                <a:latin typeface="KoPub돋움체_Pro Bold" pitchFamily="50" charset="-127"/>
                <a:ea typeface="KoPub돋움체_Pro Bold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구매 후 사용하지 않거나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실질적으로 필요하지 않은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) </a:t>
            </a: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기업의 관점에서 불필요 구매</a:t>
            </a:r>
            <a:r>
              <a:rPr lang="en-US" altLang="ko-KR" sz="2400" dirty="0">
                <a:latin typeface="KoPub돋움체_Pro Bold" pitchFamily="50" charset="-127"/>
                <a:ea typeface="KoPub돋움체_Pro Bold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높은 </a:t>
            </a:r>
            <a:r>
              <a:rPr lang="ko-KR" altLang="en-US" sz="1800" dirty="0" err="1">
                <a:latin typeface="KoPub돋움체_Pro Light" pitchFamily="50" charset="-127"/>
                <a:ea typeface="KoPub돋움체_Pro Light" pitchFamily="50" charset="-127"/>
              </a:rPr>
              <a:t>반품율을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사용되지 않는 제품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u="sng" dirty="0">
                <a:latin typeface="KoPub돋움체_Pro Bold" pitchFamily="50" charset="-127"/>
                <a:ea typeface="KoPub돋움체_Pro Bold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latin typeface="KoPub돋움체_Pro Bold" pitchFamily="50" charset="-127"/>
                <a:ea typeface="KoPub돋움체_Pro Bold" pitchFamily="50" charset="-127"/>
              </a:rPr>
              <a:t>Instacart</a:t>
            </a:r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 </a:t>
            </a:r>
            <a:r>
              <a:rPr lang="ko-KR" altLang="en-US" b="1" dirty="0" err="1">
                <a:latin typeface="KoPub돋움체_Pro Bold" pitchFamily="50" charset="-127"/>
                <a:ea typeface="KoPub돋움체_Pro Bold" pitchFamily="50" charset="-127"/>
              </a:rPr>
              <a:t>데이터셋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돋움체_Pro Light" pitchFamily="50" charset="-127"/>
                <a:ea typeface="KoPub돋움체_Pro Light" pitchFamily="50" charset="-127"/>
              </a:rPr>
              <a:t>Instacart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는 온라인 장바구니 데이터를 제공하며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구매 행동을 분석하기에 적합한 </a:t>
            </a: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데이터셋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주요 데이터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주문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카테고리 정보 등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프로젝트 목적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고객이 장바구니에 추가한 상품 중 불필요한 구매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(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낮은 </a:t>
            </a: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재구매율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/</a:t>
            </a:r>
          </a:p>
          <a:p>
            <a:pPr marL="0" indent="0">
              <a:buNone/>
            </a:pP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사용성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 부족 상품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)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를 탐지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기업 측면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비용 절감 및 추천 효율성 향상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측면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맞춤형 쇼핑 경험 제공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AI </a:t>
            </a: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모델 활용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AI </a:t>
            </a: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모델 활용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DNN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기반 예측 모델을 통해 불필요 구매를 식별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정보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 정보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-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 조합 정보 활용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>
                <a:latin typeface="KoPub돋움체_Pro Bold" pitchFamily="50" charset="-127"/>
                <a:ea typeface="KoPub돋움체_Pro Bold" pitchFamily="50" charset="-127"/>
              </a:rPr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endParaRPr lang="en-US" altLang="ko-KR" sz="1800" b="1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err="1">
                <a:latin typeface="KoPub돋움체_Pro Light" pitchFamily="50" charset="-127"/>
                <a:ea typeface="KoPub돋움체_Pro Light" pitchFamily="50" charset="-127"/>
              </a:rPr>
              <a:t>반품율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 감소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운영 효율성 개선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소비자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구매 최적화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25720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8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돋움체_Pro Bold" pitchFamily="50" charset="-127"/>
              </a:rPr>
              <a:t>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구성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endParaRPr lang="en-US" altLang="ko-KR" sz="2400" dirty="0">
              <a:latin typeface="KoPubWorld돋움체_Pro Bold" panose="00000800000000000000" pitchFamily="50" charset="-127"/>
              <a:ea typeface="KoPub돋움체_Pro Light" pitchFamily="50" charset="-127"/>
            </a:endParaRP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61583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구매횟수 상위 </a:t>
            </a: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</a:t>
            </a:r>
            <a:r>
              <a:rPr lang="ko-KR" altLang="en-US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퍼센트의 고객만 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A2898-26F3-4578-855E-90E662D5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780928"/>
            <a:ext cx="4945900" cy="1082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60BD2B-3590-4941-80DD-BA9CEA86A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38302"/>
            <a:ext cx="5187351" cy="17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주문횟수 상위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퍼센트의 상품만 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2C8B2-2A9C-46A8-A0DD-908D4383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616624" cy="42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678</Words>
  <Application>Microsoft Office PowerPoint</Application>
  <PresentationFormat>화면 슬라이드 쇼(4:3)</PresentationFormat>
  <Paragraphs>138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KoPubWorld돋움체_Pro Bold</vt:lpstr>
      <vt:lpstr>KoPubWorld돋움체_Pro Light</vt:lpstr>
      <vt:lpstr>KoPub돋움체_Pro Bold</vt:lpstr>
      <vt:lpstr>KoPub돋움체_Pro Light</vt:lpstr>
      <vt:lpstr>맑은 고딕</vt:lpstr>
      <vt:lpstr>Arial</vt:lpstr>
      <vt:lpstr>Office 테마</vt:lpstr>
      <vt:lpstr>PowerPoint 프레젠테이션</vt:lpstr>
      <vt:lpstr>프로젝트 배경 및 문제 제기</vt:lpstr>
      <vt:lpstr>PowerPoint 프레젠테이션</vt:lpstr>
      <vt:lpstr>주제 소개</vt:lpstr>
      <vt:lpstr>AI 모델 활용</vt:lpstr>
      <vt:lpstr>기대효과</vt:lpstr>
      <vt:lpstr>데이터셋 소개</vt:lpstr>
      <vt:lpstr>데이터 병합 및 정제 과정</vt:lpstr>
      <vt:lpstr>PowerPoint 프레젠테이션</vt:lpstr>
      <vt:lpstr>PowerPoint 프레젠테이션</vt:lpstr>
      <vt:lpstr>PowerPoint 프레젠테이션</vt:lpstr>
      <vt:lpstr>총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최종 종속변수 선정</vt:lpstr>
      <vt:lpstr>재구매율이 0.3 이하면 불필요 구매, 재구매율이 0.3 이상이면 필요한 구매 target 컬럼을 생성하여  apply함수를 이용하여 재구매율이 0.3 이하인 행은 0을 할당하고, 그 외의 행은 1을 할당.</vt:lpstr>
      <vt:lpstr>데이터 시각화</vt:lpstr>
      <vt:lpstr>상품 별 재구매율</vt:lpstr>
      <vt:lpstr>요일 당  주문량</vt:lpstr>
      <vt:lpstr>고객-상품 조합 별 재구매율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4545</cp:lastModifiedBy>
  <cp:revision>56</cp:revision>
  <dcterms:created xsi:type="dcterms:W3CDTF">2025-01-12T02:40:14Z</dcterms:created>
  <dcterms:modified xsi:type="dcterms:W3CDTF">2025-01-14T08:58:23Z</dcterms:modified>
</cp:coreProperties>
</file>