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3" r:id="rId7"/>
    <p:sldId id="264" r:id="rId8"/>
    <p:sldId id="265" r:id="rId9"/>
    <p:sldId id="261" r:id="rId10"/>
    <p:sldId id="267" r:id="rId11"/>
    <p:sldId id="268" r:id="rId12"/>
    <p:sldId id="269" r:id="rId13"/>
    <p:sldId id="272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vhsb12\1w1523146\&#12489;&#12461;&#12517;&#12513;&#12531;&#12488;\&#29105;\&#12467;&#12500;&#12540;1-&#23455;&#39443;&#65297;&#12487;&#12540;&#12479;&#12471;&#12540;&#12488;2015-09-29%203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68862937319421"/>
          <c:y val="4.0117517051125741E-2"/>
          <c:w val="0.80795862688333631"/>
          <c:h val="0.80974786372855512"/>
        </c:manualLayout>
      </c:layout>
      <c:scatterChart>
        <c:scatterStyle val="lineMarker"/>
        <c:varyColors val="0"/>
        <c:ser>
          <c:idx val="0"/>
          <c:order val="0"/>
          <c:tx>
            <c:strRef>
              <c:f>実験１!$B$5</c:f>
              <c:strCache>
                <c:ptCount val="1"/>
                <c:pt idx="0">
                  <c:v>圧力(kPa)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>
                <a:solidFill>
                  <a:sysClr val="windowText" lastClr="000000"/>
                </a:solidFill>
              </a:ln>
            </c:spPr>
          </c:marker>
          <c:trendline>
            <c:trendlineType val="power"/>
            <c:forward val="150"/>
            <c:backward val="150"/>
            <c:dispRSqr val="0"/>
            <c:dispEq val="0"/>
          </c:trendline>
          <c:xVal>
            <c:numRef>
              <c:f>実験１!$A$6:$A$12</c:f>
              <c:numCache>
                <c:formatCode>General</c:formatCode>
                <c:ptCount val="7"/>
                <c:pt idx="0">
                  <c:v>57.8</c:v>
                </c:pt>
                <c:pt idx="1">
                  <c:v>54.2</c:v>
                </c:pt>
                <c:pt idx="2">
                  <c:v>50</c:v>
                </c:pt>
                <c:pt idx="3">
                  <c:v>49</c:v>
                </c:pt>
                <c:pt idx="4">
                  <c:v>46.8</c:v>
                </c:pt>
                <c:pt idx="5">
                  <c:v>45</c:v>
                </c:pt>
              </c:numCache>
            </c:numRef>
          </c:xVal>
          <c:yVal>
            <c:numRef>
              <c:f>実験１!$B$6:$B$12</c:f>
              <c:numCache>
                <c:formatCode>General</c:formatCode>
                <c:ptCount val="7"/>
                <c:pt idx="0">
                  <c:v>90</c:v>
                </c:pt>
                <c:pt idx="1">
                  <c:v>95</c:v>
                </c:pt>
                <c:pt idx="2">
                  <c:v>103.2</c:v>
                </c:pt>
                <c:pt idx="3">
                  <c:v>105</c:v>
                </c:pt>
                <c:pt idx="4">
                  <c:v>110</c:v>
                </c:pt>
                <c:pt idx="5">
                  <c:v>115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95520"/>
        <c:axId val="38813696"/>
      </c:scatterChart>
      <c:valAx>
        <c:axId val="38795520"/>
        <c:scaling>
          <c:logBase val="10"/>
          <c:orientation val="minMax"/>
          <c:max val="200"/>
          <c:min val="10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ja-JP" altLang="ja-JP" sz="1000" b="1" i="0" baseline="0"/>
                  <a:t>体積</a:t>
                </a:r>
                <a:r>
                  <a:rPr lang="en-US" altLang="ja-JP" sz="1000" b="1" i="0" baseline="0"/>
                  <a:t>[ml]</a:t>
                </a:r>
                <a:endParaRPr lang="ja-JP" altLang="ja-JP" sz="1000" b="1" i="0" baseline="0"/>
              </a:p>
            </c:rich>
          </c:tx>
          <c:layout>
            <c:manualLayout>
              <c:xMode val="edge"/>
              <c:yMode val="edge"/>
              <c:x val="0.51507206062799149"/>
              <c:y val="0.855181932045730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8813696"/>
        <c:crosses val="autoZero"/>
        <c:crossBetween val="midCat"/>
      </c:valAx>
      <c:valAx>
        <c:axId val="38813696"/>
        <c:scaling>
          <c:logBase val="10"/>
          <c:orientation val="minMax"/>
          <c:max val="200"/>
          <c:min val="1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ja-JP" sz="1000" b="1" i="0" u="none" strike="noStrike" baseline="0"/>
                  <a:t>圧力</a:t>
                </a:r>
                <a:r>
                  <a:rPr lang="en-US" altLang="ja-JP" sz="1000" b="1" i="0" u="none" strike="noStrike" baseline="0"/>
                  <a:t>[kPa</a:t>
                </a:r>
                <a:r>
                  <a:rPr lang="ja-JP" altLang="en-US" sz="1000" b="1" i="0" u="none" strike="noStrike" baseline="0"/>
                  <a:t>］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4.3454127406952307E-2"/>
              <c:y val="0.356746045042242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879552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実験１!$B$45</c:f>
              <c:strCache>
                <c:ptCount val="1"/>
                <c:pt idx="0">
                  <c:v>体積(ml)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noFill/>
              <a:ln>
                <a:solidFill>
                  <a:sysClr val="windowText" lastClr="000000"/>
                </a:solidFill>
              </a:ln>
            </c:spPr>
          </c:marker>
          <c:trendline>
            <c:spPr>
              <a:ln>
                <a:prstDash val="dash"/>
              </a:ln>
            </c:spPr>
            <c:trendlineType val="linear"/>
            <c:backward val="400"/>
            <c:dispRSqr val="0"/>
            <c:dispEq val="0"/>
          </c:trendline>
          <c:xVal>
            <c:numRef>
              <c:f>実験１!$A$46:$A$53</c:f>
              <c:numCache>
                <c:formatCode>General</c:formatCode>
                <c:ptCount val="8"/>
                <c:pt idx="0">
                  <c:v>27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numCache>
            </c:numRef>
          </c:xVal>
          <c:yVal>
            <c:numRef>
              <c:f>実験１!$B$46:$B$53</c:f>
              <c:numCache>
                <c:formatCode>General</c:formatCode>
                <c:ptCount val="8"/>
                <c:pt idx="0">
                  <c:v>60</c:v>
                </c:pt>
                <c:pt idx="1">
                  <c:v>62.8</c:v>
                </c:pt>
                <c:pt idx="2">
                  <c:v>65.599999999999994</c:v>
                </c:pt>
                <c:pt idx="3">
                  <c:v>67.2</c:v>
                </c:pt>
                <c:pt idx="4">
                  <c:v>69</c:v>
                </c:pt>
                <c:pt idx="5">
                  <c:v>71</c:v>
                </c:pt>
                <c:pt idx="6">
                  <c:v>73</c:v>
                </c:pt>
                <c:pt idx="7">
                  <c:v>75.2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60448"/>
        <c:axId val="38763520"/>
      </c:scatterChart>
      <c:valAx>
        <c:axId val="38760448"/>
        <c:scaling>
          <c:orientation val="minMax"/>
          <c:max val="120"/>
          <c:min val="-300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温度</a:t>
                </a:r>
                <a:r>
                  <a:rPr lang="en-US" altLang="ja-JP"/>
                  <a:t>[</a:t>
                </a:r>
                <a:r>
                  <a:rPr lang="ja-JP" altLang="en-US"/>
                  <a:t>℃</a:t>
                </a:r>
                <a:r>
                  <a:rPr lang="en-US" altLang="ja-JP"/>
                  <a:t>]</a:t>
                </a:r>
                <a:endParaRPr lang="ja-JP" altLang="en-US"/>
              </a:p>
            </c:rich>
          </c:tx>
          <c:layout>
            <c:manualLayout>
              <c:xMode val="edge"/>
              <c:yMode val="edge"/>
              <c:x val="0.49919918563445903"/>
              <c:y val="0.872267308799370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8763520"/>
        <c:crosses val="autoZero"/>
        <c:crossBetween val="midCat"/>
        <c:majorUnit val="100"/>
      </c:valAx>
      <c:valAx>
        <c:axId val="38763520"/>
        <c:scaling>
          <c:orientation val="minMax"/>
          <c:max val="80"/>
          <c:min val="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/>
                  <a:t>体積</a:t>
                </a:r>
                <a:r>
                  <a:rPr lang="en-US" altLang="ja-JP"/>
                  <a:t>[ml]</a:t>
                </a:r>
                <a:endParaRPr lang="ja-JP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crossAx val="38760448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ja-JP" altLang="en-US" sz="2400" dirty="0"/>
              <a:t>図４　⊿</a:t>
            </a:r>
            <a:r>
              <a:rPr lang="en-US" altLang="ja-JP" sz="2400" dirty="0"/>
              <a:t>V-</a:t>
            </a:r>
            <a:r>
              <a:rPr lang="ja-JP" altLang="ja-JP" sz="2400" b="1" i="0" u="none" strike="noStrike" baseline="0" dirty="0"/>
              <a:t>⊿</a:t>
            </a:r>
            <a:r>
              <a:rPr lang="en-US" altLang="ja-JP" sz="2400" dirty="0"/>
              <a:t>m</a:t>
            </a:r>
            <a:r>
              <a:rPr lang="ja-JP" altLang="en-US" sz="2400" dirty="0"/>
              <a:t>の関係 </a:t>
            </a:r>
            <a:r>
              <a:rPr lang="en-US" altLang="ja-JP" sz="2400" dirty="0"/>
              <a:t>(</a:t>
            </a:r>
            <a:r>
              <a:rPr lang="ja-JP" altLang="en-US" sz="2400" dirty="0"/>
              <a:t>空気</a:t>
            </a:r>
            <a:r>
              <a:rPr lang="en-US" altLang="ja-JP" sz="2400" dirty="0"/>
              <a:t>)</a:t>
            </a:r>
            <a:endParaRPr lang="en-US" altLang="en-US" sz="2400" dirty="0"/>
          </a:p>
        </c:rich>
      </c:tx>
      <c:layout>
        <c:manualLayout>
          <c:xMode val="edge"/>
          <c:yMode val="edge"/>
          <c:x val="0.28757011276368233"/>
          <c:y val="0.8817746095844423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29094974239331"/>
          <c:y val="8.6412097528615978E-2"/>
          <c:w val="0.77997436084378347"/>
          <c:h val="0.72274698946493854"/>
        </c:manualLayout>
      </c:layout>
      <c:scatterChart>
        <c:scatterStyle val="lineMarker"/>
        <c:varyColors val="0"/>
        <c:ser>
          <c:idx val="1"/>
          <c:order val="0"/>
          <c:spPr>
            <a:ln w="12700">
              <a:solidFill>
                <a:prstClr val="black"/>
              </a:solidFill>
            </a:ln>
          </c:spPr>
          <c:marker>
            <c:symbol val="none"/>
          </c:marker>
          <c:xVal>
            <c:numRef>
              <c:f>空気!$J$12:$J$13</c:f>
              <c:numCache>
                <c:formatCode>General</c:formatCode>
                <c:ptCount val="2"/>
                <c:pt idx="0">
                  <c:v>0</c:v>
                </c:pt>
                <c:pt idx="1">
                  <c:v>6.0000000000000002E-5</c:v>
                </c:pt>
              </c:numCache>
            </c:numRef>
          </c:xVal>
          <c:yVal>
            <c:numRef>
              <c:f>空気!$K$12:$K$13</c:f>
              <c:numCache>
                <c:formatCode>General</c:formatCode>
                <c:ptCount val="2"/>
                <c:pt idx="0">
                  <c:v>-5.0000000000000044E-4</c:v>
                </c:pt>
                <c:pt idx="1">
                  <c:v>6.8500000000000005E-2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空気!$B$11</c:f>
              <c:strCache>
                <c:ptCount val="1"/>
                <c:pt idx="0">
                  <c:v>質量変化
m1-m0(g)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bg1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空気!$A$12:$A$15</c:f>
              <c:numCache>
                <c:formatCode>General</c:formatCode>
                <c:ptCount val="4"/>
                <c:pt idx="0">
                  <c:v>5.0000000000000002E-5</c:v>
                </c:pt>
                <c:pt idx="1">
                  <c:v>4.0000000000000003E-5</c:v>
                </c:pt>
                <c:pt idx="2">
                  <c:v>3.0000000000000001E-5</c:v>
                </c:pt>
                <c:pt idx="3">
                  <c:v>2.0000000000000002E-5</c:v>
                </c:pt>
              </c:numCache>
            </c:numRef>
          </c:xVal>
          <c:yVal>
            <c:numRef>
              <c:f>空気!$B$12:$B$15</c:f>
              <c:numCache>
                <c:formatCode>General</c:formatCode>
                <c:ptCount val="4"/>
                <c:pt idx="0">
                  <c:v>5.6000000000000001E-2</c:v>
                </c:pt>
                <c:pt idx="1">
                  <c:v>4.7E-2</c:v>
                </c:pt>
                <c:pt idx="2">
                  <c:v>3.4000000000000002E-2</c:v>
                </c:pt>
                <c:pt idx="3">
                  <c:v>2.1999999999999999E-2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12352"/>
        <c:axId val="36618624"/>
      </c:scatterChart>
      <c:valAx>
        <c:axId val="36612352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in"/>
        <c:minorTickMark val="none"/>
        <c:tickLblPos val="nextTo"/>
        <c:crossAx val="36618624"/>
        <c:crosses val="autoZero"/>
        <c:crossBetween val="midCat"/>
      </c:valAx>
      <c:valAx>
        <c:axId val="36618624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in"/>
        <c:minorTickMark val="none"/>
        <c:tickLblPos val="nextTo"/>
        <c:crossAx val="36612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67172159035676"/>
          <c:y val="5.104606751742239E-2"/>
          <c:w val="0.79742806454748705"/>
          <c:h val="0.83121099429317447"/>
        </c:manualLayout>
      </c:layout>
      <c:scatterChart>
        <c:scatterStyle val="lineMarker"/>
        <c:varyColors val="0"/>
        <c:ser>
          <c:idx val="1"/>
          <c:order val="0"/>
          <c:spPr>
            <a:ln w="12700">
              <a:solidFill>
                <a:prstClr val="black"/>
              </a:solidFill>
            </a:ln>
          </c:spPr>
          <c:marker>
            <c:symbol val="none"/>
          </c:marker>
          <c:trendline>
            <c:trendlineType val="linear"/>
            <c:dispRSqr val="0"/>
            <c:dispEq val="0"/>
          </c:trendline>
          <c:xVal>
            <c:numRef>
              <c:f>空気!$J$34:$J$35</c:f>
              <c:numCache>
                <c:formatCode>General</c:formatCode>
                <c:ptCount val="2"/>
                <c:pt idx="0">
                  <c:v>0</c:v>
                </c:pt>
                <c:pt idx="1">
                  <c:v>6.0000000000000002E-5</c:v>
                </c:pt>
              </c:numCache>
            </c:numRef>
          </c:xVal>
          <c:yVal>
            <c:numRef>
              <c:f>空気!$K$34:$K$35</c:f>
              <c:numCache>
                <c:formatCode>General</c:formatCode>
                <c:ptCount val="2"/>
                <c:pt idx="0">
                  <c:v>-2.0000000000000018E-3</c:v>
                </c:pt>
                <c:pt idx="1">
                  <c:v>9.3999999999999986E-2</c:v>
                </c:pt>
              </c:numCache>
            </c:numRef>
          </c:yVal>
          <c:smooth val="0"/>
        </c:ser>
        <c:ser>
          <c:idx val="0"/>
          <c:order val="1"/>
          <c:spPr>
            <a:ln w="28575">
              <a:noFill/>
            </a:ln>
          </c:spPr>
          <c:marker>
            <c:symbol val="circle"/>
            <c:size val="7"/>
            <c:spPr>
              <a:solidFill>
                <a:sysClr val="window" lastClr="FFFFFF"/>
              </a:solidFill>
              <a:ln>
                <a:solidFill>
                  <a:prstClr val="black"/>
                </a:solidFill>
              </a:ln>
            </c:spPr>
          </c:marker>
          <c:xVal>
            <c:numRef>
              <c:f>空気!$A$34:$A$37</c:f>
              <c:numCache>
                <c:formatCode>General</c:formatCode>
                <c:ptCount val="4"/>
                <c:pt idx="0">
                  <c:v>5.0000000000000002E-5</c:v>
                </c:pt>
                <c:pt idx="1">
                  <c:v>4.0000000000000003E-5</c:v>
                </c:pt>
                <c:pt idx="2">
                  <c:v>3.0000000000000001E-5</c:v>
                </c:pt>
                <c:pt idx="3">
                  <c:v>2.0000000000000002E-5</c:v>
                </c:pt>
              </c:numCache>
            </c:numRef>
          </c:xVal>
          <c:yVal>
            <c:numRef>
              <c:f>空気!$B$34:$B$37</c:f>
              <c:numCache>
                <c:formatCode>General</c:formatCode>
                <c:ptCount val="4"/>
                <c:pt idx="0">
                  <c:v>7.8E-2</c:v>
                </c:pt>
                <c:pt idx="1">
                  <c:v>6.2E-2</c:v>
                </c:pt>
                <c:pt idx="2">
                  <c:v>4.5999999999999999E-2</c:v>
                </c:pt>
                <c:pt idx="3">
                  <c:v>0.03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992"/>
        <c:axId val="36491264"/>
      </c:scatterChart>
      <c:valAx>
        <c:axId val="36484992"/>
        <c:scaling>
          <c:orientation val="minMax"/>
        </c:scaling>
        <c:delete val="0"/>
        <c:axPos val="b"/>
        <c:majorGridlines/>
        <c:numFmt formatCode="General" sourceLinked="1"/>
        <c:majorTickMark val="in"/>
        <c:minorTickMark val="none"/>
        <c:tickLblPos val="nextTo"/>
        <c:crossAx val="36491264"/>
        <c:crosses val="autoZero"/>
        <c:crossBetween val="midCat"/>
      </c:valAx>
      <c:valAx>
        <c:axId val="36491264"/>
        <c:scaling>
          <c:orientation val="minMax"/>
        </c:scaling>
        <c:delete val="0"/>
        <c:axPos val="l"/>
        <c:majorGridlines/>
        <c:numFmt formatCode="General" sourceLinked="1"/>
        <c:majorTickMark val="in"/>
        <c:minorTickMark val="none"/>
        <c:tickLblPos val="nextTo"/>
        <c:crossAx val="36484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0.18749</cdr:x>
      <cdr:y>0.89063</cdr:y>
    </cdr:from>
    <cdr:to>
      <cdr:x>0.94952</cdr:x>
      <cdr:y>0.98438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1545284" y="4104456"/>
          <a:ext cx="6280672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ja-JP" altLang="en-US" sz="2000" b="1" dirty="0">
              <a:latin typeface="+mn-ea"/>
              <a:ea typeface="+mn-ea"/>
            </a:rPr>
            <a:t>図２　</a:t>
          </a:r>
          <a:r>
            <a:rPr lang="ja-JP" altLang="ja-JP" sz="2000" b="1" dirty="0">
              <a:latin typeface="+mn-ea"/>
              <a:ea typeface="+mn-ea"/>
            </a:rPr>
            <a:t>注射筒内の空気の圧力と体積の関係</a:t>
          </a:r>
          <a:r>
            <a:rPr lang="ja-JP" altLang="en-US" sz="2000" b="1" dirty="0">
              <a:latin typeface="+mn-ea"/>
              <a:ea typeface="+mn-ea"/>
            </a:rPr>
            <a:t>　</a:t>
          </a:r>
        </a:p>
      </cdr:txBody>
    </cdr:sp>
  </cdr:relSizeAnchor>
  <cdr:relSizeAnchor xmlns:cdr="http://schemas.openxmlformats.org/drawingml/2006/chartDrawing">
    <cdr:from>
      <cdr:x>0.62432</cdr:x>
      <cdr:y>0.57813</cdr:y>
    </cdr:from>
    <cdr:to>
      <cdr:x>0.86895</cdr:x>
      <cdr:y>0.6875</cdr:y>
    </cdr:to>
    <cdr:sp macro="" textlink="">
      <cdr:nvSpPr>
        <cdr:cNvPr id="3" name="テキスト ボックス 2"/>
        <cdr:cNvSpPr txBox="1"/>
      </cdr:nvSpPr>
      <cdr:spPr>
        <a:xfrm xmlns:a="http://schemas.openxmlformats.org/drawingml/2006/main">
          <a:off x="5145684" y="2664296"/>
          <a:ext cx="2016224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/>
          <a:r>
            <a:rPr lang="en-US" altLang="en-US" sz="2800" baseline="0" dirty="0" smtClean="0"/>
            <a:t>y = 4763.1x</a:t>
          </a:r>
          <a:r>
            <a:rPr lang="en-US" altLang="en-US" sz="2800" baseline="30000" dirty="0" smtClean="0"/>
            <a:t>-0.979</a:t>
          </a:r>
          <a:endParaRPr lang="en-US" altLang="en-US" sz="2800" dirty="0" smtClean="0"/>
        </a:p>
        <a:p xmlns:a="http://schemas.openxmlformats.org/drawingml/2006/main">
          <a:endParaRPr lang="ja-JP" alt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0.19178</cdr:x>
      <cdr:y>0.92459</cdr:y>
    </cdr:from>
    <cdr:to>
      <cdr:x>0.9141</cdr:x>
      <cdr:y>1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829323" y="2897410"/>
          <a:ext cx="3123552" cy="2363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ja-JP" altLang="en-US" sz="2400" b="1" dirty="0">
              <a:latin typeface="ＭＳ Ｐゴシック"/>
              <a:ea typeface="ＭＳ Ｐゴシック"/>
            </a:rPr>
            <a:t>図３　</a:t>
          </a:r>
          <a:r>
            <a:rPr lang="ja-JP" altLang="ja-JP" sz="2400" b="1" dirty="0">
              <a:latin typeface="ＭＳ Ｐゴシック"/>
              <a:ea typeface="ＭＳ Ｐゴシック"/>
            </a:rPr>
            <a:t>注射筒内の空気の</a:t>
          </a:r>
          <a:r>
            <a:rPr lang="ja-JP" altLang="en-US" sz="2400" b="1" dirty="0">
              <a:latin typeface="ＭＳ Ｐゴシック"/>
              <a:ea typeface="ＭＳ Ｐゴシック"/>
            </a:rPr>
            <a:t>温度</a:t>
          </a:r>
          <a:r>
            <a:rPr lang="ja-JP" altLang="ja-JP" sz="2400" b="1" dirty="0">
              <a:latin typeface="ＭＳ Ｐゴシック"/>
              <a:ea typeface="ＭＳ Ｐゴシック"/>
            </a:rPr>
            <a:t>と体積の関係</a:t>
          </a:r>
          <a:r>
            <a:rPr lang="ja-JP" altLang="en-US" sz="2400" b="1" dirty="0">
              <a:latin typeface="ＭＳ Ｐゴシック"/>
              <a:ea typeface="ＭＳ Ｐゴシック"/>
            </a:rPr>
            <a:t>　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0.45499</cdr:x>
      <cdr:y>0.85507</cdr:y>
    </cdr:from>
    <cdr:to>
      <cdr:x>0.69411</cdr:x>
      <cdr:y>0.95692</cdr:y>
    </cdr:to>
    <cdr:sp macro="" textlink="">
      <cdr:nvSpPr>
        <cdr:cNvPr id="2" name="テキスト ボックス 2"/>
        <cdr:cNvSpPr txBox="1"/>
      </cdr:nvSpPr>
      <cdr:spPr>
        <a:xfrm xmlns:a="http://schemas.openxmlformats.org/drawingml/2006/main">
          <a:off x="3744416" y="4248472"/>
          <a:ext cx="1967862" cy="5060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/>
            <a:t>体積変化 </a:t>
          </a:r>
          <a:r>
            <a:rPr kumimoji="1" lang="en-US" altLang="ja-JP" sz="1100"/>
            <a:t>(m</a:t>
          </a:r>
          <a:r>
            <a:rPr kumimoji="1" lang="en-US" altLang="ja-JP" sz="1100" baseline="30000"/>
            <a:t>3</a:t>
          </a:r>
          <a:r>
            <a:rPr kumimoji="1" lang="en-US" altLang="ja-JP" sz="1100"/>
            <a:t>)</a:t>
          </a:r>
          <a:endParaRPr kumimoji="1" lang="ja-JP" altLang="en-US" sz="1100"/>
        </a:p>
      </cdr:txBody>
    </cdr:sp>
  </cdr:relSizeAnchor>
  <cdr:relSizeAnchor xmlns:cdr="http://schemas.openxmlformats.org/drawingml/2006/chartDrawing">
    <cdr:from>
      <cdr:x>0.02089</cdr:x>
      <cdr:y>0.32872</cdr:y>
    </cdr:from>
    <cdr:to>
      <cdr:x>0.08594</cdr:x>
      <cdr:y>0.61674</cdr:y>
    </cdr:to>
    <cdr:sp macro="" textlink="">
      <cdr:nvSpPr>
        <cdr:cNvPr id="3" name="テキスト ボックス 4"/>
        <cdr:cNvSpPr txBox="1"/>
      </cdr:nvSpPr>
      <cdr:spPr>
        <a:xfrm xmlns:a="http://schemas.openxmlformats.org/drawingml/2006/main" rot="16200000">
          <a:off x="-160332" y="1134323"/>
          <a:ext cx="775465" cy="2769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 dirty="0"/>
            <a:t>質量変化 </a:t>
          </a:r>
          <a:r>
            <a:rPr kumimoji="1" lang="en-US" altLang="ja-JP" sz="1100" dirty="0"/>
            <a:t>(g)</a:t>
          </a:r>
          <a:endParaRPr kumimoji="1" lang="ja-JP" altLang="en-US" sz="1100" dirty="0"/>
        </a:p>
      </cdr:txBody>
    </cdr:sp>
  </cdr:relSizeAnchor>
  <cdr:relSizeAnchor xmlns:cdr="http://schemas.openxmlformats.org/drawingml/2006/chartDrawing">
    <cdr:from>
      <cdr:x>0.34125</cdr:x>
      <cdr:y>0.2029</cdr:y>
    </cdr:from>
    <cdr:to>
      <cdr:x>0.54249</cdr:x>
      <cdr:y>0.30435</cdr:y>
    </cdr:to>
    <cdr:sp macro="" textlink="">
      <cdr:nvSpPr>
        <cdr:cNvPr id="4" name="テキスト ボックス 3"/>
        <cdr:cNvSpPr txBox="1"/>
      </cdr:nvSpPr>
      <cdr:spPr>
        <a:xfrm xmlns:a="http://schemas.openxmlformats.org/drawingml/2006/main">
          <a:off x="2808312" y="1008112"/>
          <a:ext cx="1656184" cy="5040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/>
          <a:r>
            <a:rPr lang="en-US" altLang="en-US" sz="2800" baseline="0" dirty="0" smtClean="0"/>
            <a:t>y = 1150x - 0.0005</a:t>
          </a:r>
          <a:endParaRPr lang="en-US" altLang="en-US" sz="2800" dirty="0" smtClean="0"/>
        </a:p>
        <a:p xmlns:a="http://schemas.openxmlformats.org/drawingml/2006/main">
          <a:endParaRPr lang="ja-JP" alt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0.33034</cdr:x>
      <cdr:y>0.79118</cdr:y>
    </cdr:from>
    <cdr:to>
      <cdr:x>0.57152</cdr:x>
      <cdr:y>0.90074</cdr:y>
    </cdr:to>
    <cdr:sp macro="" textlink="">
      <cdr:nvSpPr>
        <cdr:cNvPr id="2" name="テキスト ボックス 2"/>
        <cdr:cNvSpPr txBox="1"/>
      </cdr:nvSpPr>
      <cdr:spPr>
        <a:xfrm xmlns:a="http://schemas.openxmlformats.org/drawingml/2006/main">
          <a:off x="1406238" y="1991046"/>
          <a:ext cx="1026691" cy="2757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/>
            <a:t>体積変化 </a:t>
          </a:r>
          <a:r>
            <a:rPr kumimoji="1" lang="en-US" altLang="ja-JP" sz="1100"/>
            <a:t>(m</a:t>
          </a:r>
          <a:r>
            <a:rPr kumimoji="1" lang="en-US" altLang="ja-JP" sz="1100" baseline="30000"/>
            <a:t>3</a:t>
          </a:r>
          <a:r>
            <a:rPr kumimoji="1" lang="en-US" altLang="ja-JP" sz="1100"/>
            <a:t>)</a:t>
          </a:r>
          <a:endParaRPr kumimoji="1" lang="ja-JP" altLang="en-US" sz="1100"/>
        </a:p>
      </cdr:txBody>
    </cdr:sp>
  </cdr:relSizeAnchor>
  <cdr:relSizeAnchor xmlns:cdr="http://schemas.openxmlformats.org/drawingml/2006/chartDrawing">
    <cdr:from>
      <cdr:x>0.02089</cdr:x>
      <cdr:y>0.32872</cdr:y>
    </cdr:from>
    <cdr:to>
      <cdr:x>0.08594</cdr:x>
      <cdr:y>0.61674</cdr:y>
    </cdr:to>
    <cdr:sp macro="" textlink="">
      <cdr:nvSpPr>
        <cdr:cNvPr id="3" name="テキスト ボックス 4"/>
        <cdr:cNvSpPr txBox="1"/>
      </cdr:nvSpPr>
      <cdr:spPr>
        <a:xfrm xmlns:a="http://schemas.openxmlformats.org/drawingml/2006/main" rot="16200000">
          <a:off x="-160332" y="1134323"/>
          <a:ext cx="775465" cy="2769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/>
            <a:t>質量変化 </a:t>
          </a:r>
          <a:r>
            <a:rPr kumimoji="1" lang="en-US" altLang="ja-JP" sz="1100"/>
            <a:t>(g)</a:t>
          </a:r>
          <a:endParaRPr kumimoji="1" lang="ja-JP" altLang="en-US" sz="1100"/>
        </a:p>
      </cdr:txBody>
    </cdr:sp>
  </cdr:relSizeAnchor>
  <cdr:relSizeAnchor xmlns:cdr="http://schemas.openxmlformats.org/drawingml/2006/chartDrawing">
    <cdr:from>
      <cdr:x>0.33034</cdr:x>
      <cdr:y>0.79118</cdr:y>
    </cdr:from>
    <cdr:to>
      <cdr:x>0.57152</cdr:x>
      <cdr:y>0.90074</cdr:y>
    </cdr:to>
    <cdr:sp macro="" textlink="">
      <cdr:nvSpPr>
        <cdr:cNvPr id="4" name="テキスト ボックス 2"/>
        <cdr:cNvSpPr txBox="1"/>
      </cdr:nvSpPr>
      <cdr:spPr>
        <a:xfrm xmlns:a="http://schemas.openxmlformats.org/drawingml/2006/main">
          <a:off x="1406238" y="1991046"/>
          <a:ext cx="1026691" cy="2757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 dirty="0"/>
            <a:t>体積変化 </a:t>
          </a:r>
          <a:r>
            <a:rPr kumimoji="1" lang="en-US" altLang="ja-JP" sz="1100" dirty="0"/>
            <a:t>(m</a:t>
          </a:r>
          <a:r>
            <a:rPr kumimoji="1" lang="en-US" altLang="ja-JP" sz="1100" baseline="30000" dirty="0"/>
            <a:t>3</a:t>
          </a:r>
          <a:r>
            <a:rPr kumimoji="1" lang="en-US" altLang="ja-JP" sz="1100" dirty="0"/>
            <a:t>)</a:t>
          </a:r>
          <a:endParaRPr kumimoji="1" lang="ja-JP" altLang="en-US" sz="1100" dirty="0"/>
        </a:p>
      </cdr:txBody>
    </cdr:sp>
  </cdr:relSizeAnchor>
  <cdr:relSizeAnchor xmlns:cdr="http://schemas.openxmlformats.org/drawingml/2006/chartDrawing">
    <cdr:from>
      <cdr:x>0.02089</cdr:x>
      <cdr:y>0.32872</cdr:y>
    </cdr:from>
    <cdr:to>
      <cdr:x>0.08594</cdr:x>
      <cdr:y>0.61674</cdr:y>
    </cdr:to>
    <cdr:sp macro="" textlink="">
      <cdr:nvSpPr>
        <cdr:cNvPr id="5" name="テキスト ボックス 4"/>
        <cdr:cNvSpPr txBox="1"/>
      </cdr:nvSpPr>
      <cdr:spPr>
        <a:xfrm xmlns:a="http://schemas.openxmlformats.org/drawingml/2006/main" rot="16200000">
          <a:off x="-160332" y="1134323"/>
          <a:ext cx="775465" cy="27691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kumimoji="1" lang="ja-JP" altLang="en-US" sz="1100"/>
            <a:t>質量変化 </a:t>
          </a:r>
          <a:r>
            <a:rPr kumimoji="1" lang="en-US" altLang="ja-JP" sz="1100"/>
            <a:t>(g)</a:t>
          </a:r>
          <a:endParaRPr kumimoji="1" lang="ja-JP" altLang="en-US" sz="1100"/>
        </a:p>
      </cdr:txBody>
    </cdr:sp>
  </cdr:relSizeAnchor>
  <cdr:relSizeAnchor xmlns:cdr="http://schemas.openxmlformats.org/drawingml/2006/chartDrawing">
    <cdr:from>
      <cdr:x>0.255</cdr:x>
      <cdr:y>0.90981</cdr:y>
    </cdr:from>
    <cdr:to>
      <cdr:x>0.84324</cdr:x>
      <cdr:y>1</cdr:y>
    </cdr:to>
    <cdr:sp macro="" textlink="">
      <cdr:nvSpPr>
        <cdr:cNvPr id="6" name="テキスト ボックス 5"/>
        <cdr:cNvSpPr txBox="1"/>
      </cdr:nvSpPr>
      <cdr:spPr>
        <a:xfrm xmlns:a="http://schemas.openxmlformats.org/drawingml/2006/main">
          <a:off x="2098576" y="4117766"/>
          <a:ext cx="4840980" cy="4081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ja-JP" altLang="ja-JP" sz="2400" b="1" i="0" baseline="0" dirty="0">
              <a:latin typeface="+mn-lt"/>
              <a:ea typeface="+mn-ea"/>
              <a:cs typeface="+mn-cs"/>
            </a:rPr>
            <a:t>図</a:t>
          </a:r>
          <a:r>
            <a:rPr lang="ja-JP" altLang="en-US" sz="2400" b="1" i="0" baseline="0" dirty="0">
              <a:latin typeface="+mn-lt"/>
              <a:ea typeface="+mn-ea"/>
              <a:cs typeface="+mn-cs"/>
            </a:rPr>
            <a:t>５</a:t>
          </a:r>
          <a:r>
            <a:rPr lang="ja-JP" altLang="ja-JP" sz="2400" b="1" i="0" baseline="0" dirty="0">
              <a:latin typeface="+mn-lt"/>
              <a:ea typeface="+mn-ea"/>
              <a:cs typeface="+mn-cs"/>
            </a:rPr>
            <a:t>　⊿</a:t>
          </a:r>
          <a:r>
            <a:rPr lang="en-US" altLang="ja-JP" sz="2400" b="1" i="0" baseline="0" dirty="0">
              <a:latin typeface="+mn-lt"/>
              <a:ea typeface="+mn-ea"/>
              <a:cs typeface="+mn-cs"/>
            </a:rPr>
            <a:t>V-</a:t>
          </a:r>
          <a:r>
            <a:rPr lang="ja-JP" altLang="ja-JP" sz="2400" b="1" i="0" baseline="0" dirty="0">
              <a:latin typeface="+mn-lt"/>
              <a:ea typeface="+mn-ea"/>
              <a:cs typeface="+mn-cs"/>
            </a:rPr>
            <a:t>⊿</a:t>
          </a:r>
          <a:r>
            <a:rPr lang="en-US" altLang="ja-JP" sz="2400" b="1" i="0" baseline="0" dirty="0">
              <a:latin typeface="+mn-lt"/>
              <a:ea typeface="+mn-ea"/>
              <a:cs typeface="+mn-cs"/>
            </a:rPr>
            <a:t>m</a:t>
          </a:r>
          <a:r>
            <a:rPr lang="ja-JP" altLang="ja-JP" sz="2400" b="1" i="0" baseline="0" dirty="0">
              <a:latin typeface="+mn-lt"/>
              <a:ea typeface="+mn-ea"/>
              <a:cs typeface="+mn-cs"/>
            </a:rPr>
            <a:t>の関係 </a:t>
          </a:r>
          <a:r>
            <a:rPr lang="en-US" altLang="ja-JP" sz="2400" b="1" i="0" baseline="0" dirty="0">
              <a:latin typeface="+mn-lt"/>
              <a:ea typeface="+mn-ea"/>
              <a:cs typeface="+mn-cs"/>
            </a:rPr>
            <a:t>(</a:t>
          </a:r>
          <a:r>
            <a:rPr lang="ja-JP" altLang="en-US" sz="2400" b="1" i="0" baseline="0" dirty="0">
              <a:latin typeface="+mn-lt"/>
              <a:ea typeface="+mn-ea"/>
              <a:cs typeface="+mn-cs"/>
            </a:rPr>
            <a:t>アルゴン</a:t>
          </a:r>
          <a:r>
            <a:rPr lang="en-US" altLang="ja-JP" sz="2400" b="1" i="0" baseline="0" dirty="0">
              <a:latin typeface="+mn-lt"/>
              <a:ea typeface="+mn-ea"/>
              <a:cs typeface="+mn-cs"/>
            </a:rPr>
            <a:t>)</a:t>
          </a:r>
        </a:p>
        <a:p xmlns:a="http://schemas.openxmlformats.org/drawingml/2006/main">
          <a:endParaRPr lang="ja-JP" altLang="en-US" sz="1100" dirty="0"/>
        </a:p>
      </cdr:txBody>
    </cdr:sp>
  </cdr:relSizeAnchor>
  <cdr:relSizeAnchor xmlns:cdr="http://schemas.openxmlformats.org/drawingml/2006/chartDrawing">
    <cdr:from>
      <cdr:x>0.36</cdr:x>
      <cdr:y>0.11769</cdr:y>
    </cdr:from>
    <cdr:to>
      <cdr:x>0.50875</cdr:x>
      <cdr:y>0.21315</cdr:y>
    </cdr:to>
    <cdr:sp macro="" textlink="">
      <cdr:nvSpPr>
        <cdr:cNvPr id="8" name="テキスト ボックス 7"/>
        <cdr:cNvSpPr txBox="1"/>
      </cdr:nvSpPr>
      <cdr:spPr>
        <a:xfrm xmlns:a="http://schemas.openxmlformats.org/drawingml/2006/main">
          <a:off x="2962672" y="532656"/>
          <a:ext cx="1224136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/>
          <a:r>
            <a:rPr lang="en-US" altLang="en-US" sz="2800" baseline="0" dirty="0" smtClean="0"/>
            <a:t>y = 1600x - 0.002</a:t>
          </a:r>
          <a:endParaRPr lang="en-US" altLang="en-US" sz="2800" dirty="0" smtClean="0"/>
        </a:p>
        <a:p xmlns:a="http://schemas.openxmlformats.org/drawingml/2006/main">
          <a:endParaRPr lang="ja-JP" alt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29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40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9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63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4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80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9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1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04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67B2-64C9-4A9A-BAC1-CF2D77258055}" type="datetimeFigureOut">
              <a:rPr kumimoji="1" lang="ja-JP" altLang="en-US" smtClean="0"/>
              <a:t>2015/10/10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7B4D-1761-4261-B8A3-282537038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96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熱と気体分子の運動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057203"/>
          </a:xfrm>
        </p:spPr>
        <p:txBody>
          <a:bodyPr/>
          <a:lstStyle/>
          <a:p>
            <a:r>
              <a:rPr kumimoji="1" lang="ja-JP" altLang="en-US" dirty="0" smtClean="0"/>
              <a:t>ボイルシャルルの法則</a:t>
            </a:r>
            <a:endParaRPr kumimoji="1" lang="en-US" altLang="ja-JP" dirty="0" smtClean="0"/>
          </a:p>
          <a:p>
            <a:r>
              <a:rPr lang="ja-JP" altLang="en-US" dirty="0"/>
              <a:t>気体</a:t>
            </a:r>
            <a:r>
              <a:rPr lang="ja-JP" altLang="en-US" dirty="0" smtClean="0"/>
              <a:t>定数</a:t>
            </a:r>
            <a:endParaRPr lang="en-US" altLang="ja-JP" dirty="0" smtClean="0"/>
          </a:p>
          <a:p>
            <a:r>
              <a:rPr kumimoji="1" lang="ja-JP" altLang="en-US" dirty="0"/>
              <a:t>状態方程式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1460986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グループ１　</a:t>
            </a:r>
            <a:r>
              <a:rPr kumimoji="1" lang="en-US" altLang="ja-JP" sz="3200" dirty="0" smtClean="0"/>
              <a:t>A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64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実験２　考察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5184576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ja-JP" altLang="en-US" dirty="0" smtClean="0"/>
                  <a:t>状態方程式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𝑃</m:t>
                    </m:r>
                    <m:r>
                      <a:rPr lang="en-US" altLang="ja-JP" i="1">
                        <a:latin typeface="Cambria Math"/>
                        <a:ea typeface="Cambria Math"/>
                      </a:rPr>
                      <m:t>∆</m:t>
                    </m:r>
                    <m:r>
                      <a:rPr kumimoji="1" lang="en-US" altLang="ja-JP" b="0" i="1" smtClean="0">
                        <a:latin typeface="Cambria Math"/>
                      </a:rPr>
                      <m:t>𝑉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ja-JP" altLang="en-US" dirty="0"/>
                          <m:t> </m:t>
                        </m:r>
                        <m:r>
                          <a:rPr lang="en-US" altLang="ja-JP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</a:rPr>
                          <m:t>𝑀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𝑅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kumimoji="1" lang="ja-JP" altLang="en-US" dirty="0" smtClean="0"/>
                  <a:t> を変形すると、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ja-JP" altLang="en-US" dirty="0"/>
                          <m:t> </m:t>
                        </m:r>
                        <m:r>
                          <a:rPr lang="en-US" altLang="ja-JP" b="0" i="1" dirty="0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ja-JP" altLang="en-US" dirty="0"/>
                          <m:t> </m:t>
                        </m:r>
                        <m:r>
                          <a:rPr lang="en-US" altLang="ja-JP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𝑅𝑇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𝑃𝑀</m:t>
                        </m:r>
                      </m:den>
                    </m:f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dirty="0" smtClean="0"/>
                  <a:t>が得られる。この式に空気の平均分子量</a:t>
                </a:r>
                <a:r>
                  <a:rPr lang="en-US" altLang="ja-JP" dirty="0" smtClean="0"/>
                  <a:t>M=28.8</a:t>
                </a:r>
                <a:r>
                  <a:rPr lang="ja-JP" altLang="en-US" dirty="0" smtClean="0"/>
                  <a:t>を代入し気体定数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を求めると、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𝑅</m:t>
                    </m:r>
                    <m:r>
                      <a:rPr lang="en-US" altLang="ja-JP" b="0" i="1" smtClean="0">
                        <a:latin typeface="Cambria Math"/>
                      </a:rPr>
                      <m:t>=8.67×</m:t>
                    </m:r>
                    <m:sSup>
                      <m:sSupPr>
                        <m:ctrlPr>
                          <a:rPr lang="en-US" altLang="ja-JP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ja-JP" altLang="en-US" i="1">
                        <a:latin typeface="Cambria Math"/>
                      </a:rPr>
                      <m:t>となった。</m:t>
                    </m:r>
                  </m:oMath>
                </a14:m>
                <a:r>
                  <a:rPr lang="ja-JP" altLang="en-US" dirty="0" smtClean="0"/>
                  <a:t>アルゴンも同様に、分子量</a:t>
                </a:r>
                <a:r>
                  <a:rPr lang="en-US" altLang="ja-JP" dirty="0" smtClean="0"/>
                  <a:t>M=39.95</a:t>
                </a:r>
                <a:r>
                  <a:rPr lang="ja-JP" altLang="en-US" dirty="0" smtClean="0"/>
                  <a:t>を代入し計算すると、</a:t>
                </a:r>
                <a:r>
                  <a:rPr lang="en-US" altLang="ja-JP" dirty="0" smtClean="0"/>
                  <a:t>R=8.64</a:t>
                </a:r>
                <a:r>
                  <a:rPr lang="en-US" altLang="ja-JP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ja-JP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 smtClean="0"/>
                  <a:t>であった。これらを気体定数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</a:rPr>
                      <m:t>8.31×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dirty="0" smtClean="0"/>
                  <a:t>）と比較すると、誤差はそれぞれ</a:t>
                </a:r>
                <a:r>
                  <a:rPr lang="en-US" altLang="ja-JP" dirty="0" smtClean="0"/>
                  <a:t>4.33%</a:t>
                </a:r>
                <a:r>
                  <a:rPr lang="ja-JP" altLang="en-US" dirty="0" err="1" smtClean="0"/>
                  <a:t>、</a:t>
                </a:r>
                <a:r>
                  <a:rPr lang="en-US" altLang="ja-JP" dirty="0" smtClean="0"/>
                  <a:t>3.97%</a:t>
                </a:r>
                <a:r>
                  <a:rPr lang="ja-JP" altLang="en-US" dirty="0" smtClean="0"/>
                  <a:t>となった。扱った気体が理想気体でないことや、注射器のコルクの位置による体積の不正確性を考慮すると、この誤差は妥当と考えられる。</a:t>
                </a:r>
                <a:endParaRPr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5184576"/>
              </a:xfrm>
              <a:blipFill rotWithShape="1">
                <a:blip r:embed="rId2"/>
                <a:stretch>
                  <a:fillRect l="-1556" r="-1481" b="-8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2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実験２　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実験１、実験２の結果より、空気、アルゴンは実在気体であるものの、誤差が小さいことからボイルシャルルの法則、状態方程式に十分な精度を持って従っている。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5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①</a:t>
                </a:r>
                <a14:m>
                  <m:oMath xmlns:m="http://schemas.openxmlformats.org/officeDocument/2006/math">
                    <m:r>
                      <a:rPr kumimoji="1" lang="ja-JP" altLang="en-US" b="0" i="1" dirty="0">
                        <a:latin typeface="Cambria Math"/>
                      </a:rPr>
                      <m:t>より</m:t>
                    </m:r>
                    <m:r>
                      <a:rPr kumimoji="1" lang="en-US" altLang="ja-JP" b="0" i="1" smtClean="0">
                        <a:latin typeface="Cambria Math"/>
                      </a:rPr>
                      <m:t>𝑃𝑉</m:t>
                    </m:r>
                    <m:r>
                      <a:rPr kumimoji="1" lang="en-US" altLang="ja-JP" b="0" i="1" smtClean="0">
                        <a:latin typeface="Cambria Math"/>
                      </a:rPr>
                      <m:t>=(</m:t>
                    </m:r>
                    <m:r>
                      <a:rPr lang="ja-JP" altLang="en-US" i="1">
                        <a:latin typeface="Cambria Math"/>
                      </a:rPr>
                      <m:t>一定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、つまりボイルの法則が成り立ってる。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②より</a:t>
                </a:r>
                <a:r>
                  <a:rPr lang="en-US" altLang="ja-JP" dirty="0" smtClean="0"/>
                  <a:t>V</a:t>
                </a:r>
                <a:r>
                  <a:rPr lang="ja-JP" altLang="en-US" dirty="0" smtClean="0"/>
                  <a:t>は絶対温度</a:t>
                </a:r>
                <a:r>
                  <a:rPr lang="en-US" altLang="ja-JP" dirty="0" smtClean="0"/>
                  <a:t>T</a:t>
                </a:r>
                <a:r>
                  <a:rPr lang="ja-JP" altLang="en-US" dirty="0" smtClean="0"/>
                  <a:t>に比例、つまりシャルルの法則が成り立っている。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実験２より</a:t>
                </a:r>
                <a:r>
                  <a:rPr kumimoji="1" lang="en-US" altLang="ja-JP" dirty="0" smtClean="0"/>
                  <a:t>R</a:t>
                </a:r>
                <a:r>
                  <a:rPr kumimoji="1" lang="ja-JP" altLang="en-US" dirty="0" smtClean="0"/>
                  <a:t>はガス種によらない定数である。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本実験より、理想気体の状態方程式は実在気体でも十分に成り立っている。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7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実験１データ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2187"/>
            <a:ext cx="8102818" cy="42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0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実験１データ</a:t>
            </a:r>
            <a:endParaRPr kumimoji="1" lang="ja-JP" altLang="en-US" dirty="0"/>
          </a:p>
        </p:txBody>
      </p:sp>
      <p:pic>
        <p:nvPicPr>
          <p:cNvPr id="4100" name="Picture 4" descr="C:\Users\1w1523146\Pictures\無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3056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実験１データ</a:t>
            </a:r>
            <a:endParaRPr kumimoji="1" lang="ja-JP" altLang="en-US" dirty="0"/>
          </a:p>
        </p:txBody>
      </p:sp>
      <p:pic>
        <p:nvPicPr>
          <p:cNvPr id="5122" name="Picture 2" descr="C:\Users\1w1523146\Pictures\無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99544"/>
            <a:ext cx="7307262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実験２データ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09" y="1772816"/>
            <a:ext cx="69913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6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実験２データ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9627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ボイル</a:t>
            </a:r>
            <a:r>
              <a:rPr lang="ja-JP" altLang="en-US" dirty="0" smtClean="0"/>
              <a:t>・シャルルの法則を確かめる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/>
              <a:t>温度</a:t>
            </a:r>
            <a:r>
              <a:rPr lang="ja-JP" altLang="en-US" dirty="0" smtClean="0"/>
              <a:t>、圧力、体積の関係を見る。</a:t>
            </a:r>
            <a:endParaRPr lang="en-US" altLang="ja-JP" dirty="0" smtClean="0"/>
          </a:p>
          <a:p>
            <a:r>
              <a:rPr lang="ja-JP" altLang="en-US" dirty="0"/>
              <a:t>気体</a:t>
            </a:r>
            <a:r>
              <a:rPr lang="ja-JP" altLang="en-US" dirty="0" smtClean="0"/>
              <a:t>のモル数、気体定数を決定する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/>
              <a:t>気体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R</a:t>
            </a:r>
            <a:r>
              <a:rPr lang="ja-JP" altLang="en-US" dirty="0" err="1" smtClean="0"/>
              <a:t>の算</a:t>
            </a:r>
            <a:r>
              <a:rPr lang="ja-JP" altLang="en-US" dirty="0" smtClean="0"/>
              <a:t>出を行う。</a:t>
            </a:r>
            <a:endParaRPr lang="en-US" altLang="ja-JP" dirty="0" smtClean="0"/>
          </a:p>
          <a:p>
            <a:pPr lvl="1"/>
            <a:r>
              <a:rPr lang="ja-JP" altLang="en-US" dirty="0"/>
              <a:t>気体定数</a:t>
            </a:r>
            <a:r>
              <a:rPr lang="ja-JP" altLang="en-US" dirty="0" smtClean="0"/>
              <a:t>がガス種に依存しない</a:t>
            </a:r>
            <a:r>
              <a:rPr lang="ja-JP" altLang="en-US" dirty="0"/>
              <a:t>定数</a:t>
            </a:r>
            <a:r>
              <a:rPr lang="ja-JP" altLang="en-US" dirty="0" smtClean="0"/>
              <a:t>で</a:t>
            </a:r>
            <a:r>
              <a:rPr lang="ja-JP" altLang="en-US" dirty="0"/>
              <a:t>あるか</a:t>
            </a:r>
            <a:r>
              <a:rPr lang="ja-JP" altLang="en-US" dirty="0" smtClean="0"/>
              <a:t>どうか確かめる。</a:t>
            </a:r>
            <a:endParaRPr lang="en-US" altLang="ja-JP" dirty="0" smtClean="0"/>
          </a:p>
          <a:p>
            <a:r>
              <a:rPr lang="ja-JP" altLang="en-US" dirty="0" smtClean="0"/>
              <a:t>実験結果より、理想気体の状態方程式について考察する。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98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9208" y="1484784"/>
            <a:ext cx="8229600" cy="18288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温度を一定に</a:t>
            </a:r>
            <a:r>
              <a:rPr kumimoji="1" lang="ja-JP" altLang="en-US" dirty="0" smtClean="0"/>
              <a:t>保って圧力</a:t>
            </a:r>
            <a:r>
              <a:rPr kumimoji="1" lang="ja-JP" altLang="en-US" dirty="0" smtClean="0"/>
              <a:t>を変化</a:t>
            </a:r>
            <a:r>
              <a:rPr kumimoji="1" lang="ja-JP" altLang="en-US" dirty="0" smtClean="0"/>
              <a:t>させ、空気</a:t>
            </a:r>
            <a:r>
              <a:rPr kumimoji="1" lang="ja-JP" altLang="en-US" dirty="0" smtClean="0"/>
              <a:t>の体積がどのように変化するのかを調べる</a:t>
            </a:r>
            <a:r>
              <a:rPr kumimoji="1" lang="ja-JP" altLang="en-US" dirty="0" smtClean="0"/>
              <a:t>。（ボイル）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空気の圧力を一定に</a:t>
            </a:r>
            <a:r>
              <a:rPr kumimoji="1" lang="ja-JP" altLang="en-US" dirty="0" smtClean="0"/>
              <a:t>して温度</a:t>
            </a:r>
            <a:r>
              <a:rPr kumimoji="1" lang="ja-JP" altLang="en-US" dirty="0" smtClean="0"/>
              <a:t>を変化</a:t>
            </a:r>
            <a:r>
              <a:rPr kumimoji="1" lang="ja-JP" altLang="en-US" dirty="0" smtClean="0"/>
              <a:t>させ、空気</a:t>
            </a:r>
            <a:r>
              <a:rPr kumimoji="1" lang="ja-JP" altLang="en-US" dirty="0" smtClean="0"/>
              <a:t>の体積がどのように変化するのかを調べる</a:t>
            </a:r>
            <a:r>
              <a:rPr kumimoji="1" lang="ja-JP" altLang="en-US" dirty="0" smtClean="0"/>
              <a:t>。（シャルル）</a:t>
            </a:r>
            <a:endParaRPr lang="en-US" altLang="ja-JP" dirty="0" smtClean="0"/>
          </a:p>
        </p:txBody>
      </p:sp>
      <p:pic>
        <p:nvPicPr>
          <p:cNvPr id="6" name="オブジェクト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8"/>
          <a:stretch>
            <a:fillRect/>
          </a:stretch>
        </p:blipFill>
        <p:spPr bwMode="auto">
          <a:xfrm>
            <a:off x="1475656" y="3501008"/>
            <a:ext cx="6336704" cy="28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6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6948" y="1321514"/>
            <a:ext cx="8229600" cy="2260848"/>
          </a:xfrm>
        </p:spPr>
        <p:txBody>
          <a:bodyPr/>
          <a:lstStyle/>
          <a:p>
            <a:r>
              <a:rPr lang="ja-JP" altLang="en-US" dirty="0" smtClean="0"/>
              <a:t>空気</a:t>
            </a:r>
            <a:r>
              <a:rPr lang="ja-JP" altLang="en-US" dirty="0"/>
              <a:t>の体積変化に対する質量変化を調べることで、気体定数</a:t>
            </a:r>
            <a:r>
              <a:rPr lang="ja-JP" altLang="en-US" dirty="0" smtClean="0"/>
              <a:t>を算出する。</a:t>
            </a:r>
            <a:r>
              <a:rPr lang="ja-JP" altLang="en-US" dirty="0"/>
              <a:t>アルゴンに関して</a:t>
            </a:r>
            <a:r>
              <a:rPr lang="ja-JP" altLang="en-US" dirty="0" smtClean="0"/>
              <a:t>も同じ実験</a:t>
            </a:r>
            <a:r>
              <a:rPr lang="ja-JP" altLang="en-US" dirty="0"/>
              <a:t>を行い、気体定数が一定で</a:t>
            </a:r>
            <a:r>
              <a:rPr lang="ja-JP" altLang="en-US" dirty="0" smtClean="0"/>
              <a:t>あることを確かめる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オブジェクト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" r="-56" b="-392"/>
          <a:stretch>
            <a:fillRect/>
          </a:stretch>
        </p:blipFill>
        <p:spPr bwMode="auto">
          <a:xfrm>
            <a:off x="2430836" y="3429000"/>
            <a:ext cx="4441825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7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１</a:t>
            </a:r>
            <a:r>
              <a:rPr kumimoji="1" lang="ja-JP" altLang="en-US" dirty="0" smtClean="0"/>
              <a:t>　結果</a:t>
            </a:r>
            <a:r>
              <a:rPr lang="ja-JP" altLang="en-US" dirty="0" smtClean="0"/>
              <a:t>（ボイル）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11560" y="5805264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kumimoji="1" lang="en-US" altLang="ja-JP" sz="24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/>
                        <a:ea typeface="Cambria Math"/>
                      </a:rPr>
                      <m:t>𝑎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kumimoji="1" lang="ja-JP" altLang="en-US" sz="24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sup>
                    </m:sSup>
                  </m:oMath>
                </a14:m>
                <a:r>
                  <a:rPr kumimoji="1" lang="en-US" altLang="ja-JP" sz="2400" dirty="0" smtClean="0"/>
                  <a:t>(y=V, x=P)</a:t>
                </a:r>
                <a:r>
                  <a:rPr lang="ja-JP" altLang="en-US" sz="2400" dirty="0" smtClean="0"/>
                  <a:t>を両対数グラフで表したとき、傾きは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/>
                      </a:rPr>
                      <m:t>𝛾</m:t>
                    </m:r>
                    <m:r>
                      <a:rPr lang="ja-JP" altLang="en-US" sz="2400" i="1">
                        <a:latin typeface="Cambria Math"/>
                      </a:rPr>
                      <m:t>であ</m:t>
                    </m:r>
                  </m:oMath>
                </a14:m>
                <a:r>
                  <a:rPr kumimoji="1" lang="ja-JP" altLang="en-US" sz="2400" dirty="0" smtClean="0"/>
                  <a:t>り、この実験では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latin typeface="Cambria Math"/>
                      </a:rPr>
                      <m:t>𝛾</m:t>
                    </m:r>
                    <m:r>
                      <a:rPr lang="en-US" altLang="ja-JP" sz="24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ja-JP" sz="2400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kumimoji="1" lang="ja-JP" altLang="en-US" sz="2400" dirty="0" smtClean="0"/>
                  <a:t>となった。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805264"/>
                <a:ext cx="8352928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094" t="-8759" b="-12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797942"/>
              </p:ext>
            </p:extLst>
          </p:nvPr>
        </p:nvGraphicFramePr>
        <p:xfrm>
          <a:off x="434428" y="1268760"/>
          <a:ext cx="824202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0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lang="ja-JP" altLang="en-US" dirty="0"/>
              <a:t>１</a:t>
            </a:r>
            <a:r>
              <a:rPr kumimoji="1" lang="ja-JP" altLang="en-US" dirty="0" smtClean="0"/>
              <a:t>　結果（シャルル）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39752" y="5969070"/>
            <a:ext cx="4740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体積がゼロになる温度：　</a:t>
            </a:r>
            <a:r>
              <a:rPr kumimoji="1" lang="en-US" altLang="ja-JP" sz="2400" dirty="0" smtClean="0"/>
              <a:t>-268.74</a:t>
            </a:r>
            <a:r>
              <a:rPr kumimoji="1" lang="ja-JP" altLang="en-US" sz="2400" dirty="0" smtClean="0"/>
              <a:t>℃</a:t>
            </a:r>
            <a:endParaRPr kumimoji="1" lang="ja-JP" altLang="en-US" sz="2400" dirty="0"/>
          </a:p>
        </p:txBody>
      </p:sp>
      <p:sp>
        <p:nvSpPr>
          <p:cNvPr id="7" name="テキスト ボックス 1"/>
          <p:cNvSpPr txBox="1"/>
          <p:nvPr/>
        </p:nvSpPr>
        <p:spPr>
          <a:xfrm>
            <a:off x="3676688" y="1628800"/>
            <a:ext cx="2066528" cy="57606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altLang="en-US" sz="2800" baseline="0" dirty="0" smtClean="0"/>
              <a:t>y = 0.2039x + 54.796</a:t>
            </a:r>
            <a:endParaRPr lang="en-US" altLang="en-US" sz="2800" dirty="0" smtClean="0"/>
          </a:p>
          <a:p>
            <a:endParaRPr lang="ja-JP" altLang="en-US" sz="1100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15343"/>
              </p:ext>
            </p:extLst>
          </p:nvPr>
        </p:nvGraphicFramePr>
        <p:xfrm>
          <a:off x="713508" y="1124073"/>
          <a:ext cx="7992888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32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実験２　結果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431169"/>
              </p:ext>
            </p:extLst>
          </p:nvPr>
        </p:nvGraphicFramePr>
        <p:xfrm>
          <a:off x="467544" y="1052736"/>
          <a:ext cx="822960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31840" y="5970868"/>
                <a:ext cx="286488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ja-JP" i="0" smtClean="0">
                              <a:latin typeface="Cambria Math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i="0" smtClean="0">
                              <a:latin typeface="Cambria Math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（"/>
                          <m:endChr m:val="）"/>
                          <m:ctrlPr>
                            <a:rPr kumimoji="1" lang="ja-JP" alt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/>
                            </a:rPr>
                            <m:t>グラフの傾き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=1150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970868"/>
                <a:ext cx="2864887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実験２　結果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69201"/>
              </p:ext>
            </p:extLst>
          </p:nvPr>
        </p:nvGraphicFramePr>
        <p:xfrm>
          <a:off x="467544" y="980728"/>
          <a:ext cx="822960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31840" y="5970868"/>
                <a:ext cx="286488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ja-JP" i="0" smtClean="0">
                              <a:latin typeface="Cambria Math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ja-JP" i="0" smtClean="0">
                              <a:latin typeface="Cambria Math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（"/>
                          <m:endChr m:val="）"/>
                          <m:ctrlPr>
                            <a:rPr kumimoji="1" lang="ja-JP" alt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ja-JP" altLang="en-US" i="1" smtClean="0">
                              <a:latin typeface="Cambria Math"/>
                            </a:rPr>
                            <m:t>グラフの傾き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=1600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970868"/>
                <a:ext cx="2864887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実験１　考察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ea"/>
                  <a:buAutoNum type="circleNumDbPlain"/>
                </a:pP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/>
                      </a:rPr>
                      <m:t>𝛾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≈−1 </m:t>
                    </m:r>
                  </m:oMath>
                </a14:m>
                <a:r>
                  <a:rPr kumimoji="1" lang="ja-JP" altLang="en-US" dirty="0" smtClean="0"/>
                  <a:t>より 圧力を</a:t>
                </a:r>
                <a:r>
                  <a:rPr kumimoji="1" lang="en-US" altLang="ja-JP" dirty="0" smtClean="0"/>
                  <a:t>P</a:t>
                </a:r>
                <a:r>
                  <a:rPr kumimoji="1" lang="ja-JP" altLang="en-US" dirty="0" smtClean="0"/>
                  <a:t>、体積を</a:t>
                </a:r>
                <a:r>
                  <a:rPr kumimoji="1" lang="en-US" altLang="ja-JP" dirty="0" smtClean="0"/>
                  <a:t>V</a:t>
                </a:r>
                <a:r>
                  <a:rPr kumimoji="1" lang="ja-JP" altLang="en-US" dirty="0" smtClean="0"/>
                  <a:t>とすると、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𝑃</m:t>
                        </m:r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𝑉</m:t>
                        </m:r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𝑘</m:t>
                    </m:r>
                    <m:r>
                      <a:rPr kumimoji="1" lang="en-US" altLang="ja-JP" b="0" i="1" smtClean="0">
                        <a:latin typeface="Cambria Math"/>
                      </a:rPr>
                      <m:t> (</m:t>
                    </m:r>
                    <m:r>
                      <a:rPr kumimoji="1" lang="en-US" altLang="ja-JP" b="0" i="1" smtClean="0">
                        <a:latin typeface="Cambria Math"/>
                      </a:rPr>
                      <m:t>𝑘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a:rPr kumimoji="1" lang="en-US" altLang="ja-JP" b="0" i="1" smtClean="0">
                        <a:latin typeface="Cambria Math"/>
                      </a:rPr>
                      <m:t>𝑐𝑜𝑛𝑠𝑡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となる。この式を整理すると、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/>
                      </a:rPr>
                      <m:t> </m:t>
                    </m:r>
                    <m:r>
                      <a:rPr kumimoji="1" lang="en-US" altLang="ja-JP" b="0" i="1" smtClean="0">
                        <a:latin typeface="Cambria Math"/>
                      </a:rPr>
                      <m:t>𝑃𝑉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を得る。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kumimoji="1" lang="ja-JP" altLang="en-US" dirty="0" smtClean="0"/>
                  <a:t>は定数より、</a:t>
                </a:r>
                <a:r>
                  <a:rPr kumimoji="1" lang="en-US" altLang="ja-JP" dirty="0" smtClean="0"/>
                  <a:t>PV</a:t>
                </a:r>
                <a:r>
                  <a:rPr kumimoji="1" lang="ja-JP" altLang="en-US" dirty="0" smtClean="0"/>
                  <a:t>は一定となった。</a:t>
                </a:r>
                <a:endParaRPr kumimoji="1" lang="en-US" altLang="ja-JP" dirty="0" smtClean="0"/>
              </a:p>
              <a:p>
                <a:pPr marL="514350" indent="-514350">
                  <a:buFont typeface="+mj-ea"/>
                  <a:buAutoNum type="circleNumDbPlain"/>
                </a:pPr>
                <a:r>
                  <a:rPr kumimoji="1" lang="ja-JP" altLang="en-US" dirty="0" smtClean="0"/>
                  <a:t>収集したデータをグラフにプロットした結果、直線的な並びが確認できた。近似直線を引いて補外すると、体積が０となる温度</a:t>
                </a:r>
                <a:r>
                  <a:rPr kumimoji="1" lang="en-US" altLang="ja-JP" dirty="0" smtClean="0"/>
                  <a:t>T</a:t>
                </a:r>
                <a:r>
                  <a:rPr kumimoji="1" lang="ja-JP" altLang="en-US" dirty="0" smtClean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−268.74</m:t>
                    </m:r>
                    <m:r>
                      <a:rPr kumimoji="1" lang="ja-JP" altLang="en-US" b="0" i="1" smtClean="0">
                        <a:latin typeface="Cambria Math"/>
                      </a:rPr>
                      <m:t>℃</m:t>
                    </m:r>
                  </m:oMath>
                </a14:m>
                <a:r>
                  <a:rPr kumimoji="1" lang="ja-JP" altLang="en-US" dirty="0" smtClean="0"/>
                  <a:t>であった。これは、絶対零度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ja-JP" i="1" dirty="0">
                        <a:latin typeface="Cambria Math"/>
                      </a:rPr>
                      <m:t> </m:t>
                    </m:r>
                    <m:r>
                      <a:rPr kumimoji="1" lang="ja-JP" altLang="en-US" i="1" dirty="0" smtClean="0">
                        <a:latin typeface="Cambria Math"/>
                      </a:rPr>
                      <m:t>（</m:t>
                    </m:r>
                    <m:r>
                      <a:rPr kumimoji="1" lang="en-US" altLang="ja-JP" b="0" i="1" dirty="0" smtClean="0">
                        <a:latin typeface="Cambria Math"/>
                      </a:rPr>
                      <m:t>−</m:t>
                    </m:r>
                    <m:r>
                      <a:rPr kumimoji="1" lang="en-US" altLang="ja-JP" i="1" dirty="0" smtClean="0">
                        <a:latin typeface="Cambria Math"/>
                      </a:rPr>
                      <m:t>273℃</m:t>
                    </m:r>
                    <m:r>
                      <a:rPr kumimoji="1" lang="ja-JP" altLang="en-US" i="1" dirty="0" smtClean="0">
                        <a:latin typeface="Cambria Math"/>
                      </a:rPr>
                      <m:t>）</m:t>
                    </m:r>
                  </m:oMath>
                </a14:m>
                <a:r>
                  <a:rPr kumimoji="1" lang="ja-JP" altLang="en-US" dirty="0" smtClean="0"/>
                  <a:t>と</a:t>
                </a:r>
                <a:r>
                  <a:rPr lang="ja-JP" altLang="en-US" dirty="0"/>
                  <a:t>比較する</a:t>
                </a:r>
                <a:r>
                  <a:rPr lang="ja-JP" altLang="en-US" dirty="0" smtClean="0"/>
                  <a:t>と、誤差は</a:t>
                </a:r>
                <a:r>
                  <a:rPr lang="en-US" altLang="ja-JP" dirty="0" smtClean="0"/>
                  <a:t>1.5%</a:t>
                </a:r>
                <a:r>
                  <a:rPr lang="ja-JP" altLang="en-US" dirty="0"/>
                  <a:t>となった</a:t>
                </a:r>
                <a:r>
                  <a:rPr lang="ja-JP" altLang="en-US" dirty="0" smtClean="0"/>
                  <a:t>。これは横軸の切片を調べるのに、プロットした点が離れすぎていることが原因と考えられるため、この誤差は妥当であると言える。</a:t>
                </a:r>
                <a:endParaRPr kumimoji="1" lang="en-US" altLang="ja-JP" dirty="0" smtClean="0"/>
              </a:p>
              <a:p>
                <a:pPr marL="514350" indent="-514350">
                  <a:buFont typeface="+mj-ea"/>
                  <a:buAutoNum type="circleNumDbPlain"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l="-1185" t="-3907" r="-12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2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757</Words>
  <Application>Microsoft Office PowerPoint</Application>
  <PresentationFormat>画面に合わせる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熱と気体分子の運動</vt:lpstr>
      <vt:lpstr>目的</vt:lpstr>
      <vt:lpstr>実験１</vt:lpstr>
      <vt:lpstr>実験２</vt:lpstr>
      <vt:lpstr>実験１　結果（ボイル）</vt:lpstr>
      <vt:lpstr>実験１　結果（シャルル）</vt:lpstr>
      <vt:lpstr>実験２　結果</vt:lpstr>
      <vt:lpstr>実験２　結果</vt:lpstr>
      <vt:lpstr>実験１　考察</vt:lpstr>
      <vt:lpstr>実験２　考察</vt:lpstr>
      <vt:lpstr>実験２　考察</vt:lpstr>
      <vt:lpstr>結論</vt:lpstr>
      <vt:lpstr>実験１データ</vt:lpstr>
      <vt:lpstr>実験１データ</vt:lpstr>
      <vt:lpstr>実験１データ</vt:lpstr>
      <vt:lpstr>実験２データ</vt:lpstr>
      <vt:lpstr>実験２データ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</dc:title>
  <dc:creator>waseda</dc:creator>
  <cp:lastModifiedBy>waseda</cp:lastModifiedBy>
  <cp:revision>23</cp:revision>
  <dcterms:created xsi:type="dcterms:W3CDTF">2015-10-06T07:33:24Z</dcterms:created>
  <dcterms:modified xsi:type="dcterms:W3CDTF">2015-10-10T08:00:01Z</dcterms:modified>
</cp:coreProperties>
</file>