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Righteous"/>
      <p:regular r:id="rId24"/>
    </p:embeddedFont>
    <p:embeddedFont>
      <p:font typeface="Oswald"/>
      <p:regular r:id="rId25"/>
      <p:bold r:id="rId26"/>
    </p:embeddedFont>
    <p:embeddedFont>
      <p:font typeface="Playfair Display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Righteous-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PlayfairDisplayBlack-boldItalic.fntdata"/><Relationship Id="rId27" Type="http://schemas.openxmlformats.org/officeDocument/2006/relationships/font" Target="fonts/PlayfairDisplay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ac3663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ac3663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b46283d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b46283d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Provides information on food edibility by analyzing the chemical components of the odor released by food.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Separate hardware can be used to wrap around, place on, hover over, or stab in the food item being tested</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Chemical makeup of the odor is read by external odor sensors built in the hardware and the data is sent to the app through bluetooth connection which will calculate edibility and estimate days til inedible depending on the type of food.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Removes the guesswork of deciding whether food has gone bad.</a:t>
            </a:r>
            <a:endParaRPr sz="1200">
              <a:solidFill>
                <a:schemeClr val="dk1"/>
              </a:solidFill>
              <a:latin typeface="Times New Roman"/>
              <a:ea typeface="Times New Roman"/>
              <a:cs typeface="Times New Roman"/>
              <a:sym typeface="Times New Roman"/>
            </a:endParaRPr>
          </a:p>
          <a:p>
            <a:pPr indent="-304800" lvl="0" marL="9144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Reduce food waste</a:t>
            </a:r>
            <a:endParaRPr sz="1200">
              <a:solidFill>
                <a:schemeClr val="dk1"/>
              </a:solidFill>
              <a:latin typeface="Times New Roman"/>
              <a:ea typeface="Times New Roman"/>
              <a:cs typeface="Times New Roman"/>
              <a:sym typeface="Times New Roman"/>
            </a:endParaRPr>
          </a:p>
          <a:p>
            <a:pPr indent="-304800" lvl="0" marL="9144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Increase food safety</a:t>
            </a:r>
            <a:endParaRPr sz="1200">
              <a:solidFill>
                <a:schemeClr val="dk1"/>
              </a:solidFill>
              <a:latin typeface="Times New Roman"/>
              <a:ea typeface="Times New Roman"/>
              <a:cs typeface="Times New Roman"/>
              <a:sym typeface="Times New Roman"/>
            </a:endParaRPr>
          </a:p>
          <a:p>
            <a:pPr indent="-304800" lvl="0" marL="9144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Reduce the emissions of greenhouse gasses.</a:t>
            </a:r>
            <a:endParaRPr sz="7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5ac3663a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5ac3663a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ac366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ac366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ac3663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ac3663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ac3663a5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ac3663a5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49a1f5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49a1f5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ac3663a5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ac3663a5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ac3663a5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ac3663a5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48" name="Google Shape;48;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49" name="Google Shape;49;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0320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5" name="Google Shape;45;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3.png"/><Relationship Id="rId10" Type="http://schemas.openxmlformats.org/officeDocument/2006/relationships/image" Target="../media/image26.png"/><Relationship Id="rId9"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20.jp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nvSpPr>
        <p:spPr>
          <a:xfrm>
            <a:off x="2357425" y="3777438"/>
            <a:ext cx="4745100" cy="1147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1200" u="sng">
                <a:solidFill>
                  <a:srgbClr val="FFFFFF"/>
                </a:solidFill>
                <a:latin typeface="Playfair Display"/>
                <a:ea typeface="Playfair Display"/>
                <a:cs typeface="Playfair Display"/>
                <a:sym typeface="Playfair Display"/>
              </a:rPr>
              <a:t>Group 27 members:</a:t>
            </a:r>
            <a:r>
              <a:rPr b="1" lang="en" sz="1100" u="sng">
                <a:solidFill>
                  <a:srgbClr val="FFFFFF"/>
                </a:solidFill>
                <a:latin typeface="Playfair Display"/>
                <a:ea typeface="Playfair Display"/>
                <a:cs typeface="Playfair Display"/>
                <a:sym typeface="Playfair Display"/>
              </a:rPr>
              <a:t> </a:t>
            </a:r>
            <a:r>
              <a:rPr lang="en" sz="1100">
                <a:solidFill>
                  <a:srgbClr val="FFFFFF"/>
                </a:solidFill>
                <a:latin typeface="Playfair Display"/>
                <a:ea typeface="Playfair Display"/>
                <a:cs typeface="Playfair Display"/>
                <a:sym typeface="Playfair Display"/>
              </a:rPr>
              <a:t>Wasay Ahmed (wahmed9), Christian Gutierrez (cgutie38), Jordan Nguyen (jtn3), Natalie Reyes (nreyes28)</a:t>
            </a:r>
            <a:endParaRPr sz="1300">
              <a:solidFill>
                <a:srgbClr val="FFFFFF"/>
              </a:solidFill>
              <a:latin typeface="Playfair Display"/>
              <a:ea typeface="Playfair Display"/>
              <a:cs typeface="Playfair Display"/>
              <a:sym typeface="Playfair Display"/>
            </a:endParaRPr>
          </a:p>
        </p:txBody>
      </p:sp>
      <p:sp>
        <p:nvSpPr>
          <p:cNvPr id="57" name="Google Shape;57;p13"/>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n">
                <a:latin typeface="Playfair Display Black"/>
                <a:ea typeface="Playfair Display Black"/>
                <a:cs typeface="Playfair Display Black"/>
                <a:sym typeface="Playfair Display Black"/>
              </a:rPr>
              <a:t>Fresh Food App</a:t>
            </a:r>
            <a:endParaRPr b="0">
              <a:latin typeface="Playfair Display Black"/>
              <a:ea typeface="Playfair Display Black"/>
              <a:cs typeface="Playfair Display Black"/>
              <a:sym typeface="Playfair Display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03205"/>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rotWithShape="1">
          <a:blip r:embed="rId3">
            <a:alphaModFix/>
          </a:blip>
          <a:srcRect b="4045" l="1987" r="1987" t="7033"/>
          <a:stretch/>
        </p:blipFill>
        <p:spPr>
          <a:xfrm>
            <a:off x="3082800" y="2044250"/>
            <a:ext cx="3072350" cy="1901416"/>
          </a:xfrm>
          <a:prstGeom prst="rect">
            <a:avLst/>
          </a:prstGeom>
          <a:noFill/>
          <a:ln>
            <a:noFill/>
          </a:ln>
        </p:spPr>
      </p:pic>
      <p:sp>
        <p:nvSpPr>
          <p:cNvPr id="141" name="Google Shape;141;p22"/>
          <p:cNvSpPr/>
          <p:nvPr/>
        </p:nvSpPr>
        <p:spPr>
          <a:xfrm>
            <a:off x="330550" y="338600"/>
            <a:ext cx="96600" cy="4498500"/>
          </a:xfrm>
          <a:prstGeom prst="roundRect">
            <a:avLst>
              <a:gd fmla="val 16667"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8754475" y="338600"/>
            <a:ext cx="96600" cy="4498500"/>
          </a:xfrm>
          <a:prstGeom prst="roundRect">
            <a:avLst>
              <a:gd fmla="val 16667"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570675" y="-3845200"/>
            <a:ext cx="96600" cy="8464200"/>
          </a:xfrm>
          <a:prstGeom prst="roundRect">
            <a:avLst>
              <a:gd fmla="val 16667"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rot="5400000">
            <a:off x="4514350" y="556700"/>
            <a:ext cx="96600" cy="8464200"/>
          </a:xfrm>
          <a:prstGeom prst="roundRect">
            <a:avLst>
              <a:gd fmla="val 16667" name="adj"/>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2329413" y="971150"/>
            <a:ext cx="4522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rgbClr val="FFFFFF"/>
                </a:solidFill>
                <a:latin typeface="Playfair Display Black"/>
                <a:ea typeface="Playfair Display Black"/>
                <a:cs typeface="Playfair Display Black"/>
                <a:sym typeface="Playfair Display Black"/>
              </a:rPr>
              <a:t>Thank You!</a:t>
            </a:r>
            <a:endParaRPr sz="4800">
              <a:solidFill>
                <a:srgbClr val="FFFFFF"/>
              </a:solidFill>
              <a:latin typeface="Playfair Display Black"/>
              <a:ea typeface="Playfair Display Black"/>
              <a:cs typeface="Playfair Display Black"/>
              <a:sym typeface="Playfair Display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98775" y="243550"/>
            <a:ext cx="4045200" cy="125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Righteous"/>
                <a:ea typeface="Righteous"/>
                <a:cs typeface="Righteous"/>
                <a:sym typeface="Righteous"/>
              </a:rPr>
              <a:t>Project Description</a:t>
            </a:r>
            <a:endParaRPr sz="3500">
              <a:latin typeface="Righteous"/>
              <a:ea typeface="Righteous"/>
              <a:cs typeface="Righteous"/>
              <a:sym typeface="Righteous"/>
            </a:endParaRPr>
          </a:p>
        </p:txBody>
      </p:sp>
      <p:sp>
        <p:nvSpPr>
          <p:cNvPr id="63" name="Google Shape;63;p14"/>
          <p:cNvSpPr txBox="1"/>
          <p:nvPr>
            <p:ph idx="1" type="subTitle"/>
          </p:nvPr>
        </p:nvSpPr>
        <p:spPr>
          <a:xfrm>
            <a:off x="0" y="1639950"/>
            <a:ext cx="4572000" cy="3397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Provides the user with information on food edibility</a:t>
            </a:r>
            <a:endParaRPr sz="13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Separate hardware is used to test food item</a:t>
            </a:r>
            <a:endParaRPr sz="13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Sensors built in the hardware will collect data on chemical odors read</a:t>
            </a:r>
            <a:endParaRPr sz="13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App will calculate edibility and estimate expiration from real time data sent by the sensors</a:t>
            </a:r>
            <a:endParaRPr sz="13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1150" lvl="0" marL="4572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Purpose: </a:t>
            </a:r>
            <a:endParaRPr sz="1300">
              <a:latin typeface="Times New Roman"/>
              <a:ea typeface="Times New Roman"/>
              <a:cs typeface="Times New Roman"/>
              <a:sym typeface="Times New Roman"/>
            </a:endParaRPr>
          </a:p>
          <a:p>
            <a:pPr indent="-311150" lvl="1" marL="914400" rtl="0" algn="just">
              <a:lnSpc>
                <a:spcPct val="10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Reduce food waste</a:t>
            </a:r>
            <a:endParaRPr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Increase food safety</a:t>
            </a:r>
            <a:endParaRPr sz="1300">
              <a:latin typeface="Times New Roman"/>
              <a:ea typeface="Times New Roman"/>
              <a:cs typeface="Times New Roman"/>
              <a:sym typeface="Times New Roman"/>
            </a:endParaRPr>
          </a:p>
          <a:p>
            <a:pPr indent="-311150" lvl="1" marL="914400" rtl="0" algn="just">
              <a:spcBef>
                <a:spcPts val="0"/>
              </a:spcBef>
              <a:spcAft>
                <a:spcPts val="0"/>
              </a:spcAft>
              <a:buSzPts val="1300"/>
              <a:buFont typeface="Times New Roman"/>
              <a:buChar char="○"/>
            </a:pPr>
            <a:r>
              <a:rPr lang="en" sz="1300">
                <a:latin typeface="Times New Roman"/>
                <a:ea typeface="Times New Roman"/>
                <a:cs typeface="Times New Roman"/>
                <a:sym typeface="Times New Roman"/>
              </a:rPr>
              <a:t>Reduce the emissions of greenhouse gasses.</a:t>
            </a:r>
            <a:endParaRPr sz="1300">
              <a:latin typeface="Times New Roman"/>
              <a:ea typeface="Times New Roman"/>
              <a:cs typeface="Times New Roman"/>
              <a:sym typeface="Times New Roman"/>
            </a:endParaRPr>
          </a:p>
          <a:p>
            <a:pPr indent="0" lvl="0" marL="1371600" rtl="0" algn="just">
              <a:lnSpc>
                <a:spcPct val="100000"/>
              </a:lnSpc>
              <a:spcBef>
                <a:spcPts val="0"/>
              </a:spcBef>
              <a:spcAft>
                <a:spcPts val="0"/>
              </a:spcAft>
              <a:buNone/>
            </a:pPr>
            <a:r>
              <a:t/>
            </a:r>
            <a:endParaRPr sz="1400"/>
          </a:p>
          <a:p>
            <a:pPr indent="0" lvl="0" marL="0" rtl="0" algn="ctr">
              <a:spcBef>
                <a:spcPts val="0"/>
              </a:spcBef>
              <a:spcAft>
                <a:spcPts val="0"/>
              </a:spcAft>
              <a:buNone/>
            </a:pPr>
            <a:r>
              <a:t/>
            </a:r>
            <a:endParaRPr sz="1400"/>
          </a:p>
        </p:txBody>
      </p:sp>
      <p:sp>
        <p:nvSpPr>
          <p:cNvPr id="64" name="Google Shape;64;p14"/>
          <p:cNvSpPr/>
          <p:nvPr/>
        </p:nvSpPr>
        <p:spPr>
          <a:xfrm>
            <a:off x="4984450" y="446200"/>
            <a:ext cx="2283000" cy="4377300"/>
          </a:xfrm>
          <a:prstGeom prst="roundRect">
            <a:avLst>
              <a:gd fmla="val 16667" name="adj"/>
            </a:avLst>
          </a:prstGeom>
          <a:solidFill>
            <a:srgbClr val="FFFFFF"/>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4"/>
          <p:cNvPicPr preferRelativeResize="0"/>
          <p:nvPr/>
        </p:nvPicPr>
        <p:blipFill rotWithShape="1">
          <a:blip r:embed="rId3">
            <a:alphaModFix/>
          </a:blip>
          <a:srcRect b="18563" l="62674" r="21825" t="25354"/>
          <a:stretch/>
        </p:blipFill>
        <p:spPr>
          <a:xfrm>
            <a:off x="5132288" y="612625"/>
            <a:ext cx="1987325" cy="4044449"/>
          </a:xfrm>
          <a:prstGeom prst="rect">
            <a:avLst/>
          </a:prstGeom>
          <a:noFill/>
          <a:ln>
            <a:noFill/>
          </a:ln>
        </p:spPr>
      </p:pic>
      <p:sp>
        <p:nvSpPr>
          <p:cNvPr id="66" name="Google Shape;66;p14"/>
          <p:cNvSpPr/>
          <p:nvPr/>
        </p:nvSpPr>
        <p:spPr>
          <a:xfrm>
            <a:off x="7482125" y="170200"/>
            <a:ext cx="1576500" cy="1406400"/>
          </a:xfrm>
          <a:prstGeom prst="cloudCallout">
            <a:avLst>
              <a:gd fmla="val -51408" name="adj1"/>
              <a:gd fmla="val 77873" name="adj2"/>
            </a:avLst>
          </a:prstGeom>
          <a:solidFill>
            <a:srgbClr val="FFFFFF"/>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a:blip r:embed="rId4">
            <a:alphaModFix/>
          </a:blip>
          <a:stretch>
            <a:fillRect/>
          </a:stretch>
        </p:blipFill>
        <p:spPr>
          <a:xfrm>
            <a:off x="7907925" y="326165"/>
            <a:ext cx="629475" cy="622285"/>
          </a:xfrm>
          <a:prstGeom prst="rect">
            <a:avLst/>
          </a:prstGeom>
          <a:noFill/>
          <a:ln>
            <a:noFill/>
          </a:ln>
        </p:spPr>
      </p:pic>
      <p:pic>
        <p:nvPicPr>
          <p:cNvPr id="68" name="Google Shape;68;p14"/>
          <p:cNvPicPr preferRelativeResize="0"/>
          <p:nvPr/>
        </p:nvPicPr>
        <p:blipFill>
          <a:blip r:embed="rId5">
            <a:alphaModFix/>
          </a:blip>
          <a:stretch>
            <a:fillRect/>
          </a:stretch>
        </p:blipFill>
        <p:spPr>
          <a:xfrm>
            <a:off x="7786925" y="871875"/>
            <a:ext cx="531350" cy="531412"/>
          </a:xfrm>
          <a:prstGeom prst="rect">
            <a:avLst/>
          </a:prstGeom>
          <a:noFill/>
          <a:ln>
            <a:noFill/>
          </a:ln>
        </p:spPr>
      </p:pic>
      <p:pic>
        <p:nvPicPr>
          <p:cNvPr id="69" name="Google Shape;69;p14"/>
          <p:cNvPicPr preferRelativeResize="0"/>
          <p:nvPr/>
        </p:nvPicPr>
        <p:blipFill>
          <a:blip r:embed="rId6">
            <a:alphaModFix/>
          </a:blip>
          <a:stretch>
            <a:fillRect/>
          </a:stretch>
        </p:blipFill>
        <p:spPr>
          <a:xfrm>
            <a:off x="8436400" y="799275"/>
            <a:ext cx="392625" cy="36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449900"/>
            <a:ext cx="4045200" cy="11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50">
                <a:latin typeface="Righteous"/>
                <a:ea typeface="Righteous"/>
                <a:cs typeface="Righteous"/>
                <a:sym typeface="Righteous"/>
              </a:rPr>
              <a:t>Use Case </a:t>
            </a:r>
            <a:endParaRPr sz="3050">
              <a:latin typeface="Righteous"/>
              <a:ea typeface="Righteous"/>
              <a:cs typeface="Righteous"/>
              <a:sym typeface="Righteous"/>
            </a:endParaRPr>
          </a:p>
          <a:p>
            <a:pPr indent="0" lvl="0" marL="0" rtl="0" algn="ctr">
              <a:spcBef>
                <a:spcPts val="0"/>
              </a:spcBef>
              <a:spcAft>
                <a:spcPts val="0"/>
              </a:spcAft>
              <a:buSzPts val="990"/>
              <a:buNone/>
            </a:pPr>
            <a:r>
              <a:rPr lang="en" sz="3050">
                <a:latin typeface="Righteous"/>
                <a:ea typeface="Righteous"/>
                <a:cs typeface="Righteous"/>
                <a:sym typeface="Righteous"/>
              </a:rPr>
              <a:t>Diagram</a:t>
            </a:r>
            <a:endParaRPr sz="3050">
              <a:latin typeface="Righteous"/>
              <a:ea typeface="Righteous"/>
              <a:cs typeface="Righteous"/>
              <a:sym typeface="Righteous"/>
            </a:endParaRPr>
          </a:p>
        </p:txBody>
      </p:sp>
      <p:sp>
        <p:nvSpPr>
          <p:cNvPr id="75" name="Google Shape;75;p15"/>
          <p:cNvSpPr txBox="1"/>
          <p:nvPr>
            <p:ph idx="1" type="subTitle"/>
          </p:nvPr>
        </p:nvSpPr>
        <p:spPr>
          <a:xfrm>
            <a:off x="265500" y="1559000"/>
            <a:ext cx="4045200" cy="2877000"/>
          </a:xfrm>
          <a:prstGeom prst="rect">
            <a:avLst/>
          </a:prstGeom>
        </p:spPr>
        <p:txBody>
          <a:bodyPr anchorCtr="0" anchor="t" bIns="91425" lIns="91425" spcFirstLastPara="1" rIns="91425" wrap="square" tIns="91425">
            <a:noAutofit/>
          </a:bodyPr>
          <a:lstStyle/>
          <a:p>
            <a:pPr indent="-304800" lvl="0" marL="457200" rtl="0" algn="l">
              <a:lnSpc>
                <a:spcPct val="70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Sensor setup: </a:t>
            </a:r>
            <a:r>
              <a:rPr lang="en" sz="1200">
                <a:latin typeface="Times New Roman"/>
                <a:ea typeface="Times New Roman"/>
                <a:cs typeface="Times New Roman"/>
                <a:sym typeface="Times New Roman"/>
              </a:rPr>
              <a:t>press “Sensor Setup” button, install sensors (test using Bluetooth or wifi), calibrate, </a:t>
            </a:r>
            <a:r>
              <a:rPr lang="en" sz="1200">
                <a:latin typeface="Times New Roman"/>
                <a:ea typeface="Times New Roman"/>
                <a:cs typeface="Times New Roman"/>
                <a:sym typeface="Times New Roman"/>
              </a:rPr>
              <a:t>press “Finish Setup” button.</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l">
              <a:lnSpc>
                <a:spcPct val="70000"/>
              </a:lnSpc>
              <a:spcBef>
                <a:spcPts val="0"/>
              </a:spcBef>
              <a:spcAft>
                <a:spcPts val="0"/>
              </a:spcAft>
              <a:buNone/>
            </a:pPr>
            <a:r>
              <a:t/>
            </a:r>
            <a:endParaRPr sz="500">
              <a:latin typeface="Times New Roman"/>
              <a:ea typeface="Times New Roman"/>
              <a:cs typeface="Times New Roman"/>
              <a:sym typeface="Times New Roman"/>
            </a:endParaRPr>
          </a:p>
          <a:p>
            <a:pPr indent="-304800" lvl="0" marL="457200" rtl="0" algn="l">
              <a:lnSpc>
                <a:spcPct val="70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Food setup:</a:t>
            </a:r>
            <a:r>
              <a:rPr lang="en" sz="1200">
                <a:latin typeface="Times New Roman"/>
                <a:ea typeface="Times New Roman"/>
                <a:cs typeface="Times New Roman"/>
                <a:sym typeface="Times New Roman"/>
              </a:rPr>
              <a:t> press “Food Setup” button, input food, place food near sensor, and press “Finish Setup” button.</a:t>
            </a:r>
            <a:endParaRPr sz="1200">
              <a:latin typeface="Times New Roman"/>
              <a:ea typeface="Times New Roman"/>
              <a:cs typeface="Times New Roman"/>
              <a:sym typeface="Times New Roman"/>
            </a:endParaRPr>
          </a:p>
          <a:p>
            <a:pPr indent="0" lvl="0" marL="457200" rtl="0" algn="l">
              <a:lnSpc>
                <a:spcPct val="70000"/>
              </a:lnSpc>
              <a:spcBef>
                <a:spcPts val="0"/>
              </a:spcBef>
              <a:spcAft>
                <a:spcPts val="0"/>
              </a:spcAft>
              <a:buNone/>
            </a:pPr>
            <a:r>
              <a:t/>
            </a:r>
            <a:endParaRPr sz="500">
              <a:latin typeface="Times New Roman"/>
              <a:ea typeface="Times New Roman"/>
              <a:cs typeface="Times New Roman"/>
              <a:sym typeface="Times New Roman"/>
            </a:endParaRPr>
          </a:p>
          <a:p>
            <a:pPr indent="-304800" lvl="0" marL="457200" rtl="0" algn="l">
              <a:lnSpc>
                <a:spcPct val="70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Sensor Monitoring:</a:t>
            </a:r>
            <a:r>
              <a:rPr lang="en" sz="1200">
                <a:latin typeface="Times New Roman"/>
                <a:ea typeface="Times New Roman"/>
                <a:cs typeface="Times New Roman"/>
                <a:sym typeface="Times New Roman"/>
              </a:rPr>
              <a:t> press “View Food Monitoring” for data predictions,  on date of expiration gives user a notification to dispose food, press “Stop Monitoring” once food is gone, new notification to start new Food Setup.</a:t>
            </a:r>
            <a:endParaRPr sz="1200">
              <a:latin typeface="Times New Roman"/>
              <a:ea typeface="Times New Roman"/>
              <a:cs typeface="Times New Roman"/>
              <a:sym typeface="Times New Roman"/>
            </a:endParaRPr>
          </a:p>
          <a:p>
            <a:pPr indent="0" lvl="0" marL="457200" rtl="0" algn="l">
              <a:lnSpc>
                <a:spcPct val="70000"/>
              </a:lnSpc>
              <a:spcBef>
                <a:spcPts val="0"/>
              </a:spcBef>
              <a:spcAft>
                <a:spcPts val="0"/>
              </a:spcAft>
              <a:buNone/>
            </a:pPr>
            <a:r>
              <a:t/>
            </a:r>
            <a:endParaRPr sz="500">
              <a:latin typeface="Times New Roman"/>
              <a:ea typeface="Times New Roman"/>
              <a:cs typeface="Times New Roman"/>
              <a:sym typeface="Times New Roman"/>
            </a:endParaRPr>
          </a:p>
          <a:p>
            <a:pPr indent="-304800" lvl="0" marL="457200" rtl="0" algn="l">
              <a:lnSpc>
                <a:spcPct val="70000"/>
              </a:lnSpc>
              <a:spcBef>
                <a:spcPts val="0"/>
              </a:spcBef>
              <a:spcAft>
                <a:spcPts val="0"/>
              </a:spcAft>
              <a:buSzPts val="1200"/>
              <a:buFont typeface="Times New Roman"/>
              <a:buAutoNum type="arabicPeriod"/>
            </a:pPr>
            <a:r>
              <a:rPr b="1" lang="en" sz="1200">
                <a:latin typeface="Times New Roman"/>
                <a:ea typeface="Times New Roman"/>
                <a:cs typeface="Times New Roman"/>
                <a:sym typeface="Times New Roman"/>
              </a:rPr>
              <a:t>Food Rating:</a:t>
            </a:r>
            <a:r>
              <a:rPr lang="en" sz="1200">
                <a:latin typeface="Times New Roman"/>
                <a:ea typeface="Times New Roman"/>
                <a:cs typeface="Times New Roman"/>
                <a:sym typeface="Times New Roman"/>
              </a:rPr>
              <a:t> User leaves review to supplier, finish by pressing “Submit Review”</a:t>
            </a:r>
            <a:endParaRPr sz="1200">
              <a:solidFill>
                <a:srgbClr val="202124"/>
              </a:solidFill>
              <a:latin typeface="Times New Roman"/>
              <a:ea typeface="Times New Roman"/>
              <a:cs typeface="Times New Roman"/>
              <a:sym typeface="Times New Roman"/>
            </a:endParaRPr>
          </a:p>
        </p:txBody>
      </p:sp>
      <p:sp>
        <p:nvSpPr>
          <p:cNvPr id="76" name="Google Shape;76;p15"/>
          <p:cNvSpPr txBox="1"/>
          <p:nvPr>
            <p:ph idx="4294967295" type="body"/>
          </p:nvPr>
        </p:nvSpPr>
        <p:spPr>
          <a:xfrm>
            <a:off x="4995975" y="4142850"/>
            <a:ext cx="3837000" cy="77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1200"/>
              </a:spcBef>
              <a:spcAft>
                <a:spcPts val="0"/>
              </a:spcAft>
              <a:buClr>
                <a:schemeClr val="dk2"/>
              </a:buClr>
              <a:buSzPts val="1100"/>
              <a:buFont typeface="Arial"/>
              <a:buNone/>
            </a:pPr>
            <a:r>
              <a:rPr i="1" lang="en" sz="1000">
                <a:solidFill>
                  <a:schemeClr val="lt1"/>
                </a:solidFill>
                <a:latin typeface="Times New Roman"/>
                <a:ea typeface="Times New Roman"/>
                <a:cs typeface="Times New Roman"/>
                <a:sym typeface="Times New Roman"/>
              </a:rPr>
              <a:t>Use Case diagram of Fresh Food App.</a:t>
            </a:r>
            <a:endParaRPr sz="1000">
              <a:solidFill>
                <a:schemeClr val="lt1"/>
              </a:solidFill>
              <a:latin typeface="Times New Roman"/>
              <a:ea typeface="Times New Roman"/>
              <a:cs typeface="Times New Roman"/>
              <a:sym typeface="Times New Roman"/>
            </a:endParaRPr>
          </a:p>
        </p:txBody>
      </p:sp>
      <p:sp>
        <p:nvSpPr>
          <p:cNvPr id="77" name="Google Shape;77;p15"/>
          <p:cNvSpPr/>
          <p:nvPr/>
        </p:nvSpPr>
        <p:spPr>
          <a:xfrm>
            <a:off x="4891875" y="778825"/>
            <a:ext cx="3941100" cy="3221100"/>
          </a:xfrm>
          <a:prstGeom prst="roundRect">
            <a:avLst>
              <a:gd fmla="val 16667" name="adj"/>
            </a:avLst>
          </a:prstGeom>
          <a:solidFill>
            <a:srgbClr val="FFFFFF"/>
          </a:solidFill>
          <a:ln cap="flat" cmpd="sng" w="1143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5"/>
          <p:cNvPicPr preferRelativeResize="0"/>
          <p:nvPr/>
        </p:nvPicPr>
        <p:blipFill>
          <a:blip r:embed="rId3">
            <a:alphaModFix/>
          </a:blip>
          <a:stretch>
            <a:fillRect/>
          </a:stretch>
        </p:blipFill>
        <p:spPr>
          <a:xfrm>
            <a:off x="5086150" y="1049763"/>
            <a:ext cx="3552550" cy="267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30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Righteous"/>
                <a:ea typeface="Righteous"/>
                <a:cs typeface="Righteous"/>
                <a:sym typeface="Righteous"/>
              </a:rPr>
              <a:t>Requirements</a:t>
            </a:r>
            <a:endParaRPr>
              <a:latin typeface="Righteous"/>
              <a:ea typeface="Righteous"/>
              <a:cs typeface="Righteous"/>
              <a:sym typeface="Righteous"/>
            </a:endParaRPr>
          </a:p>
        </p:txBody>
      </p:sp>
      <p:sp>
        <p:nvSpPr>
          <p:cNvPr id="84" name="Google Shape;84;p16"/>
          <p:cNvSpPr txBox="1"/>
          <p:nvPr>
            <p:ph idx="1" type="body"/>
          </p:nvPr>
        </p:nvSpPr>
        <p:spPr>
          <a:xfrm>
            <a:off x="311700" y="1492025"/>
            <a:ext cx="7678500" cy="3398100"/>
          </a:xfrm>
          <a:prstGeom prst="rect">
            <a:avLst/>
          </a:prstGeom>
        </p:spPr>
        <p:txBody>
          <a:bodyPr anchorCtr="0" anchor="t" bIns="91425" lIns="91425" spcFirstLastPara="1" rIns="91425" wrap="square" tIns="91425">
            <a:normAutofit lnSpcReduction="10000"/>
          </a:bodyPr>
          <a:lstStyle/>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All users must learn to navigate application and </a:t>
            </a:r>
            <a:r>
              <a:rPr lang="en" sz="1200">
                <a:latin typeface="Times New Roman"/>
                <a:ea typeface="Times New Roman"/>
                <a:cs typeface="Times New Roman"/>
                <a:sym typeface="Times New Roman"/>
              </a:rPr>
              <a:t>choose</a:t>
            </a:r>
            <a:r>
              <a:rPr lang="en" sz="1200">
                <a:latin typeface="Times New Roman"/>
                <a:ea typeface="Times New Roman"/>
                <a:cs typeface="Times New Roman"/>
                <a:sym typeface="Times New Roman"/>
              </a:rPr>
              <a:t> food to test.</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Transporter tests during transportation checking supply and reporting to supplier.</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Consumer and supplier can view food </a:t>
            </a:r>
            <a:r>
              <a:rPr lang="en" sz="1200">
                <a:latin typeface="Times New Roman"/>
                <a:ea typeface="Times New Roman"/>
                <a:cs typeface="Times New Roman"/>
                <a:sym typeface="Times New Roman"/>
              </a:rPr>
              <a:t>safety info, estimated expiration , and access rating system.</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Cloud database updated frequently for user and food item information.</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Will have option to translate into other languages but English will be the default.</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ADA Compliant.</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have all users sign terms and conditions that show our app is not liable for any damages that are caused by spoiled food not identified by the app.</a:t>
            </a:r>
            <a:endParaRPr sz="1200">
              <a:latin typeface="Times New Roman"/>
              <a:ea typeface="Times New Roman"/>
              <a:cs typeface="Times New Roman"/>
              <a:sym typeface="Times New Roman"/>
            </a:endParaRPr>
          </a:p>
          <a:p>
            <a:pPr indent="0" lvl="0" marL="457200" rtl="0" algn="l">
              <a:spcBef>
                <a:spcPts val="1200"/>
              </a:spcBef>
              <a:spcAft>
                <a:spcPts val="1200"/>
              </a:spcAft>
              <a:buNone/>
            </a:pPr>
            <a:r>
              <a:t/>
            </a:r>
            <a:endParaRPr sz="1100"/>
          </a:p>
        </p:txBody>
      </p:sp>
      <p:pic>
        <p:nvPicPr>
          <p:cNvPr id="85" name="Google Shape;85;p16"/>
          <p:cNvPicPr preferRelativeResize="0"/>
          <p:nvPr/>
        </p:nvPicPr>
        <p:blipFill>
          <a:blip r:embed="rId3">
            <a:alphaModFix/>
          </a:blip>
          <a:stretch>
            <a:fillRect/>
          </a:stretch>
        </p:blipFill>
        <p:spPr>
          <a:xfrm>
            <a:off x="6857175" y="1492025"/>
            <a:ext cx="1289276" cy="859500"/>
          </a:xfrm>
          <a:prstGeom prst="rect">
            <a:avLst/>
          </a:prstGeom>
          <a:noFill/>
          <a:ln>
            <a:noFill/>
          </a:ln>
        </p:spPr>
      </p:pic>
      <p:pic>
        <p:nvPicPr>
          <p:cNvPr id="86" name="Google Shape;86;p16"/>
          <p:cNvPicPr preferRelativeResize="0"/>
          <p:nvPr/>
        </p:nvPicPr>
        <p:blipFill>
          <a:blip r:embed="rId4">
            <a:alphaModFix/>
          </a:blip>
          <a:stretch>
            <a:fillRect/>
          </a:stretch>
        </p:blipFill>
        <p:spPr>
          <a:xfrm>
            <a:off x="7219525" y="127725"/>
            <a:ext cx="1718375" cy="1718375"/>
          </a:xfrm>
          <a:prstGeom prst="rect">
            <a:avLst/>
          </a:prstGeom>
          <a:noFill/>
          <a:ln>
            <a:noFill/>
          </a:ln>
        </p:spPr>
      </p:pic>
      <p:pic>
        <p:nvPicPr>
          <p:cNvPr id="87" name="Google Shape;87;p16"/>
          <p:cNvPicPr preferRelativeResize="0"/>
          <p:nvPr/>
        </p:nvPicPr>
        <p:blipFill>
          <a:blip r:embed="rId5">
            <a:alphaModFix/>
          </a:blip>
          <a:stretch>
            <a:fillRect/>
          </a:stretch>
        </p:blipFill>
        <p:spPr>
          <a:xfrm>
            <a:off x="6556100" y="632526"/>
            <a:ext cx="859499" cy="859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ighteous"/>
                <a:ea typeface="Righteous"/>
                <a:cs typeface="Righteous"/>
                <a:sym typeface="Righteous"/>
              </a:rPr>
              <a:t>Requirements</a:t>
            </a:r>
            <a:endParaRPr>
              <a:latin typeface="Righteous"/>
              <a:ea typeface="Righteous"/>
              <a:cs typeface="Righteous"/>
              <a:sym typeface="Righteous"/>
            </a:endParaRPr>
          </a:p>
        </p:txBody>
      </p:sp>
      <p:sp>
        <p:nvSpPr>
          <p:cNvPr id="93" name="Google Shape;93;p17"/>
          <p:cNvSpPr txBox="1"/>
          <p:nvPr>
            <p:ph idx="1" type="body"/>
          </p:nvPr>
        </p:nvSpPr>
        <p:spPr>
          <a:xfrm>
            <a:off x="311700" y="101772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Sensor Requirements</a:t>
            </a:r>
            <a:endParaRPr>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Different types of foods emit different gases when they begin to spoil.</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Sensors must accurately detect gases for predictions (Ammonia, Methane, and Sulphur).</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Sensors must measure environment conditions (Temperature and Humidity).</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Data Requirements for Predictions</a:t>
            </a:r>
            <a:endParaRPr>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Previous gas and environment measurements of spoiling food need to be collected.</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Real time measurements must then be compared with </a:t>
            </a:r>
            <a:r>
              <a:rPr lang="en" sz="1500">
                <a:latin typeface="Times New Roman"/>
                <a:ea typeface="Times New Roman"/>
                <a:cs typeface="Times New Roman"/>
                <a:sym typeface="Times New Roman"/>
              </a:rPr>
              <a:t>standardized</a:t>
            </a:r>
            <a:r>
              <a:rPr lang="en" sz="1500">
                <a:latin typeface="Times New Roman"/>
                <a:ea typeface="Times New Roman"/>
                <a:cs typeface="Times New Roman"/>
                <a:sym typeface="Times New Roman"/>
              </a:rPr>
              <a:t> data to </a:t>
            </a:r>
            <a:r>
              <a:rPr lang="en" sz="1500">
                <a:latin typeface="Times New Roman"/>
                <a:ea typeface="Times New Roman"/>
                <a:cs typeface="Times New Roman"/>
                <a:sym typeface="Times New Roman"/>
              </a:rPr>
              <a:t>make</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predictions.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Predictions should also be calculated </a:t>
            </a:r>
            <a:r>
              <a:rPr lang="en" sz="1500">
                <a:latin typeface="Times New Roman"/>
                <a:ea typeface="Times New Roman"/>
                <a:cs typeface="Times New Roman"/>
                <a:sym typeface="Times New Roman"/>
              </a:rPr>
              <a:t>with</a:t>
            </a:r>
            <a:r>
              <a:rPr lang="en" sz="1500">
                <a:latin typeface="Times New Roman"/>
                <a:ea typeface="Times New Roman"/>
                <a:cs typeface="Times New Roman"/>
                <a:sym typeface="Times New Roman"/>
              </a:rPr>
              <a:t> only real time data measurements.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950550" y="3539253"/>
            <a:ext cx="1267400" cy="1185500"/>
          </a:xfrm>
          <a:prstGeom prst="rect">
            <a:avLst/>
          </a:prstGeom>
          <a:noFill/>
          <a:ln>
            <a:noFill/>
          </a:ln>
        </p:spPr>
      </p:pic>
      <p:sp>
        <p:nvSpPr>
          <p:cNvPr id="95" name="Google Shape;95;p17"/>
          <p:cNvSpPr txBox="1"/>
          <p:nvPr/>
        </p:nvSpPr>
        <p:spPr>
          <a:xfrm>
            <a:off x="1151200" y="4636550"/>
            <a:ext cx="15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Methane</a:t>
            </a:r>
            <a:endParaRPr>
              <a:latin typeface="Playfair Display"/>
              <a:ea typeface="Playfair Display"/>
              <a:cs typeface="Playfair Display"/>
              <a:sym typeface="Playfair Display"/>
            </a:endParaRPr>
          </a:p>
        </p:txBody>
      </p:sp>
      <p:sp>
        <p:nvSpPr>
          <p:cNvPr id="96" name="Google Shape;96;p17"/>
          <p:cNvSpPr txBox="1"/>
          <p:nvPr/>
        </p:nvSpPr>
        <p:spPr>
          <a:xfrm>
            <a:off x="2460175" y="4636550"/>
            <a:ext cx="13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Sulfur Dioxide</a:t>
            </a:r>
            <a:endParaRPr>
              <a:latin typeface="Playfair Display"/>
              <a:ea typeface="Playfair Display"/>
              <a:cs typeface="Playfair Display"/>
              <a:sym typeface="Playfair Display"/>
            </a:endParaRPr>
          </a:p>
        </p:txBody>
      </p:sp>
      <p:pic>
        <p:nvPicPr>
          <p:cNvPr id="97" name="Google Shape;97;p17"/>
          <p:cNvPicPr preferRelativeResize="0"/>
          <p:nvPr/>
        </p:nvPicPr>
        <p:blipFill>
          <a:blip r:embed="rId4">
            <a:alphaModFix/>
          </a:blip>
          <a:stretch>
            <a:fillRect/>
          </a:stretch>
        </p:blipFill>
        <p:spPr>
          <a:xfrm>
            <a:off x="4329450" y="3785713"/>
            <a:ext cx="961900" cy="692575"/>
          </a:xfrm>
          <a:prstGeom prst="rect">
            <a:avLst/>
          </a:prstGeom>
          <a:noFill/>
          <a:ln>
            <a:noFill/>
          </a:ln>
        </p:spPr>
      </p:pic>
      <p:pic>
        <p:nvPicPr>
          <p:cNvPr id="98" name="Google Shape;98;p17"/>
          <p:cNvPicPr preferRelativeResize="0"/>
          <p:nvPr/>
        </p:nvPicPr>
        <p:blipFill>
          <a:blip r:embed="rId5">
            <a:alphaModFix/>
          </a:blip>
          <a:stretch>
            <a:fillRect/>
          </a:stretch>
        </p:blipFill>
        <p:spPr>
          <a:xfrm>
            <a:off x="2518575" y="3833646"/>
            <a:ext cx="1267401" cy="596721"/>
          </a:xfrm>
          <a:prstGeom prst="rect">
            <a:avLst/>
          </a:prstGeom>
          <a:noFill/>
          <a:ln>
            <a:noFill/>
          </a:ln>
        </p:spPr>
      </p:pic>
      <p:sp>
        <p:nvSpPr>
          <p:cNvPr id="99" name="Google Shape;99;p17"/>
          <p:cNvSpPr txBox="1"/>
          <p:nvPr/>
        </p:nvSpPr>
        <p:spPr>
          <a:xfrm>
            <a:off x="4329450" y="4636550"/>
            <a:ext cx="11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Ammonia</a:t>
            </a:r>
            <a:endParaRPr>
              <a:latin typeface="Playfair Display"/>
              <a:ea typeface="Playfair Display"/>
              <a:cs typeface="Playfair Display"/>
              <a:sym typeface="Playfair Display"/>
            </a:endParaRPr>
          </a:p>
        </p:txBody>
      </p:sp>
      <p:pic>
        <p:nvPicPr>
          <p:cNvPr id="100" name="Google Shape;100;p17"/>
          <p:cNvPicPr preferRelativeResize="0"/>
          <p:nvPr/>
        </p:nvPicPr>
        <p:blipFill>
          <a:blip r:embed="rId6">
            <a:alphaModFix/>
          </a:blip>
          <a:stretch>
            <a:fillRect/>
          </a:stretch>
        </p:blipFill>
        <p:spPr>
          <a:xfrm>
            <a:off x="5620238" y="3539250"/>
            <a:ext cx="3248025" cy="140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ighteous"/>
                <a:ea typeface="Righteous"/>
                <a:cs typeface="Righteous"/>
                <a:sym typeface="Righteous"/>
              </a:rPr>
              <a:t>UML</a:t>
            </a:r>
            <a:endParaRPr>
              <a:latin typeface="Righteous"/>
              <a:ea typeface="Righteous"/>
              <a:cs typeface="Righteous"/>
              <a:sym typeface="Righteous"/>
            </a:endParaRPr>
          </a:p>
        </p:txBody>
      </p:sp>
      <p:pic>
        <p:nvPicPr>
          <p:cNvPr id="106" name="Google Shape;106;p18"/>
          <p:cNvPicPr preferRelativeResize="0"/>
          <p:nvPr/>
        </p:nvPicPr>
        <p:blipFill>
          <a:blip r:embed="rId3">
            <a:alphaModFix/>
          </a:blip>
          <a:stretch>
            <a:fillRect/>
          </a:stretch>
        </p:blipFill>
        <p:spPr>
          <a:xfrm>
            <a:off x="1234950" y="640150"/>
            <a:ext cx="7210175" cy="418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7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latin typeface="Righteous"/>
                <a:ea typeface="Righteous"/>
                <a:cs typeface="Righteous"/>
                <a:sym typeface="Righteous"/>
              </a:rPr>
              <a:t>Sequence Diagrams</a:t>
            </a:r>
            <a:endParaRPr>
              <a:highlight>
                <a:schemeClr val="lt1"/>
              </a:highlight>
              <a:latin typeface="Righteous"/>
              <a:ea typeface="Righteous"/>
              <a:cs typeface="Righteous"/>
              <a:sym typeface="Righteous"/>
            </a:endParaRPr>
          </a:p>
        </p:txBody>
      </p:sp>
      <p:pic>
        <p:nvPicPr>
          <p:cNvPr id="112" name="Google Shape;112;p19"/>
          <p:cNvPicPr preferRelativeResize="0"/>
          <p:nvPr/>
        </p:nvPicPr>
        <p:blipFill rotWithShape="1">
          <a:blip r:embed="rId3">
            <a:alphaModFix/>
          </a:blip>
          <a:srcRect b="0" l="0" r="0" t="0"/>
          <a:stretch/>
        </p:blipFill>
        <p:spPr>
          <a:xfrm>
            <a:off x="1554400" y="568850"/>
            <a:ext cx="5289526" cy="1713375"/>
          </a:xfrm>
          <a:prstGeom prst="rect">
            <a:avLst/>
          </a:prstGeom>
          <a:noFill/>
          <a:ln>
            <a:noFill/>
          </a:ln>
        </p:spPr>
      </p:pic>
      <p:pic>
        <p:nvPicPr>
          <p:cNvPr id="113" name="Google Shape;113;p19"/>
          <p:cNvPicPr preferRelativeResize="0"/>
          <p:nvPr/>
        </p:nvPicPr>
        <p:blipFill>
          <a:blip r:embed="rId4">
            <a:alphaModFix/>
          </a:blip>
          <a:stretch>
            <a:fillRect/>
          </a:stretch>
        </p:blipFill>
        <p:spPr>
          <a:xfrm>
            <a:off x="1415250" y="2057125"/>
            <a:ext cx="5428673" cy="1713375"/>
          </a:xfrm>
          <a:prstGeom prst="rect">
            <a:avLst/>
          </a:prstGeom>
          <a:noFill/>
          <a:ln>
            <a:noFill/>
          </a:ln>
        </p:spPr>
      </p:pic>
      <p:pic>
        <p:nvPicPr>
          <p:cNvPr id="114" name="Google Shape;114;p19"/>
          <p:cNvPicPr preferRelativeResize="0"/>
          <p:nvPr/>
        </p:nvPicPr>
        <p:blipFill>
          <a:blip r:embed="rId5">
            <a:alphaModFix/>
          </a:blip>
          <a:stretch>
            <a:fillRect/>
          </a:stretch>
        </p:blipFill>
        <p:spPr>
          <a:xfrm>
            <a:off x="1607200" y="3644550"/>
            <a:ext cx="2365800" cy="14989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34475"/>
            <a:ext cx="372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ighteous"/>
                <a:ea typeface="Righteous"/>
                <a:cs typeface="Righteous"/>
                <a:sym typeface="Righteous"/>
              </a:rPr>
              <a:t>Design</a:t>
            </a:r>
            <a:endParaRPr>
              <a:latin typeface="Righteous"/>
              <a:ea typeface="Righteous"/>
              <a:cs typeface="Righteous"/>
              <a:sym typeface="Righteous"/>
            </a:endParaRPr>
          </a:p>
        </p:txBody>
      </p:sp>
      <p:sp>
        <p:nvSpPr>
          <p:cNvPr id="120" name="Google Shape;120;p20"/>
          <p:cNvSpPr txBox="1"/>
          <p:nvPr>
            <p:ph idx="1" type="body"/>
          </p:nvPr>
        </p:nvSpPr>
        <p:spPr>
          <a:xfrm>
            <a:off x="311700" y="3229175"/>
            <a:ext cx="8520600" cy="156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Arduinos with MQ series gas sensors for measurements. Send data over Bluetooth or WiFi.</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Python or Arduino C++ to </a:t>
            </a:r>
            <a:r>
              <a:rPr lang="en" sz="1600">
                <a:latin typeface="Times New Roman"/>
                <a:ea typeface="Times New Roman"/>
                <a:cs typeface="Times New Roman"/>
                <a:sym typeface="Times New Roman"/>
              </a:rPr>
              <a:t>retrieve</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data and calculate predictions. Send to database and app.</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Cloud database to store and easily access all data from any device.</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Android or iOS app with a nice UI to monitor their food. Should receive sensor data directly.</a:t>
            </a:r>
            <a:endParaRPr sz="1600">
              <a:latin typeface="Times New Roman"/>
              <a:ea typeface="Times New Roman"/>
              <a:cs typeface="Times New Roman"/>
              <a:sym typeface="Times New Roman"/>
            </a:endParaRPr>
          </a:p>
        </p:txBody>
      </p:sp>
      <p:pic>
        <p:nvPicPr>
          <p:cNvPr id="121" name="Google Shape;121;p20"/>
          <p:cNvPicPr preferRelativeResize="0"/>
          <p:nvPr/>
        </p:nvPicPr>
        <p:blipFill rotWithShape="1">
          <a:blip r:embed="rId3">
            <a:alphaModFix/>
          </a:blip>
          <a:srcRect b="5027" l="5032" r="4771" t="5027"/>
          <a:stretch/>
        </p:blipFill>
        <p:spPr>
          <a:xfrm>
            <a:off x="4032050" y="120675"/>
            <a:ext cx="3226375" cy="3108500"/>
          </a:xfrm>
          <a:prstGeom prst="rect">
            <a:avLst/>
          </a:prstGeom>
          <a:noFill/>
          <a:ln>
            <a:noFill/>
          </a:ln>
        </p:spPr>
      </p:pic>
      <p:pic>
        <p:nvPicPr>
          <p:cNvPr id="122" name="Google Shape;122;p20"/>
          <p:cNvPicPr preferRelativeResize="0"/>
          <p:nvPr/>
        </p:nvPicPr>
        <p:blipFill>
          <a:blip r:embed="rId4">
            <a:alphaModFix/>
          </a:blip>
          <a:stretch>
            <a:fillRect/>
          </a:stretch>
        </p:blipFill>
        <p:spPr>
          <a:xfrm>
            <a:off x="311700" y="1184875"/>
            <a:ext cx="3720351" cy="2044300"/>
          </a:xfrm>
          <a:prstGeom prst="rect">
            <a:avLst/>
          </a:prstGeom>
          <a:noFill/>
          <a:ln>
            <a:noFill/>
          </a:ln>
        </p:spPr>
      </p:pic>
      <p:pic>
        <p:nvPicPr>
          <p:cNvPr id="123" name="Google Shape;123;p20"/>
          <p:cNvPicPr preferRelativeResize="0"/>
          <p:nvPr/>
        </p:nvPicPr>
        <p:blipFill>
          <a:blip r:embed="rId5">
            <a:alphaModFix/>
          </a:blip>
          <a:stretch>
            <a:fillRect/>
          </a:stretch>
        </p:blipFill>
        <p:spPr>
          <a:xfrm>
            <a:off x="2967850" y="120675"/>
            <a:ext cx="1064201" cy="1064201"/>
          </a:xfrm>
          <a:prstGeom prst="rect">
            <a:avLst/>
          </a:prstGeom>
          <a:noFill/>
          <a:ln>
            <a:noFill/>
          </a:ln>
        </p:spPr>
      </p:pic>
      <p:pic>
        <p:nvPicPr>
          <p:cNvPr id="124" name="Google Shape;124;p20"/>
          <p:cNvPicPr preferRelativeResize="0"/>
          <p:nvPr/>
        </p:nvPicPr>
        <p:blipFill>
          <a:blip r:embed="rId6">
            <a:alphaModFix/>
          </a:blip>
          <a:stretch>
            <a:fillRect/>
          </a:stretch>
        </p:blipFill>
        <p:spPr>
          <a:xfrm>
            <a:off x="7481225" y="170012"/>
            <a:ext cx="1287400" cy="965522"/>
          </a:xfrm>
          <a:prstGeom prst="rect">
            <a:avLst/>
          </a:prstGeom>
          <a:noFill/>
          <a:ln>
            <a:noFill/>
          </a:ln>
        </p:spPr>
      </p:pic>
      <p:pic>
        <p:nvPicPr>
          <p:cNvPr id="125" name="Google Shape;125;p20"/>
          <p:cNvPicPr preferRelativeResize="0"/>
          <p:nvPr/>
        </p:nvPicPr>
        <p:blipFill rotWithShape="1">
          <a:blip r:embed="rId7">
            <a:alphaModFix/>
          </a:blip>
          <a:srcRect b="0" l="32337" r="31316" t="0"/>
          <a:stretch/>
        </p:blipFill>
        <p:spPr>
          <a:xfrm>
            <a:off x="7481226" y="2103863"/>
            <a:ext cx="467925" cy="858250"/>
          </a:xfrm>
          <a:prstGeom prst="rect">
            <a:avLst/>
          </a:prstGeom>
          <a:noFill/>
          <a:ln>
            <a:noFill/>
          </a:ln>
        </p:spPr>
      </p:pic>
      <p:pic>
        <p:nvPicPr>
          <p:cNvPr id="126" name="Google Shape;126;p20"/>
          <p:cNvPicPr preferRelativeResize="0"/>
          <p:nvPr/>
        </p:nvPicPr>
        <p:blipFill>
          <a:blip r:embed="rId8">
            <a:alphaModFix/>
          </a:blip>
          <a:stretch>
            <a:fillRect/>
          </a:stretch>
        </p:blipFill>
        <p:spPr>
          <a:xfrm>
            <a:off x="7398623" y="1135525"/>
            <a:ext cx="773325" cy="773325"/>
          </a:xfrm>
          <a:prstGeom prst="rect">
            <a:avLst/>
          </a:prstGeom>
          <a:noFill/>
          <a:ln>
            <a:noFill/>
          </a:ln>
        </p:spPr>
      </p:pic>
      <p:pic>
        <p:nvPicPr>
          <p:cNvPr id="127" name="Google Shape;127;p20"/>
          <p:cNvPicPr preferRelativeResize="0"/>
          <p:nvPr/>
        </p:nvPicPr>
        <p:blipFill>
          <a:blip r:embed="rId9">
            <a:alphaModFix/>
          </a:blip>
          <a:stretch>
            <a:fillRect/>
          </a:stretch>
        </p:blipFill>
        <p:spPr>
          <a:xfrm>
            <a:off x="8171950" y="2125563"/>
            <a:ext cx="814875" cy="814875"/>
          </a:xfrm>
          <a:prstGeom prst="rect">
            <a:avLst/>
          </a:prstGeom>
          <a:noFill/>
          <a:ln>
            <a:noFill/>
          </a:ln>
        </p:spPr>
      </p:pic>
      <p:pic>
        <p:nvPicPr>
          <p:cNvPr id="128" name="Google Shape;128;p20"/>
          <p:cNvPicPr preferRelativeResize="0"/>
          <p:nvPr/>
        </p:nvPicPr>
        <p:blipFill>
          <a:blip r:embed="rId10">
            <a:alphaModFix/>
          </a:blip>
          <a:stretch>
            <a:fillRect/>
          </a:stretch>
        </p:blipFill>
        <p:spPr>
          <a:xfrm>
            <a:off x="8235432" y="1135525"/>
            <a:ext cx="687918" cy="773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ighteous"/>
                <a:ea typeface="Righteous"/>
                <a:cs typeface="Righteous"/>
                <a:sym typeface="Righteous"/>
              </a:rPr>
              <a:t>Project Issues</a:t>
            </a:r>
            <a:endParaRPr>
              <a:latin typeface="Righteous"/>
              <a:ea typeface="Righteous"/>
              <a:cs typeface="Righteous"/>
              <a:sym typeface="Righteous"/>
            </a:endParaRPr>
          </a:p>
        </p:txBody>
      </p:sp>
      <p:sp>
        <p:nvSpPr>
          <p:cNvPr id="134" name="Google Shape;134;p21"/>
          <p:cNvSpPr txBox="1"/>
          <p:nvPr>
            <p:ph idx="1" type="body"/>
          </p:nvPr>
        </p:nvSpPr>
        <p:spPr>
          <a:xfrm>
            <a:off x="311700" y="101772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Arduino</a:t>
            </a:r>
            <a:endParaRPr>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Sending data over bluetooth from an arduino to an app might be difficult.</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Future developers should consider separate systems for arduino and app. </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Only share cloud database.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Container</a:t>
            </a:r>
            <a:endParaRPr>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Some g</a:t>
            </a:r>
            <a:r>
              <a:rPr lang="en" sz="1500">
                <a:latin typeface="Times New Roman"/>
                <a:ea typeface="Times New Roman"/>
                <a:cs typeface="Times New Roman"/>
                <a:sym typeface="Times New Roman"/>
              </a:rPr>
              <a:t>ases are lighter than air and rise to the top (Ammonia and Methane).</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Sensors in an open </a:t>
            </a:r>
            <a:r>
              <a:rPr lang="en" sz="1500">
                <a:latin typeface="Times New Roman"/>
                <a:ea typeface="Times New Roman"/>
                <a:cs typeface="Times New Roman"/>
                <a:sym typeface="Times New Roman"/>
              </a:rPr>
              <a:t>environment</a:t>
            </a:r>
            <a:r>
              <a:rPr lang="en" sz="1500">
                <a:latin typeface="Times New Roman"/>
                <a:ea typeface="Times New Roman"/>
                <a:cs typeface="Times New Roman"/>
                <a:sym typeface="Times New Roman"/>
              </a:rPr>
              <a:t> might not measure them accurately.</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Smaller enclosed containers should be considered and tested to </a:t>
            </a:r>
            <a:r>
              <a:rPr lang="en" sz="1500">
                <a:latin typeface="Times New Roman"/>
                <a:ea typeface="Times New Roman"/>
                <a:cs typeface="Times New Roman"/>
                <a:sym typeface="Times New Roman"/>
              </a:rPr>
              <a:t>standardize</a:t>
            </a:r>
            <a:r>
              <a:rPr lang="en" sz="1500">
                <a:latin typeface="Times New Roman"/>
                <a:ea typeface="Times New Roman"/>
                <a:cs typeface="Times New Roman"/>
                <a:sym typeface="Times New Roman"/>
              </a:rPr>
              <a:t> measurements.</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Buildups and escapes of gases must be factored in prediction calculations.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Types of Gas Emissions</a:t>
            </a:r>
            <a:endParaRPr>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Not all gases emitted are pure ammonia, sulphur, and methane.</a:t>
            </a:r>
            <a:endParaRPr sz="1500">
              <a:latin typeface="Times New Roman"/>
              <a:ea typeface="Times New Roman"/>
              <a:cs typeface="Times New Roman"/>
              <a:sym typeface="Times New Roman"/>
            </a:endParaRPr>
          </a:p>
          <a:p>
            <a:pPr indent="-323850" lvl="1" marL="914400" rtl="0" algn="l">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Sensors should be able to detect all necessary variants of gases emitted for accurate predictions.</a:t>
            </a:r>
            <a:endParaRPr sz="1500">
              <a:latin typeface="Times New Roman"/>
              <a:ea typeface="Times New Roman"/>
              <a:cs typeface="Times New Roman"/>
              <a:sym typeface="Times New Roman"/>
            </a:endParaRPr>
          </a:p>
        </p:txBody>
      </p:sp>
      <p:pic>
        <p:nvPicPr>
          <p:cNvPr id="135" name="Google Shape;135;p21"/>
          <p:cNvPicPr preferRelativeResize="0"/>
          <p:nvPr/>
        </p:nvPicPr>
        <p:blipFill>
          <a:blip r:embed="rId3">
            <a:alphaModFix/>
          </a:blip>
          <a:stretch>
            <a:fillRect/>
          </a:stretch>
        </p:blipFill>
        <p:spPr>
          <a:xfrm>
            <a:off x="7134662" y="340211"/>
            <a:ext cx="1490139" cy="78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274E13"/>
      </a:dk1>
      <a:lt1>
        <a:srgbClr val="FFFFFF"/>
      </a:lt1>
      <a:dk2>
        <a:srgbClr val="000000"/>
      </a:dk2>
      <a:lt2>
        <a:srgbClr val="D9D9D9"/>
      </a:lt2>
      <a:accent1>
        <a:srgbClr val="666666"/>
      </a:accent1>
      <a:accent2>
        <a:srgbClr val="483165"/>
      </a:accent2>
      <a:accent3>
        <a:srgbClr val="D9EAD3"/>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