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sldIdLst>
    <p:sldId id="256" r:id="rId2"/>
    <p:sldId id="262" r:id="rId3"/>
    <p:sldId id="257" r:id="rId4"/>
    <p:sldId id="258" r:id="rId5"/>
    <p:sldId id="259" r:id="rId6"/>
    <p:sldId id="276" r:id="rId7"/>
    <p:sldId id="277" r:id="rId8"/>
    <p:sldId id="265" r:id="rId9"/>
    <p:sldId id="266" r:id="rId10"/>
    <p:sldId id="268" r:id="rId11"/>
    <p:sldId id="269" r:id="rId12"/>
    <p:sldId id="270" r:id="rId13"/>
    <p:sldId id="271" r:id="rId14"/>
    <p:sldId id="272" r:id="rId15"/>
    <p:sldId id="273" r:id="rId16"/>
    <p:sldId id="282" r:id="rId17"/>
    <p:sldId id="283" r:id="rId18"/>
    <p:sldId id="284" r:id="rId19"/>
    <p:sldId id="280" r:id="rId20"/>
    <p:sldId id="281" r:id="rId21"/>
    <p:sldId id="285" r:id="rId22"/>
    <p:sldId id="286" r:id="rId23"/>
    <p:sldId id="287" r:id="rId24"/>
    <p:sldId id="289" r:id="rId25"/>
    <p:sldId id="288" r:id="rId26"/>
    <p:sldId id="278" r:id="rId27"/>
    <p:sldId id="275" r:id="rId28"/>
    <p:sldId id="26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11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96" d="100"/>
          <a:sy n="96" d="100"/>
        </p:scale>
        <p:origin x="168"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2"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dirty="0"/>
          </a:p>
        </p:txBody>
      </p:sp>
      <p:sp>
        <p:nvSpPr>
          <p:cNvPr id="1048653"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dirty="0"/>
          </a:p>
        </p:txBody>
      </p:sp>
      <p:sp>
        <p:nvSpPr>
          <p:cNvPr id="104865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55"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dirty="0"/>
          </a:p>
        </p:txBody>
      </p:sp>
      <p:sp>
        <p:nvSpPr>
          <p:cNvPr id="1048657"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dirty="0"/>
          </a:p>
        </p:txBody>
      </p:sp>
    </p:spTree>
    <p:extLst>
      <p:ext uri="{BB962C8B-B14F-4D97-AF65-F5344CB8AC3E}">
        <p14:creationId xmlns:p14="http://schemas.microsoft.com/office/powerpoint/2010/main" val="326771037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91"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1048592"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48593" name="Date Placeholder 3"/>
          <p:cNvSpPr>
            <a:spLocks noGrp="1"/>
          </p:cNvSpPr>
          <p:nvPr>
            <p:ph type="dt" sz="half" idx="10"/>
          </p:nvPr>
        </p:nvSpPr>
        <p:spPr/>
        <p:txBody>
          <a:bodyPr/>
          <a:lstStyle/>
          <a:p>
            <a:fld id="{48A87A34-81AB-432B-8DAE-1953F412C126}" type="datetimeFigureOut">
              <a:rPr lang="en-US" dirty="0"/>
              <a:t>5/23/2023</a:t>
            </a:fld>
            <a:endParaRPr lang="en-US" dirty="0"/>
          </a:p>
        </p:txBody>
      </p:sp>
      <p:sp>
        <p:nvSpPr>
          <p:cNvPr id="1048594" name="Footer Placeholder 4"/>
          <p:cNvSpPr>
            <a:spLocks noGrp="1"/>
          </p:cNvSpPr>
          <p:nvPr>
            <p:ph type="ftr" sz="quarter" idx="11"/>
          </p:nvPr>
        </p:nvSpPr>
        <p:spPr>
          <a:xfrm>
            <a:off x="1451579" y="329307"/>
            <a:ext cx="5626774" cy="309201"/>
          </a:xfrm>
        </p:spPr>
        <p:txBody>
          <a:bodyPr/>
          <a:lstStyle/>
          <a:p>
            <a:endParaRPr lang="en-US" dirty="0"/>
          </a:p>
        </p:txBody>
      </p:sp>
      <p:sp>
        <p:nvSpPr>
          <p:cNvPr id="1048595"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19" name="Title 1"/>
          <p:cNvSpPr>
            <a:spLocks noGrp="1"/>
          </p:cNvSpPr>
          <p:nvPr>
            <p:ph type="title"/>
          </p:nvPr>
        </p:nvSpPr>
        <p:spPr/>
        <p:txBody>
          <a:bodyPr/>
          <a:lstStyle/>
          <a:p>
            <a:r>
              <a:rPr lang="en-US"/>
              <a:t>Click to edit Master title style</a:t>
            </a:r>
            <a:endParaRPr lang="en-US" dirty="0"/>
          </a:p>
        </p:txBody>
      </p:sp>
      <p:sp>
        <p:nvSpPr>
          <p:cNvPr id="1048620"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21" name="Date Placeholder 3"/>
          <p:cNvSpPr>
            <a:spLocks noGrp="1"/>
          </p:cNvSpPr>
          <p:nvPr>
            <p:ph type="dt" sz="half" idx="10"/>
          </p:nvPr>
        </p:nvSpPr>
        <p:spPr/>
        <p:txBody>
          <a:bodyPr/>
          <a:lstStyle/>
          <a:p>
            <a:fld id="{48A87A34-81AB-432B-8DAE-1953F412C126}" type="datetimeFigureOut">
              <a:rPr lang="en-US" dirty="0"/>
              <a:t>5/23/2023</a:t>
            </a:fld>
            <a:endParaRPr lang="en-US" dirty="0"/>
          </a:p>
        </p:txBody>
      </p:sp>
      <p:sp>
        <p:nvSpPr>
          <p:cNvPr id="1048622" name="Footer Placeholder 4"/>
          <p:cNvSpPr>
            <a:spLocks noGrp="1"/>
          </p:cNvSpPr>
          <p:nvPr>
            <p:ph type="ftr" sz="quarter" idx="11"/>
          </p:nvPr>
        </p:nvSpPr>
        <p:spPr/>
        <p:txBody>
          <a:bodyPr/>
          <a:lstStyle/>
          <a:p>
            <a:endParaRPr lang="en-US" dirty="0"/>
          </a:p>
        </p:txBody>
      </p:sp>
      <p:sp>
        <p:nvSpPr>
          <p:cNvPr id="1048623"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06" name="Vertical Title 1"/>
          <p:cNvSpPr>
            <a:spLocks noGrp="1"/>
          </p:cNvSpPr>
          <p:nvPr>
            <p:ph type="title" orient="vert"/>
          </p:nvPr>
        </p:nvSpPr>
        <p:spPr>
          <a:xfrm>
            <a:off x="9127052" y="798973"/>
            <a:ext cx="1615742" cy="4659889"/>
          </a:xfrm>
        </p:spPr>
        <p:txBody>
          <a:bodyPr vert="eaVert"/>
          <a:lstStyle>
            <a:lvl1pPr algn="l"/>
          </a:lstStyle>
          <a:p>
            <a:r>
              <a:rPr lang="en-US"/>
              <a:t>Click to edit Master title style</a:t>
            </a:r>
            <a:endParaRPr lang="en-US" dirty="0"/>
          </a:p>
        </p:txBody>
      </p:sp>
      <p:sp>
        <p:nvSpPr>
          <p:cNvPr id="1048607"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08" name="Date Placeholder 3"/>
          <p:cNvSpPr>
            <a:spLocks noGrp="1"/>
          </p:cNvSpPr>
          <p:nvPr>
            <p:ph type="dt" sz="half" idx="10"/>
          </p:nvPr>
        </p:nvSpPr>
        <p:spPr/>
        <p:txBody>
          <a:bodyPr/>
          <a:lstStyle/>
          <a:p>
            <a:fld id="{48A87A34-81AB-432B-8DAE-1953F412C126}" type="datetimeFigureOut">
              <a:rPr lang="en-US" dirty="0"/>
              <a:t>5/23/2023</a:t>
            </a:fld>
            <a:endParaRPr lang="en-US" dirty="0"/>
          </a:p>
        </p:txBody>
      </p:sp>
      <p:sp>
        <p:nvSpPr>
          <p:cNvPr id="1048609" name="Footer Placeholder 4"/>
          <p:cNvSpPr>
            <a:spLocks noGrp="1"/>
          </p:cNvSpPr>
          <p:nvPr>
            <p:ph type="ftr" sz="quarter" idx="11"/>
          </p:nvPr>
        </p:nvSpPr>
        <p:spPr/>
        <p:txBody>
          <a:bodyPr/>
          <a:lstStyle/>
          <a:p>
            <a:endParaRPr lang="en-US" dirty="0"/>
          </a:p>
        </p:txBody>
      </p:sp>
      <p:sp>
        <p:nvSpPr>
          <p:cNvPr id="1048610"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2" name="Title 1"/>
          <p:cNvSpPr>
            <a:spLocks noGrp="1"/>
          </p:cNvSpPr>
          <p:nvPr>
            <p:ph type="title"/>
          </p:nvPr>
        </p:nvSpPr>
        <p:spPr/>
        <p:txBody>
          <a:bodyPr/>
          <a:lstStyle/>
          <a:p>
            <a:r>
              <a:rPr lang="en-US"/>
              <a:t>Click to edit Master title style</a:t>
            </a:r>
            <a:endParaRPr lang="en-US" dirty="0"/>
          </a:p>
        </p:txBody>
      </p:sp>
      <p:sp>
        <p:nvSpPr>
          <p:cNvPr id="104858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4" name="Date Placeholder 3"/>
          <p:cNvSpPr>
            <a:spLocks noGrp="1"/>
          </p:cNvSpPr>
          <p:nvPr>
            <p:ph type="dt" sz="half" idx="10"/>
          </p:nvPr>
        </p:nvSpPr>
        <p:spPr/>
        <p:txBody>
          <a:bodyPr/>
          <a:lstStyle/>
          <a:p>
            <a:fld id="{48A87A34-81AB-432B-8DAE-1953F412C126}" type="datetimeFigureOut">
              <a:rPr lang="en-US" dirty="0"/>
              <a:t>5/23/2023</a:t>
            </a:fld>
            <a:endParaRPr lang="en-US" dirty="0"/>
          </a:p>
        </p:txBody>
      </p:sp>
      <p:sp>
        <p:nvSpPr>
          <p:cNvPr id="1048585" name="Footer Placeholder 4"/>
          <p:cNvSpPr>
            <a:spLocks noGrp="1"/>
          </p:cNvSpPr>
          <p:nvPr>
            <p:ph type="ftr" sz="quarter" idx="11"/>
          </p:nvPr>
        </p:nvSpPr>
        <p:spPr/>
        <p:txBody>
          <a:bodyPr/>
          <a:lstStyle/>
          <a:p>
            <a:endParaRPr lang="en-US" dirty="0"/>
          </a:p>
        </p:txBody>
      </p:sp>
      <p:sp>
        <p:nvSpPr>
          <p:cNvPr id="104858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24"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1048625"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26" name="Date Placeholder 3"/>
          <p:cNvSpPr>
            <a:spLocks noGrp="1"/>
          </p:cNvSpPr>
          <p:nvPr>
            <p:ph type="dt" sz="half" idx="10"/>
          </p:nvPr>
        </p:nvSpPr>
        <p:spPr/>
        <p:txBody>
          <a:bodyPr/>
          <a:lstStyle/>
          <a:p>
            <a:fld id="{48A87A34-81AB-432B-8DAE-1953F412C126}" type="datetimeFigureOut">
              <a:rPr lang="en-US" dirty="0"/>
              <a:t>5/23/2023</a:t>
            </a:fld>
            <a:endParaRPr lang="en-US" dirty="0"/>
          </a:p>
        </p:txBody>
      </p:sp>
      <p:sp>
        <p:nvSpPr>
          <p:cNvPr id="1048627" name="Footer Placeholder 4"/>
          <p:cNvSpPr>
            <a:spLocks noGrp="1"/>
          </p:cNvSpPr>
          <p:nvPr>
            <p:ph type="ftr" sz="quarter" idx="11"/>
          </p:nvPr>
        </p:nvSpPr>
        <p:spPr/>
        <p:txBody>
          <a:bodyPr/>
          <a:lstStyle/>
          <a:p>
            <a:endParaRPr lang="en-US" dirty="0"/>
          </a:p>
        </p:txBody>
      </p:sp>
      <p:sp>
        <p:nvSpPr>
          <p:cNvPr id="1048628"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29"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1048630"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31"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32" name="Date Placeholder 4"/>
          <p:cNvSpPr>
            <a:spLocks noGrp="1"/>
          </p:cNvSpPr>
          <p:nvPr>
            <p:ph type="dt" sz="half" idx="10"/>
          </p:nvPr>
        </p:nvSpPr>
        <p:spPr/>
        <p:txBody>
          <a:bodyPr/>
          <a:lstStyle/>
          <a:p>
            <a:fld id="{48A87A34-81AB-432B-8DAE-1953F412C126}" type="datetimeFigureOut">
              <a:rPr lang="en-US" dirty="0"/>
              <a:t>5/23/2023</a:t>
            </a:fld>
            <a:endParaRPr lang="en-US" dirty="0"/>
          </a:p>
        </p:txBody>
      </p:sp>
      <p:sp>
        <p:nvSpPr>
          <p:cNvPr id="1048633" name="Footer Placeholder 5"/>
          <p:cNvSpPr>
            <a:spLocks noGrp="1"/>
          </p:cNvSpPr>
          <p:nvPr>
            <p:ph type="ftr" sz="quarter" idx="11"/>
          </p:nvPr>
        </p:nvSpPr>
        <p:spPr/>
        <p:txBody>
          <a:bodyPr/>
          <a:lstStyle/>
          <a:p>
            <a:endParaRPr lang="en-US" dirty="0"/>
          </a:p>
        </p:txBody>
      </p:sp>
      <p:sp>
        <p:nvSpPr>
          <p:cNvPr id="1048634"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35"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1048636"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37"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38"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39"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0" name="Date Placeholder 6"/>
          <p:cNvSpPr>
            <a:spLocks noGrp="1"/>
          </p:cNvSpPr>
          <p:nvPr>
            <p:ph type="dt" sz="half" idx="10"/>
          </p:nvPr>
        </p:nvSpPr>
        <p:spPr/>
        <p:txBody>
          <a:bodyPr/>
          <a:lstStyle/>
          <a:p>
            <a:fld id="{48A87A34-81AB-432B-8DAE-1953F412C126}" type="datetimeFigureOut">
              <a:rPr lang="en-US" dirty="0"/>
              <a:t>5/23/2023</a:t>
            </a:fld>
            <a:endParaRPr lang="en-US" dirty="0"/>
          </a:p>
        </p:txBody>
      </p:sp>
      <p:sp>
        <p:nvSpPr>
          <p:cNvPr id="1048641" name="Footer Placeholder 7"/>
          <p:cNvSpPr>
            <a:spLocks noGrp="1"/>
          </p:cNvSpPr>
          <p:nvPr>
            <p:ph type="ftr" sz="quarter" idx="11"/>
          </p:nvPr>
        </p:nvSpPr>
        <p:spPr/>
        <p:txBody>
          <a:bodyPr/>
          <a:lstStyle/>
          <a:p>
            <a:endParaRPr lang="en-US" dirty="0"/>
          </a:p>
        </p:txBody>
      </p:sp>
      <p:sp>
        <p:nvSpPr>
          <p:cNvPr id="1048642"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02" name="Title 1"/>
          <p:cNvSpPr>
            <a:spLocks noGrp="1"/>
          </p:cNvSpPr>
          <p:nvPr>
            <p:ph type="title"/>
          </p:nvPr>
        </p:nvSpPr>
        <p:spPr/>
        <p:txBody>
          <a:bodyPr/>
          <a:lstStyle/>
          <a:p>
            <a:r>
              <a:rPr lang="en-US"/>
              <a:t>Click to edit Master title style</a:t>
            </a:r>
            <a:endParaRPr lang="en-US" dirty="0"/>
          </a:p>
        </p:txBody>
      </p:sp>
      <p:sp>
        <p:nvSpPr>
          <p:cNvPr id="1048603" name="Date Placeholder 2"/>
          <p:cNvSpPr>
            <a:spLocks noGrp="1"/>
          </p:cNvSpPr>
          <p:nvPr>
            <p:ph type="dt" sz="half" idx="10"/>
          </p:nvPr>
        </p:nvSpPr>
        <p:spPr/>
        <p:txBody>
          <a:bodyPr/>
          <a:lstStyle/>
          <a:p>
            <a:fld id="{48A87A34-81AB-432B-8DAE-1953F412C126}" type="datetimeFigureOut">
              <a:rPr lang="en-US" dirty="0"/>
              <a:t>5/23/2023</a:t>
            </a:fld>
            <a:endParaRPr lang="en-US" dirty="0"/>
          </a:p>
        </p:txBody>
      </p:sp>
      <p:sp>
        <p:nvSpPr>
          <p:cNvPr id="1048604" name="Footer Placeholder 3"/>
          <p:cNvSpPr>
            <a:spLocks noGrp="1"/>
          </p:cNvSpPr>
          <p:nvPr>
            <p:ph type="ftr" sz="quarter" idx="11"/>
          </p:nvPr>
        </p:nvSpPr>
        <p:spPr/>
        <p:txBody>
          <a:bodyPr/>
          <a:lstStyle/>
          <a:p>
            <a:endParaRPr lang="en-US" dirty="0"/>
          </a:p>
        </p:txBody>
      </p:sp>
      <p:sp>
        <p:nvSpPr>
          <p:cNvPr id="104860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43" name="Date Placeholder 1"/>
          <p:cNvSpPr>
            <a:spLocks noGrp="1"/>
          </p:cNvSpPr>
          <p:nvPr>
            <p:ph type="dt" sz="half" idx="10"/>
          </p:nvPr>
        </p:nvSpPr>
        <p:spPr/>
        <p:txBody>
          <a:bodyPr/>
          <a:lstStyle/>
          <a:p>
            <a:fld id="{48A87A34-81AB-432B-8DAE-1953F412C126}" type="datetimeFigureOut">
              <a:rPr lang="en-US" dirty="0"/>
              <a:t>5/23/2023</a:t>
            </a:fld>
            <a:endParaRPr lang="en-US" dirty="0"/>
          </a:p>
        </p:txBody>
      </p:sp>
      <p:sp>
        <p:nvSpPr>
          <p:cNvPr id="1048644" name="Footer Placeholder 2"/>
          <p:cNvSpPr>
            <a:spLocks noGrp="1"/>
          </p:cNvSpPr>
          <p:nvPr>
            <p:ph type="ftr" sz="quarter" idx="11"/>
          </p:nvPr>
        </p:nvSpPr>
        <p:spPr/>
        <p:txBody>
          <a:bodyPr/>
          <a:lstStyle/>
          <a:p>
            <a:endParaRPr lang="en-US" dirty="0"/>
          </a:p>
        </p:txBody>
      </p:sp>
      <p:sp>
        <p:nvSpPr>
          <p:cNvPr id="1048645"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46"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1048647"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8"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49" name="Date Placeholder 4"/>
          <p:cNvSpPr>
            <a:spLocks noGrp="1"/>
          </p:cNvSpPr>
          <p:nvPr>
            <p:ph type="dt" sz="half" idx="10"/>
          </p:nvPr>
        </p:nvSpPr>
        <p:spPr/>
        <p:txBody>
          <a:bodyPr/>
          <a:lstStyle/>
          <a:p>
            <a:fld id="{48A87A34-81AB-432B-8DAE-1953F412C126}" type="datetimeFigureOut">
              <a:rPr lang="en-US" dirty="0"/>
              <a:t>5/23/2023</a:t>
            </a:fld>
            <a:endParaRPr lang="en-US" dirty="0"/>
          </a:p>
        </p:txBody>
      </p:sp>
      <p:sp>
        <p:nvSpPr>
          <p:cNvPr id="1048650" name="Footer Placeholder 5"/>
          <p:cNvSpPr>
            <a:spLocks noGrp="1"/>
          </p:cNvSpPr>
          <p:nvPr>
            <p:ph type="ftr" sz="quarter" idx="11"/>
          </p:nvPr>
        </p:nvSpPr>
        <p:spPr/>
        <p:txBody>
          <a:bodyPr/>
          <a:lstStyle/>
          <a:p>
            <a:endParaRPr lang="en-US" dirty="0"/>
          </a:p>
        </p:txBody>
      </p:sp>
      <p:sp>
        <p:nvSpPr>
          <p:cNvPr id="1048651"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28" name="Group 8"/>
          <p:cNvGrpSpPr/>
          <p:nvPr/>
        </p:nvGrpSpPr>
        <p:grpSpPr>
          <a:xfrm>
            <a:off x="7477387" y="482170"/>
            <a:ext cx="4074533" cy="5149101"/>
            <a:chOff x="7477387" y="482170"/>
            <a:chExt cx="4074533" cy="5149101"/>
          </a:xfrm>
        </p:grpSpPr>
        <p:sp>
          <p:nvSpPr>
            <p:cNvPr id="1048611"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048612"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1048613"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1048614"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dirty="0"/>
              <a:t>Click icon to add picture</a:t>
            </a:r>
          </a:p>
        </p:txBody>
      </p:sp>
      <p:sp>
        <p:nvSpPr>
          <p:cNvPr id="1048615"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16" name="Date Placeholder 4"/>
          <p:cNvSpPr>
            <a:spLocks noGrp="1"/>
          </p:cNvSpPr>
          <p:nvPr>
            <p:ph type="dt" sz="half" idx="10"/>
          </p:nvPr>
        </p:nvSpPr>
        <p:spPr>
          <a:xfrm>
            <a:off x="1447382" y="5469856"/>
            <a:ext cx="5527351" cy="320123"/>
          </a:xfrm>
        </p:spPr>
        <p:txBody>
          <a:bodyPr/>
          <a:lstStyle>
            <a:lvl1pPr algn="l"/>
          </a:lstStyle>
          <a:p>
            <a:fld id="{48A87A34-81AB-432B-8DAE-1953F412C126}" type="datetimeFigureOut">
              <a:rPr lang="en-US" dirty="0"/>
              <a:t>5/23/2023</a:t>
            </a:fld>
            <a:endParaRPr lang="en-US" dirty="0"/>
          </a:p>
        </p:txBody>
      </p:sp>
      <p:sp>
        <p:nvSpPr>
          <p:cNvPr id="1048617" name="Footer Placeholder 5"/>
          <p:cNvSpPr>
            <a:spLocks noGrp="1"/>
          </p:cNvSpPr>
          <p:nvPr>
            <p:ph type="ftr" sz="quarter" idx="11"/>
          </p:nvPr>
        </p:nvSpPr>
        <p:spPr>
          <a:xfrm>
            <a:off x="1447382" y="318640"/>
            <a:ext cx="5541004" cy="320931"/>
          </a:xfrm>
        </p:spPr>
        <p:txBody>
          <a:bodyPr/>
          <a:lstStyle/>
          <a:p>
            <a:endParaRPr lang="en-US" dirty="0"/>
          </a:p>
        </p:txBody>
      </p:sp>
      <p:sp>
        <p:nvSpPr>
          <p:cNvPr id="1048618"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577"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t>5/23/2023</a:t>
            </a:fld>
            <a:endParaRPr lang="en-US" dirty="0"/>
          </a:p>
        </p:txBody>
      </p:sp>
      <p:sp>
        <p:nvSpPr>
          <p:cNvPr id="1048579"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1048580"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t>‹#›</a:t>
            </a:fld>
            <a:endParaRPr lang="en-US" dirty="0"/>
          </a:p>
        </p:txBody>
      </p:sp>
      <p:sp>
        <p:nvSpPr>
          <p:cNvPr id="1048581"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097152" name="Picture 9"/>
          <p:cNvPicPr>
            <a:picLocks noChangeAspect="1"/>
          </p:cNvPicPr>
          <p:nvPr/>
        </p:nvPicPr>
        <p:blipFill rotWithShape="1">
          <a:blip r:embed="rId13"/>
          <a:srcRect t="1538" b="-1538"/>
          <a:stretch>
            <a:fillRect/>
          </a:stretch>
        </p:blipFill>
        <p:spPr>
          <a:xfrm>
            <a:off x="0" y="6129338"/>
            <a:ext cx="12192000" cy="742950"/>
          </a:xfrm>
          <a:prstGeom prst="rect">
            <a:avLst/>
          </a:prstGeom>
        </p:spPr>
      </p:pic>
      <p:cxnSp>
        <p:nvCxnSpPr>
          <p:cNvPr id="3145728" name="Straight Connector 11"/>
          <p:cNvCxnSpPr>
            <a:cxnSpLocks/>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 Id="rId4" Type="http://schemas.openxmlformats.org/officeDocument/2006/relationships/image" Target="../media/image15.jpg"/></Relationships>
</file>

<file path=ppt/slides/_rels/slide2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main.ayush.gov.in/"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ctrTitle"/>
          </p:nvPr>
        </p:nvSpPr>
        <p:spPr>
          <a:xfrm>
            <a:off x="1052804" y="793102"/>
            <a:ext cx="10086391" cy="2007242"/>
          </a:xfrm>
        </p:spPr>
        <p:txBody>
          <a:bodyPr>
            <a:normAutofit/>
          </a:bodyPr>
          <a:lstStyle/>
          <a:p>
            <a:r>
              <a:rPr lang="en-US" sz="4400" b="0" i="0" u="none" strike="noStrike" dirty="0">
                <a:effectLst/>
                <a:latin typeface="Times New Roman" pitchFamily="18" charset="0"/>
                <a:cs typeface="Times New Roman" pitchFamily="18" charset="0"/>
              </a:rPr>
              <a:t>App for Ayush Services Availability</a:t>
            </a:r>
            <a:br>
              <a:rPr lang="en-IN" sz="4400" dirty="0"/>
            </a:br>
            <a:r>
              <a:rPr lang="en-IN" sz="4400" dirty="0">
                <a:latin typeface="Algerian" panose="04020705040A02060702" pitchFamily="82" charset="0"/>
              </a:rPr>
              <a:t> </a:t>
            </a:r>
          </a:p>
        </p:txBody>
      </p:sp>
      <p:sp>
        <p:nvSpPr>
          <p:cNvPr id="1048597" name="Content Placeholder 2"/>
          <p:cNvSpPr txBox="1"/>
          <p:nvPr/>
        </p:nvSpPr>
        <p:spPr>
          <a:xfrm>
            <a:off x="1450392" y="3516481"/>
            <a:ext cx="9291215" cy="2371136"/>
          </a:xfrm>
          <a:prstGeom prst="rect">
            <a:avLst/>
          </a:prstGeom>
        </p:spPr>
        <p:txBody>
          <a:bodyPr vert="horz" lIns="91440" tIns="91440" rIns="91440" bIns="91440" rtlCol="0">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pPr algn="l"/>
            <a:r>
              <a:rPr lang="en-IN" dirty="0">
                <a:latin typeface="Times New Roman" pitchFamily="18" charset="0"/>
                <a:cs typeface="Times New Roman" pitchFamily="18" charset="0"/>
              </a:rPr>
              <a:t>Team members :                                                                      Guide :</a:t>
            </a:r>
          </a:p>
          <a:p>
            <a:pPr algn="l"/>
            <a:r>
              <a:rPr lang="en-IN" dirty="0">
                <a:latin typeface="Times New Roman" pitchFamily="18" charset="0"/>
                <a:cs typeface="Times New Roman" pitchFamily="18" charset="0"/>
              </a:rPr>
              <a:t>C. Rashmika             2451-19-737-003                                dr. H. Jayasree</a:t>
            </a:r>
          </a:p>
          <a:p>
            <a:pPr algn="l"/>
            <a:r>
              <a:rPr lang="en-IN" dirty="0">
                <a:latin typeface="Times New Roman" pitchFamily="18" charset="0"/>
                <a:cs typeface="Times New Roman" pitchFamily="18" charset="0"/>
              </a:rPr>
              <a:t>S. Sushma                  2451-19-737-303</a:t>
            </a:r>
          </a:p>
          <a:p>
            <a:pPr algn="l"/>
            <a:r>
              <a:rPr lang="en-IN" dirty="0">
                <a:latin typeface="Times New Roman" pitchFamily="18" charset="0"/>
                <a:cs typeface="Times New Roman" pitchFamily="18" charset="0"/>
              </a:rPr>
              <a:t>Sk. abdul  wasay   2451-19-737-304</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9586A-108E-1A7F-C660-F1D3FE8A624A}"/>
              </a:ext>
            </a:extLst>
          </p:cNvPr>
          <p:cNvSpPr>
            <a:spLocks noGrp="1"/>
          </p:cNvSpPr>
          <p:nvPr>
            <p:ph type="title"/>
          </p:nvPr>
        </p:nvSpPr>
        <p:spPr/>
        <p:txBody>
          <a:bodyPr/>
          <a:lstStyle/>
          <a:p>
            <a:pPr algn="l"/>
            <a:r>
              <a:rPr lang="en-IN" dirty="0">
                <a:latin typeface="Times New Roman" pitchFamily="18" charset="0"/>
                <a:cs typeface="Times New Roman" pitchFamily="18" charset="0"/>
              </a:rPr>
              <a:t>System Requirements</a:t>
            </a:r>
            <a:br>
              <a:rPr lang="en-IN" dirty="0"/>
            </a:br>
            <a:endParaRPr lang="en-IN" dirty="0"/>
          </a:p>
        </p:txBody>
      </p:sp>
      <p:sp>
        <p:nvSpPr>
          <p:cNvPr id="3" name="Content Placeholder 2">
            <a:extLst>
              <a:ext uri="{FF2B5EF4-FFF2-40B4-BE49-F238E27FC236}">
                <a16:creationId xmlns:a16="http://schemas.microsoft.com/office/drawing/2014/main" id="{9990CF0D-B33E-93AB-902C-84E7E11A801E}"/>
              </a:ext>
            </a:extLst>
          </p:cNvPr>
          <p:cNvSpPr>
            <a:spLocks noGrp="1"/>
          </p:cNvSpPr>
          <p:nvPr>
            <p:ph idx="1"/>
          </p:nvPr>
        </p:nvSpPr>
        <p:spPr/>
        <p:txBody>
          <a:bodyPr>
            <a:normAutofit fontScale="85000" lnSpcReduction="20000"/>
          </a:bodyPr>
          <a:lstStyle/>
          <a:p>
            <a:pPr marL="342900" indent="-342900">
              <a:buFont typeface="Arial" panose="020B0604020202020204" pitchFamily="34" charset="0"/>
              <a:buChar char="•"/>
            </a:pPr>
            <a:r>
              <a:rPr lang="en-IN" sz="3200" dirty="0">
                <a:latin typeface="Times New Roman" pitchFamily="18" charset="0"/>
                <a:cs typeface="Times New Roman" pitchFamily="18" charset="0"/>
              </a:rPr>
              <a:t>HARDWARE :</a:t>
            </a:r>
          </a:p>
          <a:p>
            <a:pPr marL="0" indent="0">
              <a:buNone/>
            </a:pPr>
            <a:r>
              <a:rPr lang="en-IN" dirty="0">
                <a:latin typeface="Times New Roman" pitchFamily="18" charset="0"/>
                <a:cs typeface="Times New Roman" pitchFamily="18" charset="0"/>
              </a:rPr>
              <a:t>   	      </a:t>
            </a:r>
            <a:r>
              <a:rPr lang="en-IN" sz="2000" dirty="0">
                <a:latin typeface="Times New Roman" pitchFamily="18" charset="0"/>
                <a:cs typeface="Times New Roman" pitchFamily="18" charset="0"/>
              </a:rPr>
              <a:t>Processor: Core i3</a:t>
            </a:r>
          </a:p>
          <a:p>
            <a:pPr marL="0" indent="0">
              <a:buNone/>
            </a:pPr>
            <a:r>
              <a:rPr lang="en-IN" sz="2000" dirty="0">
                <a:latin typeface="Times New Roman" pitchFamily="18" charset="0"/>
                <a:cs typeface="Times New Roman" pitchFamily="18" charset="0"/>
              </a:rPr>
              <a:t>    	      Hard disk: 250 GB</a:t>
            </a:r>
          </a:p>
          <a:p>
            <a:pPr marL="0" indent="0">
              <a:buNone/>
            </a:pPr>
            <a:r>
              <a:rPr lang="en-IN" sz="2000" dirty="0">
                <a:latin typeface="Times New Roman" pitchFamily="18" charset="0"/>
                <a:cs typeface="Times New Roman" pitchFamily="18" charset="0"/>
              </a:rPr>
              <a:t>    	      RAM: 8GB</a:t>
            </a:r>
          </a:p>
          <a:p>
            <a:pPr marL="342900" indent="-342900">
              <a:buFont typeface="Arial" panose="020B0604020202020204" pitchFamily="34" charset="0"/>
              <a:buChar char="•"/>
            </a:pPr>
            <a:r>
              <a:rPr lang="en-IN" sz="3200" dirty="0">
                <a:latin typeface="Times New Roman" pitchFamily="18" charset="0"/>
                <a:cs typeface="Times New Roman" pitchFamily="18" charset="0"/>
              </a:rPr>
              <a:t>SOFTWARE :</a:t>
            </a:r>
          </a:p>
          <a:p>
            <a:pPr marL="0" indent="0">
              <a:buNone/>
            </a:pPr>
            <a:r>
              <a:rPr lang="en-IN" dirty="0">
                <a:latin typeface="Times New Roman" pitchFamily="18" charset="0"/>
                <a:cs typeface="Times New Roman" pitchFamily="18" charset="0"/>
              </a:rPr>
              <a:t>                      </a:t>
            </a:r>
            <a:r>
              <a:rPr lang="en-IN" sz="2000" dirty="0">
                <a:latin typeface="Times New Roman" pitchFamily="18" charset="0"/>
                <a:cs typeface="Times New Roman" pitchFamily="18" charset="0"/>
              </a:rPr>
              <a:t>OPERATING SYSTEM: WINDOWS 10</a:t>
            </a:r>
          </a:p>
          <a:p>
            <a:pPr marL="0" indent="0">
              <a:buNone/>
            </a:pPr>
            <a:r>
              <a:rPr lang="en-IN" sz="2000" dirty="0">
                <a:latin typeface="Times New Roman" pitchFamily="18" charset="0"/>
                <a:cs typeface="Times New Roman" pitchFamily="18" charset="0"/>
              </a:rPr>
              <a:t>                      PROGRAMMING LANGUAGE: Java</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IDE : Android Studio.</a:t>
            </a:r>
            <a:endParaRPr lang="en-IN" sz="2000" dirty="0">
              <a:latin typeface="Times New Roman" pitchFamily="18" charset="0"/>
              <a:cs typeface="Times New Roman" pitchFamily="18" charset="0"/>
            </a:endParaRPr>
          </a:p>
          <a:p>
            <a:pPr marL="342900" indent="-342900">
              <a:buFont typeface="Courier New" panose="02070309020205020404" pitchFamily="49" charset="0"/>
              <a:buChar char="o"/>
            </a:pPr>
            <a:endParaRPr lang="en-IN" dirty="0"/>
          </a:p>
          <a:p>
            <a:pPr marL="0" indent="0">
              <a:buNone/>
            </a:pPr>
            <a:endParaRPr lang="en-IN" b="1" dirty="0"/>
          </a:p>
        </p:txBody>
      </p:sp>
    </p:spTree>
    <p:extLst>
      <p:ext uri="{BB962C8B-B14F-4D97-AF65-F5344CB8AC3E}">
        <p14:creationId xmlns:p14="http://schemas.microsoft.com/office/powerpoint/2010/main" val="368931169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17B04-C75F-7C4C-C80B-52910ABD29E5}"/>
              </a:ext>
            </a:extLst>
          </p:cNvPr>
          <p:cNvSpPr>
            <a:spLocks noGrp="1"/>
          </p:cNvSpPr>
          <p:nvPr>
            <p:ph type="title"/>
          </p:nvPr>
        </p:nvSpPr>
        <p:spPr>
          <a:xfrm>
            <a:off x="419878" y="1987421"/>
            <a:ext cx="3554963" cy="976976"/>
          </a:xfrm>
        </p:spPr>
        <p:txBody>
          <a:bodyPr anchor="b">
            <a:normAutofit/>
          </a:bodyPr>
          <a:lstStyle/>
          <a:p>
            <a:r>
              <a:rPr lang="en-IN" sz="3200" dirty="0">
                <a:latin typeface="Times New Roman" pitchFamily="18" charset="0"/>
                <a:cs typeface="Times New Roman" pitchFamily="18" charset="0"/>
              </a:rPr>
              <a:t>SYSTEM</a:t>
            </a:r>
            <a:r>
              <a:rPr lang="en-IN" dirty="0">
                <a:latin typeface="Times New Roman" pitchFamily="18" charset="0"/>
                <a:cs typeface="Times New Roman" pitchFamily="18" charset="0"/>
              </a:rPr>
              <a:t> </a:t>
            </a:r>
            <a:br>
              <a:rPr lang="en-IN" dirty="0">
                <a:latin typeface="Times New Roman" pitchFamily="18" charset="0"/>
                <a:cs typeface="Times New Roman" pitchFamily="18" charset="0"/>
              </a:rPr>
            </a:br>
            <a:r>
              <a:rPr lang="en-IN" sz="3200" dirty="0">
                <a:latin typeface="Times New Roman" pitchFamily="18" charset="0"/>
                <a:cs typeface="Times New Roman" pitchFamily="18" charset="0"/>
              </a:rPr>
              <a:t>ARCHITECTURE</a:t>
            </a:r>
          </a:p>
        </p:txBody>
      </p:sp>
      <p:pic>
        <p:nvPicPr>
          <p:cNvPr id="6" name="Content Placeholder 5" descr="Diagram&#10;&#10;Description automatically generated">
            <a:extLst>
              <a:ext uri="{FF2B5EF4-FFF2-40B4-BE49-F238E27FC236}">
                <a16:creationId xmlns:a16="http://schemas.microsoft.com/office/drawing/2014/main" id="{1D49A259-DA1A-4303-4673-F3AD45D504EF}"/>
              </a:ext>
            </a:extLst>
          </p:cNvPr>
          <p:cNvPicPr>
            <a:picLocks noGrp="1" noChangeAspect="1"/>
          </p:cNvPicPr>
          <p:nvPr>
            <p:ph idx="1"/>
          </p:nvPr>
        </p:nvPicPr>
        <p:blipFill>
          <a:blip r:embed="rId2"/>
          <a:stretch>
            <a:fillRect/>
          </a:stretch>
        </p:blipFill>
        <p:spPr>
          <a:xfrm>
            <a:off x="4189446" y="1066558"/>
            <a:ext cx="6553168" cy="4123221"/>
          </a:xfrm>
        </p:spPr>
      </p:pic>
    </p:spTree>
    <p:extLst>
      <p:ext uri="{BB962C8B-B14F-4D97-AF65-F5344CB8AC3E}">
        <p14:creationId xmlns:p14="http://schemas.microsoft.com/office/powerpoint/2010/main" val="427259388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E92F8-FACF-5A02-BCE9-66BC01823F3F}"/>
              </a:ext>
            </a:extLst>
          </p:cNvPr>
          <p:cNvSpPr>
            <a:spLocks noGrp="1"/>
          </p:cNvSpPr>
          <p:nvPr>
            <p:ph type="title"/>
          </p:nvPr>
        </p:nvSpPr>
        <p:spPr>
          <a:xfrm>
            <a:off x="4124020" y="198823"/>
            <a:ext cx="4274546" cy="1049235"/>
          </a:xfrm>
        </p:spPr>
        <p:txBody>
          <a:bodyPr/>
          <a:lstStyle/>
          <a:p>
            <a:pPr algn="l"/>
            <a:r>
              <a:rPr lang="en-IN" dirty="0">
                <a:latin typeface="Times New Roman" pitchFamily="18" charset="0"/>
                <a:cs typeface="Times New Roman" pitchFamily="18" charset="0"/>
              </a:rPr>
              <a:t>USE CASE DIAGRAM</a:t>
            </a:r>
            <a:br>
              <a:rPr lang="en-IN"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pic>
        <p:nvPicPr>
          <p:cNvPr id="5" name="Content Placeholder 4" descr="Diagram&#10;&#10;Description automatically generated"/>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49571" y="866692"/>
            <a:ext cx="9924840" cy="5792485"/>
          </a:xfrm>
          <a:prstGeom prst="rect">
            <a:avLst/>
          </a:prstGeom>
        </p:spPr>
      </p:pic>
    </p:spTree>
    <p:extLst>
      <p:ext uri="{BB962C8B-B14F-4D97-AF65-F5344CB8AC3E}">
        <p14:creationId xmlns:p14="http://schemas.microsoft.com/office/powerpoint/2010/main" val="279464929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79E3A-5CD7-A20B-AA14-9BDCF8B21FEC}"/>
              </a:ext>
            </a:extLst>
          </p:cNvPr>
          <p:cNvSpPr>
            <a:spLocks noGrp="1"/>
          </p:cNvSpPr>
          <p:nvPr>
            <p:ph type="title"/>
          </p:nvPr>
        </p:nvSpPr>
        <p:spPr>
          <a:xfrm>
            <a:off x="639333" y="1344738"/>
            <a:ext cx="4498929" cy="1008943"/>
          </a:xfrm>
        </p:spPr>
        <p:txBody>
          <a:bodyPr anchor="b">
            <a:normAutofit/>
          </a:bodyPr>
          <a:lstStyle/>
          <a:p>
            <a:r>
              <a:rPr lang="en-IN" sz="3200" dirty="0">
                <a:latin typeface="Times New Roman" pitchFamily="18" charset="0"/>
                <a:cs typeface="Times New Roman" pitchFamily="18" charset="0"/>
              </a:rPr>
              <a:t>Class </a:t>
            </a:r>
            <a:r>
              <a:rPr lang="en-IN" dirty="0">
                <a:latin typeface="Times New Roman" pitchFamily="18" charset="0"/>
                <a:cs typeface="Times New Roman" pitchFamily="18" charset="0"/>
              </a:rPr>
              <a:t> </a:t>
            </a:r>
            <a:r>
              <a:rPr lang="en-IN" sz="3200" dirty="0">
                <a:latin typeface="Times New Roman" pitchFamily="18" charset="0"/>
                <a:cs typeface="Times New Roman" pitchFamily="18" charset="0"/>
              </a:rPr>
              <a:t>Diagram</a:t>
            </a:r>
            <a:br>
              <a:rPr lang="en-IN"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IN"/>
          </a:p>
        </p:txBody>
      </p:sp>
      <p:pic>
        <p:nvPicPr>
          <p:cNvPr id="5" name="Picture 4" descr="Diagram&#10;&#10;Description automatically generated"/>
          <p:cNvPicPr/>
          <p:nvPr/>
        </p:nvPicPr>
        <p:blipFill>
          <a:blip r:embed="rId2">
            <a:extLst>
              <a:ext uri="{28A0092B-C50C-407E-A947-70E740481C1C}">
                <a14:useLocalDpi xmlns:a14="http://schemas.microsoft.com/office/drawing/2010/main" val="0"/>
              </a:ext>
            </a:extLst>
          </a:blip>
          <a:stretch>
            <a:fillRect/>
          </a:stretch>
        </p:blipFill>
        <p:spPr>
          <a:xfrm>
            <a:off x="4695568" y="667265"/>
            <a:ext cx="6672648" cy="5387546"/>
          </a:xfrm>
          <a:prstGeom prst="rect">
            <a:avLst/>
          </a:prstGeom>
        </p:spPr>
      </p:pic>
    </p:spTree>
    <p:extLst>
      <p:ext uri="{BB962C8B-B14F-4D97-AF65-F5344CB8AC3E}">
        <p14:creationId xmlns:p14="http://schemas.microsoft.com/office/powerpoint/2010/main" val="381968108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B0C0-8B94-7B29-65C0-D99D8CDB6343}"/>
              </a:ext>
            </a:extLst>
          </p:cNvPr>
          <p:cNvSpPr>
            <a:spLocks noGrp="1"/>
          </p:cNvSpPr>
          <p:nvPr>
            <p:ph type="title"/>
          </p:nvPr>
        </p:nvSpPr>
        <p:spPr>
          <a:xfrm>
            <a:off x="553278" y="2877257"/>
            <a:ext cx="4180877" cy="551743"/>
          </a:xfrm>
        </p:spPr>
        <p:txBody>
          <a:bodyPr anchor="b">
            <a:normAutofit/>
          </a:bodyPr>
          <a:lstStyle/>
          <a:p>
            <a:r>
              <a:rPr lang="en-IN" sz="3200" dirty="0">
                <a:latin typeface="Times New Roman" pitchFamily="18" charset="0"/>
                <a:cs typeface="Times New Roman" pitchFamily="18" charset="0"/>
              </a:rPr>
              <a:t>Activity Diagram</a:t>
            </a:r>
          </a:p>
        </p:txBody>
      </p:sp>
      <p:pic>
        <p:nvPicPr>
          <p:cNvPr id="5" name="Content Placeholder 4" descr="Diagram&#10;&#10;Description automatically generated"/>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214551" y="284206"/>
            <a:ext cx="5609967" cy="5807676"/>
          </a:xfrm>
          <a:prstGeom prst="rect">
            <a:avLst/>
          </a:prstGeom>
        </p:spPr>
      </p:pic>
    </p:spTree>
    <p:extLst>
      <p:ext uri="{BB962C8B-B14F-4D97-AF65-F5344CB8AC3E}">
        <p14:creationId xmlns:p14="http://schemas.microsoft.com/office/powerpoint/2010/main" val="346448671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F1BF-83E3-FB08-F5CE-D78FA6F8D418}"/>
              </a:ext>
            </a:extLst>
          </p:cNvPr>
          <p:cNvSpPr>
            <a:spLocks noGrp="1"/>
          </p:cNvSpPr>
          <p:nvPr>
            <p:ph type="title"/>
          </p:nvPr>
        </p:nvSpPr>
        <p:spPr>
          <a:xfrm>
            <a:off x="115568" y="2662358"/>
            <a:ext cx="4807042" cy="1159036"/>
          </a:xfrm>
        </p:spPr>
        <p:txBody>
          <a:bodyPr anchor="b">
            <a:normAutofit/>
          </a:bodyPr>
          <a:lstStyle/>
          <a:p>
            <a:r>
              <a:rPr lang="en-IN" sz="3200" dirty="0">
                <a:latin typeface="Times New Roman" pitchFamily="18" charset="0"/>
                <a:cs typeface="Times New Roman" pitchFamily="18" charset="0"/>
              </a:rPr>
              <a:t>Sequential Diagram</a:t>
            </a:r>
            <a:br>
              <a:rPr lang="en-IN" dirty="0"/>
            </a:br>
            <a:endParaRPr lang="en-IN" dirty="0"/>
          </a:p>
        </p:txBody>
      </p:sp>
      <p:pic>
        <p:nvPicPr>
          <p:cNvPr id="5" name="Picture 4" descr="Table&#10;&#10;Description automatically generated"/>
          <p:cNvPicPr/>
          <p:nvPr/>
        </p:nvPicPr>
        <p:blipFill>
          <a:blip r:embed="rId2">
            <a:extLst>
              <a:ext uri="{28A0092B-C50C-407E-A947-70E740481C1C}">
                <a14:useLocalDpi xmlns:a14="http://schemas.microsoft.com/office/drawing/2010/main" val="0"/>
              </a:ext>
            </a:extLst>
          </a:blip>
          <a:stretch>
            <a:fillRect/>
          </a:stretch>
        </p:blipFill>
        <p:spPr>
          <a:xfrm>
            <a:off x="4922610" y="321598"/>
            <a:ext cx="6956854" cy="6214804"/>
          </a:xfrm>
          <a:prstGeom prst="rect">
            <a:avLst/>
          </a:prstGeom>
        </p:spPr>
      </p:pic>
    </p:spTree>
    <p:extLst>
      <p:ext uri="{BB962C8B-B14F-4D97-AF65-F5344CB8AC3E}">
        <p14:creationId xmlns:p14="http://schemas.microsoft.com/office/powerpoint/2010/main" val="332903558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Modules</a:t>
            </a:r>
            <a:r>
              <a:rPr lang="en-US" dirty="0"/>
              <a:t> </a:t>
            </a:r>
            <a:endParaRPr lang="en-IN" dirty="0"/>
          </a:p>
        </p:txBody>
      </p:sp>
      <p:sp>
        <p:nvSpPr>
          <p:cNvPr id="3" name="Content Placeholder 2"/>
          <p:cNvSpPr>
            <a:spLocks noGrp="1"/>
          </p:cNvSpPr>
          <p:nvPr>
            <p:ph idx="1"/>
          </p:nvPr>
        </p:nvSpPr>
        <p:spPr>
          <a:xfrm>
            <a:off x="914401" y="2015732"/>
            <a:ext cx="9828394" cy="3730160"/>
          </a:xfrm>
        </p:spPr>
        <p:txBody>
          <a:bodyPr/>
          <a:lstStyle/>
          <a:p>
            <a:r>
              <a:rPr lang="en-US" dirty="0">
                <a:latin typeface="Times New Roman" pitchFamily="18" charset="0"/>
                <a:cs typeface="Times New Roman" pitchFamily="18" charset="0"/>
              </a:rPr>
              <a:t>Register</a:t>
            </a:r>
          </a:p>
          <a:p>
            <a:r>
              <a:rPr lang="en-US" dirty="0">
                <a:latin typeface="Times New Roman" pitchFamily="18" charset="0"/>
                <a:cs typeface="Times New Roman" pitchFamily="18" charset="0"/>
              </a:rPr>
              <a:t>Log In</a:t>
            </a:r>
          </a:p>
          <a:p>
            <a:r>
              <a:rPr lang="en-US" dirty="0">
                <a:latin typeface="Times New Roman" pitchFamily="18" charset="0"/>
                <a:cs typeface="Times New Roman" pitchFamily="18" charset="0"/>
              </a:rPr>
              <a:t>Add Hospital</a:t>
            </a:r>
          </a:p>
          <a:p>
            <a:r>
              <a:rPr lang="en-US" dirty="0">
                <a:latin typeface="Times New Roman" pitchFamily="18" charset="0"/>
                <a:cs typeface="Times New Roman" pitchFamily="18" charset="0"/>
              </a:rPr>
              <a:t>View Hospital</a:t>
            </a:r>
          </a:p>
          <a:p>
            <a:r>
              <a:rPr lang="en-US" dirty="0">
                <a:latin typeface="Times New Roman" pitchFamily="18" charset="0"/>
                <a:cs typeface="Times New Roman" pitchFamily="18" charset="0"/>
              </a:rPr>
              <a:t>Search Hospital</a:t>
            </a:r>
          </a:p>
          <a:p>
            <a:r>
              <a:rPr lang="en-US" dirty="0">
                <a:latin typeface="Times New Roman" pitchFamily="18" charset="0"/>
                <a:cs typeface="Times New Roman" pitchFamily="18" charset="0"/>
              </a:rPr>
              <a:t>Nearby Hospital</a:t>
            </a:r>
          </a:p>
          <a:p>
            <a:r>
              <a:rPr lang="en-US" dirty="0">
                <a:latin typeface="Times New Roman" pitchFamily="18" charset="0"/>
                <a:cs typeface="Times New Roman" pitchFamily="18" charset="0"/>
              </a:rPr>
              <a:t>Log Out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194974346"/>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9795" y="334961"/>
            <a:ext cx="9291215" cy="1049235"/>
          </a:xfrm>
        </p:spPr>
        <p:txBody>
          <a:bodyPr/>
          <a:lstStyle/>
          <a:p>
            <a:r>
              <a:rPr lang="en-US" dirty="0">
                <a:latin typeface="Times New Roman" pitchFamily="18" charset="0"/>
                <a:cs typeface="Times New Roman" pitchFamily="18" charset="0"/>
              </a:rPr>
              <a:t>Module split-up</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556054" y="1422607"/>
            <a:ext cx="11417642" cy="5138831"/>
          </a:xfrm>
        </p:spPr>
        <p:txBody>
          <a:bodyPr>
            <a:normAutofit fontScale="25000" lnSpcReduction="20000"/>
          </a:bodyPr>
          <a:lstStyle/>
          <a:p>
            <a:pPr lvl="0"/>
            <a:r>
              <a:rPr lang="en-US" sz="6400" b="1" dirty="0">
                <a:latin typeface="Times New Roman" pitchFamily="18" charset="0"/>
                <a:cs typeface="Times New Roman" pitchFamily="18" charset="0"/>
              </a:rPr>
              <a:t>REGISTER:</a:t>
            </a:r>
          </a:p>
          <a:p>
            <a:pPr marL="0" lvl="0" indent="0" algn="just">
              <a:buNone/>
            </a:pPr>
            <a:r>
              <a:rPr lang="en-US" sz="7200" dirty="0">
                <a:latin typeface="Times New Roman" pitchFamily="18" charset="0"/>
                <a:cs typeface="Times New Roman" pitchFamily="18" charset="0"/>
              </a:rPr>
              <a:t>           User should register themselves by providing their details. They need to provide name, username, password, email(optional), mobile. Then an otp is sent to the user's phone using which they can complete their registration</a:t>
            </a:r>
            <a:r>
              <a:rPr lang="en-US" sz="6400" dirty="0">
                <a:latin typeface="Times New Roman" pitchFamily="18" charset="0"/>
                <a:cs typeface="Times New Roman" pitchFamily="18" charset="0"/>
              </a:rPr>
              <a:t>.</a:t>
            </a:r>
            <a:endParaRPr lang="en-IN" sz="6400" dirty="0">
              <a:latin typeface="Times New Roman" pitchFamily="18" charset="0"/>
              <a:cs typeface="Times New Roman" pitchFamily="18" charset="0"/>
            </a:endParaRPr>
          </a:p>
          <a:p>
            <a:pPr lvl="0" algn="just"/>
            <a:r>
              <a:rPr lang="en-US" sz="6400" b="1" dirty="0">
                <a:latin typeface="Times New Roman" pitchFamily="18" charset="0"/>
                <a:cs typeface="Times New Roman" pitchFamily="18" charset="0"/>
              </a:rPr>
              <a:t>LOG IN:</a:t>
            </a:r>
            <a:endParaRPr lang="en-IN" sz="6400" b="1" dirty="0">
              <a:latin typeface="Times New Roman" pitchFamily="18" charset="0"/>
              <a:cs typeface="Times New Roman" pitchFamily="18" charset="0"/>
            </a:endParaRPr>
          </a:p>
          <a:p>
            <a:pPr marL="0" lvl="0" indent="0" algn="just">
              <a:buNone/>
            </a:pPr>
            <a:r>
              <a:rPr lang="en-US" sz="7200" dirty="0">
                <a:latin typeface="Times New Roman" pitchFamily="18" charset="0"/>
                <a:cs typeface="Times New Roman" pitchFamily="18" charset="0"/>
              </a:rPr>
              <a:t>            The user is required to log in to the application to view nearby hospitals or search hospitals based on their preference. Both admin and user have a common login page based on their role. To log in, both admin and user needs to enter their username and password. If the provided credentials are correct, the user will be logged in, and further operations can be performed. If not the page informs that the credentials are invalid.</a:t>
            </a:r>
            <a:endParaRPr lang="en-IN" sz="7200" dirty="0">
              <a:latin typeface="Times New Roman" pitchFamily="18" charset="0"/>
              <a:cs typeface="Times New Roman" pitchFamily="18" charset="0"/>
            </a:endParaRPr>
          </a:p>
          <a:p>
            <a:pPr lvl="0"/>
            <a:r>
              <a:rPr lang="en-US" sz="6400" b="1" dirty="0">
                <a:latin typeface="Times New Roman" pitchFamily="18" charset="0"/>
                <a:cs typeface="Times New Roman" pitchFamily="18" charset="0"/>
              </a:rPr>
              <a:t>ADD HOSPITAL:</a:t>
            </a:r>
            <a:endParaRPr lang="en-IN" sz="6400" b="1" dirty="0">
              <a:latin typeface="Times New Roman" pitchFamily="18" charset="0"/>
              <a:cs typeface="Times New Roman" pitchFamily="18" charset="0"/>
            </a:endParaRPr>
          </a:p>
          <a:p>
            <a:pPr marL="0" indent="0" algn="just">
              <a:buNone/>
            </a:pPr>
            <a:r>
              <a:rPr lang="en-US" sz="7200" dirty="0">
                <a:latin typeface="Times New Roman" pitchFamily="18" charset="0"/>
                <a:cs typeface="Times New Roman" pitchFamily="18" charset="0"/>
              </a:rPr>
              <a:t>             Admin can add a hospital by providing hospital's details. These details include hospital name, location (here the latitude and longitude coordinates should be given), description, visiting hours, website link, hospital email, hospital mobile, type of service and image(optional). If all the fields are provided it will be successfully registered. If not, it informs admin to enter valid data.</a:t>
            </a:r>
            <a:r>
              <a:rPr lang="en-US" sz="6400" dirty="0">
                <a:latin typeface="Times New Roman" pitchFamily="18" charset="0"/>
                <a:cs typeface="Times New Roman" pitchFamily="18" charset="0"/>
              </a:rPr>
              <a:t> </a:t>
            </a:r>
          </a:p>
          <a:p>
            <a:pPr lvl="0"/>
            <a:endParaRPr lang="en-US" sz="6600" b="1" dirty="0">
              <a:latin typeface="Times New Roman" pitchFamily="18" charset="0"/>
              <a:cs typeface="Times New Roman" pitchFamily="18" charset="0"/>
            </a:endParaRPr>
          </a:p>
          <a:p>
            <a:pPr lvl="0"/>
            <a:endParaRPr lang="en-US" sz="6600" b="1" dirty="0">
              <a:latin typeface="Times New Roman" pitchFamily="18" charset="0"/>
              <a:cs typeface="Times New Roman" pitchFamily="18" charset="0"/>
            </a:endParaRPr>
          </a:p>
          <a:p>
            <a:pPr lvl="0"/>
            <a:endParaRPr lang="en-US" sz="6600" b="1" dirty="0">
              <a:latin typeface="Times New Roman" pitchFamily="18" charset="0"/>
              <a:cs typeface="Times New Roman" pitchFamily="18" charset="0"/>
            </a:endParaRPr>
          </a:p>
          <a:p>
            <a:pPr lvl="0"/>
            <a:endParaRPr lang="en-US" sz="6600" b="1" dirty="0">
              <a:latin typeface="Times New Roman" pitchFamily="18" charset="0"/>
              <a:cs typeface="Times New Roman" pitchFamily="18" charset="0"/>
            </a:endParaRPr>
          </a:p>
          <a:p>
            <a:pPr lvl="0"/>
            <a:endParaRPr lang="en-US" sz="6600" b="1" dirty="0">
              <a:latin typeface="Times New Roman" pitchFamily="18" charset="0"/>
              <a:cs typeface="Times New Roman" pitchFamily="18" charset="0"/>
            </a:endParaRPr>
          </a:p>
          <a:p>
            <a:pPr lvl="0"/>
            <a:r>
              <a:rPr lang="en-US" sz="6600" b="1" dirty="0">
                <a:latin typeface="Times New Roman" pitchFamily="18" charset="0"/>
                <a:cs typeface="Times New Roman" pitchFamily="18" charset="0"/>
              </a:rPr>
              <a:t>VIEW HOSPITALS:</a:t>
            </a:r>
            <a:endParaRPr lang="en-IN" sz="6600" b="1" dirty="0">
              <a:latin typeface="Times New Roman" pitchFamily="18" charset="0"/>
              <a:cs typeface="Times New Roman" pitchFamily="18" charset="0"/>
            </a:endParaRPr>
          </a:p>
          <a:p>
            <a:pPr marL="0" indent="0" algn="just">
              <a:buNone/>
            </a:pPr>
            <a:r>
              <a:rPr lang="en-US" sz="7200" dirty="0">
                <a:latin typeface="Times New Roman" pitchFamily="18" charset="0"/>
                <a:cs typeface="Times New Roman" pitchFamily="18" charset="0"/>
              </a:rPr>
              <a:t>             Admin can view all the list of hospitals present in the database. By clicking on a hospital they can see all the details of the particular hospital including an option to view hospital on google maps and another option to delete that particular hospital.</a:t>
            </a:r>
            <a:endParaRPr lang="en-IN" sz="7200" dirty="0">
              <a:latin typeface="Times New Roman" pitchFamily="18" charset="0"/>
              <a:cs typeface="Times New Roman" pitchFamily="18" charset="0"/>
            </a:endParaRPr>
          </a:p>
          <a:p>
            <a:pPr marL="0" indent="0" algn="just">
              <a:buNone/>
            </a:pPr>
            <a:endParaRPr lang="en-IN" sz="6400" dirty="0">
              <a:latin typeface="Times New Roman" pitchFamily="18" charset="0"/>
              <a:cs typeface="Times New Roman" pitchFamily="18" charset="0"/>
            </a:endParaRPr>
          </a:p>
        </p:txBody>
      </p:sp>
    </p:spTree>
    <p:extLst>
      <p:ext uri="{BB962C8B-B14F-4D97-AF65-F5344CB8AC3E}">
        <p14:creationId xmlns:p14="http://schemas.microsoft.com/office/powerpoint/2010/main" val="172146547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5082" y="260822"/>
            <a:ext cx="9291215" cy="1049235"/>
          </a:xfrm>
        </p:spPr>
        <p:txBody>
          <a:bodyPr/>
          <a:lstStyle/>
          <a:p>
            <a:r>
              <a:rPr lang="en-US" dirty="0">
                <a:latin typeface="Times New Roman" pitchFamily="18" charset="0"/>
                <a:cs typeface="Times New Roman" pitchFamily="18" charset="0"/>
              </a:rPr>
              <a:t>Module Split-up</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222423" y="1126045"/>
            <a:ext cx="11479426" cy="5126474"/>
          </a:xfrm>
        </p:spPr>
        <p:txBody>
          <a:bodyPr>
            <a:noAutofit/>
          </a:bodyPr>
          <a:lstStyle/>
          <a:p>
            <a:pPr lvl="0"/>
            <a:r>
              <a:rPr lang="en-US" sz="1400" b="1" dirty="0">
                <a:latin typeface="Times New Roman" pitchFamily="18" charset="0"/>
                <a:cs typeface="Times New Roman" pitchFamily="18" charset="0"/>
              </a:rPr>
              <a:t>VIEW HOSPITALS:</a:t>
            </a:r>
            <a:endParaRPr lang="en-IN" sz="1400" b="1" dirty="0">
              <a:latin typeface="Times New Roman" pitchFamily="18" charset="0"/>
              <a:cs typeface="Times New Roman" pitchFamily="18" charset="0"/>
            </a:endParaRPr>
          </a:p>
          <a:p>
            <a:pPr marL="0" indent="0" algn="just">
              <a:buNone/>
            </a:pPr>
            <a:r>
              <a:rPr lang="en-US" sz="1600" dirty="0">
                <a:latin typeface="Times New Roman" pitchFamily="18" charset="0"/>
                <a:cs typeface="Times New Roman" pitchFamily="18" charset="0"/>
              </a:rPr>
              <a:t>             </a:t>
            </a:r>
            <a:r>
              <a:rPr lang="en-US" sz="1800" dirty="0">
                <a:latin typeface="Times New Roman" pitchFamily="18" charset="0"/>
                <a:cs typeface="Times New Roman" pitchFamily="18" charset="0"/>
              </a:rPr>
              <a:t>Admin can view all the list of hospitals present in the database. By clicking on a hospital they can see all the details of the particular hospital including an option to view hospital on </a:t>
            </a:r>
            <a:r>
              <a:rPr lang="en-US" sz="1800" dirty="0" err="1">
                <a:latin typeface="Times New Roman" pitchFamily="18" charset="0"/>
                <a:cs typeface="Times New Roman" pitchFamily="18" charset="0"/>
              </a:rPr>
              <a:t>google</a:t>
            </a:r>
            <a:r>
              <a:rPr lang="en-US" sz="1800" dirty="0">
                <a:latin typeface="Times New Roman" pitchFamily="18" charset="0"/>
                <a:cs typeface="Times New Roman" pitchFamily="18" charset="0"/>
              </a:rPr>
              <a:t> maps and another option to delete that particular hospital.</a:t>
            </a:r>
            <a:endParaRPr lang="en-US" sz="1800" b="1" dirty="0">
              <a:latin typeface="Times New Roman" pitchFamily="18" charset="0"/>
              <a:cs typeface="Times New Roman" pitchFamily="18" charset="0"/>
            </a:endParaRPr>
          </a:p>
          <a:p>
            <a:pPr lvl="0"/>
            <a:r>
              <a:rPr lang="en-US" sz="1600" b="1" dirty="0">
                <a:latin typeface="Times New Roman" pitchFamily="18" charset="0"/>
                <a:cs typeface="Times New Roman" pitchFamily="18" charset="0"/>
              </a:rPr>
              <a:t>SEARCH HOSPITAL:</a:t>
            </a:r>
            <a:endParaRPr lang="en-IN" sz="1600" b="1" dirty="0">
              <a:latin typeface="Times New Roman" pitchFamily="18" charset="0"/>
              <a:cs typeface="Times New Roman" pitchFamily="18" charset="0"/>
            </a:endParaRPr>
          </a:p>
          <a:p>
            <a:pPr marL="0" indent="0" algn="just">
              <a:buNone/>
            </a:pPr>
            <a:r>
              <a:rPr lang="en-US" sz="1600" dirty="0">
                <a:latin typeface="Times New Roman" pitchFamily="18" charset="0"/>
                <a:cs typeface="Times New Roman" pitchFamily="18" charset="0"/>
              </a:rPr>
              <a:t>            </a:t>
            </a:r>
            <a:r>
              <a:rPr lang="en-US" sz="1800" dirty="0">
                <a:latin typeface="Times New Roman" pitchFamily="18" charset="0"/>
                <a:cs typeface="Times New Roman" pitchFamily="18" charset="0"/>
              </a:rPr>
              <a:t> User can search for a hospital hospitals based on their name, location or type of service. It also provides an option to search by voice input. By clicking on search after providing the input it shows all the related hospitals.</a:t>
            </a:r>
            <a:endParaRPr lang="en-IN" sz="1800" dirty="0">
              <a:latin typeface="Times New Roman" pitchFamily="18" charset="0"/>
              <a:cs typeface="Times New Roman" pitchFamily="18" charset="0"/>
            </a:endParaRPr>
          </a:p>
          <a:p>
            <a:pPr lvl="0"/>
            <a:r>
              <a:rPr lang="en-US" sz="1600" b="1" dirty="0">
                <a:latin typeface="Times New Roman" pitchFamily="18" charset="0"/>
                <a:cs typeface="Times New Roman" pitchFamily="18" charset="0"/>
              </a:rPr>
              <a:t>NEARBY HOSPITAL:</a:t>
            </a:r>
            <a:endParaRPr lang="en-IN" sz="1600" b="1"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          </a:t>
            </a:r>
            <a:r>
              <a:rPr lang="en-US" sz="1800" dirty="0">
                <a:latin typeface="Times New Roman" pitchFamily="18" charset="0"/>
                <a:cs typeface="Times New Roman" pitchFamily="18" charset="0"/>
              </a:rPr>
              <a:t>User can view all the hospitals which are nearer to the user and access the hospital which they want.</a:t>
            </a:r>
            <a:endParaRPr lang="en-IN" sz="1800" dirty="0">
              <a:latin typeface="Times New Roman" pitchFamily="18" charset="0"/>
              <a:cs typeface="Times New Roman" pitchFamily="18" charset="0"/>
            </a:endParaRPr>
          </a:p>
          <a:p>
            <a:pPr lvl="0"/>
            <a:r>
              <a:rPr lang="en-US" sz="1600" b="1" dirty="0">
                <a:latin typeface="Times New Roman" pitchFamily="18" charset="0"/>
                <a:cs typeface="Times New Roman" pitchFamily="18" charset="0"/>
              </a:rPr>
              <a:t>LOG OUT:</a:t>
            </a:r>
            <a:endParaRPr lang="en-IN" sz="1600" b="1" dirty="0">
              <a:latin typeface="Times New Roman" pitchFamily="18" charset="0"/>
              <a:cs typeface="Times New Roman" pitchFamily="18" charset="0"/>
            </a:endParaRPr>
          </a:p>
          <a:p>
            <a:pPr marL="0" indent="0" algn="just">
              <a:buNone/>
            </a:pPr>
            <a:r>
              <a:rPr lang="en-US" sz="1600" dirty="0">
                <a:latin typeface="Times New Roman" pitchFamily="18" charset="0"/>
                <a:cs typeface="Times New Roman" pitchFamily="18" charset="0"/>
              </a:rPr>
              <a:t>          </a:t>
            </a:r>
            <a:r>
              <a:rPr lang="en-US" sz="1800" dirty="0">
                <a:latin typeface="Times New Roman" pitchFamily="18" charset="0"/>
                <a:cs typeface="Times New Roman" pitchFamily="18" charset="0"/>
              </a:rPr>
              <a:t> Log out is a common module for users and admin. This module is used to log out from the</a:t>
            </a:r>
            <a:r>
              <a:rPr lang="en-IN" sz="1800" dirty="0">
                <a:latin typeface="Times New Roman" pitchFamily="18" charset="0"/>
                <a:cs typeface="Times New Roman" pitchFamily="18" charset="0"/>
              </a:rPr>
              <a:t> </a:t>
            </a:r>
            <a:r>
              <a:rPr lang="en-US" sz="1800" dirty="0">
                <a:latin typeface="Times New Roman" pitchFamily="18" charset="0"/>
                <a:cs typeface="Times New Roman" pitchFamily="18" charset="0"/>
              </a:rPr>
              <a:t>application and end the current session.</a:t>
            </a:r>
            <a:endParaRPr lang="en-IN" sz="1800" dirty="0">
              <a:latin typeface="Times New Roman" pitchFamily="18" charset="0"/>
              <a:cs typeface="Times New Roman" pitchFamily="18" charset="0"/>
            </a:endParaRPr>
          </a:p>
          <a:p>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13038564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9701-28EB-EA7F-2655-AC7B49A48730}"/>
              </a:ext>
            </a:extLst>
          </p:cNvPr>
          <p:cNvSpPr>
            <a:spLocks noGrp="1"/>
          </p:cNvSpPr>
          <p:nvPr>
            <p:ph type="title"/>
          </p:nvPr>
        </p:nvSpPr>
        <p:spPr>
          <a:xfrm>
            <a:off x="1270023" y="329334"/>
            <a:ext cx="9291215" cy="875744"/>
          </a:xfrm>
        </p:spPr>
        <p:txBody>
          <a:bodyPr/>
          <a:lstStyle/>
          <a:p>
            <a:r>
              <a:rPr lang="en-IN" dirty="0">
                <a:latin typeface="Times New Roman" pitchFamily="18" charset="0"/>
                <a:cs typeface="Times New Roman" pitchFamily="18" charset="0"/>
              </a:rPr>
              <a:t>Methodology</a:t>
            </a:r>
          </a:p>
        </p:txBody>
      </p:sp>
      <p:sp>
        <p:nvSpPr>
          <p:cNvPr id="3" name="Content Placeholder 2">
            <a:extLst>
              <a:ext uri="{FF2B5EF4-FFF2-40B4-BE49-F238E27FC236}">
                <a16:creationId xmlns:a16="http://schemas.microsoft.com/office/drawing/2014/main" id="{4F681355-9C01-D8AD-FBDD-1B56CCF7A39A}"/>
              </a:ext>
            </a:extLst>
          </p:cNvPr>
          <p:cNvSpPr>
            <a:spLocks noGrp="1"/>
          </p:cNvSpPr>
          <p:nvPr>
            <p:ph idx="1"/>
          </p:nvPr>
        </p:nvSpPr>
        <p:spPr>
          <a:xfrm>
            <a:off x="755372" y="1351898"/>
            <a:ext cx="10345229" cy="4643385"/>
          </a:xfrm>
        </p:spPr>
        <p:txBody>
          <a:bodyPr>
            <a:normAutofit fontScale="92500" lnSpcReduction="20000"/>
          </a:bodyPr>
          <a:lstStyle/>
          <a:p>
            <a:pPr algn="just"/>
            <a:r>
              <a:rPr lang="en-US" sz="1800" dirty="0">
                <a:latin typeface="Times New Roman" panose="02020603050405020304" pitchFamily="18" charset="0"/>
                <a:cs typeface="Times New Roman" panose="02020603050405020304" pitchFamily="18" charset="0"/>
              </a:rPr>
              <a:t>Admin Panel: </a:t>
            </a:r>
            <a:r>
              <a:rPr lang="en-IN" sz="1800" cap="none" dirty="0">
                <a:latin typeface="Times New Roman" panose="02020603050405020304" pitchFamily="18" charset="0"/>
                <a:cs typeface="Times New Roman" panose="02020603050405020304" pitchFamily="18" charset="0"/>
              </a:rPr>
              <a:t>The Admin can Add Hospital Information and Hospital list that provides the which type of service in the hospital and admin can add timings of the Hospital and more. Admin can view the Hospital information and edit the information, providing the contact of the hospital too. Admin can delete the hospitals information. The hospital information will be stored and retrieved from the database.</a:t>
            </a:r>
          </a:p>
          <a:p>
            <a:pPr algn="just"/>
            <a:r>
              <a:rPr lang="en-US" sz="1800" dirty="0">
                <a:latin typeface="Times New Roman" panose="02020603050405020304" pitchFamily="18" charset="0"/>
                <a:cs typeface="Times New Roman" panose="02020603050405020304" pitchFamily="18" charset="0"/>
              </a:rPr>
              <a:t>Identify the data that you need to display for each hospital and the features that you want to include, such as the ability to search for hospitals by name or location, view details about each hospital, and get directions to the hospital.</a:t>
            </a:r>
          </a:p>
          <a:p>
            <a:pPr algn="just"/>
            <a:r>
              <a:rPr lang="en-US" sz="1800" dirty="0">
                <a:latin typeface="Times New Roman" panose="02020603050405020304" pitchFamily="18" charset="0"/>
                <a:cs typeface="Times New Roman" panose="02020603050405020304" pitchFamily="18" charset="0"/>
              </a:rPr>
              <a:t>Set up the development environment: Download and install Android Studio, and set up the development environment. Create a new project and set up the basic user interface for application. We will also need to create a Google Cloud Platform account to get an API key for Google Maps API.</a:t>
            </a:r>
          </a:p>
          <a:p>
            <a:pPr algn="just"/>
            <a:r>
              <a:rPr lang="en-US" sz="1800" dirty="0">
                <a:latin typeface="Times New Roman" panose="02020603050405020304" pitchFamily="18" charset="0"/>
                <a:cs typeface="Times New Roman" panose="02020603050405020304" pitchFamily="18" charset="0"/>
              </a:rPr>
              <a:t>Add the necessary dependencies: To use Google Maps API, we will need to add the following dependencies in the app-level build.gradle file:</a:t>
            </a:r>
          </a:p>
          <a:p>
            <a:pPr marL="457200" lvl="1" indent="0" algn="just">
              <a:buNone/>
            </a:pPr>
            <a:r>
              <a:rPr lang="en-US" dirty="0">
                <a:latin typeface="Times New Roman" panose="02020603050405020304" pitchFamily="18" charset="0"/>
                <a:cs typeface="Times New Roman" panose="02020603050405020304" pitchFamily="18" charset="0"/>
              </a:rPr>
              <a:t>	implementation 'com.google.android.gms:play-services-maps:17.0.0’</a:t>
            </a:r>
          </a:p>
          <a:p>
            <a:pPr marL="0" indent="0" algn="just">
              <a:buNone/>
            </a:pPr>
            <a:r>
              <a:rPr lang="en-US" sz="1800" dirty="0">
                <a:latin typeface="Times New Roman" panose="02020603050405020304" pitchFamily="18" charset="0"/>
                <a:cs typeface="Times New Roman" panose="02020603050405020304" pitchFamily="18" charset="0"/>
              </a:rPr>
              <a:t>	implementation 'com.google.android.gms:play-services-location:17.0.0'</a:t>
            </a:r>
          </a:p>
        </p:txBody>
      </p:sp>
    </p:spTree>
    <p:extLst>
      <p:ext uri="{BB962C8B-B14F-4D97-AF65-F5344CB8AC3E}">
        <p14:creationId xmlns:p14="http://schemas.microsoft.com/office/powerpoint/2010/main" val="3031249824"/>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173675-BAAB-16AD-9286-E866DC326D5F}"/>
              </a:ext>
            </a:extLst>
          </p:cNvPr>
          <p:cNvSpPr>
            <a:spLocks noGrp="1"/>
          </p:cNvSpPr>
          <p:nvPr>
            <p:ph idx="1"/>
          </p:nvPr>
        </p:nvSpPr>
        <p:spPr>
          <a:xfrm>
            <a:off x="904819" y="998376"/>
            <a:ext cx="10406892" cy="5150499"/>
          </a:xfrm>
        </p:spPr>
        <p:txBody>
          <a:bodyPr>
            <a:noAutofit/>
          </a:bodyPr>
          <a:lstStyle/>
          <a:p>
            <a:r>
              <a:rPr lang="en-IN" sz="1400" dirty="0">
                <a:latin typeface="Times New Roman" pitchFamily="18" charset="0"/>
                <a:cs typeface="Times New Roman" pitchFamily="18" charset="0"/>
              </a:rPr>
              <a:t>Abstract</a:t>
            </a:r>
          </a:p>
          <a:p>
            <a:r>
              <a:rPr lang="en-IN" sz="1400" dirty="0">
                <a:latin typeface="Times New Roman" pitchFamily="18" charset="0"/>
                <a:cs typeface="Times New Roman" pitchFamily="18" charset="0"/>
              </a:rPr>
              <a:t>Introduction</a:t>
            </a:r>
          </a:p>
          <a:p>
            <a:r>
              <a:rPr lang="en-IN" sz="1400" dirty="0">
                <a:latin typeface="Times New Roman" pitchFamily="18" charset="0"/>
                <a:cs typeface="Times New Roman" pitchFamily="18" charset="0"/>
              </a:rPr>
              <a:t>Problem Statement</a:t>
            </a:r>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Literature Survey</a:t>
            </a:r>
            <a:endParaRPr lang="en-IN" sz="1400" dirty="0">
              <a:latin typeface="Times New Roman" pitchFamily="18" charset="0"/>
              <a:cs typeface="Times New Roman" pitchFamily="18" charset="0"/>
            </a:endParaRPr>
          </a:p>
          <a:p>
            <a:r>
              <a:rPr lang="en-IN" sz="1400" dirty="0">
                <a:latin typeface="Times New Roman" pitchFamily="18" charset="0"/>
                <a:cs typeface="Times New Roman" pitchFamily="18" charset="0"/>
              </a:rPr>
              <a:t>Existing System</a:t>
            </a:r>
          </a:p>
          <a:p>
            <a:r>
              <a:rPr lang="en-IN" sz="1400" dirty="0">
                <a:latin typeface="Times New Roman" pitchFamily="18" charset="0"/>
                <a:cs typeface="Times New Roman" pitchFamily="18" charset="0"/>
              </a:rPr>
              <a:t>Proposed System</a:t>
            </a:r>
          </a:p>
          <a:p>
            <a:r>
              <a:rPr lang="en-IN" sz="1400" dirty="0">
                <a:latin typeface="Times New Roman" pitchFamily="18" charset="0"/>
                <a:cs typeface="Times New Roman" pitchFamily="18" charset="0"/>
              </a:rPr>
              <a:t>System Requirements</a:t>
            </a:r>
          </a:p>
          <a:p>
            <a:r>
              <a:rPr lang="en-IN" sz="1400" dirty="0">
                <a:latin typeface="Times New Roman" pitchFamily="18" charset="0"/>
                <a:cs typeface="Times New Roman" pitchFamily="18" charset="0"/>
              </a:rPr>
              <a:t>System Architecture</a:t>
            </a:r>
          </a:p>
          <a:p>
            <a:r>
              <a:rPr lang="en-IN" sz="1400" dirty="0">
                <a:latin typeface="Times New Roman" pitchFamily="18" charset="0"/>
                <a:cs typeface="Times New Roman" pitchFamily="18" charset="0"/>
              </a:rPr>
              <a:t>UML Diagrams</a:t>
            </a:r>
          </a:p>
          <a:p>
            <a:r>
              <a:rPr lang="en-US" sz="1400" dirty="0">
                <a:latin typeface="Times New Roman" pitchFamily="18" charset="0"/>
                <a:cs typeface="Times New Roman" pitchFamily="18" charset="0"/>
              </a:rPr>
              <a:t>Module Splitup</a:t>
            </a:r>
            <a:endParaRPr lang="en-IN" sz="1400" dirty="0">
              <a:latin typeface="Times New Roman" pitchFamily="18" charset="0"/>
              <a:cs typeface="Times New Roman" pitchFamily="18" charset="0"/>
            </a:endParaRPr>
          </a:p>
          <a:p>
            <a:r>
              <a:rPr lang="en-IN" sz="1400" dirty="0">
                <a:latin typeface="Times New Roman" pitchFamily="18" charset="0"/>
                <a:cs typeface="Times New Roman" pitchFamily="18" charset="0"/>
              </a:rPr>
              <a:t>Methodology</a:t>
            </a:r>
          </a:p>
          <a:p>
            <a:r>
              <a:rPr lang="en-US" sz="1400" dirty="0">
                <a:latin typeface="Times New Roman" pitchFamily="18" charset="0"/>
                <a:cs typeface="Times New Roman" pitchFamily="18" charset="0"/>
              </a:rPr>
              <a:t>Result</a:t>
            </a:r>
          </a:p>
          <a:p>
            <a:r>
              <a:rPr lang="en-IN" sz="1400" dirty="0">
                <a:latin typeface="Times New Roman" pitchFamily="18" charset="0"/>
                <a:cs typeface="Times New Roman" pitchFamily="18" charset="0"/>
              </a:rPr>
              <a:t>Conclusion</a:t>
            </a:r>
            <a:endParaRPr lang="en-IN" sz="1400" b="1" dirty="0">
              <a:latin typeface="Times New Roman" pitchFamily="18" charset="0"/>
              <a:cs typeface="Times New Roman" pitchFamily="18" charset="0"/>
            </a:endParaRPr>
          </a:p>
          <a:p>
            <a:r>
              <a:rPr lang="en-IN" sz="1400" dirty="0">
                <a:latin typeface="Times New Roman" pitchFamily="18" charset="0"/>
                <a:cs typeface="Times New Roman" pitchFamily="18" charset="0"/>
              </a:rPr>
              <a:t>References</a:t>
            </a:r>
          </a:p>
        </p:txBody>
      </p:sp>
      <p:sp>
        <p:nvSpPr>
          <p:cNvPr id="4" name="Title 1">
            <a:extLst>
              <a:ext uri="{FF2B5EF4-FFF2-40B4-BE49-F238E27FC236}">
                <a16:creationId xmlns:a16="http://schemas.microsoft.com/office/drawing/2014/main" id="{B2DB4BD8-9B33-04E0-9420-8B1A499DDF47}"/>
              </a:ext>
            </a:extLst>
          </p:cNvPr>
          <p:cNvSpPr txBox="1">
            <a:spLocks/>
          </p:cNvSpPr>
          <p:nvPr/>
        </p:nvSpPr>
        <p:spPr>
          <a:xfrm>
            <a:off x="1052804" y="401216"/>
            <a:ext cx="9444135" cy="59716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a:lstStyle>
          <a:p>
            <a:pPr algn="l"/>
            <a:r>
              <a:rPr lang="en-US" dirty="0">
                <a:latin typeface="Times New Roman" pitchFamily="18" charset="0"/>
                <a:ea typeface="Yu Gothic" pitchFamily="34" charset="-128"/>
                <a:cs typeface="Times New Roman" pitchFamily="18" charset="0"/>
              </a:rPr>
              <a:t>contents</a:t>
            </a:r>
            <a:br>
              <a:rPr lang="en-IN" sz="2800" dirty="0"/>
            </a:br>
            <a:r>
              <a:rPr lang="en-IN" sz="2800" dirty="0">
                <a:latin typeface="Algerian" panose="04020705040A02060702" pitchFamily="82" charset="0"/>
              </a:rPr>
              <a:t> </a:t>
            </a:r>
          </a:p>
        </p:txBody>
      </p:sp>
    </p:spTree>
    <p:extLst>
      <p:ext uri="{BB962C8B-B14F-4D97-AF65-F5344CB8AC3E}">
        <p14:creationId xmlns:p14="http://schemas.microsoft.com/office/powerpoint/2010/main" val="9377325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681355-9C01-D8AD-FBDD-1B56CCF7A39A}"/>
              </a:ext>
            </a:extLst>
          </p:cNvPr>
          <p:cNvSpPr>
            <a:spLocks noGrp="1"/>
          </p:cNvSpPr>
          <p:nvPr>
            <p:ph idx="1"/>
          </p:nvPr>
        </p:nvSpPr>
        <p:spPr>
          <a:xfrm>
            <a:off x="557971" y="933873"/>
            <a:ext cx="10686553" cy="5279666"/>
          </a:xfrm>
        </p:spPr>
        <p:txBody>
          <a:bodyPr>
            <a:normAutofit/>
          </a:bodyPr>
          <a:lstStyle/>
          <a:p>
            <a:pPr algn="just"/>
            <a:r>
              <a:rPr lang="en-US" sz="1800" dirty="0">
                <a:latin typeface="Times New Roman" panose="02020603050405020304" pitchFamily="18" charset="0"/>
                <a:cs typeface="Times New Roman" panose="02020603050405020304" pitchFamily="18" charset="0"/>
              </a:rPr>
              <a:t>Get the API key: Go to the Google Cloud Platform Console, create a new project, enable the Maps SDK for Android and Places API, and generate an API key.</a:t>
            </a:r>
          </a:p>
          <a:p>
            <a:pPr algn="just"/>
            <a:r>
              <a:rPr lang="en-US" sz="1800" dirty="0">
                <a:latin typeface="Times New Roman" panose="02020603050405020304" pitchFamily="18" charset="0"/>
                <a:cs typeface="Times New Roman" panose="02020603050405020304" pitchFamily="18" charset="0"/>
              </a:rPr>
              <a:t>Set up Google Maps API: In the AndroidManifest.xml file, add the following permissions and meta-data:</a:t>
            </a:r>
          </a:p>
          <a:p>
            <a:pPr marL="0" indent="0" algn="just">
              <a:buNone/>
            </a:pPr>
            <a:r>
              <a:rPr lang="en-US" sz="1800" dirty="0">
                <a:latin typeface="Times New Roman" panose="02020603050405020304" pitchFamily="18" charset="0"/>
                <a:cs typeface="Times New Roman" panose="02020603050405020304" pitchFamily="18" charset="0"/>
              </a:rPr>
              <a:t>	&lt;uses-permission android:name="android.permission.ACCESS_FINE_LOCATION" /&gt;</a:t>
            </a:r>
          </a:p>
          <a:p>
            <a:pPr marL="0" indent="0" algn="just">
              <a:buNone/>
            </a:pPr>
            <a:r>
              <a:rPr lang="en-US" sz="1800" dirty="0">
                <a:latin typeface="Times New Roman" panose="02020603050405020304" pitchFamily="18" charset="0"/>
                <a:cs typeface="Times New Roman" panose="02020603050405020304" pitchFamily="18" charset="0"/>
              </a:rPr>
              <a:t>	&lt;uses-permission android:name="android.permission.ACCESS_COARSE_LOCATION" /&gt;</a:t>
            </a:r>
          </a:p>
          <a:p>
            <a:pPr marL="0" indent="0" algn="just">
              <a:buNone/>
            </a:pPr>
            <a:r>
              <a:rPr lang="en-US" sz="1800" dirty="0">
                <a:latin typeface="Times New Roman" panose="02020603050405020304" pitchFamily="18" charset="0"/>
                <a:cs typeface="Times New Roman" panose="02020603050405020304" pitchFamily="18" charset="0"/>
              </a:rPr>
              <a:t>	&lt;meta-data</a:t>
            </a:r>
          </a:p>
          <a:p>
            <a:pPr marL="0" indent="0" algn="just">
              <a:buNone/>
            </a:pPr>
            <a:r>
              <a:rPr lang="en-US" sz="1800" dirty="0">
                <a:latin typeface="Times New Roman" panose="02020603050405020304" pitchFamily="18" charset="0"/>
                <a:cs typeface="Times New Roman" panose="02020603050405020304" pitchFamily="18" charset="0"/>
              </a:rPr>
              <a:t>  	 android:name="com.google.android.geo.API_KEY"</a:t>
            </a:r>
          </a:p>
          <a:p>
            <a:pPr marL="0" indent="0" algn="just">
              <a:buNone/>
            </a:pPr>
            <a:r>
              <a:rPr lang="en-US" sz="1800" dirty="0">
                <a:latin typeface="Times New Roman" panose="02020603050405020304" pitchFamily="18" charset="0"/>
                <a:cs typeface="Times New Roman" panose="02020603050405020304" pitchFamily="18" charset="0"/>
              </a:rPr>
              <a:t>	 android:value="API_KEY" /&gt;</a:t>
            </a:r>
          </a:p>
          <a:p>
            <a:pPr algn="just"/>
            <a:r>
              <a:rPr lang="en-US" sz="1800" dirty="0">
                <a:latin typeface="Times New Roman" panose="02020603050405020304" pitchFamily="18" charset="0"/>
                <a:cs typeface="Times New Roman" panose="02020603050405020304" pitchFamily="18" charset="0"/>
              </a:rPr>
              <a:t>Design the user interface: We use the layout editor in Android Studio to design the user interface for the app. We will include a map fragment to display the map and other UI components like buttons and text fields.</a:t>
            </a:r>
          </a:p>
        </p:txBody>
      </p:sp>
    </p:spTree>
    <p:extLst>
      <p:ext uri="{BB962C8B-B14F-4D97-AF65-F5344CB8AC3E}">
        <p14:creationId xmlns:p14="http://schemas.microsoft.com/office/powerpoint/2010/main" val="301249707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881" y="149611"/>
            <a:ext cx="9291215" cy="1049235"/>
          </a:xfrm>
        </p:spPr>
        <p:txBody>
          <a:bodyPr/>
          <a:lstStyle/>
          <a:p>
            <a:r>
              <a:rPr lang="en-US" dirty="0">
                <a:latin typeface="Times New Roman" pitchFamily="18" charset="0"/>
                <a:cs typeface="Times New Roman" pitchFamily="18" charset="0"/>
              </a:rPr>
              <a:t>results:</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(screenshots)</a:t>
            </a:r>
            <a:endParaRPr lang="en-IN" dirty="0">
              <a:latin typeface="Times New Roman" pitchFamily="18" charset="0"/>
              <a:cs typeface="Times New Roman" pitchFamily="18" charset="0"/>
            </a:endParaRPr>
          </a:p>
        </p:txBody>
      </p:sp>
      <p:pic>
        <p:nvPicPr>
          <p:cNvPr id="4" name="Content Placeholder 3" descr="A picture containing text&#10;&#10;Description automatically generated"/>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909263" y="1099751"/>
            <a:ext cx="3131396" cy="4996207"/>
          </a:xfrm>
          <a:prstGeom prst="rect">
            <a:avLst/>
          </a:prstGeom>
        </p:spPr>
      </p:pic>
      <p:sp>
        <p:nvSpPr>
          <p:cNvPr id="5" name="Rectangle 4"/>
          <p:cNvSpPr/>
          <p:nvPr/>
        </p:nvSpPr>
        <p:spPr>
          <a:xfrm>
            <a:off x="193589" y="6191245"/>
            <a:ext cx="6096000" cy="369332"/>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latin typeface="Times New Roman" pitchFamily="18" charset="0"/>
                <a:cs typeface="Times New Roman" pitchFamily="18" charset="0"/>
              </a:rPr>
              <a:t>It shows the App interface when Ayush Application is opened.</a:t>
            </a:r>
            <a:endParaRPr lang="en-IN" dirty="0">
              <a:latin typeface="Times New Roman" pitchFamily="18" charset="0"/>
              <a:cs typeface="Times New Roman" pitchFamily="18" charset="0"/>
            </a:endParaRPr>
          </a:p>
        </p:txBody>
      </p:sp>
      <p:pic>
        <p:nvPicPr>
          <p:cNvPr id="6" name="Picture 5" descr="Graphical user interface, application&#10;&#10;Description automatically generated"/>
          <p:cNvPicPr/>
          <p:nvPr/>
        </p:nvPicPr>
        <p:blipFill>
          <a:blip r:embed="rId3" cstate="print">
            <a:extLst>
              <a:ext uri="{28A0092B-C50C-407E-A947-70E740481C1C}">
                <a14:useLocalDpi xmlns:a14="http://schemas.microsoft.com/office/drawing/2010/main" val="0"/>
              </a:ext>
            </a:extLst>
          </a:blip>
          <a:stretch>
            <a:fillRect/>
          </a:stretch>
        </p:blipFill>
        <p:spPr>
          <a:xfrm>
            <a:off x="7970109" y="939113"/>
            <a:ext cx="2879124" cy="5140409"/>
          </a:xfrm>
          <a:prstGeom prst="rect">
            <a:avLst/>
          </a:prstGeom>
        </p:spPr>
      </p:pic>
      <p:sp>
        <p:nvSpPr>
          <p:cNvPr id="7" name="Rectangle 6"/>
          <p:cNvSpPr/>
          <p:nvPr/>
        </p:nvSpPr>
        <p:spPr>
          <a:xfrm>
            <a:off x="7258543" y="6206686"/>
            <a:ext cx="4189991"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lvl="0"/>
            <a:r>
              <a:rPr lang="en-US" dirty="0">
                <a:latin typeface="Times New Roman" pitchFamily="18" charset="0"/>
                <a:cs typeface="Times New Roman" pitchFamily="18" charset="0"/>
              </a:rPr>
              <a:t>It shows the login page of the admin.</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5557023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ical user interface, application&#10;&#10;Description automatically generated"/>
          <p:cNvPicPr/>
          <p:nvPr/>
        </p:nvPicPr>
        <p:blipFill>
          <a:blip r:embed="rId2" cstate="print">
            <a:extLst>
              <a:ext uri="{28A0092B-C50C-407E-A947-70E740481C1C}">
                <a14:useLocalDpi xmlns:a14="http://schemas.microsoft.com/office/drawing/2010/main" val="0"/>
              </a:ext>
            </a:extLst>
          </a:blip>
          <a:stretch>
            <a:fillRect/>
          </a:stretch>
        </p:blipFill>
        <p:spPr>
          <a:xfrm>
            <a:off x="753762" y="852616"/>
            <a:ext cx="2977979" cy="4992130"/>
          </a:xfrm>
          <a:prstGeom prst="rect">
            <a:avLst/>
          </a:prstGeom>
        </p:spPr>
      </p:pic>
      <p:sp>
        <p:nvSpPr>
          <p:cNvPr id="3" name="Rectangle 2"/>
          <p:cNvSpPr/>
          <p:nvPr/>
        </p:nvSpPr>
        <p:spPr>
          <a:xfrm>
            <a:off x="577340" y="243013"/>
            <a:ext cx="3826689" cy="369332"/>
          </a:xfrm>
          <a:prstGeom prst="rect">
            <a:avLst/>
          </a:prstGeom>
        </p:spPr>
        <p:txBody>
          <a:bodyPr wrap="none">
            <a:spAutoFit/>
          </a:bodyPr>
          <a:lstStyle/>
          <a:p>
            <a:pPr marL="285750" indent="-285750">
              <a:buFont typeface="Arial" pitchFamily="34" charset="0"/>
              <a:buChar char="•"/>
            </a:pPr>
            <a:r>
              <a:rPr lang="en-US" dirty="0">
                <a:latin typeface="Times New Roman" pitchFamily="18" charset="0"/>
                <a:cs typeface="Times New Roman" pitchFamily="18" charset="0"/>
              </a:rPr>
              <a:t>It shows after the login of the admin</a:t>
            </a:r>
            <a:endParaRPr lang="en-IN" dirty="0">
              <a:latin typeface="Times New Roman" pitchFamily="18" charset="0"/>
              <a:cs typeface="Times New Roman" pitchFamily="18" charset="0"/>
            </a:endParaRPr>
          </a:p>
        </p:txBody>
      </p:sp>
      <p:pic>
        <p:nvPicPr>
          <p:cNvPr id="4" name="Picture 3" descr="Graphical user interface, application&#10;&#10;Description automatically generated"/>
          <p:cNvPicPr/>
          <p:nvPr/>
        </p:nvPicPr>
        <p:blipFill>
          <a:blip r:embed="rId3" cstate="print">
            <a:extLst>
              <a:ext uri="{28A0092B-C50C-407E-A947-70E740481C1C}">
                <a14:useLocalDpi xmlns:a14="http://schemas.microsoft.com/office/drawing/2010/main" val="0"/>
              </a:ext>
            </a:extLst>
          </a:blip>
          <a:stretch>
            <a:fillRect/>
          </a:stretch>
        </p:blipFill>
        <p:spPr>
          <a:xfrm>
            <a:off x="5447597" y="915946"/>
            <a:ext cx="2886710" cy="4863068"/>
          </a:xfrm>
          <a:prstGeom prst="rect">
            <a:avLst/>
          </a:prstGeom>
        </p:spPr>
      </p:pic>
      <p:sp>
        <p:nvSpPr>
          <p:cNvPr id="5" name="Rectangle 4"/>
          <p:cNvSpPr/>
          <p:nvPr/>
        </p:nvSpPr>
        <p:spPr>
          <a:xfrm>
            <a:off x="8452023" y="2695486"/>
            <a:ext cx="3571102" cy="1477328"/>
          </a:xfrm>
          <a:prstGeom prst="rect">
            <a:avLst/>
          </a:prstGeom>
        </p:spPr>
        <p:txBody>
          <a:bodyPr wrap="square">
            <a:spAutoFit/>
          </a:bodyPr>
          <a:lstStyle/>
          <a:p>
            <a:pPr marL="285750" lvl="0" indent="-285750" algn="just">
              <a:buFont typeface="Arial" pitchFamily="34" charset="0"/>
              <a:buChar char="•"/>
            </a:pPr>
            <a:r>
              <a:rPr lang="en-US" dirty="0">
                <a:latin typeface="Times New Roman" pitchFamily="18" charset="0"/>
                <a:cs typeface="Times New Roman" pitchFamily="18" charset="0"/>
              </a:rPr>
              <a:t>Admin can view hospital and add the information of the hospital, admin can delete the hospital if the hospital is removed by Government in Ayush list.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3096074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ext&#10;&#10;Description automatically generated with medium confidence"/>
          <p:cNvPicPr/>
          <p:nvPr/>
        </p:nvPicPr>
        <p:blipFill>
          <a:blip r:embed="rId2">
            <a:extLst>
              <a:ext uri="{28A0092B-C50C-407E-A947-70E740481C1C}">
                <a14:useLocalDpi xmlns:a14="http://schemas.microsoft.com/office/drawing/2010/main" val="0"/>
              </a:ext>
            </a:extLst>
          </a:blip>
          <a:stretch>
            <a:fillRect/>
          </a:stretch>
        </p:blipFill>
        <p:spPr>
          <a:xfrm>
            <a:off x="1219200" y="976493"/>
            <a:ext cx="3251200" cy="4732020"/>
          </a:xfrm>
          <a:prstGeom prst="rect">
            <a:avLst/>
          </a:prstGeom>
        </p:spPr>
      </p:pic>
      <p:sp>
        <p:nvSpPr>
          <p:cNvPr id="3" name="Rectangle 2"/>
          <p:cNvSpPr/>
          <p:nvPr/>
        </p:nvSpPr>
        <p:spPr>
          <a:xfrm>
            <a:off x="4938584" y="2413337"/>
            <a:ext cx="6096000" cy="2031325"/>
          </a:xfrm>
          <a:prstGeom prst="rect">
            <a:avLst/>
          </a:prstGeom>
        </p:spPr>
        <p:txBody>
          <a:bodyPr>
            <a:spAutoFit/>
          </a:bodyPr>
          <a:lstStyle/>
          <a:p>
            <a:pPr marL="285750" lvl="0" indent="-285750">
              <a:buFont typeface="Wingdings" pitchFamily="2" charset="2"/>
              <a:buChar char="Ø"/>
            </a:pPr>
            <a:r>
              <a:rPr lang="en-US" dirty="0">
                <a:latin typeface="Times New Roman" pitchFamily="18" charset="0"/>
                <a:cs typeface="Times New Roman" pitchFamily="18" charset="0"/>
              </a:rPr>
              <a:t>Admin adding a hospital information. By this user can access the information and redirect to go the location of the Hospital. Hospital has some description and its opening and closing timing of the hospital and if the user needs more information user can redirect to the hospital website too. For more convenience of the user we added Mail and Mobile number of the Hospital.</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99320232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ical user interface, application&#10;&#10;Description automatically generated"/>
          <p:cNvPicPr/>
          <p:nvPr/>
        </p:nvPicPr>
        <p:blipFill>
          <a:blip r:embed="rId2" cstate="print">
            <a:extLst>
              <a:ext uri="{28A0092B-C50C-407E-A947-70E740481C1C}">
                <a14:useLocalDpi xmlns:a14="http://schemas.microsoft.com/office/drawing/2010/main" val="0"/>
              </a:ext>
            </a:extLst>
          </a:blip>
          <a:stretch>
            <a:fillRect/>
          </a:stretch>
        </p:blipFill>
        <p:spPr>
          <a:xfrm>
            <a:off x="767722" y="360965"/>
            <a:ext cx="2723515" cy="4750228"/>
          </a:xfrm>
          <a:prstGeom prst="rect">
            <a:avLst/>
          </a:prstGeom>
        </p:spPr>
      </p:pic>
      <p:pic>
        <p:nvPicPr>
          <p:cNvPr id="3" name="Picture 2" descr="Graphical user interface, text, application&#10;&#10;Description automatically generated"/>
          <p:cNvPicPr/>
          <p:nvPr/>
        </p:nvPicPr>
        <p:blipFill>
          <a:blip r:embed="rId3" cstate="print">
            <a:extLst>
              <a:ext uri="{28A0092B-C50C-407E-A947-70E740481C1C}">
                <a14:useLocalDpi xmlns:a14="http://schemas.microsoft.com/office/drawing/2010/main" val="0"/>
              </a:ext>
            </a:extLst>
          </a:blip>
          <a:stretch>
            <a:fillRect/>
          </a:stretch>
        </p:blipFill>
        <p:spPr>
          <a:xfrm>
            <a:off x="4835582" y="360965"/>
            <a:ext cx="2590829" cy="4750228"/>
          </a:xfrm>
          <a:prstGeom prst="rect">
            <a:avLst/>
          </a:prstGeom>
        </p:spPr>
      </p:pic>
      <p:pic>
        <p:nvPicPr>
          <p:cNvPr id="4" name="Picture 3" descr="Graphical user interface, text, application&#10;&#10;Description automatically generated"/>
          <p:cNvPicPr/>
          <p:nvPr/>
        </p:nvPicPr>
        <p:blipFill>
          <a:blip r:embed="rId4">
            <a:extLst>
              <a:ext uri="{28A0092B-C50C-407E-A947-70E740481C1C}">
                <a14:useLocalDpi xmlns:a14="http://schemas.microsoft.com/office/drawing/2010/main" val="0"/>
              </a:ext>
            </a:extLst>
          </a:blip>
          <a:stretch>
            <a:fillRect/>
          </a:stretch>
        </p:blipFill>
        <p:spPr>
          <a:xfrm>
            <a:off x="8798011" y="358347"/>
            <a:ext cx="2767913" cy="4750228"/>
          </a:xfrm>
          <a:prstGeom prst="rect">
            <a:avLst/>
          </a:prstGeom>
        </p:spPr>
      </p:pic>
      <p:sp>
        <p:nvSpPr>
          <p:cNvPr id="5" name="Rectangle 4"/>
          <p:cNvSpPr/>
          <p:nvPr/>
        </p:nvSpPr>
        <p:spPr>
          <a:xfrm>
            <a:off x="411421" y="5164047"/>
            <a:ext cx="10995910" cy="923330"/>
          </a:xfrm>
          <a:prstGeom prst="rect">
            <a:avLst/>
          </a:prstGeom>
        </p:spPr>
        <p:txBody>
          <a:bodyPr wrap="square">
            <a:spAutoFit/>
          </a:bodyPr>
          <a:lstStyle/>
          <a:p>
            <a:r>
              <a:rPr lang="en-US" dirty="0">
                <a:latin typeface="Times New Roman" pitchFamily="18" charset="0"/>
                <a:cs typeface="Times New Roman" pitchFamily="18" charset="0"/>
              </a:rPr>
              <a:t>Fig  1:It shows the login page of the user.	</a:t>
            </a:r>
          </a:p>
          <a:p>
            <a:r>
              <a:rPr lang="en-US" dirty="0">
                <a:latin typeface="Times New Roman" pitchFamily="18" charset="0"/>
                <a:cs typeface="Times New Roman" pitchFamily="18" charset="0"/>
              </a:rPr>
              <a:t>Fig  2:It Shows the interface of app and user after login by the User.</a:t>
            </a:r>
          </a:p>
          <a:p>
            <a:r>
              <a:rPr lang="en-US" dirty="0">
                <a:latin typeface="Times New Roman" pitchFamily="18" charset="0"/>
                <a:cs typeface="Times New Roman" pitchFamily="18" charset="0"/>
              </a:rPr>
              <a:t>Fig  3:The user can search by type of the hospital or user can search by hospital name too.</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18311523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2024" y="691976"/>
            <a:ext cx="2762559" cy="5090983"/>
          </a:xfrm>
          <a:prstGeom prst="rect">
            <a:avLst/>
          </a:prstGeom>
          <a:noFill/>
        </p:spPr>
      </p:pic>
      <p:pic>
        <p:nvPicPr>
          <p:cNvPr id="7" name="Picture 6" descr="Graphical user interface, application&#10;&#10;Description automatically generated"/>
          <p:cNvPicPr/>
          <p:nvPr/>
        </p:nvPicPr>
        <p:blipFill>
          <a:blip r:embed="rId3" cstate="print">
            <a:extLst>
              <a:ext uri="{28A0092B-C50C-407E-A947-70E740481C1C}">
                <a14:useLocalDpi xmlns:a14="http://schemas.microsoft.com/office/drawing/2010/main" val="0"/>
              </a:ext>
            </a:extLst>
          </a:blip>
          <a:stretch>
            <a:fillRect/>
          </a:stretch>
        </p:blipFill>
        <p:spPr>
          <a:xfrm>
            <a:off x="4785170" y="691978"/>
            <a:ext cx="2950160" cy="5090983"/>
          </a:xfrm>
          <a:prstGeom prst="rect">
            <a:avLst/>
          </a:prstGeom>
        </p:spPr>
      </p:pic>
      <p:pic>
        <p:nvPicPr>
          <p:cNvPr id="9" name="Picture 8" descr="Text&#10;&#10;Description automatically generated"/>
          <p:cNvPicPr/>
          <p:nvPr/>
        </p:nvPicPr>
        <p:blipFill>
          <a:blip r:embed="rId4" cstate="print">
            <a:extLst>
              <a:ext uri="{28A0092B-C50C-407E-A947-70E740481C1C}">
                <a14:useLocalDpi xmlns:a14="http://schemas.microsoft.com/office/drawing/2010/main" val="0"/>
              </a:ext>
            </a:extLst>
          </a:blip>
          <a:stretch>
            <a:fillRect/>
          </a:stretch>
        </p:blipFill>
        <p:spPr>
          <a:xfrm>
            <a:off x="1277878" y="691978"/>
            <a:ext cx="2988310" cy="5090981"/>
          </a:xfrm>
          <a:prstGeom prst="rect">
            <a:avLst/>
          </a:prstGeom>
        </p:spPr>
      </p:pic>
    </p:spTree>
    <p:extLst>
      <p:ext uri="{BB962C8B-B14F-4D97-AF65-F5344CB8AC3E}">
        <p14:creationId xmlns:p14="http://schemas.microsoft.com/office/powerpoint/2010/main" val="35816562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AF7185-2321-604E-8662-BDF8E7C9A0E2}"/>
              </a:ext>
            </a:extLst>
          </p:cNvPr>
          <p:cNvSpPr>
            <a:spLocks noGrp="1"/>
          </p:cNvSpPr>
          <p:nvPr>
            <p:ph type="title"/>
          </p:nvPr>
        </p:nvSpPr>
        <p:spPr>
          <a:xfrm>
            <a:off x="1451579" y="804519"/>
            <a:ext cx="9291215" cy="1049235"/>
          </a:xfrm>
        </p:spPr>
        <p:txBody>
          <a:bodyPr/>
          <a:lstStyle/>
          <a:p>
            <a:r>
              <a:rPr lang="en-IN" dirty="0">
                <a:latin typeface="Times New Roman" pitchFamily="18" charset="0"/>
                <a:cs typeface="Times New Roman" pitchFamily="18" charset="0"/>
              </a:rPr>
              <a:t>Conclusion</a:t>
            </a:r>
          </a:p>
        </p:txBody>
      </p:sp>
      <p:sp>
        <p:nvSpPr>
          <p:cNvPr id="5" name="Content Placeholder 2">
            <a:extLst>
              <a:ext uri="{FF2B5EF4-FFF2-40B4-BE49-F238E27FC236}">
                <a16:creationId xmlns:a16="http://schemas.microsoft.com/office/drawing/2014/main" id="{EC6BD018-0665-468F-331B-E59D7101D557}"/>
              </a:ext>
            </a:extLst>
          </p:cNvPr>
          <p:cNvSpPr>
            <a:spLocks noGrp="1"/>
          </p:cNvSpPr>
          <p:nvPr>
            <p:ph idx="1"/>
          </p:nvPr>
        </p:nvSpPr>
        <p:spPr>
          <a:xfrm>
            <a:off x="1451579" y="2015732"/>
            <a:ext cx="9291215" cy="3450613"/>
          </a:xfrm>
        </p:spPr>
        <p:txBody>
          <a:bodyPr>
            <a:normAutofit/>
          </a:bodyPr>
          <a:lstStyle/>
          <a:p>
            <a:pPr marL="0" indent="0" algn="just">
              <a:buNone/>
            </a:pPr>
            <a:r>
              <a:rPr lang="en-IN" dirty="0">
                <a:latin typeface="Times New Roman" pitchFamily="18" charset="0"/>
                <a:cs typeface="Times New Roman" pitchFamily="18" charset="0"/>
              </a:rPr>
              <a:t>This project provides information about AYUSH Ministry services and displays the </a:t>
            </a:r>
            <a:r>
              <a:rPr lang="en-US" b="0" i="0" dirty="0">
                <a:effectLst/>
                <a:latin typeface="Times New Roman" pitchFamily="18" charset="0"/>
                <a:cs typeface="Times New Roman" pitchFamily="18" charset="0"/>
              </a:rPr>
              <a:t>locations of nearby AYUSH hospitals with opening </a:t>
            </a:r>
            <a:r>
              <a:rPr lang="en-US" dirty="0">
                <a:latin typeface="Times New Roman" pitchFamily="18" charset="0"/>
                <a:cs typeface="Times New Roman" pitchFamily="18" charset="0"/>
              </a:rPr>
              <a:t>and </a:t>
            </a:r>
            <a:r>
              <a:rPr lang="en-US" b="0" i="0" dirty="0">
                <a:effectLst/>
                <a:latin typeface="Times New Roman" pitchFamily="18" charset="0"/>
                <a:cs typeface="Times New Roman" pitchFamily="18" charset="0"/>
              </a:rPr>
              <a:t>closing times on the map. </a:t>
            </a:r>
            <a:r>
              <a:rPr lang="en-US" dirty="0">
                <a:latin typeface="Times New Roman" pitchFamily="18" charset="0"/>
                <a:cs typeface="Times New Roman" pitchFamily="18" charset="0"/>
              </a:rPr>
              <a:t>This project serves as a one-stop application that helps people to find all the required information along with routes to AYUSH hospitals.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10327193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9701-28EB-EA7F-2655-AC7B49A48730}"/>
              </a:ext>
            </a:extLst>
          </p:cNvPr>
          <p:cNvSpPr>
            <a:spLocks noGrp="1"/>
          </p:cNvSpPr>
          <p:nvPr>
            <p:ph type="title"/>
          </p:nvPr>
        </p:nvSpPr>
        <p:spPr/>
        <p:txBody>
          <a:bodyPr/>
          <a:lstStyle/>
          <a:p>
            <a:r>
              <a:rPr lang="en-IN" dirty="0">
                <a:latin typeface="Times New Roman" pitchFamily="18" charset="0"/>
                <a:cs typeface="Times New Roman" pitchFamily="18" charset="0"/>
              </a:rPr>
              <a:t>REFERENCES</a:t>
            </a:r>
          </a:p>
        </p:txBody>
      </p:sp>
      <p:sp>
        <p:nvSpPr>
          <p:cNvPr id="3" name="Content Placeholder 2">
            <a:extLst>
              <a:ext uri="{FF2B5EF4-FFF2-40B4-BE49-F238E27FC236}">
                <a16:creationId xmlns:a16="http://schemas.microsoft.com/office/drawing/2014/main" id="{4F681355-9C01-D8AD-FBDD-1B56CCF7A39A}"/>
              </a:ext>
            </a:extLst>
          </p:cNvPr>
          <p:cNvSpPr>
            <a:spLocks noGrp="1"/>
          </p:cNvSpPr>
          <p:nvPr>
            <p:ph idx="1"/>
          </p:nvPr>
        </p:nvSpPr>
        <p:spPr/>
        <p:txBody>
          <a:bodyPr>
            <a:normAutofit/>
          </a:bodyPr>
          <a:lstStyle/>
          <a:p>
            <a:pPr algn="just"/>
            <a:r>
              <a:rPr lang="en-IN" dirty="0">
                <a:latin typeface="Times New Roman" pitchFamily="18" charset="0"/>
                <a:cs typeface="Times New Roman" pitchFamily="18" charset="0"/>
              </a:rPr>
              <a:t>Janmejaya Samal, Public Health Researcher, “Role of AYUSH workforce, therapeutics, and principles in health care delivery with special reference to National Rural Health Mission”.</a:t>
            </a:r>
          </a:p>
          <a:p>
            <a:pPr algn="just"/>
            <a:r>
              <a:rPr lang="en-IN" dirty="0">
                <a:latin typeface="Times New Roman" pitchFamily="18" charset="0"/>
                <a:cs typeface="Times New Roman" pitchFamily="18" charset="0"/>
              </a:rPr>
              <a:t>Sendhilkumar Muthappan, Rajalakshmi Elumalai, Natarajan Shanmugasundaram, Nikiniva Johnraja, Hema Prasath, Priyadharishini Ambigadoss, Ambika kandhasamy,dhivya kathiravan, “AYUSH digital initiatives: Harnessing the power of digital technology for India’s traditional medicinal systems.</a:t>
            </a:r>
          </a:p>
          <a:p>
            <a:pPr algn="just"/>
            <a:r>
              <a:rPr lang="en-IN" dirty="0">
                <a:latin typeface="Times New Roman" pitchFamily="18" charset="0"/>
                <a:cs typeface="Times New Roman" pitchFamily="18" charset="0"/>
                <a:hlinkClick r:id="rId2">
                  <a:extLst>
                    <a:ext uri="{A12FA001-AC4F-418D-AE19-62706E023703}">
                      <ahyp:hlinkClr xmlns:ahyp="http://schemas.microsoft.com/office/drawing/2018/hyperlinkcolor" val="tx"/>
                    </a:ext>
                  </a:extLst>
                </a:hlinkClick>
              </a:rPr>
              <a:t>https://main.ayush.gov.in/</a:t>
            </a:r>
            <a:r>
              <a:rPr lang="en-IN" dirty="0">
                <a:latin typeface="Times New Roman" pitchFamily="18" charset="0"/>
                <a:cs typeface="Times New Roman" pitchFamily="18" charset="0"/>
              </a:rPr>
              <a:t> - Ministry of AYUSH</a:t>
            </a: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390489064"/>
      </p:ext>
    </p:extLst>
  </p:cSld>
  <p:clrMapOvr>
    <a:masterClrMapping/>
  </p:clrMapOvr>
  <p:transition spd="slow">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D1C69D-0F8B-A353-B62C-E0AF54D52084}"/>
              </a:ext>
            </a:extLst>
          </p:cNvPr>
          <p:cNvSpPr txBox="1">
            <a:spLocks noGrp="1"/>
          </p:cNvSpPr>
          <p:nvPr>
            <p:ph type="title"/>
          </p:nvPr>
        </p:nvSpPr>
        <p:spPr>
          <a:xfrm>
            <a:off x="1235788" y="2726626"/>
            <a:ext cx="9291215" cy="104923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a:lstStyle>
          <a:p>
            <a:r>
              <a:rPr lang="en-IN" sz="4400" dirty="0">
                <a:latin typeface="montserratregular"/>
              </a:rPr>
              <a:t>Thank you</a:t>
            </a:r>
          </a:p>
        </p:txBody>
      </p:sp>
    </p:spTree>
    <p:extLst>
      <p:ext uri="{BB962C8B-B14F-4D97-AF65-F5344CB8AC3E}">
        <p14:creationId xmlns:p14="http://schemas.microsoft.com/office/powerpoint/2010/main" val="122085817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Title 1"/>
          <p:cNvSpPr>
            <a:spLocks noGrp="1"/>
          </p:cNvSpPr>
          <p:nvPr>
            <p:ph type="title"/>
          </p:nvPr>
        </p:nvSpPr>
        <p:spPr>
          <a:xfrm>
            <a:off x="1320952" y="403544"/>
            <a:ext cx="9269294" cy="1049235"/>
          </a:xfrm>
        </p:spPr>
        <p:txBody>
          <a:bodyPr>
            <a:normAutofit/>
          </a:bodyPr>
          <a:lstStyle/>
          <a:p>
            <a:r>
              <a:rPr lang="en-IN" sz="4400" dirty="0">
                <a:latin typeface="Times New Roman" pitchFamily="18" charset="0"/>
                <a:cs typeface="Times New Roman" pitchFamily="18" charset="0"/>
              </a:rPr>
              <a:t>abstract</a:t>
            </a:r>
          </a:p>
        </p:txBody>
      </p:sp>
      <p:sp>
        <p:nvSpPr>
          <p:cNvPr id="1048588" name="Content Placeholder 2"/>
          <p:cNvSpPr>
            <a:spLocks noGrp="1"/>
          </p:cNvSpPr>
          <p:nvPr>
            <p:ph idx="1"/>
          </p:nvPr>
        </p:nvSpPr>
        <p:spPr>
          <a:xfrm>
            <a:off x="753188" y="1296955"/>
            <a:ext cx="10685624" cy="4399859"/>
          </a:xfrm>
        </p:spPr>
        <p:txBody>
          <a:bodyPr>
            <a:normAutofit/>
          </a:bodyPr>
          <a:lstStyle/>
          <a:p>
            <a:pPr marL="0" indent="0">
              <a:buNone/>
            </a:pPr>
            <a:endParaRPr lang="en-IN" dirty="0">
              <a:latin typeface="Arial" panose="020B0604020202020204" pitchFamily="34" charset="0"/>
              <a:cs typeface="Arial" panose="020B0604020202020204" pitchFamily="34" charset="0"/>
            </a:endParaRPr>
          </a:p>
          <a:p>
            <a:pPr marL="0" indent="0" algn="just">
              <a:buNone/>
            </a:pPr>
            <a:r>
              <a:rPr lang="en-IN" dirty="0">
                <a:latin typeface="Times New Roman" pitchFamily="18" charset="0"/>
                <a:cs typeface="Times New Roman" pitchFamily="18" charset="0"/>
              </a:rPr>
              <a:t>Traditional medicine is recognized globally for complementing disease prevention, treatment, and generic health maintenance. There is the widespread use of traditional medicine across developing countries. However, despite increasing national and international attention, the use of these health systems is low due to a lack of information.</a:t>
            </a:r>
          </a:p>
          <a:p>
            <a:pPr marL="0" indent="0" algn="just">
              <a:buNone/>
            </a:pPr>
            <a:r>
              <a:rPr lang="en-IN" dirty="0">
                <a:latin typeface="Times New Roman" pitchFamily="18" charset="0"/>
                <a:cs typeface="Times New Roman" pitchFamily="18" charset="0"/>
              </a:rPr>
              <a:t>This project provides information about AYUSH Ministry services so that people will get to know about the </a:t>
            </a:r>
            <a:r>
              <a:rPr lang="en-US" b="0" i="0" dirty="0">
                <a:effectLst/>
                <a:latin typeface="Times New Roman" pitchFamily="18" charset="0"/>
                <a:cs typeface="Times New Roman" pitchFamily="18" charset="0"/>
              </a:rPr>
              <a:t>locations of nearby AYUSH hospitals with opening </a:t>
            </a:r>
            <a:r>
              <a:rPr lang="en-US" dirty="0">
                <a:latin typeface="Times New Roman" pitchFamily="18" charset="0"/>
                <a:cs typeface="Times New Roman" pitchFamily="18" charset="0"/>
              </a:rPr>
              <a:t>and </a:t>
            </a:r>
            <a:r>
              <a:rPr lang="en-US" b="0" i="0" dirty="0">
                <a:effectLst/>
                <a:latin typeface="Times New Roman" pitchFamily="18" charset="0"/>
                <a:cs typeface="Times New Roman" pitchFamily="18" charset="0"/>
              </a:rPr>
              <a:t>closing times. </a:t>
            </a:r>
            <a:r>
              <a:rPr lang="en-US" dirty="0">
                <a:latin typeface="Times New Roman" pitchFamily="18" charset="0"/>
                <a:cs typeface="Times New Roman" pitchFamily="18" charset="0"/>
              </a:rPr>
              <a:t>It displays information relevant to the hospital demographics, inpatient procedure rates, and outpatient departments by integrating various bio-medical data sources.</a:t>
            </a:r>
            <a:endParaRPr lang="en-IN" dirty="0">
              <a:latin typeface="Times New Roman" pitchFamily="18" charset="0"/>
              <a:cs typeface="Times New Roman" pitchFamily="18" charset="0"/>
            </a:endParaRPr>
          </a:p>
          <a:p>
            <a:pPr marL="0" indent="0">
              <a:buNone/>
            </a:pPr>
            <a:endParaRPr lang="en-IN" dirty="0">
              <a:latin typeface="Arial" panose="020B0604020202020204" pitchFamily="34" charset="0"/>
              <a:cs typeface="Arial" panose="020B0604020202020204" pitchFamily="34" charset="0"/>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title"/>
          </p:nvPr>
        </p:nvSpPr>
        <p:spPr>
          <a:xfrm>
            <a:off x="1257633" y="151376"/>
            <a:ext cx="9291215" cy="1049235"/>
          </a:xfrm>
        </p:spPr>
        <p:txBody>
          <a:bodyPr>
            <a:normAutofit/>
          </a:bodyPr>
          <a:lstStyle/>
          <a:p>
            <a:r>
              <a:rPr lang="en-IN" sz="4400" dirty="0">
                <a:latin typeface="Times New Roman" pitchFamily="18" charset="0"/>
                <a:cs typeface="Times New Roman" pitchFamily="18" charset="0"/>
              </a:rPr>
              <a:t>introduction</a:t>
            </a:r>
          </a:p>
        </p:txBody>
      </p:sp>
      <p:sp>
        <p:nvSpPr>
          <p:cNvPr id="1048590" name="Content Placeholder 2"/>
          <p:cNvSpPr>
            <a:spLocks noGrp="1"/>
          </p:cNvSpPr>
          <p:nvPr>
            <p:ph idx="1"/>
          </p:nvPr>
        </p:nvSpPr>
        <p:spPr>
          <a:xfrm>
            <a:off x="476114" y="1423032"/>
            <a:ext cx="10957397" cy="4677675"/>
          </a:xfrm>
        </p:spPr>
        <p:txBody>
          <a:bodyPr>
            <a:normAutofit/>
          </a:bodyPr>
          <a:lstStyle/>
          <a:p>
            <a:pPr algn="just"/>
            <a:r>
              <a:rPr lang="en-IN" b="0" i="0" dirty="0">
                <a:effectLst/>
                <a:latin typeface="Times New Roman" pitchFamily="18" charset="0"/>
                <a:cs typeface="Times New Roman" pitchFamily="18" charset="0"/>
              </a:rPr>
              <a:t>AYUSH stands for</a:t>
            </a:r>
            <a:r>
              <a:rPr lang="en-US" b="0" i="0" dirty="0">
                <a:solidFill>
                  <a:srgbClr val="212121"/>
                </a:solidFill>
                <a:effectLst/>
                <a:latin typeface="Times New Roman" pitchFamily="18" charset="0"/>
                <a:cs typeface="Times New Roman" pitchFamily="18" charset="0"/>
              </a:rPr>
              <a:t> </a:t>
            </a:r>
            <a:r>
              <a:rPr lang="en-US" b="0" i="0" dirty="0">
                <a:effectLst/>
                <a:latin typeface="Times New Roman" pitchFamily="18" charset="0"/>
                <a:cs typeface="Times New Roman" pitchFamily="18" charset="0"/>
              </a:rPr>
              <a:t>Ayurveda, Yoga and Naturopathy, Unani, Siddha and Homeopathy which are the six Indian systems of medicine prevalent and practiced in India and some of the neighboring Asian countries.</a:t>
            </a:r>
          </a:p>
          <a:p>
            <a:pPr algn="just"/>
            <a:r>
              <a:rPr lang="en-US" b="0" i="0" dirty="0">
                <a:effectLst/>
                <a:latin typeface="Times New Roman" pitchFamily="18" charset="0"/>
                <a:cs typeface="Times New Roman" pitchFamily="18" charset="0"/>
              </a:rPr>
              <a:t>The goal of AYUSH is to reduce </a:t>
            </a:r>
            <a:r>
              <a:rPr lang="en-US" dirty="0">
                <a:latin typeface="Times New Roman" pitchFamily="18" charset="0"/>
                <a:cs typeface="Times New Roman" pitchFamily="18" charset="0"/>
              </a:rPr>
              <a:t>diseases</a:t>
            </a:r>
            <a:r>
              <a:rPr lang="en-US" b="0" i="0" dirty="0">
                <a:effectLst/>
                <a:latin typeface="Times New Roman" pitchFamily="18" charset="0"/>
                <a:cs typeface="Times New Roman" pitchFamily="18" charset="0"/>
              </a:rPr>
              <a:t> and improve people’s mental, physical, and spiritual health.</a:t>
            </a:r>
          </a:p>
          <a:p>
            <a:pPr algn="just"/>
            <a:r>
              <a:rPr lang="en-US" b="0" i="0" dirty="0">
                <a:effectLst/>
                <a:latin typeface="Times New Roman" pitchFamily="18" charset="0"/>
                <a:cs typeface="Times New Roman" pitchFamily="18" charset="0"/>
              </a:rPr>
              <a:t>Ayurveda, yoga and homoeopathy are not new to our country</a:t>
            </a:r>
            <a:r>
              <a:rPr lang="en-US" dirty="0">
                <a:latin typeface="Times New Roman" pitchFamily="18" charset="0"/>
                <a:cs typeface="Times New Roman" pitchFamily="18" charset="0"/>
              </a:rPr>
              <a:t> and </a:t>
            </a:r>
            <a:r>
              <a:rPr lang="en-US" b="0" i="0" dirty="0">
                <a:effectLst/>
                <a:latin typeface="Times New Roman" pitchFamily="18" charset="0"/>
                <a:cs typeface="Times New Roman" pitchFamily="18" charset="0"/>
              </a:rPr>
              <a:t>are an integral part of Indian culture. However, it is frequently given less weight than modern medicine. The Ministry of AYUSH was created to promote and find alternative medicine methods except for modern medicines.</a:t>
            </a:r>
          </a:p>
          <a:p>
            <a:pPr algn="just"/>
            <a:r>
              <a:rPr lang="en-US" b="0" i="0" dirty="0">
                <a:effectLst/>
                <a:latin typeface="Times New Roman" pitchFamily="18" charset="0"/>
                <a:cs typeface="Times New Roman" pitchFamily="18" charset="0"/>
              </a:rPr>
              <a:t>There are approximately 4000 Ayush hospitals across India distributed under different council and hospitals of the government of India.</a:t>
            </a:r>
            <a:endParaRPr lang="en-IN"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Content Placeholder 2"/>
          <p:cNvSpPr>
            <a:spLocks noGrp="1"/>
          </p:cNvSpPr>
          <p:nvPr>
            <p:ph idx="1"/>
          </p:nvPr>
        </p:nvSpPr>
        <p:spPr>
          <a:xfrm>
            <a:off x="990525" y="1791478"/>
            <a:ext cx="10210949" cy="3861480"/>
          </a:xfrm>
        </p:spPr>
        <p:txBody>
          <a:bodyPr/>
          <a:lstStyle/>
          <a:p>
            <a:r>
              <a:rPr lang="en-US" dirty="0">
                <a:latin typeface="Times New Roman" pitchFamily="18" charset="0"/>
                <a:cs typeface="Times New Roman" pitchFamily="18" charset="0"/>
              </a:rPr>
              <a:t>To build AYUSH hospitals </a:t>
            </a:r>
            <a:r>
              <a:rPr lang="en-IN" dirty="0">
                <a:latin typeface="Times New Roman" pitchFamily="18" charset="0"/>
                <a:cs typeface="Times New Roman" pitchFamily="18" charset="0"/>
              </a:rPr>
              <a:t>mobile </a:t>
            </a:r>
            <a:r>
              <a:rPr lang="en-US" dirty="0">
                <a:latin typeface="Times New Roman" pitchFamily="18" charset="0"/>
                <a:cs typeface="Times New Roman" pitchFamily="18" charset="0"/>
              </a:rPr>
              <a:t>application using google Map API which shows the locations of nearby AYUSH hospitals with opening time and closing time. </a:t>
            </a:r>
          </a:p>
          <a:p>
            <a:pPr marL="0" indent="0">
              <a:buNone/>
            </a:pPr>
            <a:endParaRPr lang="en-IN" dirty="0">
              <a:latin typeface="Times New Roman" pitchFamily="18" charset="0"/>
              <a:cs typeface="Times New Roman" pitchFamily="18" charset="0"/>
            </a:endParaRPr>
          </a:p>
        </p:txBody>
      </p:sp>
      <p:sp>
        <p:nvSpPr>
          <p:cNvPr id="1048599" name="Title 1"/>
          <p:cNvSpPr>
            <a:spLocks noGrp="1"/>
          </p:cNvSpPr>
          <p:nvPr>
            <p:ph type="title"/>
          </p:nvPr>
        </p:nvSpPr>
        <p:spPr>
          <a:xfrm>
            <a:off x="1366416" y="505939"/>
            <a:ext cx="9291215" cy="1049235"/>
          </a:xfrm>
        </p:spPr>
        <p:txBody>
          <a:bodyPr>
            <a:normAutofit/>
          </a:bodyPr>
          <a:lstStyle/>
          <a:p>
            <a:r>
              <a:rPr lang="en-IN" sz="4400" dirty="0">
                <a:latin typeface="Times New Roman" pitchFamily="18" charset="0"/>
                <a:cs typeface="Times New Roman" pitchFamily="18" charset="0"/>
              </a:rPr>
              <a:t>Problem statement</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635048D-43E4-2DFE-8761-799C4BE48023}"/>
              </a:ext>
            </a:extLst>
          </p:cNvPr>
          <p:cNvSpPr txBox="1">
            <a:spLocks/>
          </p:cNvSpPr>
          <p:nvPr/>
        </p:nvSpPr>
        <p:spPr>
          <a:xfrm>
            <a:off x="307908" y="6802"/>
            <a:ext cx="6513022" cy="104923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a:lstStyle>
          <a:p>
            <a:r>
              <a:rPr lang="en-IN" dirty="0">
                <a:latin typeface="Times New Roman" pitchFamily="18" charset="0"/>
                <a:cs typeface="Times New Roman" pitchFamily="18" charset="0"/>
              </a:rPr>
              <a:t>Literature</a:t>
            </a:r>
            <a:r>
              <a:rPr lang="en-IN" dirty="0">
                <a:solidFill>
                  <a:schemeClr val="bg1"/>
                </a:solidFill>
                <a:latin typeface="Times New Roman" pitchFamily="18" charset="0"/>
                <a:cs typeface="Times New Roman" pitchFamily="18" charset="0"/>
              </a:rPr>
              <a:t> </a:t>
            </a:r>
            <a:r>
              <a:rPr lang="en-IN" dirty="0">
                <a:latin typeface="Times New Roman" pitchFamily="18" charset="0"/>
                <a:cs typeface="Times New Roman" pitchFamily="18" charset="0"/>
              </a:rPr>
              <a:t>survey</a:t>
            </a:r>
            <a:r>
              <a:rPr lang="en-IN" dirty="0">
                <a:solidFill>
                  <a:schemeClr val="bg1"/>
                </a:solidFill>
              </a:rPr>
              <a:t> </a:t>
            </a:r>
            <a:endParaRPr lang="en-IN" dirty="0"/>
          </a:p>
        </p:txBody>
      </p:sp>
      <p:graphicFrame>
        <p:nvGraphicFramePr>
          <p:cNvPr id="8" name="Table 8">
            <a:extLst>
              <a:ext uri="{FF2B5EF4-FFF2-40B4-BE49-F238E27FC236}">
                <a16:creationId xmlns:a16="http://schemas.microsoft.com/office/drawing/2014/main" id="{76BB8C85-65E5-C733-F40D-558545EEC42C}"/>
              </a:ext>
            </a:extLst>
          </p:cNvPr>
          <p:cNvGraphicFramePr>
            <a:graphicFrameLocks noGrp="1"/>
          </p:cNvGraphicFramePr>
          <p:nvPr>
            <p:ph idx="1"/>
            <p:extLst>
              <p:ext uri="{D42A27DB-BD31-4B8C-83A1-F6EECF244321}">
                <p14:modId xmlns:p14="http://schemas.microsoft.com/office/powerpoint/2010/main" val="3811367310"/>
              </p:ext>
            </p:extLst>
          </p:nvPr>
        </p:nvGraphicFramePr>
        <p:xfrm>
          <a:off x="550506" y="961053"/>
          <a:ext cx="11187404" cy="5412072"/>
        </p:xfrm>
        <a:graphic>
          <a:graphicData uri="http://schemas.openxmlformats.org/drawingml/2006/table">
            <a:tbl>
              <a:tblPr firstRow="1" bandRow="1">
                <a:tableStyleId>{5C22544A-7EE6-4342-B048-85BDC9FD1C3A}</a:tableStyleId>
              </a:tblPr>
              <a:tblGrid>
                <a:gridCol w="874976">
                  <a:extLst>
                    <a:ext uri="{9D8B030D-6E8A-4147-A177-3AD203B41FA5}">
                      <a16:colId xmlns:a16="http://schemas.microsoft.com/office/drawing/2014/main" val="3690840388"/>
                    </a:ext>
                  </a:extLst>
                </a:gridCol>
                <a:gridCol w="2118361">
                  <a:extLst>
                    <a:ext uri="{9D8B030D-6E8A-4147-A177-3AD203B41FA5}">
                      <a16:colId xmlns:a16="http://schemas.microsoft.com/office/drawing/2014/main" val="2969743735"/>
                    </a:ext>
                  </a:extLst>
                </a:gridCol>
                <a:gridCol w="2866288">
                  <a:extLst>
                    <a:ext uri="{9D8B030D-6E8A-4147-A177-3AD203B41FA5}">
                      <a16:colId xmlns:a16="http://schemas.microsoft.com/office/drawing/2014/main" val="2236451566"/>
                    </a:ext>
                  </a:extLst>
                </a:gridCol>
                <a:gridCol w="1598645">
                  <a:extLst>
                    <a:ext uri="{9D8B030D-6E8A-4147-A177-3AD203B41FA5}">
                      <a16:colId xmlns:a16="http://schemas.microsoft.com/office/drawing/2014/main" val="1334053650"/>
                    </a:ext>
                  </a:extLst>
                </a:gridCol>
                <a:gridCol w="1864567">
                  <a:extLst>
                    <a:ext uri="{9D8B030D-6E8A-4147-A177-3AD203B41FA5}">
                      <a16:colId xmlns:a16="http://schemas.microsoft.com/office/drawing/2014/main" val="18928257"/>
                    </a:ext>
                  </a:extLst>
                </a:gridCol>
                <a:gridCol w="1864567">
                  <a:extLst>
                    <a:ext uri="{9D8B030D-6E8A-4147-A177-3AD203B41FA5}">
                      <a16:colId xmlns:a16="http://schemas.microsoft.com/office/drawing/2014/main" val="2563925817"/>
                    </a:ext>
                  </a:extLst>
                </a:gridCol>
              </a:tblGrid>
              <a:tr h="611770">
                <a:tc>
                  <a:txBody>
                    <a:bodyPr/>
                    <a:lstStyle/>
                    <a:p>
                      <a:r>
                        <a:rPr lang="en-US" dirty="0">
                          <a:solidFill>
                            <a:schemeClr val="bg1"/>
                          </a:solidFill>
                          <a:latin typeface="Times New Roman" pitchFamily="18" charset="0"/>
                          <a:cs typeface="Times New Roman" pitchFamily="18" charset="0"/>
                        </a:rPr>
                        <a:t>SNO</a:t>
                      </a:r>
                      <a:endParaRPr lang="en-IN" dirty="0">
                        <a:solidFill>
                          <a:schemeClr val="bg1"/>
                        </a:solidFill>
                        <a:latin typeface="Times New Roman" pitchFamily="18" charset="0"/>
                        <a:cs typeface="Times New Roman" pitchFamily="18" charset="0"/>
                      </a:endParaRPr>
                    </a:p>
                  </a:txBody>
                  <a:tcPr/>
                </a:tc>
                <a:tc>
                  <a:txBody>
                    <a:bodyPr/>
                    <a:lstStyle/>
                    <a:p>
                      <a:r>
                        <a:rPr lang="en-US" dirty="0">
                          <a:solidFill>
                            <a:schemeClr val="bg1"/>
                          </a:solidFill>
                          <a:latin typeface="Times New Roman" pitchFamily="18" charset="0"/>
                          <a:cs typeface="Times New Roman" pitchFamily="18" charset="0"/>
                        </a:rPr>
                        <a:t>Name</a:t>
                      </a:r>
                      <a:endParaRPr lang="en-IN" dirty="0">
                        <a:solidFill>
                          <a:schemeClr val="bg1"/>
                        </a:solidFill>
                        <a:latin typeface="Times New Roman" pitchFamily="18" charset="0"/>
                        <a:cs typeface="Times New Roman" pitchFamily="18" charset="0"/>
                      </a:endParaRPr>
                    </a:p>
                  </a:txBody>
                  <a:tcPr/>
                </a:tc>
                <a:tc>
                  <a:txBody>
                    <a:bodyPr/>
                    <a:lstStyle/>
                    <a:p>
                      <a:r>
                        <a:rPr lang="en-US" dirty="0">
                          <a:solidFill>
                            <a:schemeClr val="bg1"/>
                          </a:solidFill>
                          <a:latin typeface="Times New Roman" pitchFamily="18" charset="0"/>
                          <a:cs typeface="Times New Roman" pitchFamily="18" charset="0"/>
                        </a:rPr>
                        <a:t>Description</a:t>
                      </a:r>
                      <a:endParaRPr lang="en-IN" dirty="0">
                        <a:solidFill>
                          <a:schemeClr val="bg1"/>
                        </a:solidFill>
                        <a:latin typeface="Times New Roman" pitchFamily="18" charset="0"/>
                        <a:cs typeface="Times New Roman" pitchFamily="18" charset="0"/>
                      </a:endParaRPr>
                    </a:p>
                  </a:txBody>
                  <a:tcPr/>
                </a:tc>
                <a:tc>
                  <a:txBody>
                    <a:bodyPr/>
                    <a:lstStyle/>
                    <a:p>
                      <a:r>
                        <a:rPr lang="en-US" dirty="0">
                          <a:solidFill>
                            <a:schemeClr val="bg1"/>
                          </a:solidFill>
                          <a:latin typeface="Times New Roman" pitchFamily="18" charset="0"/>
                          <a:cs typeface="Times New Roman" pitchFamily="18" charset="0"/>
                        </a:rPr>
                        <a:t>Released Year</a:t>
                      </a:r>
                      <a:endParaRPr lang="en-IN" dirty="0">
                        <a:solidFill>
                          <a:schemeClr val="bg1"/>
                        </a:solidFill>
                        <a:latin typeface="Times New Roman" pitchFamily="18" charset="0"/>
                        <a:cs typeface="Times New Roman" pitchFamily="18" charset="0"/>
                      </a:endParaRPr>
                    </a:p>
                  </a:txBody>
                  <a:tcPr/>
                </a:tc>
                <a:tc>
                  <a:txBody>
                    <a:bodyPr/>
                    <a:lstStyle/>
                    <a:p>
                      <a:r>
                        <a:rPr lang="en-US" dirty="0">
                          <a:solidFill>
                            <a:schemeClr val="bg1"/>
                          </a:solidFill>
                          <a:latin typeface="Times New Roman" pitchFamily="18" charset="0"/>
                          <a:cs typeface="Times New Roman" pitchFamily="18" charset="0"/>
                        </a:rPr>
                        <a:t>Developed &amp; Funded</a:t>
                      </a:r>
                      <a:endParaRPr lang="en-IN" dirty="0">
                        <a:solidFill>
                          <a:schemeClr val="bg1"/>
                        </a:solidFill>
                        <a:latin typeface="Times New Roman" pitchFamily="18" charset="0"/>
                        <a:cs typeface="Times New Roman" pitchFamily="18" charset="0"/>
                      </a:endParaRPr>
                    </a:p>
                  </a:txBody>
                  <a:tcPr/>
                </a:tc>
                <a:tc>
                  <a:txBody>
                    <a:bodyPr/>
                    <a:lstStyle/>
                    <a:p>
                      <a:r>
                        <a:rPr lang="en-US" dirty="0">
                          <a:solidFill>
                            <a:schemeClr val="bg1"/>
                          </a:solidFill>
                          <a:latin typeface="Times New Roman" pitchFamily="18" charset="0"/>
                          <a:cs typeface="Times New Roman" pitchFamily="18" charset="0"/>
                        </a:rPr>
                        <a:t>Limitations</a:t>
                      </a:r>
                      <a:endParaRPr lang="en-IN" dirty="0">
                        <a:solidFill>
                          <a:schemeClr val="bg1"/>
                        </a:solidFill>
                        <a:latin typeface="Times New Roman" pitchFamily="18" charset="0"/>
                        <a:cs typeface="Times New Roman" pitchFamily="18" charset="0"/>
                      </a:endParaRPr>
                    </a:p>
                  </a:txBody>
                  <a:tcPr/>
                </a:tc>
                <a:extLst>
                  <a:ext uri="{0D108BD9-81ED-4DB2-BD59-A6C34878D82A}">
                    <a16:rowId xmlns:a16="http://schemas.microsoft.com/office/drawing/2014/main" val="532742015"/>
                  </a:ext>
                </a:extLst>
              </a:tr>
              <a:tr h="2385996">
                <a:tc>
                  <a:txBody>
                    <a:bodyPr/>
                    <a:lstStyle/>
                    <a:p>
                      <a:r>
                        <a:rPr lang="en-US" dirty="0">
                          <a:latin typeface="Times New Roman" pitchFamily="18" charset="0"/>
                          <a:cs typeface="Times New Roman" pitchFamily="18" charset="0"/>
                        </a:rPr>
                        <a:t>1.</a:t>
                      </a:r>
                      <a:endParaRPr lang="en-IN"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AYUSH Sanjivani</a:t>
                      </a:r>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App</a:t>
                      </a:r>
                    </a:p>
                    <a:p>
                      <a:endParaRPr lang="en-IN" dirty="0">
                        <a:latin typeface="Times New Roman" pitchFamily="18" charset="0"/>
                        <a:cs typeface="Times New Roman" pitchFamily="18" charset="0"/>
                      </a:endParaRPr>
                    </a:p>
                  </a:txBody>
                  <a:tcPr/>
                </a:tc>
                <a:tc>
                  <a:txBody>
                    <a:bodyPr/>
                    <a:lstStyle/>
                    <a:p>
                      <a:r>
                        <a:rPr lang="en-US" sz="1800" b="0" i="0" kern="1200" dirty="0">
                          <a:solidFill>
                            <a:schemeClr val="dk1"/>
                          </a:solidFill>
                          <a:effectLst/>
                          <a:latin typeface="Times New Roman" pitchFamily="18" charset="0"/>
                          <a:ea typeface="+mn-ea"/>
                          <a:cs typeface="Times New Roman" pitchFamily="18" charset="0"/>
                        </a:rPr>
                        <a:t>The app intends to generate data on usage of AYUSH advocacies and measures among the population and its impact on prevention of Covid-19.</a:t>
                      </a:r>
                      <a:endParaRPr lang="en-IN"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2020</a:t>
                      </a:r>
                      <a:endParaRPr lang="en-IN"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Ministry of AYUSH</a:t>
                      </a:r>
                      <a:endParaRPr lang="en-IN"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It is </a:t>
                      </a:r>
                      <a:r>
                        <a:rPr lang="en-IN" dirty="0">
                          <a:latin typeface="Times New Roman" pitchFamily="18" charset="0"/>
                          <a:cs typeface="Times New Roman" pitchFamily="18" charset="0"/>
                        </a:rPr>
                        <a:t>limited to providing surveys and generating reports on public health who are effected by Covid-19.</a:t>
                      </a:r>
                    </a:p>
                  </a:txBody>
                  <a:tcPr/>
                </a:tc>
                <a:extLst>
                  <a:ext uri="{0D108BD9-81ED-4DB2-BD59-A6C34878D82A}">
                    <a16:rowId xmlns:a16="http://schemas.microsoft.com/office/drawing/2014/main" val="657030943"/>
                  </a:ext>
                </a:extLst>
              </a:tr>
              <a:tr h="2385996">
                <a:tc>
                  <a:txBody>
                    <a:bodyPr/>
                    <a:lstStyle/>
                    <a:p>
                      <a:r>
                        <a:rPr lang="en-IN" dirty="0">
                          <a:latin typeface="Times New Roman" pitchFamily="18" charset="0"/>
                          <a:cs typeface="Times New Roman" pitchFamily="18" charset="0"/>
                        </a:rPr>
                        <a:t>2.</a:t>
                      </a:r>
                    </a:p>
                  </a:txBody>
                  <a:tcPr/>
                </a:tc>
                <a:tc>
                  <a:txBody>
                    <a:bodyPr/>
                    <a:lstStyle/>
                    <a:p>
                      <a:r>
                        <a:rPr lang="en-IN" dirty="0">
                          <a:latin typeface="Times New Roman" pitchFamily="18" charset="0"/>
                          <a:cs typeface="Times New Roman" pitchFamily="18" charset="0"/>
                        </a:rPr>
                        <a:t>Yoga Locator Application</a:t>
                      </a:r>
                    </a:p>
                  </a:txBody>
                  <a:tcPr/>
                </a:tc>
                <a:tc>
                  <a:txBody>
                    <a:bodyPr/>
                    <a:lstStyle/>
                    <a:p>
                      <a:r>
                        <a:rPr lang="en-IN" dirty="0">
                          <a:latin typeface="Times New Roman" pitchFamily="18" charset="0"/>
                          <a:cs typeface="Times New Roman" pitchFamily="18" charset="0"/>
                        </a:rPr>
                        <a:t>This app helps to find Yoga trainers, Yoga Centers, and Yoga Events around your area. It will also enable yoga instructors to register themselves and reach out to a large number of people.</a:t>
                      </a:r>
                    </a:p>
                  </a:txBody>
                  <a:tcPr/>
                </a:tc>
                <a:tc>
                  <a:txBody>
                    <a:bodyPr/>
                    <a:lstStyle/>
                    <a:p>
                      <a:r>
                        <a:rPr lang="en-IN" dirty="0">
                          <a:latin typeface="Times New Roman" pitchFamily="18" charset="0"/>
                          <a:cs typeface="Times New Roman" pitchFamily="18" charset="0"/>
                        </a:rPr>
                        <a:t>2019</a:t>
                      </a:r>
                    </a:p>
                  </a:txBody>
                  <a:tcPr/>
                </a:tc>
                <a:tc>
                  <a:txBody>
                    <a:bodyPr/>
                    <a:lstStyle/>
                    <a:p>
                      <a:r>
                        <a:rPr lang="en-IN" dirty="0">
                          <a:latin typeface="Times New Roman" pitchFamily="18" charset="0"/>
                          <a:cs typeface="Times New Roman" pitchFamily="18" charset="0"/>
                        </a:rPr>
                        <a:t>Ministry of AYUSH</a:t>
                      </a:r>
                    </a:p>
                  </a:txBody>
                  <a:tcPr/>
                </a:tc>
                <a:tc>
                  <a:txBody>
                    <a:bodyPr/>
                    <a:lstStyle/>
                    <a:p>
                      <a:r>
                        <a:rPr lang="en-IN" dirty="0">
                          <a:latin typeface="Times New Roman" pitchFamily="18" charset="0"/>
                          <a:cs typeface="Times New Roman" pitchFamily="18" charset="0"/>
                        </a:rPr>
                        <a:t>It is only limited to Yoga Services.</a:t>
                      </a:r>
                    </a:p>
                  </a:txBody>
                  <a:tcPr/>
                </a:tc>
                <a:extLst>
                  <a:ext uri="{0D108BD9-81ED-4DB2-BD59-A6C34878D82A}">
                    <a16:rowId xmlns:a16="http://schemas.microsoft.com/office/drawing/2014/main" val="4109912191"/>
                  </a:ext>
                </a:extLst>
              </a:tr>
            </a:tbl>
          </a:graphicData>
        </a:graphic>
      </p:graphicFrame>
    </p:spTree>
    <p:extLst>
      <p:ext uri="{BB962C8B-B14F-4D97-AF65-F5344CB8AC3E}">
        <p14:creationId xmlns:p14="http://schemas.microsoft.com/office/powerpoint/2010/main" val="452086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C6BC5325-7578-C2B1-A243-9C9F230F3D64}"/>
              </a:ext>
            </a:extLst>
          </p:cNvPr>
          <p:cNvGraphicFramePr>
            <a:graphicFrameLocks noGrp="1"/>
          </p:cNvGraphicFramePr>
          <p:nvPr>
            <p:ph idx="1"/>
            <p:extLst>
              <p:ext uri="{D42A27DB-BD31-4B8C-83A1-F6EECF244321}">
                <p14:modId xmlns:p14="http://schemas.microsoft.com/office/powerpoint/2010/main" val="3989180696"/>
              </p:ext>
            </p:extLst>
          </p:nvPr>
        </p:nvGraphicFramePr>
        <p:xfrm>
          <a:off x="345233" y="569167"/>
          <a:ext cx="11653932" cy="5299788"/>
        </p:xfrm>
        <a:graphic>
          <a:graphicData uri="http://schemas.openxmlformats.org/drawingml/2006/table">
            <a:tbl>
              <a:tblPr firstRow="1" bandRow="1">
                <a:tableStyleId>{5C22544A-7EE6-4342-B048-85BDC9FD1C3A}</a:tableStyleId>
              </a:tblPr>
              <a:tblGrid>
                <a:gridCol w="830424">
                  <a:extLst>
                    <a:ext uri="{9D8B030D-6E8A-4147-A177-3AD203B41FA5}">
                      <a16:colId xmlns:a16="http://schemas.microsoft.com/office/drawing/2014/main" val="2069116805"/>
                    </a:ext>
                  </a:extLst>
                </a:gridCol>
                <a:gridCol w="2043404">
                  <a:extLst>
                    <a:ext uri="{9D8B030D-6E8A-4147-A177-3AD203B41FA5}">
                      <a16:colId xmlns:a16="http://schemas.microsoft.com/office/drawing/2014/main" val="1291027337"/>
                    </a:ext>
                  </a:extLst>
                </a:gridCol>
                <a:gridCol w="2953138">
                  <a:extLst>
                    <a:ext uri="{9D8B030D-6E8A-4147-A177-3AD203B41FA5}">
                      <a16:colId xmlns:a16="http://schemas.microsoft.com/office/drawing/2014/main" val="1835052131"/>
                    </a:ext>
                  </a:extLst>
                </a:gridCol>
                <a:gridCol w="1758821">
                  <a:extLst>
                    <a:ext uri="{9D8B030D-6E8A-4147-A177-3AD203B41FA5}">
                      <a16:colId xmlns:a16="http://schemas.microsoft.com/office/drawing/2014/main" val="2735488938"/>
                    </a:ext>
                  </a:extLst>
                </a:gridCol>
                <a:gridCol w="2125823">
                  <a:extLst>
                    <a:ext uri="{9D8B030D-6E8A-4147-A177-3AD203B41FA5}">
                      <a16:colId xmlns:a16="http://schemas.microsoft.com/office/drawing/2014/main" val="3307416998"/>
                    </a:ext>
                  </a:extLst>
                </a:gridCol>
                <a:gridCol w="1942322">
                  <a:extLst>
                    <a:ext uri="{9D8B030D-6E8A-4147-A177-3AD203B41FA5}">
                      <a16:colId xmlns:a16="http://schemas.microsoft.com/office/drawing/2014/main" val="510450983"/>
                    </a:ext>
                  </a:extLst>
                </a:gridCol>
              </a:tblGrid>
              <a:tr h="1475336">
                <a:tc>
                  <a:txBody>
                    <a:bodyPr/>
                    <a:lstStyle/>
                    <a:p>
                      <a:r>
                        <a:rPr lang="en-IN" dirty="0">
                          <a:solidFill>
                            <a:schemeClr val="bg1"/>
                          </a:solidFill>
                          <a:latin typeface="Times New Roman" pitchFamily="18" charset="0"/>
                          <a:cs typeface="Times New Roman" pitchFamily="18" charset="0"/>
                        </a:rPr>
                        <a:t>SNO</a:t>
                      </a:r>
                    </a:p>
                  </a:txBody>
                  <a:tcPr/>
                </a:tc>
                <a:tc>
                  <a:txBody>
                    <a:bodyPr/>
                    <a:lstStyle/>
                    <a:p>
                      <a:r>
                        <a:rPr lang="en-IN" dirty="0">
                          <a:solidFill>
                            <a:schemeClr val="bg1"/>
                          </a:solidFill>
                          <a:latin typeface="Times New Roman" pitchFamily="18" charset="0"/>
                          <a:cs typeface="Times New Roman" pitchFamily="18" charset="0"/>
                        </a:rPr>
                        <a:t>NAME</a:t>
                      </a:r>
                    </a:p>
                  </a:txBody>
                  <a:tcPr/>
                </a:tc>
                <a:tc>
                  <a:txBody>
                    <a:bodyPr/>
                    <a:lstStyle/>
                    <a:p>
                      <a:r>
                        <a:rPr lang="en-IN" dirty="0">
                          <a:solidFill>
                            <a:schemeClr val="bg1"/>
                          </a:solidFill>
                          <a:latin typeface="Times New Roman" pitchFamily="18" charset="0"/>
                          <a:cs typeface="Times New Roman" pitchFamily="18" charset="0"/>
                        </a:rPr>
                        <a:t>Description</a:t>
                      </a:r>
                    </a:p>
                  </a:txBody>
                  <a:tcPr/>
                </a:tc>
                <a:tc>
                  <a:txBody>
                    <a:bodyPr/>
                    <a:lstStyle/>
                    <a:p>
                      <a:r>
                        <a:rPr lang="en-IN" dirty="0">
                          <a:solidFill>
                            <a:schemeClr val="bg1"/>
                          </a:solidFill>
                          <a:latin typeface="Times New Roman" pitchFamily="18" charset="0"/>
                          <a:cs typeface="Times New Roman" pitchFamily="18" charset="0"/>
                        </a:rPr>
                        <a:t>Released Year</a:t>
                      </a:r>
                    </a:p>
                  </a:txBody>
                  <a:tcPr/>
                </a:tc>
                <a:tc>
                  <a:txBody>
                    <a:bodyPr/>
                    <a:lstStyle/>
                    <a:p>
                      <a:r>
                        <a:rPr lang="en-IN" dirty="0">
                          <a:solidFill>
                            <a:schemeClr val="bg1"/>
                          </a:solidFill>
                          <a:latin typeface="Times New Roman" pitchFamily="18" charset="0"/>
                          <a:cs typeface="Times New Roman" pitchFamily="18" charset="0"/>
                        </a:rPr>
                        <a:t>Developed &amp; Funded</a:t>
                      </a:r>
                    </a:p>
                  </a:txBody>
                  <a:tcPr/>
                </a:tc>
                <a:tc>
                  <a:txBody>
                    <a:bodyPr/>
                    <a:lstStyle/>
                    <a:p>
                      <a:r>
                        <a:rPr lang="en-IN" dirty="0">
                          <a:solidFill>
                            <a:schemeClr val="bg1"/>
                          </a:solidFill>
                          <a:latin typeface="Times New Roman" pitchFamily="18" charset="0"/>
                          <a:cs typeface="Times New Roman" pitchFamily="18" charset="0"/>
                        </a:rPr>
                        <a:t>Limitations</a:t>
                      </a:r>
                    </a:p>
                  </a:txBody>
                  <a:tcPr/>
                </a:tc>
                <a:extLst>
                  <a:ext uri="{0D108BD9-81ED-4DB2-BD59-A6C34878D82A}">
                    <a16:rowId xmlns:a16="http://schemas.microsoft.com/office/drawing/2014/main" val="3973028235"/>
                  </a:ext>
                </a:extLst>
              </a:tr>
              <a:tr h="1772307">
                <a:tc>
                  <a:txBody>
                    <a:bodyPr/>
                    <a:lstStyle/>
                    <a:p>
                      <a:r>
                        <a:rPr lang="en-IN" dirty="0">
                          <a:latin typeface="Times New Roman" pitchFamily="18" charset="0"/>
                          <a:cs typeface="Times New Roman" pitchFamily="18" charset="0"/>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Times New Roman" pitchFamily="18" charset="0"/>
                          <a:ea typeface="+mn-ea"/>
                          <a:cs typeface="Times New Roman" pitchFamily="18" charset="0"/>
                        </a:rPr>
                        <a:t>A-HMIS (portal)</a:t>
                      </a: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It is a comprehensive IT platform to effectively manage all functions of health care delivery systems and patient care in AYUSH Facilities.</a:t>
                      </a:r>
                    </a:p>
                  </a:txBody>
                  <a:tcPr/>
                </a:tc>
                <a:tc>
                  <a:txBody>
                    <a:bodyPr/>
                    <a:lstStyle/>
                    <a:p>
                      <a:r>
                        <a:rPr lang="en-IN" dirty="0">
                          <a:latin typeface="Times New Roman" pitchFamily="18" charset="0"/>
                          <a:cs typeface="Times New Roman" pitchFamily="18" charset="0"/>
                        </a:rPr>
                        <a:t>2018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Times New Roman" pitchFamily="18" charset="0"/>
                          <a:ea typeface="+mn-ea"/>
                          <a:cs typeface="Times New Roman" pitchFamily="18" charset="0"/>
                        </a:rPr>
                        <a:t>CCRS - </a:t>
                      </a:r>
                      <a:r>
                        <a:rPr lang="en-US" sz="1800" b="0" i="0" kern="1200" dirty="0">
                          <a:solidFill>
                            <a:schemeClr val="dk1"/>
                          </a:solidFill>
                          <a:effectLst/>
                          <a:latin typeface="Times New Roman" pitchFamily="18" charset="0"/>
                          <a:ea typeface="+mn-ea"/>
                          <a:cs typeface="Times New Roman" pitchFamily="18" charset="0"/>
                        </a:rPr>
                        <a:t>Central Council for Research in Siddha</a:t>
                      </a:r>
                      <a:r>
                        <a:rPr lang="en-IN" sz="1800" b="0" i="0" kern="1200" dirty="0">
                          <a:solidFill>
                            <a:schemeClr val="dk1"/>
                          </a:solidFill>
                          <a:effectLst/>
                          <a:latin typeface="Times New Roman" pitchFamily="18" charset="0"/>
                          <a:ea typeface="+mn-ea"/>
                          <a:cs typeface="Times New Roman" pitchFamily="18" charset="0"/>
                        </a:rPr>
                        <a:t>, </a:t>
                      </a:r>
                      <a:r>
                        <a:rPr lang="en-IN" dirty="0">
                          <a:latin typeface="Times New Roman" pitchFamily="18" charset="0"/>
                          <a:cs typeface="Times New Roman" pitchFamily="18" charset="0"/>
                        </a:rPr>
                        <a:t>Ministry of AYUSH</a:t>
                      </a:r>
                    </a:p>
                    <a:p>
                      <a:endParaRPr lang="en-IN"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It does not show the nearby location of AYUSH Hospitals.</a:t>
                      </a:r>
                    </a:p>
                  </a:txBody>
                  <a:tcPr/>
                </a:tc>
                <a:extLst>
                  <a:ext uri="{0D108BD9-81ED-4DB2-BD59-A6C34878D82A}">
                    <a16:rowId xmlns:a16="http://schemas.microsoft.com/office/drawing/2014/main" val="3488522718"/>
                  </a:ext>
                </a:extLst>
              </a:tr>
              <a:tr h="2052145">
                <a:tc>
                  <a:txBody>
                    <a:bodyPr/>
                    <a:lstStyle/>
                    <a:p>
                      <a:r>
                        <a:rPr lang="en-IN" dirty="0">
                          <a:latin typeface="Times New Roman" pitchFamily="18" charset="0"/>
                          <a:cs typeface="Times New Roman" pitchFamily="18" charset="0"/>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Times New Roman" pitchFamily="18" charset="0"/>
                          <a:ea typeface="+mn-ea"/>
                          <a:cs typeface="Times New Roman" pitchFamily="18" charset="0"/>
                        </a:rPr>
                        <a:t>Siddha –NIS app</a:t>
                      </a: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itchFamily="18" charset="0"/>
                          <a:ea typeface="+mn-ea"/>
                          <a:cs typeface="Times New Roman" pitchFamily="18" charset="0"/>
                        </a:rPr>
                        <a:t>It consists of information about Siddha, its therapies, types of medications, and details about NIS(National Institute of Siddha).</a:t>
                      </a: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2018</a:t>
                      </a:r>
                    </a:p>
                  </a:txBody>
                  <a:tcPr/>
                </a:tc>
                <a:tc>
                  <a:txBody>
                    <a:bodyPr/>
                    <a:lstStyle/>
                    <a:p>
                      <a:r>
                        <a:rPr lang="en-US" sz="1800" b="0" i="0" kern="1200" dirty="0">
                          <a:solidFill>
                            <a:schemeClr val="dk1"/>
                          </a:solidFill>
                          <a:effectLst/>
                          <a:latin typeface="Times New Roman" pitchFamily="18" charset="0"/>
                          <a:ea typeface="+mn-ea"/>
                          <a:cs typeface="Times New Roman" pitchFamily="18" charset="0"/>
                        </a:rPr>
                        <a:t>Centre for Development of Advanced Computing (</a:t>
                      </a:r>
                      <a:r>
                        <a:rPr lang="en-IN" sz="1800" b="0" i="0" kern="1200" dirty="0">
                          <a:solidFill>
                            <a:schemeClr val="dk1"/>
                          </a:solidFill>
                          <a:effectLst/>
                          <a:latin typeface="Times New Roman" pitchFamily="18" charset="0"/>
                          <a:ea typeface="+mn-ea"/>
                          <a:cs typeface="Times New Roman" pitchFamily="18" charset="0"/>
                        </a:rPr>
                        <a:t>C-DAC), </a:t>
                      </a:r>
                      <a:r>
                        <a:rPr lang="en-IN" dirty="0">
                          <a:latin typeface="Times New Roman" pitchFamily="18" charset="0"/>
                          <a:cs typeface="Times New Roman" pitchFamily="18" charset="0"/>
                        </a:rPr>
                        <a:t>Ministry of AYUSH</a:t>
                      </a:r>
                    </a:p>
                  </a:txBody>
                  <a:tcPr/>
                </a:tc>
                <a:tc>
                  <a:txBody>
                    <a:bodyPr/>
                    <a:lstStyle/>
                    <a:p>
                      <a:r>
                        <a:rPr lang="en-IN" dirty="0">
                          <a:latin typeface="Times New Roman" pitchFamily="18" charset="0"/>
                          <a:cs typeface="Times New Roman" pitchFamily="18" charset="0"/>
                        </a:rPr>
                        <a:t>It only provides information of Siddha Services.</a:t>
                      </a:r>
                    </a:p>
                  </a:txBody>
                  <a:tcPr/>
                </a:tc>
                <a:extLst>
                  <a:ext uri="{0D108BD9-81ED-4DB2-BD59-A6C34878D82A}">
                    <a16:rowId xmlns:a16="http://schemas.microsoft.com/office/drawing/2014/main" val="927440630"/>
                  </a:ext>
                </a:extLst>
              </a:tr>
            </a:tbl>
          </a:graphicData>
        </a:graphic>
      </p:graphicFrame>
    </p:spTree>
    <p:extLst>
      <p:ext uri="{BB962C8B-B14F-4D97-AF65-F5344CB8AC3E}">
        <p14:creationId xmlns:p14="http://schemas.microsoft.com/office/powerpoint/2010/main" val="139101583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4E4682A-DD51-A078-5F7A-67E23D1FF15B}"/>
              </a:ext>
            </a:extLst>
          </p:cNvPr>
          <p:cNvSpPr txBox="1">
            <a:spLocks/>
          </p:cNvSpPr>
          <p:nvPr/>
        </p:nvSpPr>
        <p:spPr>
          <a:xfrm>
            <a:off x="1366416" y="505939"/>
            <a:ext cx="9291215" cy="104923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a:lstStyle>
          <a:p>
            <a:r>
              <a:rPr lang="en-IN" sz="4400" dirty="0">
                <a:latin typeface="Times New Roman" pitchFamily="18" charset="0"/>
                <a:cs typeface="Times New Roman" pitchFamily="18" charset="0"/>
              </a:rPr>
              <a:t>Existing system</a:t>
            </a:r>
          </a:p>
        </p:txBody>
      </p:sp>
      <p:sp>
        <p:nvSpPr>
          <p:cNvPr id="2" name="Content Placeholder 2">
            <a:extLst>
              <a:ext uri="{FF2B5EF4-FFF2-40B4-BE49-F238E27FC236}">
                <a16:creationId xmlns:a16="http://schemas.microsoft.com/office/drawing/2014/main" id="{46E3BD3F-DFBE-CB61-0E71-699AEDC00F82}"/>
              </a:ext>
            </a:extLst>
          </p:cNvPr>
          <p:cNvSpPr>
            <a:spLocks noGrp="1"/>
          </p:cNvSpPr>
          <p:nvPr>
            <p:ph idx="1"/>
          </p:nvPr>
        </p:nvSpPr>
        <p:spPr>
          <a:xfrm>
            <a:off x="990525" y="1791478"/>
            <a:ext cx="10210949" cy="3861480"/>
          </a:xfrm>
        </p:spPr>
        <p:txBody>
          <a:bodyPr/>
          <a:lstStyle/>
          <a:p>
            <a:pPr algn="just"/>
            <a:r>
              <a:rPr lang="en-US" dirty="0">
                <a:latin typeface="Times New Roman" pitchFamily="18" charset="0"/>
                <a:cs typeface="Times New Roman" pitchFamily="18" charset="0"/>
              </a:rPr>
              <a:t>There</a:t>
            </a:r>
            <a:r>
              <a:rPr lang="en-US" dirty="0">
                <a:latin typeface="Arial" panose="020B0604020202020204" pitchFamily="34" charset="0"/>
                <a:cs typeface="Arial" panose="020B0604020202020204" pitchFamily="34" charset="0"/>
              </a:rPr>
              <a:t> are some applications that provide basic information about the different AYUSH services.</a:t>
            </a:r>
          </a:p>
          <a:p>
            <a:pPr algn="just"/>
            <a:r>
              <a:rPr lang="en-US" dirty="0">
                <a:latin typeface="Arial" panose="020B0604020202020204" pitchFamily="34" charset="0"/>
                <a:cs typeface="Arial" panose="020B0604020202020204" pitchFamily="34" charset="0"/>
              </a:rPr>
              <a:t>During covid-19 some apps enhanced immunity of people by taking regular surveys and generating reports on their health.</a:t>
            </a:r>
          </a:p>
          <a:p>
            <a:pPr algn="just"/>
            <a:r>
              <a:rPr lang="en-US" dirty="0">
                <a:latin typeface="Arial" panose="020B0604020202020204" pitchFamily="34" charset="0"/>
                <a:cs typeface="Arial" panose="020B0604020202020204" pitchFamily="34" charset="0"/>
              </a:rPr>
              <a:t>Few portals display some locations of the AYUSH hospitals .</a:t>
            </a: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8374760"/>
      </p:ext>
    </p:extLst>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9B00E66-DA0C-BB3D-F2F6-83664C9FC8B7}"/>
              </a:ext>
            </a:extLst>
          </p:cNvPr>
          <p:cNvSpPr txBox="1">
            <a:spLocks/>
          </p:cNvSpPr>
          <p:nvPr/>
        </p:nvSpPr>
        <p:spPr>
          <a:xfrm>
            <a:off x="1366416" y="505939"/>
            <a:ext cx="9291215" cy="104923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a:lstStyle>
          <a:p>
            <a:r>
              <a:rPr lang="en-IN" sz="4400" dirty="0">
                <a:latin typeface="Times New Roman" pitchFamily="18" charset="0"/>
                <a:cs typeface="Times New Roman" pitchFamily="18" charset="0"/>
              </a:rPr>
              <a:t>proposed system</a:t>
            </a:r>
          </a:p>
        </p:txBody>
      </p:sp>
      <p:sp>
        <p:nvSpPr>
          <p:cNvPr id="2" name="Content Placeholder 2">
            <a:extLst>
              <a:ext uri="{FF2B5EF4-FFF2-40B4-BE49-F238E27FC236}">
                <a16:creationId xmlns:a16="http://schemas.microsoft.com/office/drawing/2014/main" id="{AC97D64C-5ED8-27CC-E70A-A9541C699B4F}"/>
              </a:ext>
            </a:extLst>
          </p:cNvPr>
          <p:cNvSpPr>
            <a:spLocks noGrp="1"/>
          </p:cNvSpPr>
          <p:nvPr>
            <p:ph idx="1"/>
          </p:nvPr>
        </p:nvSpPr>
        <p:spPr>
          <a:xfrm>
            <a:off x="990525" y="1791478"/>
            <a:ext cx="10210949" cy="3861480"/>
          </a:xfrm>
        </p:spPr>
        <p:txBody>
          <a:bodyPr/>
          <a:lstStyle/>
          <a:p>
            <a:pPr algn="just"/>
            <a:r>
              <a:rPr lang="en-US" dirty="0">
                <a:latin typeface="Times New Roman" pitchFamily="18" charset="0"/>
                <a:cs typeface="Times New Roman" pitchFamily="18" charset="0"/>
              </a:rPr>
              <a:t>This project shows the locations of nearby AYUSH hospitals with opening times and closing times and contact information such as email id and phone number along with that it provides the rates of the procedures or treatments.</a:t>
            </a:r>
          </a:p>
          <a:p>
            <a:pPr marL="0" indent="0" algn="just">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836976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827</TotalTime>
  <Words>1827</Words>
  <Application>Microsoft Office PowerPoint</Application>
  <PresentationFormat>Widescreen</PresentationFormat>
  <Paragraphs>152</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Algerian</vt:lpstr>
      <vt:lpstr>Arial</vt:lpstr>
      <vt:lpstr>Calibri</vt:lpstr>
      <vt:lpstr>Courier New</vt:lpstr>
      <vt:lpstr>montserratregular</vt:lpstr>
      <vt:lpstr>Rockwell</vt:lpstr>
      <vt:lpstr>Times New Roman</vt:lpstr>
      <vt:lpstr>Wingdings</vt:lpstr>
      <vt:lpstr>Gallery</vt:lpstr>
      <vt:lpstr>App for Ayush Services Availability  </vt:lpstr>
      <vt:lpstr>PowerPoint Presentation</vt:lpstr>
      <vt:lpstr>abstract</vt:lpstr>
      <vt:lpstr>introduction</vt:lpstr>
      <vt:lpstr>Problem statement</vt:lpstr>
      <vt:lpstr>PowerPoint Presentation</vt:lpstr>
      <vt:lpstr>PowerPoint Presentation</vt:lpstr>
      <vt:lpstr>PowerPoint Presentation</vt:lpstr>
      <vt:lpstr>PowerPoint Presentation</vt:lpstr>
      <vt:lpstr>System Requirements </vt:lpstr>
      <vt:lpstr>SYSTEM  ARCHITECTURE</vt:lpstr>
      <vt:lpstr>USE CASE DIAGRAM </vt:lpstr>
      <vt:lpstr>Class  Diagram </vt:lpstr>
      <vt:lpstr>Activity Diagram</vt:lpstr>
      <vt:lpstr>Sequential Diagram </vt:lpstr>
      <vt:lpstr>Modules </vt:lpstr>
      <vt:lpstr>Module split-up</vt:lpstr>
      <vt:lpstr>Module Split-up</vt:lpstr>
      <vt:lpstr>Methodology</vt:lpstr>
      <vt:lpstr>PowerPoint Presentation</vt:lpstr>
      <vt:lpstr>results: (screenshots)</vt:lpstr>
      <vt:lpstr>PowerPoint Presentation</vt:lpstr>
      <vt:lpstr>PowerPoint Presentation</vt:lpstr>
      <vt:lpstr>PowerPoint Presentation</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 for Ayush Services Availability</dc:title>
  <dc:creator>Rashmika Commi</dc:creator>
  <cp:lastModifiedBy>Rashmika Commi</cp:lastModifiedBy>
  <cp:revision>80</cp:revision>
  <dcterms:created xsi:type="dcterms:W3CDTF">2022-10-24T20:46:14Z</dcterms:created>
  <dcterms:modified xsi:type="dcterms:W3CDTF">2023-05-23T15:02:18Z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1ef4aaae14a341dbbe7bff04a00c0faf</vt:lpwstr>
  </property>
</Properties>
</file>