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9"/>
    <p:restoredTop sz="94710"/>
  </p:normalViewPr>
  <p:slideViewPr>
    <p:cSldViewPr snapToGrid="0">
      <p:cViewPr varScale="1">
        <p:scale>
          <a:sx n="145" d="100"/>
          <a:sy n="145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saymajid/My%20Drive%20(ibuild.eh@gmail.com)/Documents/JOB%20Applications_Interview%20Presentations%20:%20Exercises/HUD%20Job%20Interview%20Exercise%202025/HUD_Rent_Data_PRE_COVID_2014-2019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wasaymajid/My%20Drive%20(ibuild.eh@gmail.com)/Documents/JOB%20Applications_Interview%20Presentations%20:%20Exercises/HUD%20Job%20Interview%20Exercise%202025/HUD_Rent_Data_POST_COVID_2019-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752563922455715E-2"/>
          <c:y val="2.0134335305257236E-2"/>
          <c:w val="0.8675222806416597"/>
          <c:h val="0.67212127156567092"/>
        </c:manualLayout>
      </c:layout>
      <c:lineChart>
        <c:grouping val="standard"/>
        <c:varyColors val="0"/>
        <c:ser>
          <c:idx val="0"/>
          <c:order val="0"/>
          <c:tx>
            <c:strRef>
              <c:f>HUD_rent_data!$B$1</c:f>
              <c:strCache>
                <c:ptCount val="1"/>
                <c:pt idx="0">
                  <c:v>Auckland: Rent Price Index, % change since</c:v>
                </c:pt>
              </c:strCache>
            </c:strRef>
          </c:tx>
          <c:spPr>
            <a:ln w="254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HUD_rent_data!$B$2:$B$22</c:f>
              <c:numCache>
                <c:formatCode>0.00%</c:formatCode>
                <c:ptCount val="21"/>
                <c:pt idx="0">
                  <c:v>0</c:v>
                </c:pt>
                <c:pt idx="1">
                  <c:v>2.8000000000000001E-2</c:v>
                </c:pt>
                <c:pt idx="2">
                  <c:v>3.5700000000000003E-2</c:v>
                </c:pt>
                <c:pt idx="3">
                  <c:v>4.24E-2</c:v>
                </c:pt>
                <c:pt idx="4">
                  <c:v>5.7500000000000002E-2</c:v>
                </c:pt>
                <c:pt idx="5">
                  <c:v>7.1400000000000005E-2</c:v>
                </c:pt>
                <c:pt idx="6">
                  <c:v>8.1699999999999995E-2</c:v>
                </c:pt>
                <c:pt idx="7">
                  <c:v>8.1100000000000005E-2</c:v>
                </c:pt>
                <c:pt idx="8">
                  <c:v>9.5100000000000004E-2</c:v>
                </c:pt>
                <c:pt idx="9">
                  <c:v>0.1206</c:v>
                </c:pt>
                <c:pt idx="10">
                  <c:v>0.1239</c:v>
                </c:pt>
                <c:pt idx="11">
                  <c:v>0.1202</c:v>
                </c:pt>
                <c:pt idx="12">
                  <c:v>0.12659999999999999</c:v>
                </c:pt>
                <c:pt idx="13">
                  <c:v>0.1464</c:v>
                </c:pt>
                <c:pt idx="14">
                  <c:v>0.14510000000000001</c:v>
                </c:pt>
                <c:pt idx="15">
                  <c:v>0.14180000000000001</c:v>
                </c:pt>
                <c:pt idx="16">
                  <c:v>0.15240000000000001</c:v>
                </c:pt>
                <c:pt idx="17">
                  <c:v>0.1741</c:v>
                </c:pt>
                <c:pt idx="18">
                  <c:v>0.16869999999999999</c:v>
                </c:pt>
                <c:pt idx="19">
                  <c:v>0.1681</c:v>
                </c:pt>
                <c:pt idx="20">
                  <c:v>0.18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D32-9744-955D-CCF98EF74FA9}"/>
            </c:ext>
          </c:extLst>
        </c:ser>
        <c:ser>
          <c:idx val="1"/>
          <c:order val="1"/>
          <c:tx>
            <c:strRef>
              <c:f>HUD_rent_data!$C$1</c:f>
              <c:strCache>
                <c:ptCount val="1"/>
                <c:pt idx="0">
                  <c:v>Auckland: Rent Affordability Indicator, % change since</c:v>
                </c:pt>
              </c:strCache>
            </c:strRef>
          </c:tx>
          <c:spPr>
            <a:ln w="19050" cap="rnd">
              <a:solidFill>
                <a:schemeClr val="accent6">
                  <a:alpha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HUD_rent_data!$C$2:$C$22</c:f>
              <c:numCache>
                <c:formatCode>0.00%</c:formatCode>
                <c:ptCount val="21"/>
                <c:pt idx="0">
                  <c:v>0</c:v>
                </c:pt>
                <c:pt idx="1">
                  <c:v>-1.6199999999999999E-2</c:v>
                </c:pt>
                <c:pt idx="2">
                  <c:v>-1.54E-2</c:v>
                </c:pt>
                <c:pt idx="3">
                  <c:v>-8.8000000000000005E-3</c:v>
                </c:pt>
                <c:pt idx="4">
                  <c:v>-1.7399999999999999E-2</c:v>
                </c:pt>
                <c:pt idx="5">
                  <c:v>-1.41E-2</c:v>
                </c:pt>
                <c:pt idx="6">
                  <c:v>-1.38E-2</c:v>
                </c:pt>
                <c:pt idx="7">
                  <c:v>-6.8999999999999999E-3</c:v>
                </c:pt>
                <c:pt idx="8">
                  <c:v>-1.0200000000000001E-2</c:v>
                </c:pt>
                <c:pt idx="9">
                  <c:v>-2.4799999999999999E-2</c:v>
                </c:pt>
                <c:pt idx="10">
                  <c:v>-1.78E-2</c:v>
                </c:pt>
                <c:pt idx="11">
                  <c:v>-3.0999999999999999E-3</c:v>
                </c:pt>
                <c:pt idx="12">
                  <c:v>5.3E-3</c:v>
                </c:pt>
                <c:pt idx="13">
                  <c:v>-1.5E-3</c:v>
                </c:pt>
                <c:pt idx="14">
                  <c:v>9.4999999999999998E-3</c:v>
                </c:pt>
                <c:pt idx="15">
                  <c:v>2.2599999999999999E-2</c:v>
                </c:pt>
                <c:pt idx="16">
                  <c:v>2.6599999999999999E-2</c:v>
                </c:pt>
                <c:pt idx="17">
                  <c:v>1.34E-2</c:v>
                </c:pt>
                <c:pt idx="18">
                  <c:v>2.8299999999999999E-2</c:v>
                </c:pt>
                <c:pt idx="19">
                  <c:v>3.7999999999999999E-2</c:v>
                </c:pt>
                <c:pt idx="20">
                  <c:v>3.8699999999999998E-2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32-9744-955D-CCF98EF74FA9}"/>
            </c:ext>
          </c:extLst>
        </c:ser>
        <c:ser>
          <c:idx val="2"/>
          <c:order val="2"/>
          <c:tx>
            <c:strRef>
              <c:f>HUD_rent_data!$D$1</c:f>
              <c:strCache>
                <c:ptCount val="1"/>
                <c:pt idx="0">
                  <c:v>Christchurch City: Rent Price Index, % change since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HUD_rent_data!$D$2:$D$22</c:f>
              <c:numCache>
                <c:formatCode>0.00%</c:formatCode>
                <c:ptCount val="21"/>
                <c:pt idx="0">
                  <c:v>0</c:v>
                </c:pt>
                <c:pt idx="1">
                  <c:v>1.5900000000000001E-2</c:v>
                </c:pt>
                <c:pt idx="2">
                  <c:v>-1.4200000000000001E-2</c:v>
                </c:pt>
                <c:pt idx="3">
                  <c:v>-3.6600000000000001E-2</c:v>
                </c:pt>
                <c:pt idx="4">
                  <c:v>-3.4500000000000003E-2</c:v>
                </c:pt>
                <c:pt idx="5">
                  <c:v>-1.7899999999999999E-2</c:v>
                </c:pt>
                <c:pt idx="6">
                  <c:v>-6.1699999999999998E-2</c:v>
                </c:pt>
                <c:pt idx="7">
                  <c:v>-7.7100000000000002E-2</c:v>
                </c:pt>
                <c:pt idx="8">
                  <c:v>-6.2600000000000003E-2</c:v>
                </c:pt>
                <c:pt idx="9">
                  <c:v>-4.1599999999999998E-2</c:v>
                </c:pt>
                <c:pt idx="10">
                  <c:v>-0.09</c:v>
                </c:pt>
                <c:pt idx="11">
                  <c:v>-9.6100000000000005E-2</c:v>
                </c:pt>
                <c:pt idx="12">
                  <c:v>-7.5899999999999995E-2</c:v>
                </c:pt>
                <c:pt idx="13">
                  <c:v>-5.1299999999999998E-2</c:v>
                </c:pt>
                <c:pt idx="14">
                  <c:v>-7.3999999999999996E-2</c:v>
                </c:pt>
                <c:pt idx="15">
                  <c:v>-7.85E-2</c:v>
                </c:pt>
                <c:pt idx="16">
                  <c:v>-5.1400000000000001E-2</c:v>
                </c:pt>
                <c:pt idx="17">
                  <c:v>-2.2800000000000001E-2</c:v>
                </c:pt>
                <c:pt idx="18">
                  <c:v>-5.7099999999999998E-2</c:v>
                </c:pt>
                <c:pt idx="19">
                  <c:v>-5.57E-2</c:v>
                </c:pt>
                <c:pt idx="20">
                  <c:v>-3.9699999999999999E-2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D32-9744-955D-CCF98EF74FA9}"/>
            </c:ext>
          </c:extLst>
        </c:ser>
        <c:ser>
          <c:idx val="3"/>
          <c:order val="3"/>
          <c:tx>
            <c:strRef>
              <c:f>HUD_rent_data!$E$1</c:f>
              <c:strCache>
                <c:ptCount val="1"/>
                <c:pt idx="0">
                  <c:v>Christchurch City:: Rent Affordability Indicator, % change since</c:v>
                </c:pt>
              </c:strCache>
            </c:strRef>
          </c:tx>
          <c:spPr>
            <a:ln w="19050" cap="rnd">
              <a:solidFill>
                <a:schemeClr val="accent4">
                  <a:alpha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HUD_rent_data!$E$2:$E$22</c:f>
              <c:numCache>
                <c:formatCode>0.00%</c:formatCode>
                <c:ptCount val="21"/>
                <c:pt idx="0">
                  <c:v>0</c:v>
                </c:pt>
                <c:pt idx="1">
                  <c:v>-9.5999999999999992E-3</c:v>
                </c:pt>
                <c:pt idx="2">
                  <c:v>2.4500000000000001E-2</c:v>
                </c:pt>
                <c:pt idx="3">
                  <c:v>5.8799999999999998E-2</c:v>
                </c:pt>
                <c:pt idx="4">
                  <c:v>5.5500000000000001E-2</c:v>
                </c:pt>
                <c:pt idx="5">
                  <c:v>4.8599999999999997E-2</c:v>
                </c:pt>
                <c:pt idx="6">
                  <c:v>0.1037</c:v>
                </c:pt>
                <c:pt idx="7">
                  <c:v>0.12139999999999999</c:v>
                </c:pt>
                <c:pt idx="8">
                  <c:v>0.1103</c:v>
                </c:pt>
                <c:pt idx="9">
                  <c:v>8.9099999999999999E-2</c:v>
                </c:pt>
                <c:pt idx="10">
                  <c:v>0.15329999999999999</c:v>
                </c:pt>
                <c:pt idx="11">
                  <c:v>0.16689999999999999</c:v>
                </c:pt>
                <c:pt idx="12">
                  <c:v>0.14949999999999999</c:v>
                </c:pt>
                <c:pt idx="13">
                  <c:v>0.1241</c:v>
                </c:pt>
                <c:pt idx="14">
                  <c:v>0.15989999999999999</c:v>
                </c:pt>
                <c:pt idx="15">
                  <c:v>0.17749999999999999</c:v>
                </c:pt>
                <c:pt idx="16">
                  <c:v>0.15840000000000001</c:v>
                </c:pt>
                <c:pt idx="17">
                  <c:v>0.1295</c:v>
                </c:pt>
                <c:pt idx="18">
                  <c:v>0.17879999999999999</c:v>
                </c:pt>
                <c:pt idx="19">
                  <c:v>0.1822</c:v>
                </c:pt>
                <c:pt idx="20">
                  <c:v>0.17419999999999999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D32-9744-955D-CCF98EF74FA9}"/>
            </c:ext>
          </c:extLst>
        </c:ser>
        <c:ser>
          <c:idx val="4"/>
          <c:order val="4"/>
          <c:tx>
            <c:strRef>
              <c:f>HUD_rent_data!$F$1</c:f>
              <c:strCache>
                <c:ptCount val="1"/>
                <c:pt idx="0">
                  <c:v>Wellington City: Rent Price Index, % change since</c:v>
                </c:pt>
              </c:strCache>
            </c:strRef>
          </c:tx>
          <c:spPr>
            <a:ln w="2540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HUD_rent_data!$F$2:$F$22</c:f>
              <c:numCache>
                <c:formatCode>0.00%</c:formatCode>
                <c:ptCount val="21"/>
                <c:pt idx="0">
                  <c:v>0</c:v>
                </c:pt>
                <c:pt idx="1">
                  <c:v>5.3199999999999997E-2</c:v>
                </c:pt>
                <c:pt idx="2">
                  <c:v>2.0999999999999999E-3</c:v>
                </c:pt>
                <c:pt idx="3">
                  <c:v>-5.9999999999999995E-4</c:v>
                </c:pt>
                <c:pt idx="4">
                  <c:v>2.9499999999999998E-2</c:v>
                </c:pt>
                <c:pt idx="5">
                  <c:v>8.7999999999999995E-2</c:v>
                </c:pt>
                <c:pt idx="6">
                  <c:v>4.4999999999999998E-2</c:v>
                </c:pt>
                <c:pt idx="7">
                  <c:v>3.8199999999999998E-2</c:v>
                </c:pt>
                <c:pt idx="8">
                  <c:v>8.0699999999999994E-2</c:v>
                </c:pt>
                <c:pt idx="9">
                  <c:v>0.14799999999999999</c:v>
                </c:pt>
                <c:pt idx="10">
                  <c:v>0.1273</c:v>
                </c:pt>
                <c:pt idx="11">
                  <c:v>0.1017</c:v>
                </c:pt>
                <c:pt idx="12">
                  <c:v>0.15210000000000001</c:v>
                </c:pt>
                <c:pt idx="13">
                  <c:v>0.2177</c:v>
                </c:pt>
                <c:pt idx="14">
                  <c:v>0.1676</c:v>
                </c:pt>
                <c:pt idx="15">
                  <c:v>0.16200000000000001</c:v>
                </c:pt>
                <c:pt idx="16">
                  <c:v>0.23069999999999999</c:v>
                </c:pt>
                <c:pt idx="17">
                  <c:v>0.32300000000000001</c:v>
                </c:pt>
                <c:pt idx="18">
                  <c:v>0.2482</c:v>
                </c:pt>
                <c:pt idx="19">
                  <c:v>0.25080000000000002</c:v>
                </c:pt>
                <c:pt idx="20">
                  <c:v>0.30349999999999999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D32-9744-955D-CCF98EF74FA9}"/>
            </c:ext>
          </c:extLst>
        </c:ser>
        <c:ser>
          <c:idx val="5"/>
          <c:order val="5"/>
          <c:tx>
            <c:strRef>
              <c:f>HUD_rent_data!$G$1</c:f>
              <c:strCache>
                <c:ptCount val="1"/>
                <c:pt idx="0">
                  <c:v>Wellington City: Rent Affordability Indicator, % change since</c:v>
                </c:pt>
              </c:strCache>
            </c:strRef>
          </c:tx>
          <c:spPr>
            <a:ln w="19050" cap="rnd">
              <a:solidFill>
                <a:srgbClr val="FF0000">
                  <a:alpha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HUD_rent_data!$A$2:$A$22</c:f>
              <c:numCache>
                <c:formatCode>mmm\-yy</c:formatCode>
                <c:ptCount val="21"/>
                <c:pt idx="0">
                  <c:v>41974</c:v>
                </c:pt>
                <c:pt idx="1">
                  <c:v>42064</c:v>
                </c:pt>
                <c:pt idx="2">
                  <c:v>42156</c:v>
                </c:pt>
                <c:pt idx="3">
                  <c:v>42248</c:v>
                </c:pt>
                <c:pt idx="4">
                  <c:v>42339</c:v>
                </c:pt>
                <c:pt idx="5">
                  <c:v>42430</c:v>
                </c:pt>
                <c:pt idx="6">
                  <c:v>42522</c:v>
                </c:pt>
                <c:pt idx="7">
                  <c:v>42614</c:v>
                </c:pt>
                <c:pt idx="8">
                  <c:v>42705</c:v>
                </c:pt>
                <c:pt idx="9">
                  <c:v>42795</c:v>
                </c:pt>
                <c:pt idx="10">
                  <c:v>42887</c:v>
                </c:pt>
                <c:pt idx="11">
                  <c:v>42979</c:v>
                </c:pt>
                <c:pt idx="12">
                  <c:v>43070</c:v>
                </c:pt>
                <c:pt idx="13">
                  <c:v>43160</c:v>
                </c:pt>
                <c:pt idx="14">
                  <c:v>43252</c:v>
                </c:pt>
                <c:pt idx="15">
                  <c:v>43344</c:v>
                </c:pt>
                <c:pt idx="16">
                  <c:v>43435</c:v>
                </c:pt>
                <c:pt idx="17">
                  <c:v>43525</c:v>
                </c:pt>
                <c:pt idx="18">
                  <c:v>43617</c:v>
                </c:pt>
                <c:pt idx="19">
                  <c:v>43709</c:v>
                </c:pt>
                <c:pt idx="20">
                  <c:v>43800</c:v>
                </c:pt>
              </c:numCache>
            </c:numRef>
          </c:cat>
          <c:val>
            <c:numRef>
              <c:f>HUD_rent_data!$G$2:$G$22</c:f>
              <c:numCache>
                <c:formatCode>0.00%</c:formatCode>
                <c:ptCount val="21"/>
                <c:pt idx="0">
                  <c:v>0</c:v>
                </c:pt>
                <c:pt idx="1">
                  <c:v>-4.4900000000000002E-2</c:v>
                </c:pt>
                <c:pt idx="2">
                  <c:v>1.52E-2</c:v>
                </c:pt>
                <c:pt idx="3">
                  <c:v>3.0499999999999999E-2</c:v>
                </c:pt>
                <c:pt idx="4">
                  <c:v>8.6999999999999994E-3</c:v>
                </c:pt>
                <c:pt idx="5">
                  <c:v>-2.9100000000000001E-2</c:v>
                </c:pt>
                <c:pt idx="6">
                  <c:v>2.53E-2</c:v>
                </c:pt>
                <c:pt idx="7">
                  <c:v>3.2800000000000003E-2</c:v>
                </c:pt>
                <c:pt idx="8">
                  <c:v>-1.1000000000000001E-3</c:v>
                </c:pt>
                <c:pt idx="9">
                  <c:v>-5.62E-2</c:v>
                </c:pt>
                <c:pt idx="10">
                  <c:v>-3.1199999999999999E-2</c:v>
                </c:pt>
                <c:pt idx="11">
                  <c:v>-2.8999999999999998E-3</c:v>
                </c:pt>
                <c:pt idx="12">
                  <c:v>-3.39E-2</c:v>
                </c:pt>
                <c:pt idx="13">
                  <c:v>-7.5300000000000006E-2</c:v>
                </c:pt>
                <c:pt idx="14">
                  <c:v>-2.6499999999999999E-2</c:v>
                </c:pt>
                <c:pt idx="15">
                  <c:v>-1.03E-2</c:v>
                </c:pt>
                <c:pt idx="16">
                  <c:v>-5.2600000000000001E-2</c:v>
                </c:pt>
                <c:pt idx="17">
                  <c:v>-0.1132</c:v>
                </c:pt>
                <c:pt idx="18">
                  <c:v>-4.9599999999999998E-2</c:v>
                </c:pt>
                <c:pt idx="19">
                  <c:v>-4.2500000000000003E-2</c:v>
                </c:pt>
                <c:pt idx="20">
                  <c:v>-7.0300000000000001E-2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D32-9744-955D-CCF98EF74F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0903487"/>
        <c:axId val="2110905199"/>
      </c:lineChart>
      <c:catAx>
        <c:axId val="2110903487"/>
        <c:scaling>
          <c:orientation val="minMax"/>
        </c:scaling>
        <c:delete val="0"/>
        <c:axPos val="b"/>
        <c:numFmt formatCode="mmm\-yy" sourceLinked="0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110905199"/>
        <c:crosses val="autoZero"/>
        <c:auto val="0"/>
        <c:lblAlgn val="ctr"/>
        <c:lblOffset val="100"/>
        <c:tickLblSkip val="3"/>
        <c:tickMarkSkip val="2"/>
        <c:noMultiLvlLbl val="0"/>
      </c:catAx>
      <c:valAx>
        <c:axId val="211090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cross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110903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7587267042978606"/>
          <c:w val="0.99999999999999989"/>
          <c:h val="0.240921136637716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5224081364829395E-2"/>
          <c:y val="7.8867166839906549E-4"/>
          <c:w val="0.90955183727034117"/>
          <c:h val="0.705625615446188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Auckland: Rent Price Index, % change since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Sheet1!$B$2:$B$22</c:f>
              <c:numCache>
                <c:formatCode>0.00%</c:formatCode>
                <c:ptCount val="21"/>
                <c:pt idx="0">
                  <c:v>0</c:v>
                </c:pt>
                <c:pt idx="1">
                  <c:v>1.14E-2</c:v>
                </c:pt>
                <c:pt idx="2">
                  <c:v>-2.8999999999999998E-3</c:v>
                </c:pt>
                <c:pt idx="3">
                  <c:v>-5.3E-3</c:v>
                </c:pt>
                <c:pt idx="4">
                  <c:v>7.0000000000000001E-3</c:v>
                </c:pt>
                <c:pt idx="5">
                  <c:v>1.9199999999999998E-2</c:v>
                </c:pt>
                <c:pt idx="6">
                  <c:v>1.9900000000000001E-2</c:v>
                </c:pt>
                <c:pt idx="7">
                  <c:v>1.8800000000000001E-2</c:v>
                </c:pt>
                <c:pt idx="8">
                  <c:v>3.7499999999999999E-2</c:v>
                </c:pt>
                <c:pt idx="9">
                  <c:v>4.6800000000000001E-2</c:v>
                </c:pt>
                <c:pt idx="10">
                  <c:v>4.4400000000000002E-2</c:v>
                </c:pt>
                <c:pt idx="11">
                  <c:v>3.4200000000000001E-2</c:v>
                </c:pt>
                <c:pt idx="12">
                  <c:v>4.7300000000000002E-2</c:v>
                </c:pt>
                <c:pt idx="13">
                  <c:v>7.5700000000000003E-2</c:v>
                </c:pt>
                <c:pt idx="14">
                  <c:v>0.10390000000000001</c:v>
                </c:pt>
                <c:pt idx="15">
                  <c:v>0.1079</c:v>
                </c:pt>
                <c:pt idx="16">
                  <c:v>0.1203</c:v>
                </c:pt>
                <c:pt idx="17">
                  <c:v>0.1368</c:v>
                </c:pt>
                <c:pt idx="18">
                  <c:v>0.13300000000000001</c:v>
                </c:pt>
                <c:pt idx="19">
                  <c:v>0.112</c:v>
                </c:pt>
                <c:pt idx="20">
                  <c:v>0.1125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DD-D944-A92C-AA0CACD6A0D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Auckland: Rent Affordability Indicator, % change since</c:v>
                </c:pt>
              </c:strCache>
            </c:strRef>
          </c:tx>
          <c:spPr>
            <a:ln w="19050" cap="rnd">
              <a:solidFill>
                <a:schemeClr val="accent6">
                  <a:alpha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Sheet1!$C$2:$C$22</c:f>
              <c:numCache>
                <c:formatCode>0.00%</c:formatCode>
                <c:ptCount val="21"/>
                <c:pt idx="0">
                  <c:v>0</c:v>
                </c:pt>
                <c:pt idx="1">
                  <c:v>5.9999999999999995E-4</c:v>
                </c:pt>
                <c:pt idx="2">
                  <c:v>5.5999999999999999E-3</c:v>
                </c:pt>
                <c:pt idx="3">
                  <c:v>2.12E-2</c:v>
                </c:pt>
                <c:pt idx="4">
                  <c:v>1.06E-2</c:v>
                </c:pt>
                <c:pt idx="5">
                  <c:v>1.0200000000000001E-2</c:v>
                </c:pt>
                <c:pt idx="6">
                  <c:v>3.95E-2</c:v>
                </c:pt>
                <c:pt idx="7">
                  <c:v>4.65E-2</c:v>
                </c:pt>
                <c:pt idx="8">
                  <c:v>4.36E-2</c:v>
                </c:pt>
                <c:pt idx="9">
                  <c:v>5.3900000000000003E-2</c:v>
                </c:pt>
                <c:pt idx="10">
                  <c:v>7.5399999999999995E-2</c:v>
                </c:pt>
                <c:pt idx="11">
                  <c:v>0.1118</c:v>
                </c:pt>
                <c:pt idx="12">
                  <c:v>0.1169</c:v>
                </c:pt>
                <c:pt idx="13">
                  <c:v>0.10630000000000001</c:v>
                </c:pt>
                <c:pt idx="14">
                  <c:v>9.2700000000000005E-2</c:v>
                </c:pt>
                <c:pt idx="15">
                  <c:v>0.1017</c:v>
                </c:pt>
                <c:pt idx="16">
                  <c:v>0.1027</c:v>
                </c:pt>
                <c:pt idx="17">
                  <c:v>9.7199999999999995E-2</c:v>
                </c:pt>
                <c:pt idx="18">
                  <c:v>0.1115</c:v>
                </c:pt>
                <c:pt idx="19">
                  <c:v>0.1389</c:v>
                </c:pt>
                <c:pt idx="20">
                  <c:v>0.15179999999999999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DD-D944-A92C-AA0CACD6A0D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Christchurch City: Rent Price Index, % change since</c:v>
                </c:pt>
              </c:strCache>
            </c:strRef>
          </c:tx>
          <c:spPr>
            <a:ln w="254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Sheet1!$D$2:$D$22</c:f>
              <c:numCache>
                <c:formatCode>0.00%</c:formatCode>
                <c:ptCount val="21"/>
                <c:pt idx="0">
                  <c:v>0</c:v>
                </c:pt>
                <c:pt idx="1">
                  <c:v>4.2500000000000003E-2</c:v>
                </c:pt>
                <c:pt idx="2">
                  <c:v>-8.0999999999999996E-3</c:v>
                </c:pt>
                <c:pt idx="3">
                  <c:v>6.1999999999999998E-3</c:v>
                </c:pt>
                <c:pt idx="4">
                  <c:v>2.53E-2</c:v>
                </c:pt>
                <c:pt idx="5">
                  <c:v>7.6200000000000004E-2</c:v>
                </c:pt>
                <c:pt idx="6">
                  <c:v>5.3400000000000003E-2</c:v>
                </c:pt>
                <c:pt idx="7">
                  <c:v>6.2600000000000003E-2</c:v>
                </c:pt>
                <c:pt idx="8">
                  <c:v>0.1201</c:v>
                </c:pt>
                <c:pt idx="9">
                  <c:v>0.1522</c:v>
                </c:pt>
                <c:pt idx="10">
                  <c:v>0.15920000000000001</c:v>
                </c:pt>
                <c:pt idx="11">
                  <c:v>0.16300000000000001</c:v>
                </c:pt>
                <c:pt idx="12">
                  <c:v>0.2185</c:v>
                </c:pt>
                <c:pt idx="13">
                  <c:v>0.23669999999999999</c:v>
                </c:pt>
                <c:pt idx="14">
                  <c:v>0.23949999999999999</c:v>
                </c:pt>
                <c:pt idx="15">
                  <c:v>0.25109999999999999</c:v>
                </c:pt>
                <c:pt idx="16">
                  <c:v>0.31730000000000003</c:v>
                </c:pt>
                <c:pt idx="17">
                  <c:v>0.34060000000000001</c:v>
                </c:pt>
                <c:pt idx="18">
                  <c:v>0.30220000000000002</c:v>
                </c:pt>
                <c:pt idx="19">
                  <c:v>0.29409999999999997</c:v>
                </c:pt>
                <c:pt idx="20">
                  <c:v>0.3584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DD-D944-A92C-AA0CACD6A0D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Christchurch City:: Rent Affordability Indicator, % change since</c:v>
                </c:pt>
              </c:strCache>
            </c:strRef>
          </c:tx>
          <c:spPr>
            <a:ln w="19050" cap="rnd">
              <a:solidFill>
                <a:schemeClr val="accent4">
                  <a:alpha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Sheet1!$E$2:$E$22</c:f>
              <c:numCache>
                <c:formatCode>0.00%</c:formatCode>
                <c:ptCount val="21"/>
                <c:pt idx="0">
                  <c:v>0</c:v>
                </c:pt>
                <c:pt idx="1">
                  <c:v>-3.0700000000000002E-2</c:v>
                </c:pt>
                <c:pt idx="2">
                  <c:v>8.8999999999999999E-3</c:v>
                </c:pt>
                <c:pt idx="3">
                  <c:v>8.0000000000000002E-3</c:v>
                </c:pt>
                <c:pt idx="4">
                  <c:v>-1.29E-2</c:v>
                </c:pt>
                <c:pt idx="5">
                  <c:v>-5.04E-2</c:v>
                </c:pt>
                <c:pt idx="6">
                  <c:v>-3.5000000000000001E-3</c:v>
                </c:pt>
                <c:pt idx="7">
                  <c:v>-7.1999999999999998E-3</c:v>
                </c:pt>
                <c:pt idx="8">
                  <c:v>-4.3099999999999999E-2</c:v>
                </c:pt>
                <c:pt idx="9">
                  <c:v>-5.4399999999999997E-2</c:v>
                </c:pt>
                <c:pt idx="10">
                  <c:v>-4.41E-2</c:v>
                </c:pt>
                <c:pt idx="11">
                  <c:v>-2.7799999999999998E-2</c:v>
                </c:pt>
                <c:pt idx="12">
                  <c:v>-5.91E-2</c:v>
                </c:pt>
                <c:pt idx="13">
                  <c:v>-5.62E-2</c:v>
                </c:pt>
                <c:pt idx="14">
                  <c:v>-4.5400000000000003E-2</c:v>
                </c:pt>
                <c:pt idx="15">
                  <c:v>-4.3099999999999999E-2</c:v>
                </c:pt>
                <c:pt idx="16">
                  <c:v>-7.7600000000000002E-2</c:v>
                </c:pt>
                <c:pt idx="17">
                  <c:v>-7.9799999999999996E-2</c:v>
                </c:pt>
                <c:pt idx="18">
                  <c:v>-3.9800000000000002E-2</c:v>
                </c:pt>
                <c:pt idx="19">
                  <c:v>-2.2800000000000001E-2</c:v>
                </c:pt>
                <c:pt idx="20">
                  <c:v>-5.7000000000000002E-2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DDD-D944-A92C-AA0CACD6A0D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Wellington City: Rent Price Index, % change since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Sheet1!$F$2:$F$22</c:f>
              <c:numCache>
                <c:formatCode>0.00%</c:formatCode>
                <c:ptCount val="21"/>
                <c:pt idx="0">
                  <c:v>0</c:v>
                </c:pt>
                <c:pt idx="1">
                  <c:v>5.0500000000000003E-2</c:v>
                </c:pt>
                <c:pt idx="2">
                  <c:v>-1.26E-2</c:v>
                </c:pt>
                <c:pt idx="3">
                  <c:v>-1.77E-2</c:v>
                </c:pt>
                <c:pt idx="4">
                  <c:v>4.82E-2</c:v>
                </c:pt>
                <c:pt idx="5">
                  <c:v>7.6300000000000007E-2</c:v>
                </c:pt>
                <c:pt idx="6">
                  <c:v>4.1500000000000002E-2</c:v>
                </c:pt>
                <c:pt idx="7">
                  <c:v>4.7399999999999998E-2</c:v>
                </c:pt>
                <c:pt idx="8">
                  <c:v>9.9699999999999997E-2</c:v>
                </c:pt>
                <c:pt idx="9">
                  <c:v>0.1326</c:v>
                </c:pt>
                <c:pt idx="10">
                  <c:v>7.2099999999999997E-2</c:v>
                </c:pt>
                <c:pt idx="11">
                  <c:v>3.6700000000000003E-2</c:v>
                </c:pt>
                <c:pt idx="12">
                  <c:v>9.5699999999999993E-2</c:v>
                </c:pt>
                <c:pt idx="13">
                  <c:v>0.1241</c:v>
                </c:pt>
                <c:pt idx="14">
                  <c:v>7.1900000000000006E-2</c:v>
                </c:pt>
                <c:pt idx="15">
                  <c:v>7.0800000000000002E-2</c:v>
                </c:pt>
                <c:pt idx="16">
                  <c:v>0.1162</c:v>
                </c:pt>
                <c:pt idx="17">
                  <c:v>0.13100000000000001</c:v>
                </c:pt>
                <c:pt idx="18">
                  <c:v>7.51E-2</c:v>
                </c:pt>
                <c:pt idx="19">
                  <c:v>7.0699999999999999E-2</c:v>
                </c:pt>
                <c:pt idx="20">
                  <c:v>8.5999999999999993E-2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DDD-D944-A92C-AA0CACD6A0D3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Wellington City: Rent Affordability Indicator, % change since</c:v>
                </c:pt>
              </c:strCache>
            </c:strRef>
          </c:tx>
          <c:spPr>
            <a:ln w="19050" cap="rnd">
              <a:solidFill>
                <a:srgbClr val="FF0000">
                  <a:alpha val="40000"/>
                </a:srgbClr>
              </a:solidFill>
              <a:prstDash val="sysDash"/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mmm\-yy</c:formatCode>
                <c:ptCount val="21"/>
                <c:pt idx="0">
                  <c:v>43800</c:v>
                </c:pt>
                <c:pt idx="1">
                  <c:v>43891</c:v>
                </c:pt>
                <c:pt idx="2">
                  <c:v>43983</c:v>
                </c:pt>
                <c:pt idx="3">
                  <c:v>44075</c:v>
                </c:pt>
                <c:pt idx="4">
                  <c:v>44166</c:v>
                </c:pt>
                <c:pt idx="5">
                  <c:v>44256</c:v>
                </c:pt>
                <c:pt idx="6">
                  <c:v>44348</c:v>
                </c:pt>
                <c:pt idx="7">
                  <c:v>44440</c:v>
                </c:pt>
                <c:pt idx="8">
                  <c:v>44531</c:v>
                </c:pt>
                <c:pt idx="9">
                  <c:v>44621</c:v>
                </c:pt>
                <c:pt idx="10">
                  <c:v>44713</c:v>
                </c:pt>
                <c:pt idx="11">
                  <c:v>44805</c:v>
                </c:pt>
                <c:pt idx="12">
                  <c:v>44896</c:v>
                </c:pt>
                <c:pt idx="13">
                  <c:v>44986</c:v>
                </c:pt>
                <c:pt idx="14">
                  <c:v>45078</c:v>
                </c:pt>
                <c:pt idx="15">
                  <c:v>45170</c:v>
                </c:pt>
                <c:pt idx="16">
                  <c:v>45261</c:v>
                </c:pt>
                <c:pt idx="17">
                  <c:v>45352</c:v>
                </c:pt>
                <c:pt idx="18">
                  <c:v>45444</c:v>
                </c:pt>
                <c:pt idx="19">
                  <c:v>45536</c:v>
                </c:pt>
                <c:pt idx="20">
                  <c:v>45627</c:v>
                </c:pt>
              </c:numCache>
            </c:numRef>
          </c:cat>
          <c:val>
            <c:numRef>
              <c:f>Sheet1!$G$2:$G$22</c:f>
              <c:numCache>
                <c:formatCode>0.00%</c:formatCode>
                <c:ptCount val="21"/>
                <c:pt idx="0">
                  <c:v>0</c:v>
                </c:pt>
                <c:pt idx="1">
                  <c:v>-3.3700000000000001E-2</c:v>
                </c:pt>
                <c:pt idx="2">
                  <c:v>2.3900000000000001E-2</c:v>
                </c:pt>
                <c:pt idx="3">
                  <c:v>5.0999999999999997E-2</c:v>
                </c:pt>
                <c:pt idx="4">
                  <c:v>-1.8200000000000001E-2</c:v>
                </c:pt>
                <c:pt idx="5">
                  <c:v>-3.04E-2</c:v>
                </c:pt>
                <c:pt idx="6">
                  <c:v>2.0400000000000001E-2</c:v>
                </c:pt>
                <c:pt idx="7">
                  <c:v>2.4899999999999999E-2</c:v>
                </c:pt>
                <c:pt idx="8">
                  <c:v>-3.5999999999999999E-3</c:v>
                </c:pt>
                <c:pt idx="9">
                  <c:v>-1.67E-2</c:v>
                </c:pt>
                <c:pt idx="10">
                  <c:v>5.7599999999999998E-2</c:v>
                </c:pt>
                <c:pt idx="11">
                  <c:v>0.1152</c:v>
                </c:pt>
                <c:pt idx="12">
                  <c:v>7.1499999999999994E-2</c:v>
                </c:pt>
                <c:pt idx="13">
                  <c:v>6.5299999999999997E-2</c:v>
                </c:pt>
                <c:pt idx="14">
                  <c:v>0.13700000000000001</c:v>
                </c:pt>
                <c:pt idx="15">
                  <c:v>0.15759999999999999</c:v>
                </c:pt>
                <c:pt idx="16">
                  <c:v>0.1268</c:v>
                </c:pt>
                <c:pt idx="17">
                  <c:v>0.12239999999999999</c:v>
                </c:pt>
                <c:pt idx="18">
                  <c:v>0.1893</c:v>
                </c:pt>
                <c:pt idx="19">
                  <c:v>0.20150000000000001</c:v>
                </c:pt>
                <c:pt idx="20">
                  <c:v>0.2016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DDD-D944-A92C-AA0CACD6A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8227583"/>
        <c:axId val="950372959"/>
      </c:lineChart>
      <c:catAx>
        <c:axId val="1058227583"/>
        <c:scaling>
          <c:orientation val="minMax"/>
        </c:scaling>
        <c:delete val="0"/>
        <c:axPos val="b"/>
        <c:numFmt formatCode="mmm\-yy" sourceLinked="1"/>
        <c:majorTickMark val="in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950372959"/>
        <c:crosses val="autoZero"/>
        <c:auto val="0"/>
        <c:lblAlgn val="ctr"/>
        <c:lblOffset val="100"/>
        <c:tickLblSkip val="3"/>
        <c:tickMarkSkip val="2"/>
        <c:noMultiLvlLbl val="0"/>
      </c:catAx>
      <c:valAx>
        <c:axId val="9503729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in"/>
        <c:minorTickMark val="none"/>
        <c:tickLblPos val="nextTo"/>
        <c:crossAx val="10582275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0.13842</cdr:x>
      <cdr:y>0.78713</cdr:y>
    </cdr:from>
    <cdr:to>
      <cdr:x>1</cdr:x>
      <cdr:y>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8981FE0E-2CB2-AB68-0A64-198FBE79093A}"/>
            </a:ext>
          </a:extLst>
        </cdr:cNvPr>
        <cdr:cNvSpPr txBox="1"/>
      </cdr:nvSpPr>
      <cdr:spPr>
        <a:xfrm xmlns:a="http://schemas.openxmlformats.org/drawingml/2006/main">
          <a:off x="4065972" y="4349621"/>
          <a:ext cx="5415378" cy="11762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9E782-5C83-9C40-B711-36F97457930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4D39-EC5A-7445-AF55-17EB993F7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9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54D39-EC5A-7445-AF55-17EB993F78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5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02FF-C324-0555-95AF-CF1A75155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96B36A-CB1A-E9C3-FEDA-47994B184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82C2D-A9AB-529E-6F08-F4F616FD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3F988-3340-EAB4-8E9D-41FF4C6C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F0460-4066-9A4F-9ADF-4CC1394A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3CA7-76DA-2F2F-E048-751F6C881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5110A-B6BF-F794-276E-9DF4D6E68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6AC7-6683-20C3-9778-E0A3C17F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6D792-14CC-C9A2-9062-A8C80DA14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B4C9-D701-69CD-91AC-4D96AACF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5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C57698-5EE4-148C-630B-B3EC4211B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174AB-B286-317F-5A0A-247C19403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FCD7-5E06-229E-932B-75A0422E1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2276-2117-C083-C83C-FED17DCE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49BC4-97BC-19C5-F13C-0FB24CE7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9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2BBC-DCE1-97DD-072D-2E2C6904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C444A-62EB-BC8A-1E54-FA412861C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D8A8-72B9-F8F1-7388-4900BC29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D690-D389-D537-7961-86E0260F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370D-AF27-0DE5-DA6E-521D09D43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4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610B-315D-BBEF-51B8-E44C0D367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BDA28-F39D-A434-61A8-D086E3CC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CABF-2D36-4E52-D35B-407C5A61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72E11-2877-A94D-647E-0C733C34B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3C81A-14A8-2ACE-CA73-1569B1B2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2D96-B287-BEA5-476B-18E687F1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C52D-CA5D-6A83-91A8-C9167AF61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B9B36-B890-E0AD-4850-537B26292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1EF7E-A894-CA9C-D217-D962D9AAD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D795C-0655-9805-2EB6-9155770F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B30D0-18FC-2E87-A2C6-20CA86BC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4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628A-9868-7ACC-7589-BEC94DFF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61AA-7FDB-21BB-F267-2922267A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91E7D-7C85-C528-E0ED-E181D45C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88AE5-5CE3-08DE-49F5-D6C8926AD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42748-D194-8783-AF20-F22A90C19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43937C-B476-0708-431F-E253ECE2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610037-E491-EBA8-D588-CDF1EA2C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F1CC6-5118-B6AB-CF1F-542FB0CAB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9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68ED-B6F9-4327-1FE5-AA059B94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0EDCF-6B83-5971-DA72-A652446E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411BF3-B275-1E80-81FA-279CAB94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05677-A83F-B57F-5D33-2794A2B3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3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DAF40-F46F-D5C1-39CD-B5E6F79BD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7BEC89-E265-3CAF-4A5E-8C8F0E19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34B48-F59B-2AE7-F2E6-93CD55A5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8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EF2F-5E23-7D48-8941-DC0EB937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4F264-30E2-346C-7EA2-1F774CAC6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00199-0A09-54E7-5B65-4852A555F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CAD0-0892-8D2C-525B-58099F0F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1E9A1-18CE-542A-A7CF-931069560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8CD0DA-3E13-E185-33FE-35A0768B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EDB3-AA7E-4336-FE0D-801A18309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31A5A-F1B7-8547-AD17-84CB4F652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B80F5-65E3-1711-2745-DEA322B0C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EF62-2239-1C03-8132-89496D6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0BC20-FF09-4D16-F88C-E5A3ADAC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01B45-1A1C-8C68-D6D2-29F8357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77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931A1-9C17-4A0F-2CF1-D50C333E8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20503-2422-B183-8C4A-BD4C3FAA9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82C7D-4F1B-978A-8C4D-E27801801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CC9CF-C81C-FC4B-A6ED-5E97F2B5429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38612-AC00-5681-C01E-EC6816D39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E323-5A94-E238-2290-7AE1BEE9F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B9085-EAA0-2943-8DE0-4AAF450E4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5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33E9-9235-0750-BADB-30D88F8F2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Shifting Dynamics in Rental Markets: </a:t>
            </a:r>
            <a:b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000" b="1" dirty="0">
                <a:latin typeface="Calibri" panose="020F0502020204030204" pitchFamily="34" charset="0"/>
                <a:cs typeface="Calibri" panose="020F0502020204030204" pitchFamily="34" charset="0"/>
              </a:rPr>
              <a:t>Pre- and Post-COVID Insights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78189-E5DC-0A47-86D8-0793B9977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1596"/>
            <a:ext cx="9144000" cy="132010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Candidate name: Wasay Majid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Interview Task for Senior Economist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Ministry of Housing and Urban Development, NZ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1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9ADD4-7A9D-D19C-5802-C8635F8E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0" cy="1083734"/>
          </a:xfrm>
        </p:spPr>
        <p:txBody>
          <a:bodyPr>
            <a:noAutofit/>
          </a:bodyPr>
          <a:lstStyle/>
          <a:p>
            <a:pPr algn="ctr"/>
            <a:b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 - COVID</a:t>
            </a:r>
            <a:b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Figure 1: Rent Price Index and Rent Affordability Indicator for NZ three largest cities - % change since Dec. 2014 </a:t>
            </a:r>
            <a:b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933CF8-E365-BD76-2527-3E7661E4B7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7860218"/>
              </p:ext>
            </p:extLst>
          </p:nvPr>
        </p:nvGraphicFramePr>
        <p:xfrm>
          <a:off x="1" y="1332088"/>
          <a:ext cx="6285389" cy="5525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0A42BDEA-0F8E-F029-63F1-1674D3B753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229143"/>
              </p:ext>
            </p:extLst>
          </p:nvPr>
        </p:nvGraphicFramePr>
        <p:xfrm>
          <a:off x="5678311" y="1083734"/>
          <a:ext cx="6513690" cy="5774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382EEF7A-01F5-6D30-E0C3-8C041C1BD55D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10876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POST - COVID</a:t>
            </a:r>
            <a:b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Figure 2: Rent Price Index and Rent Affordability Indicator for NZ three largest cities - % change since Dec. 2019 </a:t>
            </a:r>
            <a:br>
              <a:rPr kumimoji="0" lang="en-GB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94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64009-759C-45F9-975D-D5876E4C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0498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Key Insights &amp; Approach</a:t>
            </a:r>
            <a:br>
              <a:rPr lang="en-GB" sz="24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DA3B-1292-9E90-3600-8C943D61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655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CHAI Dataset - Dec 2003 – Dec 2024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At the national level - Income growth outpaced rent growth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Pre- vs. Post-COVID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net migration – WFH - CBD/residential dynamics - cost of living 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Trends – Pre and Post Covid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Key Takeaways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Auckland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	Post-COVID 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affordability improved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 (+15.2%) despite rent hikes, likely due to strong 			labour markets (+wage growth)</a:t>
            </a:r>
          </a:p>
          <a:p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Wellington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	Pre-COVID 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highly unaffordable city - 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post-COVID rent pressures eased – R.A ↑20% - 			modest wage growth helped stabilise rents</a:t>
            </a:r>
          </a:p>
          <a:p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Christchurch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	Flipped from 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highly affordable pre-COVID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 (↑ + 17.4%) to </a:t>
            </a:r>
            <a:r>
              <a:rPr lang="en-GB" sz="1800" b="1" dirty="0">
                <a:latin typeface="Calibri" panose="020F0502020204030204" pitchFamily="34" charset="0"/>
                <a:cs typeface="Calibri" panose="020F0502020204030204" pitchFamily="34" charset="0"/>
              </a:rPr>
              <a:t>much less affordable post-		 	COVID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 (↓ - 5.7%) - post-COVID demand (migration, investors) drove rents up sharply</a:t>
            </a:r>
            <a:endParaRPr lang="en-GB" sz="1800" dirty="0"/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46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0037-A9BE-F7BB-9514-ED3AD5696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1116"/>
          </a:xfrm>
        </p:spPr>
        <p:txBody>
          <a:bodyPr>
            <a:normAutofit fontScale="90000"/>
          </a:bodyPr>
          <a:lstStyle/>
          <a:p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Policy &amp; Investment Implications</a:t>
            </a:r>
            <a:b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8F904-08F5-9331-C723-1B4AA0B0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709"/>
            <a:ext cx="10889202" cy="553078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1) Policymakers – Accommodation Supplement (AS)</a:t>
            </a: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GB" sz="3600" b="1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en-GB" sz="2500" i="1" dirty="0">
                <a:latin typeface="Calibri" panose="020F0502020204030204" pitchFamily="34" charset="0"/>
                <a:cs typeface="Calibri" panose="020F0502020204030204" pitchFamily="34" charset="0"/>
              </a:rPr>
              <a:t>        Source: MSD (figues-2024 )</a:t>
            </a: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CHAI affordability indicators: 	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Capture relative AS levels - </a:t>
            </a:r>
            <a:r>
              <a:rPr lang="en-GB" sz="3600" i="1" dirty="0">
                <a:latin typeface="Calibri" panose="020F0502020204030204" pitchFamily="34" charset="0"/>
                <a:cs typeface="Calibri" panose="020F0502020204030204" pitchFamily="34" charset="0"/>
              </a:rPr>
              <a:t>Income less taxes (not transfers) 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			– higher incomes reduce residual incomes of AS recipients </a:t>
            </a: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2) Build-to-Rent Investors</a:t>
            </a:r>
            <a:endParaRPr lang="en-GB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Rental Demand:		Inelastic -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High dependency on subsidies  - Income/subsidy lead to slum landlords/filtering </a:t>
            </a:r>
            <a:endParaRPr lang="en-GB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Future Rental Demand: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Growing -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limited upward mobility. Renters "locked in”; market growth likely sustained</a:t>
            </a:r>
          </a:p>
          <a:p>
            <a:pPr marL="0" indent="0">
              <a:buNone/>
            </a:pPr>
            <a:r>
              <a:rPr lang="en-GB" sz="3600" b="1" dirty="0">
                <a:latin typeface="Calibri" panose="020F0502020204030204" pitchFamily="34" charset="0"/>
                <a:cs typeface="Calibri" panose="020F0502020204030204" pitchFamily="34" charset="0"/>
              </a:rPr>
              <a:t>Long-term returns: 		Positive - </a:t>
            </a: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Hinge on stable demand -10-year tenancies - limited homeownership </a:t>
            </a:r>
            <a:r>
              <a:rPr lang="en-GB" sz="3800" dirty="0">
                <a:latin typeface="Calibri" panose="020F0502020204030204" pitchFamily="34" charset="0"/>
                <a:cs typeface="Calibri" panose="020F0502020204030204" pitchFamily="34" charset="0"/>
              </a:rPr>
              <a:t>mobility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797AE0-FF4E-A703-C533-2252A9B75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689418"/>
              </p:ext>
            </p:extLst>
          </p:nvPr>
        </p:nvGraphicFramePr>
        <p:xfrm>
          <a:off x="1182210" y="1805719"/>
          <a:ext cx="9827580" cy="17001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09585">
                  <a:extLst>
                    <a:ext uri="{9D8B030D-6E8A-4147-A177-3AD203B41FA5}">
                      <a16:colId xmlns:a16="http://schemas.microsoft.com/office/drawing/2014/main" val="4233070419"/>
                    </a:ext>
                  </a:extLst>
                </a:gridCol>
                <a:gridCol w="2466822">
                  <a:extLst>
                    <a:ext uri="{9D8B030D-6E8A-4147-A177-3AD203B41FA5}">
                      <a16:colId xmlns:a16="http://schemas.microsoft.com/office/drawing/2014/main" val="2322354403"/>
                    </a:ext>
                  </a:extLst>
                </a:gridCol>
                <a:gridCol w="2451173">
                  <a:extLst>
                    <a:ext uri="{9D8B030D-6E8A-4147-A177-3AD203B41FA5}">
                      <a16:colId xmlns:a16="http://schemas.microsoft.com/office/drawing/2014/main" val="1520190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Category*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Number of Households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Percentage of Total Rentals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1969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Private rental households 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530,000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985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 recipients   (own &lt;$16,200-couple &amp; &lt;$8100-single)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268,000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17491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Non-AS renters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262,000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49%</a:t>
                      </a:r>
                      <a:endParaRPr lang="en-GB" sz="1600" b="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06402166"/>
                  </a:ext>
                </a:extLst>
              </a:tr>
              <a:tr h="105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Home Buyer (FHB)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24,000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8-10%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84727248"/>
                  </a:ext>
                </a:extLst>
              </a:tr>
              <a:tr h="1051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net migration (</a:t>
                      </a:r>
                      <a:r>
                        <a:rPr lang="en-GB" sz="16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2001 to 2019)</a:t>
                      </a:r>
                      <a:endParaRPr lang="en-GB" sz="1600" b="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29,100 </a:t>
                      </a:r>
                      <a:endParaRPr lang="en-GB" sz="1600" b="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en-GB" sz="1600" b="0" kern="1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+ive pressure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6663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54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399</Words>
  <Application>Microsoft Macintosh PowerPoint</Application>
  <PresentationFormat>Widescreen</PresentationFormat>
  <Paragraphs>55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Shifting Dynamics in Rental Markets:  Pre- and Post-COVID Insights</vt:lpstr>
      <vt:lpstr> PRE - COVID Figure 1: Rent Price Index and Rent Affordability Indicator for NZ three largest cities - % change since Dec. 2014  </vt:lpstr>
      <vt:lpstr>Key Insights &amp; Approach </vt:lpstr>
      <vt:lpstr>Policy &amp; Investment Implications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Wasay Majid</dc:creator>
  <cp:lastModifiedBy>Wasay Majid</cp:lastModifiedBy>
  <cp:revision>7</cp:revision>
  <dcterms:created xsi:type="dcterms:W3CDTF">2025-05-27T03:27:45Z</dcterms:created>
  <dcterms:modified xsi:type="dcterms:W3CDTF">2025-05-27T23:05:40Z</dcterms:modified>
</cp:coreProperties>
</file>