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5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92461-5B12-4C7D-9658-D4F493B9BDA6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C7103-DE01-4E1B-B44F-060641772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r>
              <a:rPr lang="en-US" baseline="0" dirty="0" smtClean="0"/>
              <a:t> independence seems to need more than just the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D085-B3F1-D04D-B1A7-27E9942B3F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D085-B3F1-D04D-B1A7-27E9942B3F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6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pieces together, coming from P4.org.</a:t>
            </a:r>
          </a:p>
          <a:p>
            <a:r>
              <a:rPr lang="en-US" baseline="0" dirty="0" smtClean="0"/>
              <a:t>Introduce a user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D085-B3F1-D04D-B1A7-27E9942B3F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 the API generation work with SAI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D085-B3F1-D04D-B1A7-27E9942B3F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3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6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8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DE8B-A5DD-41B1-9911-526E85EB0D34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8A80-71CB-4528-9CBF-C52519F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0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4-lang/p4-spec/issu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4lang/p4-hlir" TargetMode="External"/><Relationship Id="rId2" Type="http://schemas.openxmlformats.org/officeDocument/2006/relationships/hyperlink" Target="https://github.com/p4lang/p4-sp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4lang/behavioral-model" TargetMode="External"/><Relationship Id="rId4" Type="http://schemas.openxmlformats.org/officeDocument/2006/relationships/hyperlink" Target="https://github.com/p4lang/p4fac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P4 </a:t>
            </a:r>
            <a:r>
              <a:rPr lang="en-US" dirty="0"/>
              <a:t>L</a:t>
            </a:r>
            <a:r>
              <a:rPr lang="en-US" dirty="0" smtClean="0"/>
              <a:t>anguage Design WG</a:t>
            </a:r>
            <a:br>
              <a:rPr lang="en-US" dirty="0" smtClean="0"/>
            </a:br>
            <a:r>
              <a:rPr lang="en-US" dirty="0" smtClean="0"/>
              <a:t>A short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2015 to February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1149605"/>
            <a:ext cx="107696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Language and </a:t>
            </a:r>
            <a:r>
              <a:rPr lang="en-US" dirty="0" smtClean="0"/>
              <a:t>Open Source </a:t>
            </a:r>
            <a:r>
              <a:rPr lang="en-US" b="1" dirty="0" smtClean="0"/>
              <a:t>Update:</a:t>
            </a:r>
            <a:br>
              <a:rPr lang="en-US" b="1" dirty="0" smtClean="0"/>
            </a:br>
            <a:r>
              <a:rPr lang="en-US" b="1" dirty="0" smtClean="0"/>
              <a:t>Where are we now and what’s next?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155855"/>
            <a:ext cx="9753600" cy="200127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P4 Design Working Group</a:t>
            </a:r>
          </a:p>
          <a:p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behalf of Leo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Alterman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Gordon Brebner, Mihai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Budiu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Chris Dodd,</a:t>
            </a:r>
            <a:b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Mukesh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Hira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Raja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Jayakumar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Naga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Katta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Yan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Luo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Peter Newman,</a:t>
            </a:r>
            <a:b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 Pfaff, Satyam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Sinha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Anirudh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Sivaraman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Haoyu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Song, Dan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Talayco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b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Joe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Tardo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Tom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Tofigh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Johann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Tonsing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Awanish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Verma</a:t>
            </a:r>
            <a:r>
              <a:rPr lang="en-US" sz="37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more.</a:t>
            </a:r>
            <a:endParaRPr lang="en-US" sz="3733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843" y="5268312"/>
            <a:ext cx="1800599" cy="666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5252" y="5131473"/>
            <a:ext cx="2651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P4 Workshop</a:t>
            </a:r>
          </a:p>
          <a:p>
            <a:pPr algn="ctr"/>
            <a:r>
              <a:rPr lang="en-US" sz="2400" dirty="0"/>
              <a:t>November 2015</a:t>
            </a:r>
          </a:p>
        </p:txBody>
      </p:sp>
    </p:spTree>
    <p:extLst>
      <p:ext uri="{BB962C8B-B14F-4D97-AF65-F5344CB8AC3E}">
        <p14:creationId xmlns:p14="http://schemas.microsoft.com/office/powerpoint/2010/main" val="23747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/>
              <a:t>Primary goals for post-1.1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733" b="1" dirty="0">
                <a:solidFill>
                  <a:srgbClr val="0000FF"/>
                </a:solidFill>
              </a:rPr>
              <a:t>Architecture-language separation</a:t>
            </a:r>
          </a:p>
          <a:p>
            <a:pPr lvl="1"/>
            <a:r>
              <a:rPr lang="en-US" sz="3200" dirty="0"/>
              <a:t>Reuse the same compiler for new targets</a:t>
            </a:r>
          </a:p>
          <a:p>
            <a:r>
              <a:rPr lang="en-US" sz="3733" b="1" dirty="0">
                <a:solidFill>
                  <a:srgbClr val="0000FF"/>
                </a:solidFill>
              </a:rPr>
              <a:t>Portability</a:t>
            </a:r>
          </a:p>
          <a:p>
            <a:pPr lvl="1"/>
            <a:r>
              <a:rPr lang="en-US" sz="3200" dirty="0"/>
              <a:t>Reuse the same P4 code for new targets</a:t>
            </a:r>
          </a:p>
          <a:p>
            <a:r>
              <a:rPr lang="en-US" sz="3733" b="1" dirty="0" err="1">
                <a:solidFill>
                  <a:srgbClr val="0000FF"/>
                </a:solidFill>
              </a:rPr>
              <a:t>Composability</a:t>
            </a:r>
            <a:endParaRPr lang="en-US" sz="3733" b="1" dirty="0">
              <a:solidFill>
                <a:srgbClr val="0000FF"/>
              </a:solidFill>
            </a:endParaRPr>
          </a:p>
          <a:p>
            <a:pPr lvl="1"/>
            <a:r>
              <a:rPr lang="en-US" sz="3200" dirty="0"/>
              <a:t>Write P4 code (library) once and reuse it many times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836C-7917-E54A-9072-45158AF96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733" b="1" dirty="0">
                <a:solidFill>
                  <a:srgbClr val="0000FF"/>
                </a:solidFill>
              </a:rPr>
              <a:t>Architecture-language separation</a:t>
            </a:r>
          </a:p>
          <a:p>
            <a:pPr lvl="1"/>
            <a:r>
              <a:rPr lang="en-US" sz="3200" dirty="0"/>
              <a:t>Introduce architecture-modeling constructs in P4</a:t>
            </a:r>
          </a:p>
          <a:p>
            <a:r>
              <a:rPr lang="en-US" sz="3733" b="1" dirty="0">
                <a:solidFill>
                  <a:srgbClr val="0000FF"/>
                </a:solidFill>
              </a:rPr>
              <a:t>Portability</a:t>
            </a:r>
          </a:p>
          <a:p>
            <a:pPr lvl="1"/>
            <a:r>
              <a:rPr lang="en-US" sz="3200" dirty="0"/>
              <a:t>Standard architecture</a:t>
            </a:r>
          </a:p>
          <a:p>
            <a:pPr lvl="1"/>
            <a:r>
              <a:rPr lang="en-US" sz="3200" dirty="0"/>
              <a:t>Standard library</a:t>
            </a:r>
          </a:p>
          <a:p>
            <a:r>
              <a:rPr lang="en-US" sz="3733" b="1" dirty="0" err="1">
                <a:solidFill>
                  <a:srgbClr val="0000FF"/>
                </a:solidFill>
              </a:rPr>
              <a:t>Composability</a:t>
            </a:r>
            <a:endParaRPr lang="en-US" sz="3733" b="1" dirty="0">
              <a:solidFill>
                <a:srgbClr val="0000FF"/>
              </a:solidFill>
            </a:endParaRPr>
          </a:p>
          <a:p>
            <a:pPr lvl="1"/>
            <a:r>
              <a:rPr lang="en-US" sz="3200" dirty="0"/>
              <a:t>Introduce new constructs for namespace and parameterization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836C-7917-E54A-9072-45158AF96E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11125"/>
            <a:ext cx="10515600" cy="857539"/>
          </a:xfrm>
        </p:spPr>
        <p:txBody>
          <a:bodyPr>
            <a:noAutofit/>
          </a:bodyPr>
          <a:lstStyle/>
          <a:p>
            <a:r>
              <a:rPr lang="en-US" sz="4800" dirty="0"/>
              <a:t>Sample: Architecture-language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9962" y="1568330"/>
            <a:ext cx="5069873" cy="44565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// Program written by user</a:t>
            </a:r>
          </a:p>
          <a:p>
            <a:pPr marL="0" indent="0">
              <a:buNone/>
            </a:pPr>
            <a:r>
              <a:rPr lang="en-US" sz="2000" dirty="0"/>
              <a:t>#include “arch.p4”</a:t>
            </a:r>
            <a:br>
              <a:rPr lang="en-US" sz="2000" dirty="0"/>
            </a:b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parser</a:t>
            </a:r>
            <a:r>
              <a:rPr lang="en-US" sz="2000" dirty="0"/>
              <a:t> </a:t>
            </a:r>
            <a:r>
              <a:rPr lang="en-US" sz="2000" dirty="0" err="1"/>
              <a:t>MyParser</a:t>
            </a:r>
            <a:r>
              <a:rPr lang="en-US" sz="2000" dirty="0"/>
              <a:t>(...) { ... } </a:t>
            </a:r>
            <a:br>
              <a:rPr lang="en-US" sz="2000" dirty="0"/>
            </a:br>
            <a:r>
              <a:rPr lang="en-US" sz="2000" b="1" dirty="0"/>
              <a:t>control</a:t>
            </a:r>
            <a:r>
              <a:rPr lang="en-US" sz="2000" dirty="0"/>
              <a:t> </a:t>
            </a:r>
            <a:r>
              <a:rPr lang="en-US" sz="2000" dirty="0" err="1"/>
              <a:t>MyIngress</a:t>
            </a:r>
            <a:r>
              <a:rPr lang="en-US" sz="2000" dirty="0"/>
              <a:t>(...) { ... }</a:t>
            </a:r>
          </a:p>
          <a:p>
            <a:pPr marL="0" indent="0">
              <a:buNone/>
            </a:pPr>
            <a:r>
              <a:rPr lang="en-US" sz="2000" b="1" dirty="0"/>
              <a:t>control</a:t>
            </a:r>
            <a:r>
              <a:rPr lang="en-US" sz="2000" dirty="0"/>
              <a:t> </a:t>
            </a:r>
            <a:r>
              <a:rPr lang="en-US" sz="2000" dirty="0" err="1"/>
              <a:t>MyDeparser</a:t>
            </a:r>
            <a:r>
              <a:rPr lang="en-US" sz="2000" dirty="0"/>
              <a:t>(...) { ... }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// Top-level element instantiation</a:t>
            </a:r>
          </a:p>
          <a:p>
            <a:pPr marL="0" indent="0">
              <a:buNone/>
            </a:pPr>
            <a:r>
              <a:rPr lang="en-US" sz="2000" dirty="0"/>
              <a:t>Switch(</a:t>
            </a:r>
            <a:r>
              <a:rPr lang="en-US" sz="2000" dirty="0" err="1"/>
              <a:t>MyParser</a:t>
            </a:r>
            <a:r>
              <a:rPr lang="en-US" sz="2000" dirty="0"/>
              <a:t>(), </a:t>
            </a:r>
          </a:p>
          <a:p>
            <a:pPr marL="0" indent="0">
              <a:buNone/>
            </a:pPr>
            <a:r>
              <a:rPr lang="en-US" sz="2000" dirty="0"/>
              <a:t>             </a:t>
            </a:r>
            <a:r>
              <a:rPr lang="en-US" sz="2000" dirty="0" err="1"/>
              <a:t>MyIngress</a:t>
            </a:r>
            <a:r>
              <a:rPr lang="en-US" sz="2000" dirty="0"/>
              <a:t>(), </a:t>
            </a:r>
          </a:p>
          <a:p>
            <a:pPr marL="0" indent="0">
              <a:buNone/>
            </a:pPr>
            <a:r>
              <a:rPr lang="en-US" sz="2000" dirty="0"/>
              <a:t>             </a:t>
            </a:r>
            <a:r>
              <a:rPr lang="en-US" sz="2000" dirty="0" err="1"/>
              <a:t>MyDeparser</a:t>
            </a:r>
            <a:r>
              <a:rPr lang="en-US" sz="2000" dirty="0"/>
              <a:t>()) </a:t>
            </a:r>
            <a:r>
              <a:rPr lang="en-US" sz="2000" dirty="0" err="1"/>
              <a:t>MySwitch</a:t>
            </a:r>
            <a:r>
              <a:rPr lang="en-US" sz="2000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836C-7917-E54A-9072-45158AF96EDF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562" y="1566351"/>
            <a:ext cx="5493919" cy="50752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// “arch.p4”</a:t>
            </a:r>
          </a:p>
          <a:p>
            <a:pPr marL="0" indent="0">
              <a:buNone/>
            </a:pPr>
            <a:r>
              <a:rPr lang="en-US" sz="2000" dirty="0"/>
              <a:t>// Architecture declaration</a:t>
            </a:r>
          </a:p>
          <a:p>
            <a:pPr marL="0" indent="0">
              <a:buNone/>
            </a:pPr>
            <a:r>
              <a:rPr lang="en-US" sz="2000" b="1" dirty="0"/>
              <a:t>parser</a:t>
            </a:r>
            <a:r>
              <a:rPr lang="en-US" sz="2000" dirty="0"/>
              <a:t> P&lt;H&gt;(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dirty="0" err="1"/>
              <a:t>packet_in</a:t>
            </a:r>
            <a:r>
              <a:rPr lang="en-US" sz="2000" dirty="0"/>
              <a:t> packet,</a:t>
            </a:r>
          </a:p>
          <a:p>
            <a:pPr marL="0" indent="0">
              <a:buNone/>
            </a:pPr>
            <a:r>
              <a:rPr lang="en-US" sz="2000" b="1" dirty="0"/>
              <a:t>                       out</a:t>
            </a:r>
            <a:r>
              <a:rPr lang="en-US" sz="2000" dirty="0"/>
              <a:t> H headers);</a:t>
            </a:r>
          </a:p>
          <a:p>
            <a:pPr marL="0" indent="0">
              <a:buNone/>
            </a:pPr>
            <a:r>
              <a:rPr lang="en-US" sz="2000" b="1" dirty="0"/>
              <a:t>control</a:t>
            </a:r>
            <a:r>
              <a:rPr lang="en-US" sz="2000" dirty="0"/>
              <a:t> Ingress&lt;H&gt;(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inout</a:t>
            </a:r>
            <a:r>
              <a:rPr lang="en-US" sz="2000" dirty="0"/>
              <a:t> H headers,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dirty="0" err="1"/>
              <a:t>intrinsic_metadata_in</a:t>
            </a:r>
            <a:r>
              <a:rPr lang="en-US" sz="2000" dirty="0"/>
              <a:t> </a:t>
            </a:r>
            <a:r>
              <a:rPr lang="en-US" sz="2000" dirty="0" err="1"/>
              <a:t>imi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out</a:t>
            </a:r>
            <a:r>
              <a:rPr lang="en-US" sz="2000" dirty="0"/>
              <a:t> </a:t>
            </a:r>
            <a:r>
              <a:rPr lang="en-US" sz="2000" dirty="0" err="1"/>
              <a:t>intrinsic_metadata_out</a:t>
            </a:r>
            <a:r>
              <a:rPr lang="en-US" sz="2000" dirty="0"/>
              <a:t> </a:t>
            </a:r>
            <a:r>
              <a:rPr lang="en-US" sz="2000" dirty="0" err="1"/>
              <a:t>imo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control</a:t>
            </a:r>
            <a:r>
              <a:rPr lang="en-US" sz="2000" dirty="0"/>
              <a:t> Deparser&lt;H&gt;(</a:t>
            </a:r>
            <a:r>
              <a:rPr lang="en-US" sz="2000" b="1" dirty="0"/>
              <a:t>in</a:t>
            </a:r>
            <a:r>
              <a:rPr lang="en-US" sz="2000" dirty="0"/>
              <a:t> H headers,</a:t>
            </a:r>
          </a:p>
          <a:p>
            <a:pPr marL="0" indent="0">
              <a:buNone/>
            </a:pPr>
            <a:r>
              <a:rPr lang="en-US" sz="2000" dirty="0"/>
              <a:t>			       </a:t>
            </a:r>
            <a:r>
              <a:rPr lang="en-US" sz="2000" b="1" dirty="0"/>
              <a:t>out</a:t>
            </a:r>
            <a:r>
              <a:rPr lang="en-US" sz="2000" dirty="0"/>
              <a:t> </a:t>
            </a:r>
            <a:r>
              <a:rPr lang="en-US" sz="2000" dirty="0" err="1"/>
              <a:t>packet_out</a:t>
            </a:r>
            <a:r>
              <a:rPr lang="en-US" sz="2000" dirty="0"/>
              <a:t> packet);</a:t>
            </a:r>
          </a:p>
          <a:p>
            <a:pPr marL="0" indent="0">
              <a:buNone/>
            </a:pPr>
            <a:r>
              <a:rPr lang="en-US" sz="2000" b="1" dirty="0"/>
              <a:t>package</a:t>
            </a:r>
            <a:r>
              <a:rPr lang="en-US" sz="2000" dirty="0"/>
              <a:t> Switch&lt;H&gt;(Parser&lt;H&gt; p, </a:t>
            </a:r>
          </a:p>
          <a:p>
            <a:pPr marL="0" indent="0">
              <a:buNone/>
            </a:pPr>
            <a:r>
              <a:rPr lang="en-US" sz="2000" dirty="0"/>
              <a:t>                                     Ingress&lt;H&gt; ingress, </a:t>
            </a:r>
          </a:p>
          <a:p>
            <a:pPr marL="0" indent="0">
              <a:buNone/>
            </a:pPr>
            <a:r>
              <a:rPr lang="en-US" sz="2000" dirty="0"/>
              <a:t>                                     Deparser&lt;H&gt; </a:t>
            </a:r>
            <a:r>
              <a:rPr lang="en-US" sz="2000" dirty="0" err="1"/>
              <a:t>deparser</a:t>
            </a:r>
            <a:r>
              <a:rPr lang="en-US" sz="20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1980" y="1083972"/>
            <a:ext cx="5062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  <a:latin typeface="Charter Roman"/>
                <a:cs typeface="Charter Roman"/>
              </a:rPr>
              <a:t>Switch Architecture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787" y="1073909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harter Roman"/>
                <a:cs typeface="Charter Roman"/>
              </a:rPr>
              <a:t>Switch Implementation (by user)</a:t>
            </a:r>
          </a:p>
        </p:txBody>
      </p:sp>
    </p:spTree>
    <p:extLst>
      <p:ext uri="{BB962C8B-B14F-4D97-AF65-F5344CB8AC3E}">
        <p14:creationId xmlns:p14="http://schemas.microsoft.com/office/powerpoint/2010/main" val="19996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5183239" y="1280705"/>
            <a:ext cx="6515580" cy="4697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67" b="1" i="1" dirty="0">
                <a:solidFill>
                  <a:schemeClr val="accent2"/>
                </a:solidFill>
                <a:latin typeface="Charter Roman"/>
                <a:cs typeface="Charter Roman"/>
              </a:rPr>
              <a:t>Target Consumer (P4 Programmer)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6809" y="4116480"/>
            <a:ext cx="4177536" cy="2493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867" b="1" i="1" dirty="0">
                <a:solidFill>
                  <a:srgbClr val="000090"/>
                </a:solidFill>
                <a:latin typeface="Charter Roman"/>
                <a:cs typeface="Charter Roman"/>
              </a:rPr>
              <a:t>Target Provider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27417" y="1155801"/>
            <a:ext cx="2236928" cy="28324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67" b="1" i="1" dirty="0">
                <a:solidFill>
                  <a:srgbClr val="008000"/>
                </a:solidFill>
                <a:latin typeface="Charter Roman"/>
                <a:cs typeface="Charter Roman"/>
              </a:rPr>
              <a:t>P4.org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11126"/>
            <a:ext cx="10515600" cy="697486"/>
          </a:xfrm>
        </p:spPr>
        <p:txBody>
          <a:bodyPr>
            <a:normAutofit fontScale="90000"/>
          </a:bodyPr>
          <a:lstStyle/>
          <a:p>
            <a:r>
              <a:rPr lang="en-US" sz="5333" dirty="0"/>
              <a:t>Fitting all these together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4774043"/>
            <a:ext cx="1717817" cy="975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406" y="4939956"/>
            <a:ext cx="79906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rgbClr val="FFFF00"/>
                </a:solidFill>
              </a:rPr>
              <a:t>Target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2634030" y="4277747"/>
            <a:ext cx="1659097" cy="889773"/>
          </a:xfrm>
          <a:prstGeom prst="foldedCorner">
            <a:avLst>
              <a:gd name="adj" fmla="val 26979"/>
            </a:avLst>
          </a:prstGeom>
          <a:ln>
            <a:prstDash val="sys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Target-specific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Architecture(s)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Document 6"/>
          <p:cNvSpPr/>
          <p:nvPr/>
        </p:nvSpPr>
        <p:spPr>
          <a:xfrm>
            <a:off x="5433766" y="3439417"/>
            <a:ext cx="1639093" cy="1332872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634030" y="2651046"/>
            <a:ext cx="1659097" cy="1231023"/>
          </a:xfrm>
          <a:prstGeom prst="foldedCorner">
            <a:avLst>
              <a:gd name="adj" fmla="val 25057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Standard</a:t>
            </a:r>
            <a:br>
              <a:rPr lang="en-US" sz="1600" b="1" u="sng" dirty="0">
                <a:solidFill>
                  <a:schemeClr val="tx1"/>
                </a:solidFill>
              </a:rPr>
            </a:br>
            <a:r>
              <a:rPr lang="en-US" sz="1600" b="1" u="sng" dirty="0">
                <a:solidFill>
                  <a:schemeClr val="tx1"/>
                </a:solidFill>
              </a:rPr>
              <a:t>Library</a:t>
            </a:r>
          </a:p>
          <a:p>
            <a:pPr marL="154513" indent="-154513" algn="ctr">
              <a:buFont typeface="Arial"/>
              <a:buChar char="•"/>
            </a:pPr>
            <a:r>
              <a:rPr lang="en-US" sz="1467" dirty="0">
                <a:solidFill>
                  <a:schemeClr val="tx1"/>
                </a:solidFill>
              </a:rPr>
              <a:t>Primitive actions</a:t>
            </a:r>
          </a:p>
          <a:p>
            <a:pPr marL="154513" indent="-154513" algn="ctr">
              <a:buFont typeface="Arial"/>
              <a:buChar char="•"/>
            </a:pPr>
            <a:r>
              <a:rPr lang="en-US" sz="1467" i="1" dirty="0">
                <a:solidFill>
                  <a:schemeClr val="tx1"/>
                </a:solidFill>
                <a:latin typeface="Rockwell"/>
                <a:cs typeface="Rockwell"/>
              </a:rPr>
              <a:t>extern</a:t>
            </a:r>
            <a:r>
              <a:rPr lang="en-US" sz="1467" dirty="0">
                <a:solidFill>
                  <a:schemeClr val="tx1"/>
                </a:solidFill>
              </a:rPr>
              <a:t> types</a:t>
            </a: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2634030" y="5294243"/>
            <a:ext cx="1659097" cy="1146408"/>
          </a:xfrm>
          <a:prstGeom prst="foldedCorner">
            <a:avLst>
              <a:gd name="adj" fmla="val 23134"/>
            </a:avLst>
          </a:prstGeom>
          <a:ln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Target-specific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Library</a:t>
            </a:r>
          </a:p>
          <a:p>
            <a:pPr marL="154513" indent="-154513" algn="ctr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Primitive actions</a:t>
            </a:r>
          </a:p>
          <a:p>
            <a:pPr marL="154513" indent="-154513" algn="ctr">
              <a:buFont typeface="Arial"/>
              <a:buChar char="•"/>
            </a:pPr>
            <a:r>
              <a:rPr lang="en-US" sz="1467" i="1" dirty="0">
                <a:solidFill>
                  <a:schemeClr val="tx1"/>
                </a:solidFill>
                <a:latin typeface="Rockwell"/>
                <a:cs typeface="Rockwell"/>
              </a:rPr>
              <a:t>extern</a:t>
            </a:r>
            <a:r>
              <a:rPr lang="en-US" sz="1400" dirty="0">
                <a:solidFill>
                  <a:schemeClr val="tx1"/>
                </a:solidFill>
              </a:rPr>
              <a:t> types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36566" y="2238511"/>
            <a:ext cx="1119216" cy="1334151"/>
            <a:chOff x="4446991" y="1512735"/>
            <a:chExt cx="1089503" cy="1065491"/>
          </a:xfrm>
        </p:grpSpPr>
        <p:pic>
          <p:nvPicPr>
            <p:cNvPr id="14" name="Picture 13" descr="Spur gear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53251" y="1860115"/>
              <a:ext cx="942627" cy="71811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446991" y="1512735"/>
              <a:ext cx="1089503" cy="335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29093"/>
              <a:r>
                <a:rPr lang="en-US" sz="2133" b="1" dirty="0">
                  <a:cs typeface="Abadi MT Condensed Extra Bold"/>
                </a:rPr>
                <a:t>Compile</a:t>
              </a:r>
              <a:endParaRPr lang="en-US" sz="2933" b="1" dirty="0">
                <a:cs typeface="Abadi MT Condensed Extra Bold"/>
              </a:endParaRPr>
            </a:p>
          </p:txBody>
        </p:sp>
      </p:grpSp>
      <p:sp>
        <p:nvSpPr>
          <p:cNvPr id="16" name="Folded Corner 15"/>
          <p:cNvSpPr/>
          <p:nvPr/>
        </p:nvSpPr>
        <p:spPr>
          <a:xfrm>
            <a:off x="2634030" y="1581864"/>
            <a:ext cx="1659097" cy="889773"/>
          </a:xfrm>
          <a:prstGeom prst="foldedCorner">
            <a:avLst>
              <a:gd name="adj" fmla="val 25057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Standard Architecture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5718848" y="3944083"/>
            <a:ext cx="393393" cy="222365"/>
          </a:xfrm>
          <a:prstGeom prst="foldedCorner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Elbow Connector 29"/>
          <p:cNvCxnSpPr>
            <a:stCxn id="6" idx="3"/>
            <a:endCxn id="60" idx="1"/>
          </p:cNvCxnSpPr>
          <p:nvPr/>
        </p:nvCxnSpPr>
        <p:spPr>
          <a:xfrm flipV="1">
            <a:off x="4293127" y="2319515"/>
            <a:ext cx="1192216" cy="240311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3"/>
            <a:endCxn id="24" idx="1"/>
          </p:cNvCxnSpPr>
          <p:nvPr/>
        </p:nvCxnSpPr>
        <p:spPr>
          <a:xfrm>
            <a:off x="4293127" y="3266558"/>
            <a:ext cx="1425720" cy="78870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accent5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3"/>
            <a:endCxn id="41" idx="1"/>
          </p:cNvCxnSpPr>
          <p:nvPr/>
        </p:nvCxnSpPr>
        <p:spPr>
          <a:xfrm flipV="1">
            <a:off x="4293127" y="4481850"/>
            <a:ext cx="1425720" cy="138559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>
            <a:off x="5718848" y="4370667"/>
            <a:ext cx="393393" cy="222365"/>
          </a:xfrm>
          <a:prstGeom prst="foldedCorner">
            <a:avLst>
              <a:gd name="adj" fmla="val 50000"/>
            </a:avLst>
          </a:prstGeom>
          <a:ln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Elbow Connector 41"/>
          <p:cNvCxnSpPr>
            <a:stCxn id="7" idx="3"/>
            <a:endCxn id="14" idx="2"/>
          </p:cNvCxnSpPr>
          <p:nvPr/>
        </p:nvCxnSpPr>
        <p:spPr>
          <a:xfrm flipV="1">
            <a:off x="7072859" y="3572661"/>
            <a:ext cx="1257036" cy="533192"/>
          </a:xfrm>
          <a:prstGeom prst="bentConnector2">
            <a:avLst/>
          </a:prstGeom>
          <a:ln w="19050" cmpd="sng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621047" y="1852503"/>
            <a:ext cx="1915655" cy="10385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Target</a:t>
            </a:r>
          </a:p>
          <a:p>
            <a:pPr algn="ctr"/>
            <a:r>
              <a:rPr lang="en-US" sz="1867" b="1" dirty="0"/>
              <a:t>Data-plane</a:t>
            </a:r>
          </a:p>
          <a:p>
            <a:pPr algn="ctr"/>
            <a:r>
              <a:rPr lang="en-US" sz="1867" b="1" dirty="0"/>
              <a:t>Configuration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621047" y="3382656"/>
            <a:ext cx="1915655" cy="10385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Auto-generated</a:t>
            </a:r>
            <a:br>
              <a:rPr lang="en-US" sz="1867" b="1" dirty="0"/>
            </a:br>
            <a:r>
              <a:rPr lang="en-US" sz="1867" b="1" dirty="0"/>
              <a:t>API</a:t>
            </a:r>
          </a:p>
        </p:txBody>
      </p:sp>
      <p:cxnSp>
        <p:nvCxnSpPr>
          <p:cNvPr id="48" name="Elbow Connector 47"/>
          <p:cNvCxnSpPr>
            <a:stCxn id="14" idx="3"/>
            <a:endCxn id="46" idx="1"/>
          </p:cNvCxnSpPr>
          <p:nvPr/>
        </p:nvCxnSpPr>
        <p:spPr>
          <a:xfrm flipV="1">
            <a:off x="8814062" y="2371757"/>
            <a:ext cx="806985" cy="751315"/>
          </a:xfrm>
          <a:prstGeom prst="bentConnector3">
            <a:avLst>
              <a:gd name="adj1" fmla="val 50000"/>
            </a:avLst>
          </a:prstGeom>
          <a:ln w="190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" idx="3"/>
            <a:endCxn id="47" idx="1"/>
          </p:cNvCxnSpPr>
          <p:nvPr/>
        </p:nvCxnSpPr>
        <p:spPr>
          <a:xfrm>
            <a:off x="8814062" y="3123073"/>
            <a:ext cx="806985" cy="778839"/>
          </a:xfrm>
          <a:prstGeom prst="bentConnector3">
            <a:avLst>
              <a:gd name="adj1" fmla="val 50000"/>
            </a:avLst>
          </a:prstGeom>
          <a:ln w="19050" cmpd="sng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6" idx="3"/>
            <a:endCxn id="60" idx="1"/>
          </p:cNvCxnSpPr>
          <p:nvPr/>
        </p:nvCxnSpPr>
        <p:spPr>
          <a:xfrm>
            <a:off x="4293127" y="2026751"/>
            <a:ext cx="1192216" cy="292764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accent3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485343" y="1852503"/>
            <a:ext cx="1539365" cy="934023"/>
            <a:chOff x="4075325" y="1389377"/>
            <a:chExt cx="1154524" cy="700517"/>
          </a:xfrm>
        </p:grpSpPr>
        <p:sp>
          <p:nvSpPr>
            <p:cNvPr id="60" name="Decision 59"/>
            <p:cNvSpPr/>
            <p:nvPr/>
          </p:nvSpPr>
          <p:spPr>
            <a:xfrm>
              <a:off x="4075325" y="1389377"/>
              <a:ext cx="1154524" cy="700517"/>
            </a:xfrm>
            <a:prstGeom prst="flowChartDecision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6579" y="1521940"/>
              <a:ext cx="91284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Architecture</a:t>
              </a:r>
              <a:br>
                <a:rPr lang="en-US" sz="1600" dirty="0"/>
              </a:br>
              <a:r>
                <a:rPr lang="en-US" sz="1600" dirty="0"/>
                <a:t>Selection</a:t>
              </a:r>
            </a:p>
          </p:txBody>
        </p:sp>
      </p:grpSp>
      <p:cxnSp>
        <p:nvCxnSpPr>
          <p:cNvPr id="72" name="Elbow Connector 71"/>
          <p:cNvCxnSpPr>
            <a:stCxn id="60" idx="3"/>
            <a:endCxn id="14" idx="1"/>
          </p:cNvCxnSpPr>
          <p:nvPr/>
        </p:nvCxnSpPr>
        <p:spPr>
          <a:xfrm>
            <a:off x="7024708" y="2319515"/>
            <a:ext cx="821019" cy="803557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77933C"/>
            </a:solidFill>
            <a:prstDash val="solid"/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0" idx="2"/>
            <a:endCxn id="7" idx="0"/>
          </p:cNvCxnSpPr>
          <p:nvPr/>
        </p:nvCxnSpPr>
        <p:spPr>
          <a:xfrm rot="5400000">
            <a:off x="5927725" y="3112116"/>
            <a:ext cx="652892" cy="1713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77933C"/>
            </a:solidFill>
            <a:prstDash val="solid"/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Document 52"/>
          <p:cNvSpPr/>
          <p:nvPr/>
        </p:nvSpPr>
        <p:spPr>
          <a:xfrm>
            <a:off x="6819362" y="4957834"/>
            <a:ext cx="1286433" cy="791319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Library</a:t>
            </a:r>
          </a:p>
          <a:p>
            <a:pPr marL="154513" indent="-154513" algn="ctr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P4 code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6412004" y="4111720"/>
            <a:ext cx="393393" cy="222365"/>
          </a:xfrm>
          <a:prstGeom prst="foldedCorner">
            <a:avLst>
              <a:gd name="adj" fmla="val 5000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5" name="Elbow Connector 54"/>
          <p:cNvCxnSpPr>
            <a:stCxn id="53" idx="1"/>
            <a:endCxn id="54" idx="2"/>
          </p:cNvCxnSpPr>
          <p:nvPr/>
        </p:nvCxnSpPr>
        <p:spPr>
          <a:xfrm rot="10800000">
            <a:off x="6608700" y="4334085"/>
            <a:ext cx="210661" cy="1019408"/>
          </a:xfrm>
          <a:prstGeom prst="bentConnector2">
            <a:avLst/>
          </a:prstGeom>
          <a:ln w="19050" cmpd="sng">
            <a:solidFill>
              <a:srgbClr val="1F497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836C-7917-E54A-9072-45158AF96E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  <p:bldP spid="5" grpId="0"/>
      <p:bldP spid="6" grpId="0" animBg="1"/>
      <p:bldP spid="7" grpId="0" animBg="1"/>
      <p:bldP spid="9" grpId="0" animBg="1"/>
      <p:bldP spid="24" grpId="0" animBg="1"/>
      <p:bldP spid="41" grpId="0" animBg="1"/>
      <p:bldP spid="46" grpId="0" animBg="1"/>
      <p:bldP spid="47" grpId="0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/>
              <a:t>Other goals for post v1.1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733" dirty="0"/>
              <a:t>Support for </a:t>
            </a:r>
            <a:r>
              <a:rPr lang="is-IS" sz="3733" dirty="0"/>
              <a:t>…</a:t>
            </a:r>
            <a:endParaRPr lang="en-US" sz="3733" dirty="0"/>
          </a:p>
          <a:p>
            <a:pPr lvl="1"/>
            <a:r>
              <a:rPr lang="en-US" sz="3200" dirty="0"/>
              <a:t>Incremental parsing</a:t>
            </a:r>
          </a:p>
          <a:p>
            <a:pPr lvl="1"/>
            <a:r>
              <a:rPr lang="en-US" sz="3200" dirty="0"/>
              <a:t>Deparser specification</a:t>
            </a:r>
          </a:p>
          <a:p>
            <a:pPr lvl="1"/>
            <a:r>
              <a:rPr lang="en-US" sz="3200" dirty="0"/>
              <a:t>Compile-time table population</a:t>
            </a:r>
          </a:p>
          <a:p>
            <a:pPr lvl="1"/>
            <a:r>
              <a:rPr lang="en-US" sz="3200" dirty="0"/>
              <a:t>Compile-time default-action specification</a:t>
            </a:r>
          </a:p>
          <a:p>
            <a:r>
              <a:rPr lang="en-US" sz="3733" dirty="0"/>
              <a:t>Common control-plane API generation convention</a:t>
            </a:r>
          </a:p>
          <a:p>
            <a:endParaRPr lang="en-US" sz="3733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B836C-7917-E54A-9072-45158AF96E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Jun 15:  First P4 Workshop</a:t>
            </a:r>
          </a:p>
          <a:p>
            <a:pPr lvl="1"/>
            <a:r>
              <a:rPr lang="en-US" dirty="0" smtClean="0"/>
              <a:t>6 Jul, 20 Jul, 3 Aug:  Meetings 1, 2, 3</a:t>
            </a:r>
          </a:p>
          <a:p>
            <a:pPr lvl="1"/>
            <a:r>
              <a:rPr lang="en-US" b="1" dirty="0" smtClean="0"/>
              <a:t>Draft P4 1.1 spec</a:t>
            </a:r>
          </a:p>
          <a:p>
            <a:pPr lvl="1"/>
            <a:r>
              <a:rPr lang="en-US" dirty="0" smtClean="0"/>
              <a:t>24 Aug, 31 Aug, 14 Sep:  Meetings 4, 5, 6</a:t>
            </a:r>
          </a:p>
          <a:p>
            <a:pPr lvl="1"/>
            <a:r>
              <a:rPr lang="en-US" b="1" dirty="0" smtClean="0"/>
              <a:t>P4 1.1 spec in-or-out decisions made</a:t>
            </a:r>
          </a:p>
          <a:p>
            <a:pPr lvl="1"/>
            <a:r>
              <a:rPr lang="en-US" dirty="0" smtClean="0"/>
              <a:t>28 Sep, 12 Oct, 26 Oct, 9 Nov:  Meetings 7, 8, 9, 10</a:t>
            </a:r>
          </a:p>
          <a:p>
            <a:r>
              <a:rPr lang="en-US" dirty="0" smtClean="0"/>
              <a:t>18 Nov 15:  Second P4 Workshop</a:t>
            </a:r>
          </a:p>
          <a:p>
            <a:pPr lvl="1"/>
            <a:r>
              <a:rPr lang="en-US" dirty="0" smtClean="0"/>
              <a:t>30 Nov, 18 Jan, 2 Feb:  Meetings 11, 12, 13</a:t>
            </a:r>
          </a:p>
          <a:p>
            <a:pPr lvl="1"/>
            <a:r>
              <a:rPr lang="en-US" b="1" dirty="0" smtClean="0"/>
              <a:t>P4 1.1 spec released</a:t>
            </a:r>
          </a:p>
          <a:p>
            <a:r>
              <a:rPr lang="en-US" dirty="0" smtClean="0"/>
              <a:t>22 Feb 16:  </a:t>
            </a:r>
            <a:r>
              <a:rPr lang="en-US" i="1" dirty="0" smtClean="0"/>
              <a:t>Today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2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at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Companies:</a:t>
            </a:r>
          </a:p>
          <a:p>
            <a:pPr lvl="1"/>
            <a:r>
              <a:rPr lang="en-US" dirty="0" smtClean="0"/>
              <a:t>AT&amp;T, Barefoot, Broadcom, Brocade, Cisco, Dell, Huawei, </a:t>
            </a:r>
            <a:r>
              <a:rPr lang="en-US" dirty="0" err="1" smtClean="0"/>
              <a:t>Netronome</a:t>
            </a:r>
            <a:r>
              <a:rPr lang="en-US" dirty="0" smtClean="0"/>
              <a:t>, </a:t>
            </a:r>
            <a:r>
              <a:rPr lang="en-US" dirty="0" err="1" smtClean="0"/>
              <a:t>PLUMgrid</a:t>
            </a:r>
            <a:r>
              <a:rPr lang="en-US" dirty="0" smtClean="0"/>
              <a:t>, VMware, Xilinx</a:t>
            </a:r>
          </a:p>
          <a:p>
            <a:endParaRPr lang="en-US" dirty="0"/>
          </a:p>
          <a:p>
            <a:r>
              <a:rPr lang="en-US" dirty="0" smtClean="0"/>
              <a:t>Universities:</a:t>
            </a:r>
          </a:p>
          <a:p>
            <a:pPr lvl="1"/>
            <a:r>
              <a:rPr lang="en-US" dirty="0" smtClean="0"/>
              <a:t>MIT, Princeton, Stanford, UMass Lowell</a:t>
            </a:r>
          </a:p>
          <a:p>
            <a:endParaRPr lang="en-US" dirty="0"/>
          </a:p>
          <a:p>
            <a:r>
              <a:rPr lang="en-US" dirty="0" smtClean="0"/>
              <a:t>Maximum attendance = 24, on 14 Sep 15</a:t>
            </a:r>
          </a:p>
          <a:p>
            <a:pPr lvl="1"/>
            <a:r>
              <a:rPr lang="en-US" dirty="0" smtClean="0"/>
              <a:t>… the meeting making P4 1.1 in-or-out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discussion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Allow vendors and libraries to expose new kinds of objects</a:t>
            </a:r>
          </a:p>
          <a:p>
            <a:r>
              <a:rPr lang="en-US" dirty="0" err="1" smtClean="0"/>
              <a:t>Composability</a:t>
            </a:r>
            <a:endParaRPr lang="en-US" dirty="0" smtClean="0"/>
          </a:p>
          <a:p>
            <a:pPr lvl="1"/>
            <a:r>
              <a:rPr lang="en-US" dirty="0" smtClean="0"/>
              <a:t>Allow code to be reusable</a:t>
            </a:r>
          </a:p>
          <a:p>
            <a:r>
              <a:rPr lang="en-US" dirty="0" smtClean="0"/>
              <a:t>Language-Architecture separation</a:t>
            </a:r>
          </a:p>
          <a:p>
            <a:pPr lvl="1"/>
            <a:r>
              <a:rPr lang="en-US" dirty="0" smtClean="0"/>
              <a:t>Don’t mandate a particular switch architecture in the language</a:t>
            </a:r>
          </a:p>
          <a:p>
            <a:endParaRPr lang="en-US" dirty="0"/>
          </a:p>
          <a:p>
            <a:r>
              <a:rPr lang="en-US" dirty="0" smtClean="0"/>
              <a:t>Language simplification …</a:t>
            </a:r>
          </a:p>
          <a:p>
            <a:r>
              <a:rPr lang="en-US" dirty="0" smtClean="0"/>
              <a:t>… but also possible extra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proposals, July to September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Extensibility:</a:t>
            </a:r>
          </a:p>
          <a:p>
            <a:pPr lvl="1"/>
            <a:r>
              <a:rPr lang="en-US" dirty="0" smtClean="0"/>
              <a:t>“black boxes”, now known as “externs”</a:t>
            </a:r>
          </a:p>
          <a:p>
            <a:endParaRPr lang="en-US" dirty="0"/>
          </a:p>
          <a:p>
            <a:r>
              <a:rPr lang="en-US" dirty="0" err="1" smtClean="0"/>
              <a:t>Composability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“modules”, later known as “white boxes”, also as “programmable blocks”</a:t>
            </a:r>
          </a:p>
          <a:p>
            <a:endParaRPr lang="en-US" dirty="0"/>
          </a:p>
          <a:p>
            <a:r>
              <a:rPr lang="en-US" dirty="0" smtClean="0"/>
              <a:t>Language-architecture separation:</a:t>
            </a:r>
          </a:p>
          <a:p>
            <a:pPr lvl="1"/>
            <a:r>
              <a:rPr lang="en-US" dirty="0" smtClean="0"/>
              <a:t>Architecture description including module prototypes</a:t>
            </a:r>
          </a:p>
          <a:p>
            <a:endParaRPr lang="en-US" dirty="0"/>
          </a:p>
          <a:p>
            <a:r>
              <a:rPr lang="en-US" dirty="0" smtClean="0"/>
              <a:t>Other areas: TLV parsing, </a:t>
            </a:r>
            <a:r>
              <a:rPr lang="en-US" dirty="0" err="1" smtClean="0"/>
              <a:t>deparsing</a:t>
            </a:r>
            <a:r>
              <a:rPr lang="en-US" dirty="0" smtClean="0"/>
              <a:t>, execution semantics, lookup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1.1 in-or-out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59391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Key criterion: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in doubt, </a:t>
            </a:r>
            <a:r>
              <a:rPr lang="en-US" dirty="0" smtClean="0"/>
              <a:t>err </a:t>
            </a:r>
            <a:r>
              <a:rPr lang="en-US" dirty="0"/>
              <a:t>on the conservative </a:t>
            </a:r>
            <a:r>
              <a:rPr lang="en-US" dirty="0" smtClean="0"/>
              <a:t>side</a:t>
            </a:r>
          </a:p>
          <a:p>
            <a:pPr lvl="1"/>
            <a:r>
              <a:rPr lang="en-US" dirty="0" smtClean="0"/>
              <a:t>Adding </a:t>
            </a:r>
            <a:r>
              <a:rPr lang="en-US" dirty="0"/>
              <a:t>a feature to the language is always easy, but removing it extremely </a:t>
            </a:r>
            <a:r>
              <a:rPr lang="en-US" dirty="0" smtClean="0"/>
              <a:t>difficult</a:t>
            </a:r>
          </a:p>
          <a:p>
            <a:endParaRPr lang="en-US" dirty="0" smtClean="0"/>
          </a:p>
          <a:p>
            <a:r>
              <a:rPr lang="en-US" dirty="0" smtClean="0"/>
              <a:t>In:</a:t>
            </a:r>
          </a:p>
          <a:p>
            <a:pPr lvl="1"/>
            <a:r>
              <a:rPr lang="en-US" dirty="0" smtClean="0"/>
              <a:t>Black boxes; Stronger typing; Sequential execution semantics</a:t>
            </a:r>
          </a:p>
          <a:p>
            <a:pPr lvl="1"/>
            <a:r>
              <a:rPr lang="en-US" dirty="0" smtClean="0"/>
              <a:t>(For TLV parsing) </a:t>
            </a:r>
            <a:r>
              <a:rPr lang="en-US" dirty="0" err="1" smtClean="0"/>
              <a:t>set_metadata</a:t>
            </a:r>
            <a:r>
              <a:rPr lang="en-US" dirty="0" smtClean="0"/>
              <a:t> can take expression; </a:t>
            </a:r>
            <a:r>
              <a:rPr lang="en-US" dirty="0" err="1" smtClean="0"/>
              <a:t>modify_field</a:t>
            </a:r>
            <a:r>
              <a:rPr lang="en-US" dirty="0" smtClean="0"/>
              <a:t> can take expression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 (= further solution development needed):</a:t>
            </a:r>
          </a:p>
          <a:p>
            <a:pPr lvl="1"/>
            <a:r>
              <a:rPr lang="en-US" dirty="0" smtClean="0"/>
              <a:t>White boxes; standard library; language-architecture separation; </a:t>
            </a:r>
            <a:r>
              <a:rPr lang="en-US" dirty="0" err="1" smtClean="0"/>
              <a:t>deparsing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October 2015:  Issue tracking</a:t>
            </a:r>
          </a:p>
          <a:p>
            <a:pPr lvl="1"/>
            <a:r>
              <a:rPr lang="en-US" dirty="0" smtClean="0">
                <a:hlinkClick r:id="rId2"/>
              </a:rPr>
              <a:t>https://github.com/p4lang/p4-spec/issues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November 2015: P4 1.1 spec release candidate made available</a:t>
            </a:r>
          </a:p>
          <a:p>
            <a:endParaRPr lang="en-US" dirty="0"/>
          </a:p>
          <a:p>
            <a:r>
              <a:rPr lang="en-US" dirty="0" smtClean="0"/>
              <a:t>January 2016:  Addendum to P4 1.1 spec written</a:t>
            </a:r>
          </a:p>
          <a:p>
            <a:pPr lvl="1"/>
            <a:r>
              <a:rPr lang="en-US" dirty="0" smtClean="0"/>
              <a:t>Outlining in-progress discussions within the WG</a:t>
            </a:r>
          </a:p>
          <a:p>
            <a:endParaRPr lang="en-US" dirty="0" smtClean="0"/>
          </a:p>
          <a:p>
            <a:r>
              <a:rPr lang="en-US" dirty="0" smtClean="0"/>
              <a:t>February 2016:  Broaden participation</a:t>
            </a:r>
          </a:p>
          <a:p>
            <a:pPr lvl="1"/>
            <a:r>
              <a:rPr lang="en-US" dirty="0" smtClean="0"/>
              <a:t>Biweekly WebEx teleconference to replace in-person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Beginning discussion of P4 1.2 spec</a:t>
            </a:r>
          </a:p>
          <a:p>
            <a:endParaRPr lang="en-US" dirty="0" smtClean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Simplify and clean up P4: including language/architecture separation</a:t>
            </a:r>
          </a:p>
          <a:p>
            <a:pPr lvl="1"/>
            <a:r>
              <a:rPr lang="en-US" dirty="0" smtClean="0"/>
              <a:t>Provide a stable language version: future ones to be backwards compatible</a:t>
            </a:r>
          </a:p>
          <a:p>
            <a:pPr lvl="1"/>
            <a:r>
              <a:rPr lang="en-US" dirty="0" smtClean="0"/>
              <a:t>Provide a precise specification of the language</a:t>
            </a:r>
          </a:p>
          <a:p>
            <a:pPr lvl="1"/>
            <a:r>
              <a:rPr lang="en-US" dirty="0" smtClean="0"/>
              <a:t>Provide a reference implementation of the language</a:t>
            </a:r>
          </a:p>
          <a:p>
            <a:pPr lvl="1"/>
            <a:r>
              <a:rPr lang="en-US" dirty="0" smtClean="0"/>
              <a:t>Address feedback received on P4 1.0 and 1.1</a:t>
            </a:r>
          </a:p>
          <a:p>
            <a:endParaRPr lang="en-US" dirty="0"/>
          </a:p>
          <a:p>
            <a:r>
              <a:rPr lang="en-US" dirty="0" smtClean="0"/>
              <a:t>Initial proposal:  https://github.com/p4lang/p4-spec/issues/26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99" y="1825625"/>
            <a:ext cx="11660909" cy="4351338"/>
          </a:xfrm>
        </p:spPr>
        <p:txBody>
          <a:bodyPr/>
          <a:lstStyle/>
          <a:p>
            <a:pPr lvl="0"/>
            <a:r>
              <a:rPr lang="en-US" dirty="0"/>
              <a:t>Spec: </a:t>
            </a:r>
            <a:r>
              <a:rPr lang="en-US" u="sng" dirty="0">
                <a:hlinkClick r:id="rId2"/>
              </a:rPr>
              <a:t>https://github.com/p4lang/p4-spec</a:t>
            </a:r>
            <a:r>
              <a:rPr lang="en-US" dirty="0"/>
              <a:t> (v1.0 is in the "master" branch, and v1.1rc in the "v1.1rc" branch)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Reference </a:t>
            </a:r>
            <a:r>
              <a:rPr lang="en-US" dirty="0"/>
              <a:t>compiler implementation: </a:t>
            </a:r>
            <a:r>
              <a:rPr lang="en-US" u="sng" dirty="0">
                <a:hlinkClick r:id="rId3"/>
              </a:rPr>
              <a:t>https://github.com/p4lang/p4-hlir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Sample </a:t>
            </a:r>
            <a:r>
              <a:rPr lang="en-US" dirty="0"/>
              <a:t>P4 code: </a:t>
            </a:r>
            <a:r>
              <a:rPr lang="en-US" u="sng" dirty="0">
                <a:hlinkClick r:id="rId4"/>
              </a:rPr>
              <a:t>https://github.com/p4lang/p4factory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Sample </a:t>
            </a:r>
            <a:r>
              <a:rPr lang="en-US" dirty="0"/>
              <a:t>P4 S/W switch (target): </a:t>
            </a:r>
            <a:r>
              <a:rPr lang="en-US" u="sng" dirty="0">
                <a:hlinkClick r:id="rId5"/>
              </a:rPr>
              <a:t>https://github.com/p4lang/behavioral-model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676</Words>
  <Application>Microsoft Office PowerPoint</Application>
  <PresentationFormat>Widescreen</PresentationFormat>
  <Paragraphs>172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Abadi MT Condensed Extra Bold</vt:lpstr>
      <vt:lpstr>Arial</vt:lpstr>
      <vt:lpstr>Calibri</vt:lpstr>
      <vt:lpstr>Calibri Light</vt:lpstr>
      <vt:lpstr>Charter Roman</vt:lpstr>
      <vt:lpstr>Rockwell</vt:lpstr>
      <vt:lpstr>Office Theme</vt:lpstr>
      <vt:lpstr>P4 Language Design WG A short history</vt:lpstr>
      <vt:lpstr>Timeline</vt:lpstr>
      <vt:lpstr>Attendance at meetings</vt:lpstr>
      <vt:lpstr>Main discussion areas</vt:lpstr>
      <vt:lpstr>Main proposals, July to September 2015</vt:lpstr>
      <vt:lpstr>P4 1.1 in-or-out decisions</vt:lpstr>
      <vt:lpstr>Developing process</vt:lpstr>
      <vt:lpstr>Current status</vt:lpstr>
      <vt:lpstr>References</vt:lpstr>
      <vt:lpstr>Language and Open Source Update: Where are we now and what’s next? </vt:lpstr>
      <vt:lpstr>Primary goals for post-1.1 activity</vt:lpstr>
      <vt:lpstr>How?</vt:lpstr>
      <vt:lpstr>Sample: Architecture-language separation</vt:lpstr>
      <vt:lpstr>Fitting all these together</vt:lpstr>
      <vt:lpstr>Other goals for post v1.1</vt:lpstr>
    </vt:vector>
  </TitlesOfParts>
  <Company>Xilinx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Language Design WG A short history</dc:title>
  <dc:creator>Gordon Brebner</dc:creator>
  <cp:keywords>No Markings</cp:keywords>
  <cp:lastModifiedBy>Gordon Brebner</cp:lastModifiedBy>
  <cp:revision>39</cp:revision>
  <dcterms:created xsi:type="dcterms:W3CDTF">2016-02-20T17:05:34Z</dcterms:created>
  <dcterms:modified xsi:type="dcterms:W3CDTF">2016-02-22T21:04:33Z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48b02971-62e9-42ed-81b8-efe115f6a5f8</vt:lpwstr>
  </property>
  <property fmtid="{D5CDD505-2E9C-101B-9397-08002B2CF9AE}" pid="3" name="XilinxClassification">
    <vt:lpwstr>No Markings</vt:lpwstr>
  </property>
</Properties>
</file>