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2"/>
    <p:restoredTop sz="94712"/>
  </p:normalViewPr>
  <p:slideViewPr>
    <p:cSldViewPr snapToGrid="0">
      <p:cViewPr varScale="1">
        <p:scale>
          <a:sx n="156" d="100"/>
          <a:sy n="15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9024E-8C57-42E4-9596-E649A202B55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52AC2DF-01A2-4B28-BB61-D66313EEA6CA}">
      <dgm:prSet/>
      <dgm:spPr/>
      <dgm:t>
        <a:bodyPr/>
        <a:lstStyle/>
        <a:p>
          <a:r>
            <a:rPr lang="en-US"/>
            <a:t>Core Steps in Preprocessing:</a:t>
          </a:r>
        </a:p>
      </dgm:t>
    </dgm:pt>
    <dgm:pt modelId="{F3BBE032-E8C2-498D-AA77-ABE393B81315}" type="parTrans" cxnId="{DFB3DE50-8FE6-4EC2-9478-D7D26F54B0BE}">
      <dgm:prSet/>
      <dgm:spPr/>
      <dgm:t>
        <a:bodyPr/>
        <a:lstStyle/>
        <a:p>
          <a:endParaRPr lang="en-US"/>
        </a:p>
      </dgm:t>
    </dgm:pt>
    <dgm:pt modelId="{157801D4-844C-42CC-BD59-212463843508}" type="sibTrans" cxnId="{DFB3DE50-8FE6-4EC2-9478-D7D26F54B0BE}">
      <dgm:prSet/>
      <dgm:spPr/>
      <dgm:t>
        <a:bodyPr/>
        <a:lstStyle/>
        <a:p>
          <a:endParaRPr lang="en-US"/>
        </a:p>
      </dgm:t>
    </dgm:pt>
    <dgm:pt modelId="{08398DEC-14C5-497D-99E6-3E12254BA933}">
      <dgm:prSet/>
      <dgm:spPr/>
      <dgm:t>
        <a:bodyPr/>
        <a:lstStyle/>
        <a:p>
          <a:r>
            <a:rPr lang="en-US"/>
            <a:t>• Loading the audio: Using torchaudio.load()</a:t>
          </a:r>
        </a:p>
      </dgm:t>
    </dgm:pt>
    <dgm:pt modelId="{0B226AF9-6DE0-4591-8B87-92B6DB41CF70}" type="parTrans" cxnId="{88837D0D-927B-4CF2-815C-1DFEBC41AB95}">
      <dgm:prSet/>
      <dgm:spPr/>
      <dgm:t>
        <a:bodyPr/>
        <a:lstStyle/>
        <a:p>
          <a:endParaRPr lang="en-US"/>
        </a:p>
      </dgm:t>
    </dgm:pt>
    <dgm:pt modelId="{603FB961-A91B-4044-A1FF-2C2FF9043F4D}" type="sibTrans" cxnId="{88837D0D-927B-4CF2-815C-1DFEBC41AB95}">
      <dgm:prSet/>
      <dgm:spPr/>
      <dgm:t>
        <a:bodyPr/>
        <a:lstStyle/>
        <a:p>
          <a:endParaRPr lang="en-US"/>
        </a:p>
      </dgm:t>
    </dgm:pt>
    <dgm:pt modelId="{9A02C1EA-7933-42F2-920E-10F1A7F7A96A}">
      <dgm:prSet/>
      <dgm:spPr/>
      <dgm:t>
        <a:bodyPr/>
        <a:lstStyle/>
        <a:p>
          <a:r>
            <a:rPr lang="en-US"/>
            <a:t>• Resampling: Ensuring a consistent sample rate for all audio clips using torchaudio.transforms.Resample()</a:t>
          </a:r>
        </a:p>
      </dgm:t>
    </dgm:pt>
    <dgm:pt modelId="{CD301505-7E99-4CCC-BC8D-B64B4B31F5DB}" type="parTrans" cxnId="{35B1A727-F4A5-4B3D-BD1A-1BF6B282FD91}">
      <dgm:prSet/>
      <dgm:spPr/>
      <dgm:t>
        <a:bodyPr/>
        <a:lstStyle/>
        <a:p>
          <a:endParaRPr lang="en-US"/>
        </a:p>
      </dgm:t>
    </dgm:pt>
    <dgm:pt modelId="{4AEA62FD-5CB6-4479-92FD-041CF9128471}" type="sibTrans" cxnId="{35B1A727-F4A5-4B3D-BD1A-1BF6B282FD91}">
      <dgm:prSet/>
      <dgm:spPr/>
      <dgm:t>
        <a:bodyPr/>
        <a:lstStyle/>
        <a:p>
          <a:endParaRPr lang="en-US"/>
        </a:p>
      </dgm:t>
    </dgm:pt>
    <dgm:pt modelId="{DB35C345-C56F-4ED3-9A74-FC2416010B61}">
      <dgm:prSet/>
      <dgm:spPr/>
      <dgm:t>
        <a:bodyPr/>
        <a:lstStyle/>
        <a:p>
          <a:r>
            <a:rPr lang="en-US"/>
            <a:t>• Padding or Trimming: Making sure all audio clips have the same length</a:t>
          </a:r>
        </a:p>
      </dgm:t>
    </dgm:pt>
    <dgm:pt modelId="{1D20AC27-33F7-45DE-898D-8C83BE3490D7}" type="parTrans" cxnId="{2F78CC06-E289-472A-8356-B108224F4E85}">
      <dgm:prSet/>
      <dgm:spPr/>
      <dgm:t>
        <a:bodyPr/>
        <a:lstStyle/>
        <a:p>
          <a:endParaRPr lang="en-US"/>
        </a:p>
      </dgm:t>
    </dgm:pt>
    <dgm:pt modelId="{75A76889-3701-405E-BBF3-6D73E109495D}" type="sibTrans" cxnId="{2F78CC06-E289-472A-8356-B108224F4E85}">
      <dgm:prSet/>
      <dgm:spPr/>
      <dgm:t>
        <a:bodyPr/>
        <a:lstStyle/>
        <a:p>
          <a:endParaRPr lang="en-US"/>
        </a:p>
      </dgm:t>
    </dgm:pt>
    <dgm:pt modelId="{B73FCA49-9B27-450E-83D4-4A2EA215B8E7}">
      <dgm:prSet/>
      <dgm:spPr/>
      <dgm:t>
        <a:bodyPr/>
        <a:lstStyle/>
        <a:p>
          <a:r>
            <a:rPr lang="en-US" dirty="0"/>
            <a:t>• Feature Extraction: Converting raw audio into a numerical format (e.g., spectrogram, Mel-frequency cepstral coefficients (MFCCs))</a:t>
          </a:r>
        </a:p>
      </dgm:t>
    </dgm:pt>
    <dgm:pt modelId="{6DB3EFF3-5351-4DE7-9675-805617744342}" type="parTrans" cxnId="{920A1622-562A-4A5E-8941-D3853DC73913}">
      <dgm:prSet/>
      <dgm:spPr/>
      <dgm:t>
        <a:bodyPr/>
        <a:lstStyle/>
        <a:p>
          <a:endParaRPr lang="en-US"/>
        </a:p>
      </dgm:t>
    </dgm:pt>
    <dgm:pt modelId="{8E3C11C8-B60D-4971-9304-19AF7A9BFB47}" type="sibTrans" cxnId="{920A1622-562A-4A5E-8941-D3853DC73913}">
      <dgm:prSet/>
      <dgm:spPr/>
      <dgm:t>
        <a:bodyPr/>
        <a:lstStyle/>
        <a:p>
          <a:endParaRPr lang="en-US"/>
        </a:p>
      </dgm:t>
    </dgm:pt>
    <dgm:pt modelId="{701681FD-5D28-E14C-9588-36FD3859F866}" type="pres">
      <dgm:prSet presAssocID="{3579024E-8C57-42E4-9596-E649A202B55D}" presName="Name0" presStyleCnt="0">
        <dgm:presLayoutVars>
          <dgm:dir/>
          <dgm:resizeHandles val="exact"/>
        </dgm:presLayoutVars>
      </dgm:prSet>
      <dgm:spPr/>
    </dgm:pt>
    <dgm:pt modelId="{04BD00AA-8909-B24F-B230-7FACA0CA8313}" type="pres">
      <dgm:prSet presAssocID="{752AC2DF-01A2-4B28-BB61-D66313EEA6CA}" presName="node" presStyleLbl="node1" presStyleIdx="0" presStyleCnt="5">
        <dgm:presLayoutVars>
          <dgm:bulletEnabled val="1"/>
        </dgm:presLayoutVars>
      </dgm:prSet>
      <dgm:spPr/>
    </dgm:pt>
    <dgm:pt modelId="{BA9772AB-89EF-3A41-8101-583B8587D391}" type="pres">
      <dgm:prSet presAssocID="{157801D4-844C-42CC-BD59-212463843508}" presName="sibTrans" presStyleLbl="sibTrans1D1" presStyleIdx="0" presStyleCnt="4"/>
      <dgm:spPr/>
    </dgm:pt>
    <dgm:pt modelId="{AA425DBF-98D4-6C49-88CB-3B194E735205}" type="pres">
      <dgm:prSet presAssocID="{157801D4-844C-42CC-BD59-212463843508}" presName="connectorText" presStyleLbl="sibTrans1D1" presStyleIdx="0" presStyleCnt="4"/>
      <dgm:spPr/>
    </dgm:pt>
    <dgm:pt modelId="{67497CF6-1A46-8043-830C-5092C33762FD}" type="pres">
      <dgm:prSet presAssocID="{08398DEC-14C5-497D-99E6-3E12254BA933}" presName="node" presStyleLbl="node1" presStyleIdx="1" presStyleCnt="5">
        <dgm:presLayoutVars>
          <dgm:bulletEnabled val="1"/>
        </dgm:presLayoutVars>
      </dgm:prSet>
      <dgm:spPr/>
    </dgm:pt>
    <dgm:pt modelId="{B22E83E6-DFAF-3A4E-A87E-05BEA4F44BE0}" type="pres">
      <dgm:prSet presAssocID="{603FB961-A91B-4044-A1FF-2C2FF9043F4D}" presName="sibTrans" presStyleLbl="sibTrans1D1" presStyleIdx="1" presStyleCnt="4"/>
      <dgm:spPr/>
    </dgm:pt>
    <dgm:pt modelId="{8DB0587E-37D7-1C43-B5C7-AA30D174A33D}" type="pres">
      <dgm:prSet presAssocID="{603FB961-A91B-4044-A1FF-2C2FF9043F4D}" presName="connectorText" presStyleLbl="sibTrans1D1" presStyleIdx="1" presStyleCnt="4"/>
      <dgm:spPr/>
    </dgm:pt>
    <dgm:pt modelId="{17751DBA-ED46-684C-ABD3-640E433663D2}" type="pres">
      <dgm:prSet presAssocID="{9A02C1EA-7933-42F2-920E-10F1A7F7A96A}" presName="node" presStyleLbl="node1" presStyleIdx="2" presStyleCnt="5">
        <dgm:presLayoutVars>
          <dgm:bulletEnabled val="1"/>
        </dgm:presLayoutVars>
      </dgm:prSet>
      <dgm:spPr/>
    </dgm:pt>
    <dgm:pt modelId="{0C72A143-FB93-1042-A264-7F5FA4595155}" type="pres">
      <dgm:prSet presAssocID="{4AEA62FD-5CB6-4479-92FD-041CF9128471}" presName="sibTrans" presStyleLbl="sibTrans1D1" presStyleIdx="2" presStyleCnt="4"/>
      <dgm:spPr/>
    </dgm:pt>
    <dgm:pt modelId="{6E4BEF06-612E-834A-8CC3-696655073788}" type="pres">
      <dgm:prSet presAssocID="{4AEA62FD-5CB6-4479-92FD-041CF9128471}" presName="connectorText" presStyleLbl="sibTrans1D1" presStyleIdx="2" presStyleCnt="4"/>
      <dgm:spPr/>
    </dgm:pt>
    <dgm:pt modelId="{537CAC29-CFAB-B240-BF9A-608C96C8EE42}" type="pres">
      <dgm:prSet presAssocID="{DB35C345-C56F-4ED3-9A74-FC2416010B61}" presName="node" presStyleLbl="node1" presStyleIdx="3" presStyleCnt="5">
        <dgm:presLayoutVars>
          <dgm:bulletEnabled val="1"/>
        </dgm:presLayoutVars>
      </dgm:prSet>
      <dgm:spPr/>
    </dgm:pt>
    <dgm:pt modelId="{745DAE73-DD48-D249-9F95-E9487A4FC092}" type="pres">
      <dgm:prSet presAssocID="{75A76889-3701-405E-BBF3-6D73E109495D}" presName="sibTrans" presStyleLbl="sibTrans1D1" presStyleIdx="3" presStyleCnt="4"/>
      <dgm:spPr/>
    </dgm:pt>
    <dgm:pt modelId="{3719D65D-7D0F-5442-A3FA-7FBF64563D73}" type="pres">
      <dgm:prSet presAssocID="{75A76889-3701-405E-BBF3-6D73E109495D}" presName="connectorText" presStyleLbl="sibTrans1D1" presStyleIdx="3" presStyleCnt="4"/>
      <dgm:spPr/>
    </dgm:pt>
    <dgm:pt modelId="{9E76B3D0-0E16-9841-A479-B79426721F04}" type="pres">
      <dgm:prSet presAssocID="{B73FCA49-9B27-450E-83D4-4A2EA215B8E7}" presName="node" presStyleLbl="node1" presStyleIdx="4" presStyleCnt="5" custLinFactNeighborX="64046" custLinFactNeighborY="-844">
        <dgm:presLayoutVars>
          <dgm:bulletEnabled val="1"/>
        </dgm:presLayoutVars>
      </dgm:prSet>
      <dgm:spPr/>
    </dgm:pt>
  </dgm:ptLst>
  <dgm:cxnLst>
    <dgm:cxn modelId="{2F78CC06-E289-472A-8356-B108224F4E85}" srcId="{3579024E-8C57-42E4-9596-E649A202B55D}" destId="{DB35C345-C56F-4ED3-9A74-FC2416010B61}" srcOrd="3" destOrd="0" parTransId="{1D20AC27-33F7-45DE-898D-8C83BE3490D7}" sibTransId="{75A76889-3701-405E-BBF3-6D73E109495D}"/>
    <dgm:cxn modelId="{4D26090D-FBFE-634E-8E4F-32FD3A66FD02}" type="presOf" srcId="{4AEA62FD-5CB6-4479-92FD-041CF9128471}" destId="{6E4BEF06-612E-834A-8CC3-696655073788}" srcOrd="1" destOrd="0" presId="urn:microsoft.com/office/officeart/2016/7/layout/RepeatingBendingProcessNew"/>
    <dgm:cxn modelId="{88837D0D-927B-4CF2-815C-1DFEBC41AB95}" srcId="{3579024E-8C57-42E4-9596-E649A202B55D}" destId="{08398DEC-14C5-497D-99E6-3E12254BA933}" srcOrd="1" destOrd="0" parTransId="{0B226AF9-6DE0-4591-8B87-92B6DB41CF70}" sibTransId="{603FB961-A91B-4044-A1FF-2C2FF9043F4D}"/>
    <dgm:cxn modelId="{886D2418-C14A-344B-AFA1-1B032A69C480}" type="presOf" srcId="{752AC2DF-01A2-4B28-BB61-D66313EEA6CA}" destId="{04BD00AA-8909-B24F-B230-7FACA0CA8313}" srcOrd="0" destOrd="0" presId="urn:microsoft.com/office/officeart/2016/7/layout/RepeatingBendingProcessNew"/>
    <dgm:cxn modelId="{1B2A5D1B-6874-5247-A5FC-0D3B5A5A0BF0}" type="presOf" srcId="{DB35C345-C56F-4ED3-9A74-FC2416010B61}" destId="{537CAC29-CFAB-B240-BF9A-608C96C8EE42}" srcOrd="0" destOrd="0" presId="urn:microsoft.com/office/officeart/2016/7/layout/RepeatingBendingProcessNew"/>
    <dgm:cxn modelId="{920A1622-562A-4A5E-8941-D3853DC73913}" srcId="{3579024E-8C57-42E4-9596-E649A202B55D}" destId="{B73FCA49-9B27-450E-83D4-4A2EA215B8E7}" srcOrd="4" destOrd="0" parTransId="{6DB3EFF3-5351-4DE7-9675-805617744342}" sibTransId="{8E3C11C8-B60D-4971-9304-19AF7A9BFB47}"/>
    <dgm:cxn modelId="{35B1A727-F4A5-4B3D-BD1A-1BF6B282FD91}" srcId="{3579024E-8C57-42E4-9596-E649A202B55D}" destId="{9A02C1EA-7933-42F2-920E-10F1A7F7A96A}" srcOrd="2" destOrd="0" parTransId="{CD301505-7E99-4CCC-BC8D-B64B4B31F5DB}" sibTransId="{4AEA62FD-5CB6-4479-92FD-041CF9128471}"/>
    <dgm:cxn modelId="{39F17A49-0A4C-0E42-94A7-173AD5BDF4CA}" type="presOf" srcId="{603FB961-A91B-4044-A1FF-2C2FF9043F4D}" destId="{8DB0587E-37D7-1C43-B5C7-AA30D174A33D}" srcOrd="1" destOrd="0" presId="urn:microsoft.com/office/officeart/2016/7/layout/RepeatingBendingProcessNew"/>
    <dgm:cxn modelId="{DFB3DE50-8FE6-4EC2-9478-D7D26F54B0BE}" srcId="{3579024E-8C57-42E4-9596-E649A202B55D}" destId="{752AC2DF-01A2-4B28-BB61-D66313EEA6CA}" srcOrd="0" destOrd="0" parTransId="{F3BBE032-E8C2-498D-AA77-ABE393B81315}" sibTransId="{157801D4-844C-42CC-BD59-212463843508}"/>
    <dgm:cxn modelId="{C03EF650-CC3F-A945-A5A9-0432471482DD}" type="presOf" srcId="{9A02C1EA-7933-42F2-920E-10F1A7F7A96A}" destId="{17751DBA-ED46-684C-ABD3-640E433663D2}" srcOrd="0" destOrd="0" presId="urn:microsoft.com/office/officeart/2016/7/layout/RepeatingBendingProcessNew"/>
    <dgm:cxn modelId="{1B406E55-81DC-4141-A8D7-2B9C61C95F3C}" type="presOf" srcId="{157801D4-844C-42CC-BD59-212463843508}" destId="{BA9772AB-89EF-3A41-8101-583B8587D391}" srcOrd="0" destOrd="0" presId="urn:microsoft.com/office/officeart/2016/7/layout/RepeatingBendingProcessNew"/>
    <dgm:cxn modelId="{72E4EB67-344C-6A43-A878-E31CCB776B2F}" type="presOf" srcId="{75A76889-3701-405E-BBF3-6D73E109495D}" destId="{3719D65D-7D0F-5442-A3FA-7FBF64563D73}" srcOrd="1" destOrd="0" presId="urn:microsoft.com/office/officeart/2016/7/layout/RepeatingBendingProcessNew"/>
    <dgm:cxn modelId="{D2B52478-1CF3-5F42-B71E-175213DB85DD}" type="presOf" srcId="{603FB961-A91B-4044-A1FF-2C2FF9043F4D}" destId="{B22E83E6-DFAF-3A4E-A87E-05BEA4F44BE0}" srcOrd="0" destOrd="0" presId="urn:microsoft.com/office/officeart/2016/7/layout/RepeatingBendingProcessNew"/>
    <dgm:cxn modelId="{85D724A1-BB9A-2842-B803-D0A224A23742}" type="presOf" srcId="{08398DEC-14C5-497D-99E6-3E12254BA933}" destId="{67497CF6-1A46-8043-830C-5092C33762FD}" srcOrd="0" destOrd="0" presId="urn:microsoft.com/office/officeart/2016/7/layout/RepeatingBendingProcessNew"/>
    <dgm:cxn modelId="{0996D9A7-6180-B842-BC02-5DDC3DE32F58}" type="presOf" srcId="{3579024E-8C57-42E4-9596-E649A202B55D}" destId="{701681FD-5D28-E14C-9588-36FD3859F866}" srcOrd="0" destOrd="0" presId="urn:microsoft.com/office/officeart/2016/7/layout/RepeatingBendingProcessNew"/>
    <dgm:cxn modelId="{6EC8C1BC-151B-9A4B-AE34-2DDAB278AC40}" type="presOf" srcId="{4AEA62FD-5CB6-4479-92FD-041CF9128471}" destId="{0C72A143-FB93-1042-A264-7F5FA4595155}" srcOrd="0" destOrd="0" presId="urn:microsoft.com/office/officeart/2016/7/layout/RepeatingBendingProcessNew"/>
    <dgm:cxn modelId="{92676DD0-9110-2C4C-A24A-E481E6A88D7B}" type="presOf" srcId="{B73FCA49-9B27-450E-83D4-4A2EA215B8E7}" destId="{9E76B3D0-0E16-9841-A479-B79426721F04}" srcOrd="0" destOrd="0" presId="urn:microsoft.com/office/officeart/2016/7/layout/RepeatingBendingProcessNew"/>
    <dgm:cxn modelId="{2C48CBD4-8390-5549-B864-405090E9CF56}" type="presOf" srcId="{75A76889-3701-405E-BBF3-6D73E109495D}" destId="{745DAE73-DD48-D249-9F95-E9487A4FC092}" srcOrd="0" destOrd="0" presId="urn:microsoft.com/office/officeart/2016/7/layout/RepeatingBendingProcessNew"/>
    <dgm:cxn modelId="{68D26AFD-7EE6-B94E-B92C-141FD1D5EF4E}" type="presOf" srcId="{157801D4-844C-42CC-BD59-212463843508}" destId="{AA425DBF-98D4-6C49-88CB-3B194E735205}" srcOrd="1" destOrd="0" presId="urn:microsoft.com/office/officeart/2016/7/layout/RepeatingBendingProcessNew"/>
    <dgm:cxn modelId="{F42694B6-7F9D-5046-AFDA-E859D9F669F8}" type="presParOf" srcId="{701681FD-5D28-E14C-9588-36FD3859F866}" destId="{04BD00AA-8909-B24F-B230-7FACA0CA8313}" srcOrd="0" destOrd="0" presId="urn:microsoft.com/office/officeart/2016/7/layout/RepeatingBendingProcessNew"/>
    <dgm:cxn modelId="{E2974BFE-CF4D-974C-A7BC-F4F9DAC56713}" type="presParOf" srcId="{701681FD-5D28-E14C-9588-36FD3859F866}" destId="{BA9772AB-89EF-3A41-8101-583B8587D391}" srcOrd="1" destOrd="0" presId="urn:microsoft.com/office/officeart/2016/7/layout/RepeatingBendingProcessNew"/>
    <dgm:cxn modelId="{87E94B49-629B-0346-8116-7BC2EED0BDC7}" type="presParOf" srcId="{BA9772AB-89EF-3A41-8101-583B8587D391}" destId="{AA425DBF-98D4-6C49-88CB-3B194E735205}" srcOrd="0" destOrd="0" presId="urn:microsoft.com/office/officeart/2016/7/layout/RepeatingBendingProcessNew"/>
    <dgm:cxn modelId="{CEBC5AA4-2419-5840-B83A-F63DEF169BF6}" type="presParOf" srcId="{701681FD-5D28-E14C-9588-36FD3859F866}" destId="{67497CF6-1A46-8043-830C-5092C33762FD}" srcOrd="2" destOrd="0" presId="urn:microsoft.com/office/officeart/2016/7/layout/RepeatingBendingProcessNew"/>
    <dgm:cxn modelId="{344835BC-D45F-E140-9957-8226083FC0CE}" type="presParOf" srcId="{701681FD-5D28-E14C-9588-36FD3859F866}" destId="{B22E83E6-DFAF-3A4E-A87E-05BEA4F44BE0}" srcOrd="3" destOrd="0" presId="urn:microsoft.com/office/officeart/2016/7/layout/RepeatingBendingProcessNew"/>
    <dgm:cxn modelId="{5578111E-3ADE-6C49-A2BE-CA3AE2CD4915}" type="presParOf" srcId="{B22E83E6-DFAF-3A4E-A87E-05BEA4F44BE0}" destId="{8DB0587E-37D7-1C43-B5C7-AA30D174A33D}" srcOrd="0" destOrd="0" presId="urn:microsoft.com/office/officeart/2016/7/layout/RepeatingBendingProcessNew"/>
    <dgm:cxn modelId="{DCC7F20C-C9F1-864F-8243-4A4E10DF143C}" type="presParOf" srcId="{701681FD-5D28-E14C-9588-36FD3859F866}" destId="{17751DBA-ED46-684C-ABD3-640E433663D2}" srcOrd="4" destOrd="0" presId="urn:microsoft.com/office/officeart/2016/7/layout/RepeatingBendingProcessNew"/>
    <dgm:cxn modelId="{15623482-9E9B-AD40-8D18-D6DC44BEC01F}" type="presParOf" srcId="{701681FD-5D28-E14C-9588-36FD3859F866}" destId="{0C72A143-FB93-1042-A264-7F5FA4595155}" srcOrd="5" destOrd="0" presId="urn:microsoft.com/office/officeart/2016/7/layout/RepeatingBendingProcessNew"/>
    <dgm:cxn modelId="{A0E4F3E1-EEF5-8646-94B3-B7452CD7B528}" type="presParOf" srcId="{0C72A143-FB93-1042-A264-7F5FA4595155}" destId="{6E4BEF06-612E-834A-8CC3-696655073788}" srcOrd="0" destOrd="0" presId="urn:microsoft.com/office/officeart/2016/7/layout/RepeatingBendingProcessNew"/>
    <dgm:cxn modelId="{E43C984F-3B36-424A-BF9E-7E80B562F659}" type="presParOf" srcId="{701681FD-5D28-E14C-9588-36FD3859F866}" destId="{537CAC29-CFAB-B240-BF9A-608C96C8EE42}" srcOrd="6" destOrd="0" presId="urn:microsoft.com/office/officeart/2016/7/layout/RepeatingBendingProcessNew"/>
    <dgm:cxn modelId="{BE25A0B3-AE89-0749-B222-9CE1C4E21543}" type="presParOf" srcId="{701681FD-5D28-E14C-9588-36FD3859F866}" destId="{745DAE73-DD48-D249-9F95-E9487A4FC092}" srcOrd="7" destOrd="0" presId="urn:microsoft.com/office/officeart/2016/7/layout/RepeatingBendingProcessNew"/>
    <dgm:cxn modelId="{DF1E1D72-1962-0C40-B6DD-9B4A9B3229F1}" type="presParOf" srcId="{745DAE73-DD48-D249-9F95-E9487A4FC092}" destId="{3719D65D-7D0F-5442-A3FA-7FBF64563D73}" srcOrd="0" destOrd="0" presId="urn:microsoft.com/office/officeart/2016/7/layout/RepeatingBendingProcessNew"/>
    <dgm:cxn modelId="{C7D8333E-4E48-4344-A45F-F28C58EE8005}" type="presParOf" srcId="{701681FD-5D28-E14C-9588-36FD3859F866}" destId="{9E76B3D0-0E16-9841-A479-B79426721F0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772AB-89EF-3A41-8101-583B8587D391}">
      <dsp:nvSpPr>
        <dsp:cNvPr id="0" name=""/>
        <dsp:cNvSpPr/>
      </dsp:nvSpPr>
      <dsp:spPr>
        <a:xfrm>
          <a:off x="3105741" y="761148"/>
          <a:ext cx="585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434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058" y="803788"/>
        <a:ext cx="30801" cy="6160"/>
      </dsp:txXfrm>
    </dsp:sp>
    <dsp:sp modelId="{04BD00AA-8909-B24F-B230-7FACA0CA8313}">
      <dsp:nvSpPr>
        <dsp:cNvPr id="0" name=""/>
        <dsp:cNvSpPr/>
      </dsp:nvSpPr>
      <dsp:spPr>
        <a:xfrm>
          <a:off x="429129" y="3344"/>
          <a:ext cx="2678411" cy="16070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244" tIns="137764" rIns="131244" bIns="13776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Core Steps in Preprocessing:</a:t>
          </a:r>
        </a:p>
      </dsp:txBody>
      <dsp:txXfrm>
        <a:off x="429129" y="3344"/>
        <a:ext cx="2678411" cy="1607047"/>
      </dsp:txXfrm>
    </dsp:sp>
    <dsp:sp modelId="{B22E83E6-DFAF-3A4E-A87E-05BEA4F44BE0}">
      <dsp:nvSpPr>
        <dsp:cNvPr id="0" name=""/>
        <dsp:cNvSpPr/>
      </dsp:nvSpPr>
      <dsp:spPr>
        <a:xfrm>
          <a:off x="1768335" y="1608592"/>
          <a:ext cx="3294446" cy="585434"/>
        </a:xfrm>
        <a:custGeom>
          <a:avLst/>
          <a:gdLst/>
          <a:ahLst/>
          <a:cxnLst/>
          <a:rect l="0" t="0" r="0" b="0"/>
          <a:pathLst>
            <a:path>
              <a:moveTo>
                <a:pt x="3294446" y="0"/>
              </a:moveTo>
              <a:lnTo>
                <a:pt x="3294446" y="309817"/>
              </a:lnTo>
              <a:lnTo>
                <a:pt x="0" y="309817"/>
              </a:lnTo>
              <a:lnTo>
                <a:pt x="0" y="585434"/>
              </a:lnTo>
            </a:path>
          </a:pathLst>
        </a:custGeom>
        <a:noFill/>
        <a:ln w="6350" cap="flat" cmpd="sng" algn="ctr">
          <a:solidFill>
            <a:schemeClr val="accent5">
              <a:hueOff val="498918"/>
              <a:satOff val="225"/>
              <a:lumOff val="-23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31770" y="1898229"/>
        <a:ext cx="167577" cy="6160"/>
      </dsp:txXfrm>
    </dsp:sp>
    <dsp:sp modelId="{67497CF6-1A46-8043-830C-5092C33762FD}">
      <dsp:nvSpPr>
        <dsp:cNvPr id="0" name=""/>
        <dsp:cNvSpPr/>
      </dsp:nvSpPr>
      <dsp:spPr>
        <a:xfrm>
          <a:off x="3723576" y="3344"/>
          <a:ext cx="2678411" cy="1607047"/>
        </a:xfrm>
        <a:prstGeom prst="rect">
          <a:avLst/>
        </a:prstGeom>
        <a:solidFill>
          <a:schemeClr val="accent5">
            <a:hueOff val="374188"/>
            <a:satOff val="169"/>
            <a:lumOff val="-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244" tIns="137764" rIns="131244" bIns="13776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Loading the audio: Using torchaudio.load()</a:t>
          </a:r>
        </a:p>
      </dsp:txBody>
      <dsp:txXfrm>
        <a:off x="3723576" y="3344"/>
        <a:ext cx="2678411" cy="1607047"/>
      </dsp:txXfrm>
    </dsp:sp>
    <dsp:sp modelId="{0C72A143-FB93-1042-A264-7F5FA4595155}">
      <dsp:nvSpPr>
        <dsp:cNvPr id="0" name=""/>
        <dsp:cNvSpPr/>
      </dsp:nvSpPr>
      <dsp:spPr>
        <a:xfrm>
          <a:off x="3105741" y="2984230"/>
          <a:ext cx="585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434" y="45720"/>
              </a:lnTo>
            </a:path>
          </a:pathLst>
        </a:custGeom>
        <a:noFill/>
        <a:ln w="6350" cap="flat" cmpd="sng" algn="ctr">
          <a:solidFill>
            <a:schemeClr val="accent5">
              <a:hueOff val="997836"/>
              <a:satOff val="449"/>
              <a:lumOff val="-47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058" y="3026870"/>
        <a:ext cx="30801" cy="6160"/>
      </dsp:txXfrm>
    </dsp:sp>
    <dsp:sp modelId="{17751DBA-ED46-684C-ABD3-640E433663D2}">
      <dsp:nvSpPr>
        <dsp:cNvPr id="0" name=""/>
        <dsp:cNvSpPr/>
      </dsp:nvSpPr>
      <dsp:spPr>
        <a:xfrm>
          <a:off x="429129" y="2226426"/>
          <a:ext cx="2678411" cy="1607047"/>
        </a:xfrm>
        <a:prstGeom prst="rect">
          <a:avLst/>
        </a:prstGeom>
        <a:solidFill>
          <a:schemeClr val="accent5">
            <a:hueOff val="748377"/>
            <a:satOff val="337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244" tIns="137764" rIns="131244" bIns="13776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Resampling: Ensuring a consistent sample rate for all audio clips using torchaudio.transforms.Resample()</a:t>
          </a:r>
        </a:p>
      </dsp:txBody>
      <dsp:txXfrm>
        <a:off x="429129" y="2226426"/>
        <a:ext cx="2678411" cy="1607047"/>
      </dsp:txXfrm>
    </dsp:sp>
    <dsp:sp modelId="{745DAE73-DD48-D249-9F95-E9487A4FC092}">
      <dsp:nvSpPr>
        <dsp:cNvPr id="0" name=""/>
        <dsp:cNvSpPr/>
      </dsp:nvSpPr>
      <dsp:spPr>
        <a:xfrm>
          <a:off x="3483751" y="3831674"/>
          <a:ext cx="1579031" cy="571871"/>
        </a:xfrm>
        <a:custGeom>
          <a:avLst/>
          <a:gdLst/>
          <a:ahLst/>
          <a:cxnLst/>
          <a:rect l="0" t="0" r="0" b="0"/>
          <a:pathLst>
            <a:path>
              <a:moveTo>
                <a:pt x="1579031" y="0"/>
              </a:moveTo>
              <a:lnTo>
                <a:pt x="1579031" y="303035"/>
              </a:lnTo>
              <a:lnTo>
                <a:pt x="0" y="303035"/>
              </a:lnTo>
              <a:lnTo>
                <a:pt x="0" y="571871"/>
              </a:lnTo>
            </a:path>
          </a:pathLst>
        </a:custGeom>
        <a:noFill/>
        <a:ln w="6350" cap="flat" cmpd="sng" algn="ctr">
          <a:solidFill>
            <a:schemeClr val="accent5">
              <a:hueOff val="1496754"/>
              <a:satOff val="674"/>
              <a:lumOff val="-70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1015" y="4114529"/>
        <a:ext cx="84503" cy="6160"/>
      </dsp:txXfrm>
    </dsp:sp>
    <dsp:sp modelId="{537CAC29-CFAB-B240-BF9A-608C96C8EE42}">
      <dsp:nvSpPr>
        <dsp:cNvPr id="0" name=""/>
        <dsp:cNvSpPr/>
      </dsp:nvSpPr>
      <dsp:spPr>
        <a:xfrm>
          <a:off x="3723576" y="2226426"/>
          <a:ext cx="2678411" cy="1607047"/>
        </a:xfrm>
        <a:prstGeom prst="rect">
          <a:avLst/>
        </a:prstGeom>
        <a:solidFill>
          <a:schemeClr val="accent5">
            <a:hueOff val="1122565"/>
            <a:satOff val="506"/>
            <a:lumOff val="-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244" tIns="137764" rIns="131244" bIns="13776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Padding or Trimming: Making sure all audio clips have the same length</a:t>
          </a:r>
        </a:p>
      </dsp:txBody>
      <dsp:txXfrm>
        <a:off x="3723576" y="2226426"/>
        <a:ext cx="2678411" cy="1607047"/>
      </dsp:txXfrm>
    </dsp:sp>
    <dsp:sp modelId="{9E76B3D0-0E16-9841-A479-B79426721F04}">
      <dsp:nvSpPr>
        <dsp:cNvPr id="0" name=""/>
        <dsp:cNvSpPr/>
      </dsp:nvSpPr>
      <dsp:spPr>
        <a:xfrm>
          <a:off x="2144545" y="4435945"/>
          <a:ext cx="2678411" cy="1607047"/>
        </a:xfrm>
        <a:prstGeom prst="rect">
          <a:avLst/>
        </a:prstGeom>
        <a:solidFill>
          <a:schemeClr val="accent5">
            <a:hueOff val="1496754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244" tIns="137764" rIns="131244" bIns="13776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Feature Extraction: Converting raw audio into a numerical format (e.g., spectrogram, Mel-frequency cepstral coefficients (MFCCs))</a:t>
          </a:r>
        </a:p>
      </dsp:txBody>
      <dsp:txXfrm>
        <a:off x="2144545" y="4435945"/>
        <a:ext cx="2678411" cy="1607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9/6/24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1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9/6/24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3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9C73A9-D98C-009B-DBF9-D752B0D52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32349"/>
            <a:ext cx="6542916" cy="2782508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Preparing Audio Datasets and Their Application to Leading Models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11CC-2C45-4EA9-AD14-8E0262A0D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8593" y="725465"/>
            <a:ext cx="4612131" cy="2232201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Waseem Ahmed</a:t>
            </a:r>
          </a:p>
          <a:p>
            <a:pPr algn="l"/>
            <a:r>
              <a:rPr lang="en-US" dirty="0" err="1">
                <a:solidFill>
                  <a:schemeClr val="tx2">
                    <a:alpha val="80000"/>
                  </a:schemeClr>
                </a:solidFill>
              </a:rPr>
              <a:t>ahmed.waseem@ufl.edu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1704369-FC2A-76EF-08C2-67715E46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63" r="2" b="16745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294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861D58-177F-5C4C-8E14-5B429C42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797756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Understanding Audio Datasets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DCB8-BDA8-C1A5-2CA0-FEDFBFAF4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4382"/>
            <a:ext cx="9745506" cy="469613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Key Components of an Audio Dataset: </a:t>
            </a:r>
          </a:p>
          <a:p>
            <a:r>
              <a:rPr lang="en-US" sz="1800" dirty="0">
                <a:solidFill>
                  <a:schemeClr val="tx2"/>
                </a:solidFill>
              </a:rPr>
              <a:t> •  Duration: Length of the audio clip </a:t>
            </a:r>
          </a:p>
          <a:p>
            <a:r>
              <a:rPr lang="en-US" sz="1800" dirty="0">
                <a:solidFill>
                  <a:schemeClr val="tx2"/>
                </a:solidFill>
              </a:rPr>
              <a:t> • Text: Transcription or associated label of the audio  </a:t>
            </a:r>
          </a:p>
          <a:p>
            <a:r>
              <a:rPr lang="en-US" sz="1800" dirty="0">
                <a:solidFill>
                  <a:schemeClr val="tx2"/>
                </a:solidFill>
              </a:rPr>
              <a:t> • Demographic metadata: Gender, Age Group, Primary Language, Location, Job Information, etc.  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7B771-C7B1-5E0C-D95C-B87E7B2F6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DAB62F7D-7698-E549-B8B4-4C81367D7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05D21B-C991-C2A4-E5B1-7F4424732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556B79-AF20-CB59-8E6C-98F935F7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4C8D9E4-6605-0224-7F0C-996835F73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EEDF88-C014-44E0-92AA-EBCE933E7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906E21B-DBBB-2D49-86B8-F8DD591FC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1E29A1-DC4C-A13B-900B-4E955DA8A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329E21-D9C4-8E1B-F485-BE2A6B15D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4ABD8C-B5B3-CF4B-C403-348DF5210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477985-6E73-0254-BCA6-1CB83B57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9F293E-8CB3-4523-C5D5-4FDF989B0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5503194-E77B-7176-0557-583FD9E6B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5405B5-5377-673C-154F-3CE76242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4D082F-9C91-CAC1-FB18-2F3582F86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E83BD3-702A-3502-F894-4F6AE21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0BC9940-6EF1-7E18-3F93-AA3FA32A7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599E97F-0CA9-E0BD-8A96-5F286ACD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94545-F153-7DAD-2A23-83717804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C39389-3870-0BCF-FC10-C3DCA8C20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4FB13A-68DB-A043-7228-D480E75F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1DFCBC-C297-E328-1677-AE98BBE9E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32B649-4070-000C-C599-F462FDAC3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6C1D4D9-1743-7F75-A8EC-0594DE0E4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7CDD31-B2FF-597A-8851-CCB601BCA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F6928-5B4B-9731-A7D3-379C6F86C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F34612-8CB1-C36B-6A43-85EE2132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C96D79-156A-7356-9F9F-4948B73D6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6F90E75-DB46-0EC3-2F65-F91B76433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E06891-7CE0-EBE1-9EF1-6E8A1E8A2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2E6CC5B-A995-53C9-D783-6C25F5250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C0CB96F-2A24-33D3-3885-4C5D5A970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2F3E795-14B8-0D9F-9E38-5DB9D70B8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097A4E7-5405-C3E7-02FD-6A447BC24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BF5E2F1-3F39-4563-07EC-00491C45F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26E088-2006-5A88-8A13-CFCF6221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80" y="421440"/>
            <a:ext cx="10754527" cy="797756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Dataset Analysis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C75F-5FB3-7A97-8CAB-707D11153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00" y="1393185"/>
            <a:ext cx="9745506" cy="469613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Understanding Metadata in the Dataset: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Demographic Information: Gender, Age Group, Native Language, Native Place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Professional Background: Highest Qualification, Job Category, Occupation Domain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Role of Metadata in Training Models: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How demographic and occupational metadata might impact speech patterns and model performance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Importance of considering linguistic diversity (e.g., Urdu, Odia, Nepali)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9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576E0-9F0F-F45D-CD59-A4257F9C9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AE7B3AA-4730-4A70-A83C-3DE1D6BFB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3" name="Right Triangle 16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E61DCAAC-18AC-4347-8BB0-304CF6AF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399" y="5536926"/>
            <a:ext cx="1700404" cy="1321074"/>
          </a:xfrm>
          <a:custGeom>
            <a:avLst/>
            <a:gdLst>
              <a:gd name="connsiteX0" fmla="*/ 0 w 1700404"/>
              <a:gd name="connsiteY0" fmla="*/ 0 h 1321074"/>
              <a:gd name="connsiteX1" fmla="*/ 231775 w 1700404"/>
              <a:gd name="connsiteY1" fmla="*/ 59596 h 1321074"/>
              <a:gd name="connsiteX2" fmla="*/ 1657186 w 1700404"/>
              <a:gd name="connsiteY2" fmla="*/ 1231360 h 1321074"/>
              <a:gd name="connsiteX3" fmla="*/ 1700404 w 1700404"/>
              <a:gd name="connsiteY3" fmla="*/ 1321074 h 1321074"/>
              <a:gd name="connsiteX4" fmla="*/ 724505 w 1700404"/>
              <a:gd name="connsiteY4" fmla="*/ 1321074 h 1321074"/>
              <a:gd name="connsiteX5" fmla="*/ 656282 w 1700404"/>
              <a:gd name="connsiteY5" fmla="*/ 1246011 h 1321074"/>
              <a:gd name="connsiteX6" fmla="*/ 138028 w 1700404"/>
              <a:gd name="connsiteY6" fmla="*/ 896594 h 1321074"/>
              <a:gd name="connsiteX7" fmla="*/ 0 w 1700404"/>
              <a:gd name="connsiteY7" fmla="*/ 846075 h 13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0404" h="1321074">
                <a:moveTo>
                  <a:pt x="0" y="0"/>
                </a:moveTo>
                <a:lnTo>
                  <a:pt x="231775" y="59596"/>
                </a:lnTo>
                <a:cubicBezTo>
                  <a:pt x="845366" y="250442"/>
                  <a:pt x="1355525" y="676052"/>
                  <a:pt x="1657186" y="1231360"/>
                </a:cubicBezTo>
                <a:lnTo>
                  <a:pt x="1700404" y="1321074"/>
                </a:lnTo>
                <a:lnTo>
                  <a:pt x="724505" y="1321074"/>
                </a:lnTo>
                <a:lnTo>
                  <a:pt x="656282" y="1246011"/>
                </a:lnTo>
                <a:cubicBezTo>
                  <a:pt x="508756" y="1098485"/>
                  <a:pt x="333091" y="979099"/>
                  <a:pt x="138028" y="896594"/>
                </a:cubicBezTo>
                <a:lnTo>
                  <a:pt x="0" y="84607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83D75BC-B4EB-43B4-9D95-3536AF14E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03152" y="6477000"/>
            <a:ext cx="335485" cy="0"/>
          </a:xfrm>
          <a:prstGeom prst="straightConnector1">
            <a:avLst/>
          </a:prstGeom>
          <a:ln w="44450">
            <a:solidFill>
              <a:schemeClr val="bg1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57E604-46CC-B7E4-3863-D7B82371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28140" cy="224073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/>
                </a:solidFill>
                <a:latin typeface=".SF NS"/>
              </a:rPr>
              <a:t>Continued</a:t>
            </a:r>
            <a:endParaRPr lang="en-US">
              <a:solidFill>
                <a:schemeClr val="tx2"/>
              </a:solidFill>
              <a:effectLst/>
              <a:latin typeface=".SF N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E97F65-1E73-3A10-8C4C-63011CC4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" b="961"/>
          <a:stretch/>
        </p:blipFill>
        <p:spPr>
          <a:xfrm>
            <a:off x="5195933" y="6"/>
            <a:ext cx="6999233" cy="3425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65E5A6-8F08-BCB1-DFBD-34934EDF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928"/>
          <a:stretch/>
        </p:blipFill>
        <p:spPr>
          <a:xfrm>
            <a:off x="5195933" y="3425550"/>
            <a:ext cx="6999235" cy="34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6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25F0A-40C1-3422-2AE6-E44CDA1B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D57297-77D9-8172-FDA5-F1A46A16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.SF NS"/>
              </a:rPr>
              <a:t>Preprocessing Audio for Torchaudio</a:t>
            </a:r>
            <a:br>
              <a:rPr lang="en-US">
                <a:effectLst/>
                <a:latin typeface=".SF NS"/>
              </a:rPr>
            </a:br>
            <a:endParaRPr lang="en-US"/>
          </a:p>
        </p:txBody>
      </p:sp>
      <p:sp>
        <p:nvSpPr>
          <p:cNvPr id="197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54" name="Content Placeholder 2">
            <a:extLst>
              <a:ext uri="{FF2B5EF4-FFF2-40B4-BE49-F238E27FC236}">
                <a16:creationId xmlns:a16="http://schemas.microsoft.com/office/drawing/2014/main" id="{7FD917E1-3EB3-96F9-4686-353B5BD2CF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234333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17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6E85C-3700-EAD8-69E9-A834AFFF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2F270CD5-55D8-B3B9-CF1E-876AFD74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544D4C1-6387-710E-FF55-C885ECB8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4CDEF57-8418-7200-D338-AF1C44E8E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CF7463A-A02C-374E-1CB3-E2A80F747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38BB81-3F69-43D9-5D34-DD1359CBA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62AC73-9FCD-14E9-E2F7-1261D12C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B7BC95-6836-8F79-4E41-5491167E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22D325-E4FC-159B-D580-D8EEBBD8B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DC2A60-248A-B2DB-FA95-0D1AD582C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2E774C-4AAA-028F-2E88-15093DF42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6659D1-4CF7-1547-4526-213AE9754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E759097-F86C-640F-B7EC-EEF6E3AC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7CCEE9-8C71-1253-36F7-76AB77E00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6FA914-80C9-D2DF-E2DC-B438D0C4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C6AC63-1598-DBF3-93DF-4EB082C01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ECD6CF-2641-5664-91A4-5D8547635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8EAEF-C8EF-88A4-1766-D2668C71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56BB62-0402-2135-5A83-B6025EE4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045438-70DC-C002-6511-387E6787B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8DD7EB-969B-49E6-A5D4-5ABB266B8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ECA7DD-810F-7127-8F61-E8C8B122C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8C989A0-DBBD-6A3B-204C-D58E9C393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6B0975D-8E60-05BC-4585-6A2430B65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BB85034-4CC4-2B3F-5D54-95837972B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A23D69E-E017-AD57-1751-558B48DCD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00ECC1-4A62-6F9B-1002-695F23C3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86D64A-DEE3-AB52-986B-40848CFE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308D00-C112-C788-5581-F4AF43606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B3B2688-FF5D-E859-8C9F-8BF9BEABE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B53A539-C1FB-243B-785D-EF719FF35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FF012A-B998-671A-C776-A1D5A5459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A421365-433C-A22C-1CEE-C95ABD14F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168A400-319D-23AD-DCB7-411586E6B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C9EEACD-98A3-51ED-DCFD-4E403B6CF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33DA34-86BD-5126-064B-1E2E800F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677" y="308403"/>
            <a:ext cx="10754527" cy="797756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Text Preprocessing for Audio Datasets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C7A2-3A53-2A1A-DA2B-F19BFA07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114382"/>
            <a:ext cx="9745506" cy="469613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Text Data: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Handling the transcription of audio (e.g., “Up,” “Skip”)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Preparing text labels for supervised learning (classification, speech recognition)</a:t>
            </a:r>
          </a:p>
          <a:p>
            <a:r>
              <a:rPr lang="en-US" sz="1800" dirty="0">
                <a:solidFill>
                  <a:schemeClr val="tx2"/>
                </a:solidFill>
              </a:rPr>
              <a:t>Normalization: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Convert all text to lowercase or apply a consistent format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Remove special characters and unnecessary punctuation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Handling Class Imbalance: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Example: If one label (“Up”) appears more frequently than others, how do we address this?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7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117C6-8325-C42B-857F-BA5EEC69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89227DDB-3AA0-A287-F925-99F42773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81B272-1767-2AC2-23DE-04C214B11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8C81563-EB1A-4415-EB49-54ACFDA6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F0BCB1-0556-27E8-36A1-9ED8D011A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6BE0B4-9F17-C2A2-C016-EE8C3559D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2682879-D1A0-CA75-0120-A814EDEC3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60CE280-6ECD-4B42-5393-621E0E97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894B72-875E-7748-4732-C6C33C3CE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EFD6C2-4F70-D21A-C795-0E421FCA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B84003-4839-CBBB-E029-7FEAC7239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353B9B-CF52-256D-329C-0437A984B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4A5F96-3E61-1D61-E2FF-F4B5ACA35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0D60F5D-E918-1239-0F51-35417FED9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8DE462F-B0E3-8AF2-04BB-076680D7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72E5541-AC81-E38D-4AB0-80442A401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B0229B-8C5B-7C3C-6BA9-BACBDD59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02C4DF-99D4-F7B0-5A41-CA14E13A4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30ADD-9DC7-23C2-3AC7-678C7473A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493EE7-75AE-46B9-AF68-1389D8EFE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A45793-CF02-A134-CD3C-3B0B60D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4CFC20-7990-EB38-6C3E-AB281DCF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6E66EEE-B528-11EA-606C-FD1328019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1B8562-B99E-3372-53EA-420D13F58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87236BC-AE6D-82E8-1762-96A72750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7ADF01-6347-B4E1-D3F7-CB7AC6CF3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2002A3-D349-B142-7D85-B4D5F3F9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63BEAE0-18E9-F1F4-DCE3-BD8252B0B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29458D-215B-9495-C6B3-CB2886298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8007BF-1372-1284-CAD0-A9B24F851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53A7AD3-1C50-2829-0CFE-D91F86DA4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B8D048-4892-B02A-1F81-DC3F0C14B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060147A-0E3C-1E08-B6D7-2D8A38DD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20B96B-BA0D-D4FF-2F9C-E426B5455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CE34315-928B-7FD2-C8FE-500C7D97B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EA86F7-FCD4-1908-708F-AA939917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56" y="394262"/>
            <a:ext cx="10754527" cy="797756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Preparing Metadata for Model Training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C5C5-D913-ABEA-261F-B626C547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39" y="1299872"/>
            <a:ext cx="9745506" cy="469613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Encoding Categorical Data: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Gender: Encoding gender as binary or categorical (e.g., Female = 0, Male = 1)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Age Group: One-hot encoding (e.g., 30-45, 45-60)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Primary Language: Encoding languages for language-specific models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Job Information: Encoding job category and occupation domain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6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027CB-1A00-CEEB-18A8-FB45536CB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89BCEC8C-02CD-8E26-1A77-61E08068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5C3CA02-7ADD-2B30-3060-71C75EE13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BD9C0B9-9AE0-0F1B-D40F-50CD5BF09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AD16403-D64A-C3F8-E83A-165B08DA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539395-7711-0035-9E7A-C1822F12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F60603-2F1D-B851-61C5-B2BB629C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D71FCBA-789C-EC2D-B371-B8F10427F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C396EA-45E8-0BCF-C76A-99D9848B0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1F302B-A758-F461-CB54-D5F2B7118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A2C3CD8-83D0-1E21-5087-B366F714D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B55EFC-78B7-D01A-BE9D-47E94F10C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2C1D4A1-38BD-5BF5-97B8-00CD89A3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89B578-7099-2843-D808-EBEAA067D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A9A093A-0F14-7D9B-ABD0-F510D4D12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DD50B8-CBBC-0F30-A177-93047C5C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A99B3C-31F1-3B50-73DF-0F7C048C0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C715D42-D980-E5D3-585E-308CDA9E7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3B850FE-5214-A72A-CA8B-222B5BB30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FE4494-DFED-39C5-E657-0A3E9ECEA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4516C0-2849-AAB2-1F31-64C0304F2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30BEFB-D8AA-4AE2-4BFF-2D0C89C0F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687BC6-E13E-2838-19A2-03CF50496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8AB356-139E-93AA-B71A-B4D755287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4B008C-54E3-705D-2ED7-3F262981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36AEE-0C83-99C1-0363-7480D496A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2C5F3-B248-EDBE-5D7E-8339B91B2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45437E-7D51-A57E-2EBC-82D7E39B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4C2056E-5BF2-869D-AEFC-C693602C0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3ADE9E0-9120-4A0F-ADBF-6783C4E6E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8A1CF8F-0F80-57E2-F3E7-7381DB6D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AF5D08-CAB7-7291-598C-57176CABD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63B1D58-383C-086C-545A-2EF2D0EF8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FE8D3EC-4427-DFD4-5544-A1AE0047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8BE1345-6460-9FA7-F3B4-379212963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C50B1A-7654-F090-C69A-691D48F8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56" y="394262"/>
            <a:ext cx="10754527" cy="797756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Example Workflow of Audio Data Preparation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0EE3-B626-CB7F-47F6-5B10D386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39" y="1299872"/>
            <a:ext cx="9745506" cy="469613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End-to-End Workflow Example: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1: Load the dataset and audio files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2: Apply resampling and other preprocessing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3: Extract features (MFCC or spectrogram)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4: Encode text and metadata for model training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5: Input into model for training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5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23403-3AF8-01D2-7D2B-A48D65272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AF12F8C0-FE97-EEB2-9C55-FD9CFFFE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0E3D3B-8E0A-10DF-31CD-958609BB5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7E3B103E-FBDF-823A-5F18-D2DC57427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2BE088-0CBE-58B0-D3EF-318410618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75A3E5-45DF-B58F-37E2-603F24805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29E015-5535-1B9A-8533-0CAF4A9F0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DF895-E829-03E5-2FD7-E44A8846A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30FBF1-52B8-833A-F9F9-B651D55EA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6492F7-ACA7-D57D-3380-67B02445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5E97BA-A111-D734-B7F2-6C1856759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D567D-4F22-CD98-FB5B-E133CF787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65CC06-7D68-BE84-E0E7-017C164A3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3498EE-5A4A-5F48-395D-669E737F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0C9FA4-A900-8200-146A-5140B163B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A58E1F1-FA90-E454-9FD7-C3FB06696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8F0FE4-A4CB-B7BA-6913-D8F28195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140885C-0E4E-4F2B-6C0C-DDCED8671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47E38E-CA15-0436-E571-C4F2BC5E9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55E42D-5F8C-66D4-9A76-211421620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97DB6B-D778-4085-78C1-B9C447D9E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759463-A46B-558F-EE9E-73E8A5B5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0AB67F-9D4E-5738-3F47-4E3B27D68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CDADE7-8D06-AE0C-F4A5-73E1F0AC3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1C30BC7-0647-C7F9-3EC2-992F87FEF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9821B0-7CD8-54B6-803C-CABC15855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7E94102-A8A7-B635-F21C-686D8B94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65157F-A104-2538-CCF6-C252BCCBC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30481B-D4F4-D0DD-F767-6B360991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C386902-5365-9693-A636-A961B6A3D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B7F7D3E-E45D-6086-ADCE-FD3D45D4E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831651-88D2-7227-A7DA-5580BACF0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F2BAF40-7853-DC80-7B31-61D98DEB1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ACF3B5-F414-6477-C0D1-33719D233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C3CC9CF-62B4-EC2D-74AB-151312FF2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1EACDC-A914-CBD7-8800-686816B2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256" y="394262"/>
            <a:ext cx="10754527" cy="797756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What’s Next?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40AF-E674-616C-882B-9C677115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39" y="1299872"/>
            <a:ext cx="9745506" cy="469613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• Understanding how LLM 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2: Apply resampling and other preprocessing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3: Extract features (MFCC or spectrogram)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4: Encode text and metadata for model training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• Step 5: Input into model for training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72672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475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.SF NS</vt:lpstr>
      <vt:lpstr>Arial</vt:lpstr>
      <vt:lpstr>Avenir Next LT Pro</vt:lpstr>
      <vt:lpstr>Posterama</vt:lpstr>
      <vt:lpstr>SineVTI</vt:lpstr>
      <vt:lpstr>Preparing Audio Datasets and Their Application to Leading Models </vt:lpstr>
      <vt:lpstr>Understanding Audio Datasets </vt:lpstr>
      <vt:lpstr>Dataset Analysis</vt:lpstr>
      <vt:lpstr>Continued</vt:lpstr>
      <vt:lpstr>Preprocessing Audio for Torchaudio </vt:lpstr>
      <vt:lpstr>Text Preprocessing for Audio Datasets</vt:lpstr>
      <vt:lpstr>Preparing Metadata for Model Training</vt:lpstr>
      <vt:lpstr>Example Workflow of Audio Data Preparation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Waseem</dc:creator>
  <cp:lastModifiedBy>Ahmed, Waseem</cp:lastModifiedBy>
  <cp:revision>1</cp:revision>
  <dcterms:created xsi:type="dcterms:W3CDTF">2024-09-06T16:39:02Z</dcterms:created>
  <dcterms:modified xsi:type="dcterms:W3CDTF">2024-09-06T17:22:51Z</dcterms:modified>
</cp:coreProperties>
</file>