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1" r:id="rId16"/>
    <p:sldId id="272"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vanth pabbisetty" userId="803eae641895ce1e" providerId="LiveId" clId="{71625BCE-4583-4D30-A117-B57AB51A74B8}"/>
    <pc:docChg chg="undo custSel addSld modSld">
      <pc:chgData name="revanth pabbisetty" userId="803eae641895ce1e" providerId="LiveId" clId="{71625BCE-4583-4D30-A117-B57AB51A74B8}" dt="2023-05-04T04:38:27.604" v="128" actId="207"/>
      <pc:docMkLst>
        <pc:docMk/>
      </pc:docMkLst>
      <pc:sldChg chg="modSp mod">
        <pc:chgData name="revanth pabbisetty" userId="803eae641895ce1e" providerId="LiveId" clId="{71625BCE-4583-4D30-A117-B57AB51A74B8}" dt="2023-05-04T04:36:49.740" v="123" actId="14100"/>
        <pc:sldMkLst>
          <pc:docMk/>
          <pc:sldMk cId="2810786602" sldId="256"/>
        </pc:sldMkLst>
        <pc:picChg chg="mod">
          <ac:chgData name="revanth pabbisetty" userId="803eae641895ce1e" providerId="LiveId" clId="{71625BCE-4583-4D30-A117-B57AB51A74B8}" dt="2023-05-04T04:36:49.740" v="123" actId="14100"/>
          <ac:picMkLst>
            <pc:docMk/>
            <pc:sldMk cId="2810786602" sldId="256"/>
            <ac:picMk id="9" creationId="{05BD5899-363C-803D-C70E-692E0606A865}"/>
          </ac:picMkLst>
        </pc:picChg>
      </pc:sldChg>
      <pc:sldChg chg="modSp mod">
        <pc:chgData name="revanth pabbisetty" userId="803eae641895ce1e" providerId="LiveId" clId="{71625BCE-4583-4D30-A117-B57AB51A74B8}" dt="2023-05-04T04:37:12.368" v="126" actId="1036"/>
        <pc:sldMkLst>
          <pc:docMk/>
          <pc:sldMk cId="1181516066" sldId="257"/>
        </pc:sldMkLst>
        <pc:spChg chg="mod">
          <ac:chgData name="revanth pabbisetty" userId="803eae641895ce1e" providerId="LiveId" clId="{71625BCE-4583-4D30-A117-B57AB51A74B8}" dt="2023-05-04T04:37:12.368" v="126" actId="1036"/>
          <ac:spMkLst>
            <pc:docMk/>
            <pc:sldMk cId="1181516066" sldId="257"/>
            <ac:spMk id="6" creationId="{379BDFD8-C0D6-567E-C90C-047623B85659}"/>
          </ac:spMkLst>
        </pc:spChg>
      </pc:sldChg>
      <pc:sldChg chg="modSp mod">
        <pc:chgData name="revanth pabbisetty" userId="803eae641895ce1e" providerId="LiveId" clId="{71625BCE-4583-4D30-A117-B57AB51A74B8}" dt="2023-05-04T04:26:42.797" v="89" actId="113"/>
        <pc:sldMkLst>
          <pc:docMk/>
          <pc:sldMk cId="1384674471" sldId="258"/>
        </pc:sldMkLst>
        <pc:spChg chg="mod">
          <ac:chgData name="revanth pabbisetty" userId="803eae641895ce1e" providerId="LiveId" clId="{71625BCE-4583-4D30-A117-B57AB51A74B8}" dt="2023-05-04T04:26:42.797" v="89" actId="113"/>
          <ac:spMkLst>
            <pc:docMk/>
            <pc:sldMk cId="1384674471" sldId="258"/>
            <ac:spMk id="7" creationId="{6519C2CD-2C79-AFCB-BA5C-DF01C4B93B27}"/>
          </ac:spMkLst>
        </pc:spChg>
      </pc:sldChg>
      <pc:sldChg chg="modSp mod">
        <pc:chgData name="revanth pabbisetty" userId="803eae641895ce1e" providerId="LiveId" clId="{71625BCE-4583-4D30-A117-B57AB51A74B8}" dt="2023-05-04T04:26:34.134" v="87" actId="113"/>
        <pc:sldMkLst>
          <pc:docMk/>
          <pc:sldMk cId="3298075634" sldId="259"/>
        </pc:sldMkLst>
        <pc:spChg chg="mod">
          <ac:chgData name="revanth pabbisetty" userId="803eae641895ce1e" providerId="LiveId" clId="{71625BCE-4583-4D30-A117-B57AB51A74B8}" dt="2023-05-04T04:26:34.134" v="87" actId="113"/>
          <ac:spMkLst>
            <pc:docMk/>
            <pc:sldMk cId="3298075634" sldId="259"/>
            <ac:spMk id="2" creationId="{DF084253-2B48-DFCB-2C5E-BB4AB50C3812}"/>
          </ac:spMkLst>
        </pc:spChg>
      </pc:sldChg>
      <pc:sldChg chg="modSp mod">
        <pc:chgData name="revanth pabbisetty" userId="803eae641895ce1e" providerId="LiveId" clId="{71625BCE-4583-4D30-A117-B57AB51A74B8}" dt="2023-05-04T04:26:38.578" v="88" actId="113"/>
        <pc:sldMkLst>
          <pc:docMk/>
          <pc:sldMk cId="4024472531" sldId="260"/>
        </pc:sldMkLst>
        <pc:spChg chg="mod">
          <ac:chgData name="revanth pabbisetty" userId="803eae641895ce1e" providerId="LiveId" clId="{71625BCE-4583-4D30-A117-B57AB51A74B8}" dt="2023-05-04T04:26:38.578" v="88" actId="113"/>
          <ac:spMkLst>
            <pc:docMk/>
            <pc:sldMk cId="4024472531" sldId="260"/>
            <ac:spMk id="7" creationId="{6519C2CD-2C79-AFCB-BA5C-DF01C4B93B27}"/>
          </ac:spMkLst>
        </pc:spChg>
      </pc:sldChg>
      <pc:sldChg chg="modSp mod">
        <pc:chgData name="revanth pabbisetty" userId="803eae641895ce1e" providerId="LiveId" clId="{71625BCE-4583-4D30-A117-B57AB51A74B8}" dt="2023-05-04T04:26:27.622" v="86" actId="1076"/>
        <pc:sldMkLst>
          <pc:docMk/>
          <pc:sldMk cId="2438192490" sldId="261"/>
        </pc:sldMkLst>
        <pc:spChg chg="mod">
          <ac:chgData name="revanth pabbisetty" userId="803eae641895ce1e" providerId="LiveId" clId="{71625BCE-4583-4D30-A117-B57AB51A74B8}" dt="2023-05-04T04:26:26.303" v="85" actId="113"/>
          <ac:spMkLst>
            <pc:docMk/>
            <pc:sldMk cId="2438192490" sldId="261"/>
            <ac:spMk id="2" creationId="{DF084253-2B48-DFCB-2C5E-BB4AB50C3812}"/>
          </ac:spMkLst>
        </pc:spChg>
        <pc:spChg chg="mod">
          <ac:chgData name="revanth pabbisetty" userId="803eae641895ce1e" providerId="LiveId" clId="{71625BCE-4583-4D30-A117-B57AB51A74B8}" dt="2023-05-04T04:26:27.622" v="86" actId="1076"/>
          <ac:spMkLst>
            <pc:docMk/>
            <pc:sldMk cId="2438192490" sldId="261"/>
            <ac:spMk id="7" creationId="{B43AFBF7-4390-BFE1-D4B0-5FED31178319}"/>
          </ac:spMkLst>
        </pc:spChg>
      </pc:sldChg>
      <pc:sldChg chg="modSp mod">
        <pc:chgData name="revanth pabbisetty" userId="803eae641895ce1e" providerId="LiveId" clId="{71625BCE-4583-4D30-A117-B57AB51A74B8}" dt="2023-05-04T04:26:22.287" v="84" actId="113"/>
        <pc:sldMkLst>
          <pc:docMk/>
          <pc:sldMk cId="581099288" sldId="262"/>
        </pc:sldMkLst>
        <pc:spChg chg="mod">
          <ac:chgData name="revanth pabbisetty" userId="803eae641895ce1e" providerId="LiveId" clId="{71625BCE-4583-4D30-A117-B57AB51A74B8}" dt="2023-05-04T04:26:22.287" v="84" actId="113"/>
          <ac:spMkLst>
            <pc:docMk/>
            <pc:sldMk cId="581099288" sldId="262"/>
            <ac:spMk id="2" creationId="{DF084253-2B48-DFCB-2C5E-BB4AB50C3812}"/>
          </ac:spMkLst>
        </pc:spChg>
      </pc:sldChg>
      <pc:sldChg chg="modSp mod">
        <pc:chgData name="revanth pabbisetty" userId="803eae641895ce1e" providerId="LiveId" clId="{71625BCE-4583-4D30-A117-B57AB51A74B8}" dt="2023-05-04T04:26:14.444" v="83" actId="113"/>
        <pc:sldMkLst>
          <pc:docMk/>
          <pc:sldMk cId="2382507266" sldId="263"/>
        </pc:sldMkLst>
        <pc:spChg chg="mod">
          <ac:chgData name="revanth pabbisetty" userId="803eae641895ce1e" providerId="LiveId" clId="{71625BCE-4583-4D30-A117-B57AB51A74B8}" dt="2023-05-04T04:26:14.444" v="83" actId="113"/>
          <ac:spMkLst>
            <pc:docMk/>
            <pc:sldMk cId="2382507266" sldId="263"/>
            <ac:spMk id="2" creationId="{DF084253-2B48-DFCB-2C5E-BB4AB50C3812}"/>
          </ac:spMkLst>
        </pc:spChg>
      </pc:sldChg>
      <pc:sldChg chg="modSp mod">
        <pc:chgData name="revanth pabbisetty" userId="803eae641895ce1e" providerId="LiveId" clId="{71625BCE-4583-4D30-A117-B57AB51A74B8}" dt="2023-05-04T04:26:06.268" v="82" actId="113"/>
        <pc:sldMkLst>
          <pc:docMk/>
          <pc:sldMk cId="176413261" sldId="264"/>
        </pc:sldMkLst>
        <pc:spChg chg="mod">
          <ac:chgData name="revanth pabbisetty" userId="803eae641895ce1e" providerId="LiveId" clId="{71625BCE-4583-4D30-A117-B57AB51A74B8}" dt="2023-05-04T04:26:06.268" v="82" actId="113"/>
          <ac:spMkLst>
            <pc:docMk/>
            <pc:sldMk cId="176413261" sldId="264"/>
            <ac:spMk id="2" creationId="{DF084253-2B48-DFCB-2C5E-BB4AB50C3812}"/>
          </ac:spMkLst>
        </pc:spChg>
      </pc:sldChg>
      <pc:sldChg chg="modSp mod">
        <pc:chgData name="revanth pabbisetty" userId="803eae641895ce1e" providerId="LiveId" clId="{71625BCE-4583-4D30-A117-B57AB51A74B8}" dt="2023-05-04T04:25:59.664" v="81" actId="113"/>
        <pc:sldMkLst>
          <pc:docMk/>
          <pc:sldMk cId="2785489358" sldId="266"/>
        </pc:sldMkLst>
        <pc:spChg chg="mod">
          <ac:chgData name="revanth pabbisetty" userId="803eae641895ce1e" providerId="LiveId" clId="{71625BCE-4583-4D30-A117-B57AB51A74B8}" dt="2023-05-04T04:25:59.664" v="81" actId="113"/>
          <ac:spMkLst>
            <pc:docMk/>
            <pc:sldMk cId="2785489358" sldId="266"/>
            <ac:spMk id="2" creationId="{DF084253-2B48-DFCB-2C5E-BB4AB50C3812}"/>
          </ac:spMkLst>
        </pc:spChg>
      </pc:sldChg>
      <pc:sldChg chg="modSp mod">
        <pc:chgData name="revanth pabbisetty" userId="803eae641895ce1e" providerId="LiveId" clId="{71625BCE-4583-4D30-A117-B57AB51A74B8}" dt="2023-05-04T04:25:43.708" v="80" actId="1076"/>
        <pc:sldMkLst>
          <pc:docMk/>
          <pc:sldMk cId="1221497212" sldId="267"/>
        </pc:sldMkLst>
        <pc:spChg chg="mod">
          <ac:chgData name="revanth pabbisetty" userId="803eae641895ce1e" providerId="LiveId" clId="{71625BCE-4583-4D30-A117-B57AB51A74B8}" dt="2023-05-04T04:25:43.708" v="80" actId="1076"/>
          <ac:spMkLst>
            <pc:docMk/>
            <pc:sldMk cId="1221497212" sldId="267"/>
            <ac:spMk id="2" creationId="{DF084253-2B48-DFCB-2C5E-BB4AB50C3812}"/>
          </ac:spMkLst>
        </pc:spChg>
        <pc:picChg chg="mod">
          <ac:chgData name="revanth pabbisetty" userId="803eae641895ce1e" providerId="LiveId" clId="{71625BCE-4583-4D30-A117-B57AB51A74B8}" dt="2023-05-04T04:25:34.273" v="78" actId="1076"/>
          <ac:picMkLst>
            <pc:docMk/>
            <pc:sldMk cId="1221497212" sldId="267"/>
            <ac:picMk id="5" creationId="{90D26D4B-7462-829E-A8A1-B21B2619E539}"/>
          </ac:picMkLst>
        </pc:picChg>
      </pc:sldChg>
      <pc:sldChg chg="modSp mod">
        <pc:chgData name="revanth pabbisetty" userId="803eae641895ce1e" providerId="LiveId" clId="{71625BCE-4583-4D30-A117-B57AB51A74B8}" dt="2023-05-04T04:25:27.369" v="77" actId="1076"/>
        <pc:sldMkLst>
          <pc:docMk/>
          <pc:sldMk cId="1214614548" sldId="268"/>
        </pc:sldMkLst>
        <pc:spChg chg="mod">
          <ac:chgData name="revanth pabbisetty" userId="803eae641895ce1e" providerId="LiveId" clId="{71625BCE-4583-4D30-A117-B57AB51A74B8}" dt="2023-05-04T04:25:27.369" v="77" actId="1076"/>
          <ac:spMkLst>
            <pc:docMk/>
            <pc:sldMk cId="1214614548" sldId="268"/>
            <ac:spMk id="2" creationId="{DF084253-2B48-DFCB-2C5E-BB4AB50C3812}"/>
          </ac:spMkLst>
        </pc:spChg>
        <pc:picChg chg="mod">
          <ac:chgData name="revanth pabbisetty" userId="803eae641895ce1e" providerId="LiveId" clId="{71625BCE-4583-4D30-A117-B57AB51A74B8}" dt="2023-05-04T04:25:18.988" v="75" actId="1076"/>
          <ac:picMkLst>
            <pc:docMk/>
            <pc:sldMk cId="1214614548" sldId="268"/>
            <ac:picMk id="5" creationId="{C0787FC4-D8E5-733F-1043-A5F862C95E15}"/>
          </ac:picMkLst>
        </pc:picChg>
      </pc:sldChg>
      <pc:sldChg chg="modSp mod">
        <pc:chgData name="revanth pabbisetty" userId="803eae641895ce1e" providerId="LiveId" clId="{71625BCE-4583-4D30-A117-B57AB51A74B8}" dt="2023-05-04T04:25:13.298" v="74" actId="1076"/>
        <pc:sldMkLst>
          <pc:docMk/>
          <pc:sldMk cId="1924249226" sldId="269"/>
        </pc:sldMkLst>
        <pc:spChg chg="mod">
          <ac:chgData name="revanth pabbisetty" userId="803eae641895ce1e" providerId="LiveId" clId="{71625BCE-4583-4D30-A117-B57AB51A74B8}" dt="2023-05-04T04:25:13.298" v="74" actId="1076"/>
          <ac:spMkLst>
            <pc:docMk/>
            <pc:sldMk cId="1924249226" sldId="269"/>
            <ac:spMk id="2" creationId="{DF084253-2B48-DFCB-2C5E-BB4AB50C3812}"/>
          </ac:spMkLst>
        </pc:spChg>
        <pc:picChg chg="mod">
          <ac:chgData name="revanth pabbisetty" userId="803eae641895ce1e" providerId="LiveId" clId="{71625BCE-4583-4D30-A117-B57AB51A74B8}" dt="2023-05-04T04:25:06.908" v="73" actId="1076"/>
          <ac:picMkLst>
            <pc:docMk/>
            <pc:sldMk cId="1924249226" sldId="269"/>
            <ac:picMk id="5" creationId="{54F2EC47-3A67-F504-F775-07EE43E5C7B0}"/>
          </ac:picMkLst>
        </pc:picChg>
      </pc:sldChg>
      <pc:sldChg chg="modSp mod">
        <pc:chgData name="revanth pabbisetty" userId="803eae641895ce1e" providerId="LiveId" clId="{71625BCE-4583-4D30-A117-B57AB51A74B8}" dt="2023-05-04T04:38:06.645" v="127" actId="20577"/>
        <pc:sldMkLst>
          <pc:docMk/>
          <pc:sldMk cId="816864652" sldId="270"/>
        </pc:sldMkLst>
        <pc:spChg chg="mod">
          <ac:chgData name="revanth pabbisetty" userId="803eae641895ce1e" providerId="LiveId" clId="{71625BCE-4583-4D30-A117-B57AB51A74B8}" dt="2023-05-04T04:24:53.277" v="71" actId="113"/>
          <ac:spMkLst>
            <pc:docMk/>
            <pc:sldMk cId="816864652" sldId="270"/>
            <ac:spMk id="2" creationId="{FA7559D9-8098-E016-9830-C17E77C57383}"/>
          </ac:spMkLst>
        </pc:spChg>
        <pc:spChg chg="mod">
          <ac:chgData name="revanth pabbisetty" userId="803eae641895ce1e" providerId="LiveId" clId="{71625BCE-4583-4D30-A117-B57AB51A74B8}" dt="2023-05-04T04:38:06.645" v="127" actId="20577"/>
          <ac:spMkLst>
            <pc:docMk/>
            <pc:sldMk cId="816864652" sldId="270"/>
            <ac:spMk id="3" creationId="{061B10E1-AC33-E10D-5B23-B2ADBA1381BC}"/>
          </ac:spMkLst>
        </pc:spChg>
      </pc:sldChg>
      <pc:sldChg chg="addSp modSp new mod">
        <pc:chgData name="revanth pabbisetty" userId="803eae641895ce1e" providerId="LiveId" clId="{71625BCE-4583-4D30-A117-B57AB51A74B8}" dt="2023-05-04T04:38:27.604" v="128" actId="207"/>
        <pc:sldMkLst>
          <pc:docMk/>
          <pc:sldMk cId="32477768" sldId="271"/>
        </pc:sldMkLst>
        <pc:spChg chg="mod">
          <ac:chgData name="revanth pabbisetty" userId="803eae641895ce1e" providerId="LiveId" clId="{71625BCE-4583-4D30-A117-B57AB51A74B8}" dt="2023-05-04T04:18:46.206" v="38" actId="255"/>
          <ac:spMkLst>
            <pc:docMk/>
            <pc:sldMk cId="32477768" sldId="271"/>
            <ac:spMk id="2" creationId="{2E0E919B-9BE1-D98B-8C5F-648452A106EE}"/>
          </ac:spMkLst>
        </pc:spChg>
        <pc:spChg chg="mod">
          <ac:chgData name="revanth pabbisetty" userId="803eae641895ce1e" providerId="LiveId" clId="{71625BCE-4583-4D30-A117-B57AB51A74B8}" dt="2023-05-04T04:38:27.604" v="128" actId="207"/>
          <ac:spMkLst>
            <pc:docMk/>
            <pc:sldMk cId="32477768" sldId="271"/>
            <ac:spMk id="3" creationId="{494F9EFD-C3A5-77D7-DC18-B67756DFEAA2}"/>
          </ac:spMkLst>
        </pc:spChg>
        <pc:picChg chg="add mod">
          <ac:chgData name="revanth pabbisetty" userId="803eae641895ce1e" providerId="LiveId" clId="{71625BCE-4583-4D30-A117-B57AB51A74B8}" dt="2023-05-04T04:23:34.236" v="63" actId="1076"/>
          <ac:picMkLst>
            <pc:docMk/>
            <pc:sldMk cId="32477768" sldId="271"/>
            <ac:picMk id="5" creationId="{0B3AAC6C-0E19-32B8-AE60-C3CABA3CE434}"/>
          </ac:picMkLst>
        </pc:picChg>
      </pc:sldChg>
      <pc:sldChg chg="modSp new mod">
        <pc:chgData name="revanth pabbisetty" userId="803eae641895ce1e" providerId="LiveId" clId="{71625BCE-4583-4D30-A117-B57AB51A74B8}" dt="2023-05-04T04:35:44.673" v="122" actId="113"/>
        <pc:sldMkLst>
          <pc:docMk/>
          <pc:sldMk cId="1173463077" sldId="272"/>
        </pc:sldMkLst>
        <pc:spChg chg="mod">
          <ac:chgData name="revanth pabbisetty" userId="803eae641895ce1e" providerId="LiveId" clId="{71625BCE-4583-4D30-A117-B57AB51A74B8}" dt="2023-05-04T04:35:44.673" v="122" actId="113"/>
          <ac:spMkLst>
            <pc:docMk/>
            <pc:sldMk cId="1173463077" sldId="272"/>
            <ac:spMk id="2" creationId="{2F6329B6-80C8-D9DF-FEFA-14737C6A9475}"/>
          </ac:spMkLst>
        </pc:spChg>
        <pc:spChg chg="mod">
          <ac:chgData name="revanth pabbisetty" userId="803eae641895ce1e" providerId="LiveId" clId="{71625BCE-4583-4D30-A117-B57AB51A74B8}" dt="2023-05-04T04:35:29.252" v="121" actId="207"/>
          <ac:spMkLst>
            <pc:docMk/>
            <pc:sldMk cId="1173463077" sldId="272"/>
            <ac:spMk id="3" creationId="{FBE97812-6401-B58C-E876-2796D98AFF1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01D704-3472-44D3-8EBC-83D15A697200}"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0E0BA-C39D-4F1D-8762-B1A42C714B82}"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9044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9401D704-3472-44D3-8EBC-83D15A697200}" type="datetimeFigureOut">
              <a:rPr lang="en-IN" smtClean="0"/>
              <a:t>04-05-2023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B0E0BA-C39D-4F1D-8762-B1A42C714B82}" type="slidenum">
              <a:rPr lang="en-IN" smtClean="0"/>
              <a:t>‹#›</a:t>
            </a:fld>
            <a:endParaRPr lang="en-IN"/>
          </a:p>
        </p:txBody>
      </p:sp>
    </p:spTree>
    <p:extLst>
      <p:ext uri="{BB962C8B-B14F-4D97-AF65-F5344CB8AC3E}">
        <p14:creationId xmlns:p14="http://schemas.microsoft.com/office/powerpoint/2010/main" val="3400965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01D704-3472-44D3-8EBC-83D15A697200}"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0E0BA-C39D-4F1D-8762-B1A42C714B82}" type="slidenum">
              <a:rPr lang="en-IN" smtClean="0"/>
              <a:t>‹#›</a:t>
            </a:fld>
            <a:endParaRPr lang="en-IN"/>
          </a:p>
        </p:txBody>
      </p:sp>
    </p:spTree>
    <p:extLst>
      <p:ext uri="{BB962C8B-B14F-4D97-AF65-F5344CB8AC3E}">
        <p14:creationId xmlns:p14="http://schemas.microsoft.com/office/powerpoint/2010/main" val="1696598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01D704-3472-44D3-8EBC-83D15A697200}"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0E0BA-C39D-4F1D-8762-B1A42C714B82}"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25180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01D704-3472-44D3-8EBC-83D15A697200}"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0E0BA-C39D-4F1D-8762-B1A42C714B82}" type="slidenum">
              <a:rPr lang="en-IN" smtClean="0"/>
              <a:t>‹#›</a:t>
            </a:fld>
            <a:endParaRPr lang="en-IN"/>
          </a:p>
        </p:txBody>
      </p:sp>
    </p:spTree>
    <p:extLst>
      <p:ext uri="{BB962C8B-B14F-4D97-AF65-F5344CB8AC3E}">
        <p14:creationId xmlns:p14="http://schemas.microsoft.com/office/powerpoint/2010/main" val="1931148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01D704-3472-44D3-8EBC-83D15A697200}"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0E0BA-C39D-4F1D-8762-B1A42C714B82}"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93566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01D704-3472-44D3-8EBC-83D15A697200}"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0E0BA-C39D-4F1D-8762-B1A42C714B82}" type="slidenum">
              <a:rPr lang="en-IN" smtClean="0"/>
              <a:t>‹#›</a:t>
            </a:fld>
            <a:endParaRPr lang="en-IN"/>
          </a:p>
        </p:txBody>
      </p:sp>
    </p:spTree>
    <p:extLst>
      <p:ext uri="{BB962C8B-B14F-4D97-AF65-F5344CB8AC3E}">
        <p14:creationId xmlns:p14="http://schemas.microsoft.com/office/powerpoint/2010/main" val="155149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01D704-3472-44D3-8EBC-83D15A697200}"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0E0BA-C39D-4F1D-8762-B1A42C714B82}" type="slidenum">
              <a:rPr lang="en-IN" smtClean="0"/>
              <a:t>‹#›</a:t>
            </a:fld>
            <a:endParaRPr lang="en-IN"/>
          </a:p>
        </p:txBody>
      </p:sp>
    </p:spTree>
    <p:extLst>
      <p:ext uri="{BB962C8B-B14F-4D97-AF65-F5344CB8AC3E}">
        <p14:creationId xmlns:p14="http://schemas.microsoft.com/office/powerpoint/2010/main" val="12591266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01D704-3472-44D3-8EBC-83D15A697200}"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0E0BA-C39D-4F1D-8762-B1A42C714B82}" type="slidenum">
              <a:rPr lang="en-IN" smtClean="0"/>
              <a:t>‹#›</a:t>
            </a:fld>
            <a:endParaRPr lang="en-IN"/>
          </a:p>
        </p:txBody>
      </p:sp>
    </p:spTree>
    <p:extLst>
      <p:ext uri="{BB962C8B-B14F-4D97-AF65-F5344CB8AC3E}">
        <p14:creationId xmlns:p14="http://schemas.microsoft.com/office/powerpoint/2010/main" val="53104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01D704-3472-44D3-8EBC-83D15A697200}"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0E0BA-C39D-4F1D-8762-B1A42C714B82}" type="slidenum">
              <a:rPr lang="en-IN" smtClean="0"/>
              <a:t>‹#›</a:t>
            </a:fld>
            <a:endParaRPr lang="en-IN"/>
          </a:p>
        </p:txBody>
      </p:sp>
    </p:spTree>
    <p:extLst>
      <p:ext uri="{BB962C8B-B14F-4D97-AF65-F5344CB8AC3E}">
        <p14:creationId xmlns:p14="http://schemas.microsoft.com/office/powerpoint/2010/main" val="3757751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01D704-3472-44D3-8EBC-83D15A697200}"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0E0BA-C39D-4F1D-8762-B1A42C714B82}" type="slidenum">
              <a:rPr lang="en-IN" smtClean="0"/>
              <a:t>‹#›</a:t>
            </a:fld>
            <a:endParaRPr lang="en-IN"/>
          </a:p>
        </p:txBody>
      </p:sp>
    </p:spTree>
    <p:extLst>
      <p:ext uri="{BB962C8B-B14F-4D97-AF65-F5344CB8AC3E}">
        <p14:creationId xmlns:p14="http://schemas.microsoft.com/office/powerpoint/2010/main" val="79503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01D704-3472-44D3-8EBC-83D15A697200}"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B0E0BA-C39D-4F1D-8762-B1A42C714B82}" type="slidenum">
              <a:rPr lang="en-IN" smtClean="0"/>
              <a:t>‹#›</a:t>
            </a:fld>
            <a:endParaRPr lang="en-IN"/>
          </a:p>
        </p:txBody>
      </p:sp>
    </p:spTree>
    <p:extLst>
      <p:ext uri="{BB962C8B-B14F-4D97-AF65-F5344CB8AC3E}">
        <p14:creationId xmlns:p14="http://schemas.microsoft.com/office/powerpoint/2010/main" val="3909242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01D704-3472-44D3-8EBC-83D15A697200}" type="datetimeFigureOut">
              <a:rPr lang="en-IN" smtClean="0"/>
              <a:t>04-05-2023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B0E0BA-C39D-4F1D-8762-B1A42C714B82}" type="slidenum">
              <a:rPr lang="en-IN" smtClean="0"/>
              <a:t>‹#›</a:t>
            </a:fld>
            <a:endParaRPr lang="en-IN"/>
          </a:p>
        </p:txBody>
      </p:sp>
    </p:spTree>
    <p:extLst>
      <p:ext uri="{BB962C8B-B14F-4D97-AF65-F5344CB8AC3E}">
        <p14:creationId xmlns:p14="http://schemas.microsoft.com/office/powerpoint/2010/main" val="547414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01D704-3472-44D3-8EBC-83D15A697200}" type="datetimeFigureOut">
              <a:rPr lang="en-IN" smtClean="0"/>
              <a:t>04-05-2023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B0E0BA-C39D-4F1D-8762-B1A42C714B82}" type="slidenum">
              <a:rPr lang="en-IN" smtClean="0"/>
              <a:t>‹#›</a:t>
            </a:fld>
            <a:endParaRPr lang="en-IN"/>
          </a:p>
        </p:txBody>
      </p:sp>
    </p:spTree>
    <p:extLst>
      <p:ext uri="{BB962C8B-B14F-4D97-AF65-F5344CB8AC3E}">
        <p14:creationId xmlns:p14="http://schemas.microsoft.com/office/powerpoint/2010/main" val="1541425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01D704-3472-44D3-8EBC-83D15A697200}" type="datetimeFigureOut">
              <a:rPr lang="en-IN" smtClean="0"/>
              <a:t>04-05-2023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B0E0BA-C39D-4F1D-8762-B1A42C714B82}" type="slidenum">
              <a:rPr lang="en-IN" smtClean="0"/>
              <a:t>‹#›</a:t>
            </a:fld>
            <a:endParaRPr lang="en-IN"/>
          </a:p>
        </p:txBody>
      </p:sp>
    </p:spTree>
    <p:extLst>
      <p:ext uri="{BB962C8B-B14F-4D97-AF65-F5344CB8AC3E}">
        <p14:creationId xmlns:p14="http://schemas.microsoft.com/office/powerpoint/2010/main" val="1564109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01D704-3472-44D3-8EBC-83D15A697200}"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B0E0BA-C39D-4F1D-8762-B1A42C714B82}" type="slidenum">
              <a:rPr lang="en-IN" smtClean="0"/>
              <a:t>‹#›</a:t>
            </a:fld>
            <a:endParaRPr lang="en-IN"/>
          </a:p>
        </p:txBody>
      </p:sp>
    </p:spTree>
    <p:extLst>
      <p:ext uri="{BB962C8B-B14F-4D97-AF65-F5344CB8AC3E}">
        <p14:creationId xmlns:p14="http://schemas.microsoft.com/office/powerpoint/2010/main" val="2635243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01D704-3472-44D3-8EBC-83D15A697200}"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B0E0BA-C39D-4F1D-8762-B1A42C714B82}" type="slidenum">
              <a:rPr lang="en-IN" smtClean="0"/>
              <a:t>‹#›</a:t>
            </a:fld>
            <a:endParaRPr lang="en-IN"/>
          </a:p>
        </p:txBody>
      </p:sp>
    </p:spTree>
    <p:extLst>
      <p:ext uri="{BB962C8B-B14F-4D97-AF65-F5344CB8AC3E}">
        <p14:creationId xmlns:p14="http://schemas.microsoft.com/office/powerpoint/2010/main" val="3481003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401D704-3472-44D3-8EBC-83D15A697200}" type="datetimeFigureOut">
              <a:rPr lang="en-IN" smtClean="0"/>
              <a:t>04-05-2023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CB0E0BA-C39D-4F1D-8762-B1A42C714B82}" type="slidenum">
              <a:rPr lang="en-IN" smtClean="0"/>
              <a:t>‹#›</a:t>
            </a:fld>
            <a:endParaRPr lang="en-IN"/>
          </a:p>
        </p:txBody>
      </p:sp>
    </p:spTree>
    <p:extLst>
      <p:ext uri="{BB962C8B-B14F-4D97-AF65-F5344CB8AC3E}">
        <p14:creationId xmlns:p14="http://schemas.microsoft.com/office/powerpoint/2010/main" val="3322998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kaggle.com/datasets" TargetMode="External"/><Relationship Id="rId2" Type="http://schemas.openxmlformats.org/officeDocument/2006/relationships/hyperlink" Target="https://www.kaggle.com/datasets/bittlingmayer/amazonreview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sellerapp.com/blog/get-amazon-reviews-2021/" TargetMode="External"/><Relationship Id="rId2" Type="http://schemas.openxmlformats.org/officeDocument/2006/relationships/hyperlink" Target="https://www.sellerapp.com/blog/amazon-seo-guide/"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84253-2B48-DFCB-2C5E-BB4AB50C3812}"/>
              </a:ext>
            </a:extLst>
          </p:cNvPr>
          <p:cNvSpPr>
            <a:spLocks noGrp="1"/>
          </p:cNvSpPr>
          <p:nvPr>
            <p:ph type="ctrTitle"/>
          </p:nvPr>
        </p:nvSpPr>
        <p:spPr>
          <a:xfrm>
            <a:off x="821717" y="717177"/>
            <a:ext cx="10548566" cy="1028699"/>
          </a:xfrm>
        </p:spPr>
        <p:txBody>
          <a:bodyPr>
            <a:normAutofit/>
          </a:bodyPr>
          <a:lstStyle/>
          <a:p>
            <a:r>
              <a:rPr lang="en-US" b="1" dirty="0">
                <a:solidFill>
                  <a:srgbClr val="FFFF00"/>
                </a:solidFill>
              </a:rPr>
              <a:t>Amazon REVIEW CLASSIFICATION</a:t>
            </a:r>
            <a:endParaRPr lang="en-IN" b="1" dirty="0">
              <a:solidFill>
                <a:srgbClr val="FFFF00"/>
              </a:solidFill>
            </a:endParaRPr>
          </a:p>
        </p:txBody>
      </p:sp>
      <p:pic>
        <p:nvPicPr>
          <p:cNvPr id="1026" name="Picture 2" descr="amazon product reviews Archives - Analytics Vidhya">
            <a:extLst>
              <a:ext uri="{FF2B5EF4-FFF2-40B4-BE49-F238E27FC236}">
                <a16:creationId xmlns:a16="http://schemas.microsoft.com/office/drawing/2014/main" id="{6782859D-78F8-C686-F23F-2966B023A8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3507" y="1983441"/>
            <a:ext cx="3357763" cy="2543734"/>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05BD5899-363C-803D-C70E-692E0606A865}"/>
              </a:ext>
            </a:extLst>
          </p:cNvPr>
          <p:cNvPicPr>
            <a:picLocks noChangeAspect="1"/>
          </p:cNvPicPr>
          <p:nvPr/>
        </p:nvPicPr>
        <p:blipFill>
          <a:blip r:embed="rId3"/>
          <a:stretch>
            <a:fillRect/>
          </a:stretch>
        </p:blipFill>
        <p:spPr>
          <a:xfrm>
            <a:off x="8984282" y="5441576"/>
            <a:ext cx="2849130" cy="1223853"/>
          </a:xfrm>
          <a:prstGeom prst="ellipse">
            <a:avLst/>
          </a:prstGeom>
          <a:ln>
            <a:noFill/>
          </a:ln>
          <a:effectLst>
            <a:softEdge rad="112500"/>
          </a:effectLst>
        </p:spPr>
      </p:pic>
    </p:spTree>
    <p:extLst>
      <p:ext uri="{BB962C8B-B14F-4D97-AF65-F5344CB8AC3E}">
        <p14:creationId xmlns:p14="http://schemas.microsoft.com/office/powerpoint/2010/main" val="2810786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84253-2B48-DFCB-2C5E-BB4AB50C3812}"/>
              </a:ext>
            </a:extLst>
          </p:cNvPr>
          <p:cNvSpPr>
            <a:spLocks noGrp="1"/>
          </p:cNvSpPr>
          <p:nvPr>
            <p:ph type="ctrTitle"/>
          </p:nvPr>
        </p:nvSpPr>
        <p:spPr>
          <a:xfrm>
            <a:off x="483308" y="134473"/>
            <a:ext cx="4981484" cy="860610"/>
          </a:xfrm>
        </p:spPr>
        <p:txBody>
          <a:bodyPr>
            <a:normAutofit/>
          </a:bodyPr>
          <a:lstStyle/>
          <a:p>
            <a:pPr algn="l"/>
            <a:r>
              <a:rPr lang="en-IN" sz="4000" b="0" i="0" dirty="0">
                <a:effectLst/>
                <a:latin typeface="Inter"/>
              </a:rPr>
              <a:t>Load Dataset</a:t>
            </a:r>
          </a:p>
        </p:txBody>
      </p:sp>
      <p:pic>
        <p:nvPicPr>
          <p:cNvPr id="10" name="Picture 9">
            <a:extLst>
              <a:ext uri="{FF2B5EF4-FFF2-40B4-BE49-F238E27FC236}">
                <a16:creationId xmlns:a16="http://schemas.microsoft.com/office/drawing/2014/main" id="{D2AC3EBE-CCC8-EAF6-4121-C1504E487627}"/>
              </a:ext>
            </a:extLst>
          </p:cNvPr>
          <p:cNvPicPr>
            <a:picLocks noChangeAspect="1"/>
          </p:cNvPicPr>
          <p:nvPr/>
        </p:nvPicPr>
        <p:blipFill>
          <a:blip r:embed="rId2"/>
          <a:stretch>
            <a:fillRect/>
          </a:stretch>
        </p:blipFill>
        <p:spPr>
          <a:xfrm>
            <a:off x="483308" y="1209848"/>
            <a:ext cx="8657070" cy="3756986"/>
          </a:xfrm>
          <a:prstGeom prst="rect">
            <a:avLst/>
          </a:prstGeom>
        </p:spPr>
      </p:pic>
    </p:spTree>
    <p:extLst>
      <p:ext uri="{BB962C8B-B14F-4D97-AF65-F5344CB8AC3E}">
        <p14:creationId xmlns:p14="http://schemas.microsoft.com/office/powerpoint/2010/main" val="2923189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84253-2B48-DFCB-2C5E-BB4AB50C3812}"/>
              </a:ext>
            </a:extLst>
          </p:cNvPr>
          <p:cNvSpPr>
            <a:spLocks noGrp="1"/>
          </p:cNvSpPr>
          <p:nvPr>
            <p:ph type="ctrTitle"/>
          </p:nvPr>
        </p:nvSpPr>
        <p:spPr>
          <a:xfrm>
            <a:off x="483308" y="134473"/>
            <a:ext cx="4981484" cy="860610"/>
          </a:xfrm>
        </p:spPr>
        <p:txBody>
          <a:bodyPr>
            <a:normAutofit/>
          </a:bodyPr>
          <a:lstStyle/>
          <a:p>
            <a:pPr algn="l"/>
            <a:r>
              <a:rPr lang="en-IN" sz="4000" b="1" i="0" dirty="0">
                <a:effectLst/>
                <a:latin typeface="Inter"/>
              </a:rPr>
              <a:t>Load Dataset</a:t>
            </a:r>
          </a:p>
        </p:txBody>
      </p:sp>
      <p:pic>
        <p:nvPicPr>
          <p:cNvPr id="5" name="Picture 4">
            <a:extLst>
              <a:ext uri="{FF2B5EF4-FFF2-40B4-BE49-F238E27FC236}">
                <a16:creationId xmlns:a16="http://schemas.microsoft.com/office/drawing/2014/main" id="{90C92692-C60B-4D47-937B-3F653074A99C}"/>
              </a:ext>
            </a:extLst>
          </p:cNvPr>
          <p:cNvPicPr>
            <a:picLocks noChangeAspect="1"/>
          </p:cNvPicPr>
          <p:nvPr/>
        </p:nvPicPr>
        <p:blipFill>
          <a:blip r:embed="rId2"/>
          <a:stretch>
            <a:fillRect/>
          </a:stretch>
        </p:blipFill>
        <p:spPr>
          <a:xfrm>
            <a:off x="579635" y="1266573"/>
            <a:ext cx="8809483" cy="3231160"/>
          </a:xfrm>
          <a:prstGeom prst="rect">
            <a:avLst/>
          </a:prstGeom>
        </p:spPr>
      </p:pic>
    </p:spTree>
    <p:extLst>
      <p:ext uri="{BB962C8B-B14F-4D97-AF65-F5344CB8AC3E}">
        <p14:creationId xmlns:p14="http://schemas.microsoft.com/office/powerpoint/2010/main" val="2785489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84253-2B48-DFCB-2C5E-BB4AB50C3812}"/>
              </a:ext>
            </a:extLst>
          </p:cNvPr>
          <p:cNvSpPr>
            <a:spLocks noGrp="1"/>
          </p:cNvSpPr>
          <p:nvPr>
            <p:ph type="ctrTitle"/>
          </p:nvPr>
        </p:nvSpPr>
        <p:spPr>
          <a:xfrm>
            <a:off x="653638" y="251014"/>
            <a:ext cx="4981484" cy="860610"/>
          </a:xfrm>
        </p:spPr>
        <p:txBody>
          <a:bodyPr>
            <a:normAutofit/>
          </a:bodyPr>
          <a:lstStyle/>
          <a:p>
            <a:pPr algn="l"/>
            <a:r>
              <a:rPr lang="en-US" sz="4000" b="1" i="0" dirty="0">
                <a:effectLst/>
                <a:latin typeface="Inter"/>
              </a:rPr>
              <a:t>result</a:t>
            </a:r>
            <a:endParaRPr lang="en-IN" sz="4000" b="1" i="0" dirty="0">
              <a:effectLst/>
              <a:latin typeface="Inter"/>
            </a:endParaRPr>
          </a:p>
        </p:txBody>
      </p:sp>
      <p:pic>
        <p:nvPicPr>
          <p:cNvPr id="5" name="Picture 4">
            <a:extLst>
              <a:ext uri="{FF2B5EF4-FFF2-40B4-BE49-F238E27FC236}">
                <a16:creationId xmlns:a16="http://schemas.microsoft.com/office/drawing/2014/main" id="{90D26D4B-7462-829E-A8A1-B21B2619E539}"/>
              </a:ext>
            </a:extLst>
          </p:cNvPr>
          <p:cNvPicPr>
            <a:picLocks noChangeAspect="1"/>
          </p:cNvPicPr>
          <p:nvPr/>
        </p:nvPicPr>
        <p:blipFill>
          <a:blip r:embed="rId2"/>
          <a:stretch>
            <a:fillRect/>
          </a:stretch>
        </p:blipFill>
        <p:spPr>
          <a:xfrm>
            <a:off x="559681" y="1713491"/>
            <a:ext cx="8939035" cy="2606266"/>
          </a:xfrm>
          <a:prstGeom prst="rect">
            <a:avLst/>
          </a:prstGeom>
        </p:spPr>
      </p:pic>
    </p:spTree>
    <p:extLst>
      <p:ext uri="{BB962C8B-B14F-4D97-AF65-F5344CB8AC3E}">
        <p14:creationId xmlns:p14="http://schemas.microsoft.com/office/powerpoint/2010/main" val="1221497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84253-2B48-DFCB-2C5E-BB4AB50C3812}"/>
              </a:ext>
            </a:extLst>
          </p:cNvPr>
          <p:cNvSpPr>
            <a:spLocks noGrp="1"/>
          </p:cNvSpPr>
          <p:nvPr>
            <p:ph type="ctrTitle"/>
          </p:nvPr>
        </p:nvSpPr>
        <p:spPr>
          <a:xfrm>
            <a:off x="1114516" y="367555"/>
            <a:ext cx="4981484" cy="860610"/>
          </a:xfrm>
        </p:spPr>
        <p:txBody>
          <a:bodyPr>
            <a:normAutofit/>
          </a:bodyPr>
          <a:lstStyle/>
          <a:p>
            <a:pPr algn="l"/>
            <a:r>
              <a:rPr lang="en-IN" sz="4000" b="1" i="0" dirty="0">
                <a:effectLst/>
                <a:latin typeface="Inter"/>
              </a:rPr>
              <a:t>result</a:t>
            </a:r>
          </a:p>
        </p:txBody>
      </p:sp>
      <p:pic>
        <p:nvPicPr>
          <p:cNvPr id="5" name="Picture 4">
            <a:extLst>
              <a:ext uri="{FF2B5EF4-FFF2-40B4-BE49-F238E27FC236}">
                <a16:creationId xmlns:a16="http://schemas.microsoft.com/office/drawing/2014/main" id="{C0787FC4-D8E5-733F-1043-A5F862C95E15}"/>
              </a:ext>
            </a:extLst>
          </p:cNvPr>
          <p:cNvPicPr>
            <a:picLocks noChangeAspect="1"/>
          </p:cNvPicPr>
          <p:nvPr/>
        </p:nvPicPr>
        <p:blipFill>
          <a:blip r:embed="rId2"/>
          <a:stretch>
            <a:fillRect/>
          </a:stretch>
        </p:blipFill>
        <p:spPr>
          <a:xfrm>
            <a:off x="1335741" y="2002526"/>
            <a:ext cx="8884024" cy="4359018"/>
          </a:xfrm>
          <a:prstGeom prst="rect">
            <a:avLst/>
          </a:prstGeom>
        </p:spPr>
      </p:pic>
    </p:spTree>
    <p:extLst>
      <p:ext uri="{BB962C8B-B14F-4D97-AF65-F5344CB8AC3E}">
        <p14:creationId xmlns:p14="http://schemas.microsoft.com/office/powerpoint/2010/main" val="1214614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84253-2B48-DFCB-2C5E-BB4AB50C3812}"/>
              </a:ext>
            </a:extLst>
          </p:cNvPr>
          <p:cNvSpPr>
            <a:spLocks noGrp="1"/>
          </p:cNvSpPr>
          <p:nvPr>
            <p:ph type="ctrTitle"/>
          </p:nvPr>
        </p:nvSpPr>
        <p:spPr>
          <a:xfrm>
            <a:off x="797860" y="412379"/>
            <a:ext cx="4981484" cy="860610"/>
          </a:xfrm>
        </p:spPr>
        <p:txBody>
          <a:bodyPr>
            <a:normAutofit/>
          </a:bodyPr>
          <a:lstStyle/>
          <a:p>
            <a:pPr algn="l"/>
            <a:r>
              <a:rPr lang="en-IN" sz="4000" b="1" i="0" dirty="0">
                <a:effectLst/>
                <a:latin typeface="Inter"/>
              </a:rPr>
              <a:t>result</a:t>
            </a:r>
          </a:p>
        </p:txBody>
      </p:sp>
      <p:pic>
        <p:nvPicPr>
          <p:cNvPr id="5" name="Picture 4">
            <a:extLst>
              <a:ext uri="{FF2B5EF4-FFF2-40B4-BE49-F238E27FC236}">
                <a16:creationId xmlns:a16="http://schemas.microsoft.com/office/drawing/2014/main" id="{54F2EC47-3A67-F504-F775-07EE43E5C7B0}"/>
              </a:ext>
            </a:extLst>
          </p:cNvPr>
          <p:cNvPicPr>
            <a:picLocks noChangeAspect="1"/>
          </p:cNvPicPr>
          <p:nvPr/>
        </p:nvPicPr>
        <p:blipFill>
          <a:blip r:embed="rId2"/>
          <a:stretch>
            <a:fillRect/>
          </a:stretch>
        </p:blipFill>
        <p:spPr>
          <a:xfrm>
            <a:off x="797860" y="1803059"/>
            <a:ext cx="8955740" cy="4435224"/>
          </a:xfrm>
          <a:prstGeom prst="rect">
            <a:avLst/>
          </a:prstGeom>
        </p:spPr>
      </p:pic>
    </p:spTree>
    <p:extLst>
      <p:ext uri="{BB962C8B-B14F-4D97-AF65-F5344CB8AC3E}">
        <p14:creationId xmlns:p14="http://schemas.microsoft.com/office/powerpoint/2010/main" val="1924249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E919B-9BE1-D98B-8C5F-648452A106EE}"/>
              </a:ext>
            </a:extLst>
          </p:cNvPr>
          <p:cNvSpPr>
            <a:spLocks noGrp="1"/>
          </p:cNvSpPr>
          <p:nvPr>
            <p:ph type="ctrTitle"/>
          </p:nvPr>
        </p:nvSpPr>
        <p:spPr>
          <a:xfrm>
            <a:off x="684212" y="685799"/>
            <a:ext cx="5106988" cy="936813"/>
          </a:xfrm>
        </p:spPr>
        <p:txBody>
          <a:bodyPr>
            <a:normAutofit/>
          </a:bodyPr>
          <a:lstStyle/>
          <a:p>
            <a:r>
              <a:rPr lang="en-US" sz="4000" dirty="0">
                <a:latin typeface="Inter"/>
              </a:rPr>
              <a:t>CONCLUSION</a:t>
            </a:r>
            <a:endParaRPr lang="en-IN" sz="4000" dirty="0">
              <a:latin typeface="Inter"/>
            </a:endParaRPr>
          </a:p>
        </p:txBody>
      </p:sp>
      <p:sp>
        <p:nvSpPr>
          <p:cNvPr id="3" name="Subtitle 2">
            <a:extLst>
              <a:ext uri="{FF2B5EF4-FFF2-40B4-BE49-F238E27FC236}">
                <a16:creationId xmlns:a16="http://schemas.microsoft.com/office/drawing/2014/main" id="{494F9EFD-C3A5-77D7-DC18-B67756DFEAA2}"/>
              </a:ext>
            </a:extLst>
          </p:cNvPr>
          <p:cNvSpPr>
            <a:spLocks noGrp="1"/>
          </p:cNvSpPr>
          <p:nvPr>
            <p:ph type="subTitle" idx="1"/>
          </p:nvPr>
        </p:nvSpPr>
        <p:spPr>
          <a:xfrm>
            <a:off x="188260" y="1541930"/>
            <a:ext cx="7279340" cy="5172636"/>
          </a:xfrm>
        </p:spPr>
        <p:txBody>
          <a:bodyPr>
            <a:normAutofit/>
          </a:bodyPr>
          <a:lstStyle/>
          <a:p>
            <a:endParaRPr lang="en-US" sz="1800" dirty="0"/>
          </a:p>
          <a:p>
            <a:r>
              <a:rPr lang="en-US" sz="1800" dirty="0">
                <a:solidFill>
                  <a:schemeClr val="bg1"/>
                </a:solidFill>
              </a:rPr>
              <a:t>summary of the problem solution is as follows: Our model takes in existing '</a:t>
            </a:r>
            <a:r>
              <a:rPr lang="en-US" sz="1800" dirty="0" err="1">
                <a:solidFill>
                  <a:schemeClr val="bg1"/>
                </a:solidFill>
              </a:rPr>
              <a:t>reviewText</a:t>
            </a:r>
            <a:r>
              <a:rPr lang="en-US" sz="1800" dirty="0">
                <a:solidFill>
                  <a:schemeClr val="bg1"/>
                </a:solidFill>
              </a:rPr>
              <a:t>' and transforms it into numerical TF-IDF scores. It then adds the existing 'overall' score of the reviews to create a features set for each review. </a:t>
            </a:r>
          </a:p>
          <a:p>
            <a:r>
              <a:rPr lang="en-US" sz="1800" dirty="0">
                <a:solidFill>
                  <a:schemeClr val="bg1"/>
                </a:solidFill>
              </a:rPr>
              <a:t>It trains a Logistic Regression model using labels generated by taking existing '</a:t>
            </a:r>
            <a:r>
              <a:rPr lang="en-US" sz="1800" dirty="0" err="1">
                <a:solidFill>
                  <a:schemeClr val="bg1"/>
                </a:solidFill>
              </a:rPr>
              <a:t>helpfulness_numerator</a:t>
            </a:r>
            <a:r>
              <a:rPr lang="en-US" sz="1800" dirty="0">
                <a:solidFill>
                  <a:schemeClr val="bg1"/>
                </a:solidFill>
              </a:rPr>
              <a:t>' data and dividing it by '</a:t>
            </a:r>
            <a:r>
              <a:rPr lang="en-US" sz="1800" dirty="0" err="1">
                <a:solidFill>
                  <a:schemeClr val="bg1"/>
                </a:solidFill>
              </a:rPr>
              <a:t>helpfulness_denominator</a:t>
            </a:r>
            <a:r>
              <a:rPr lang="en-US" sz="1800" dirty="0">
                <a:solidFill>
                  <a:schemeClr val="bg1"/>
                </a:solidFill>
              </a:rPr>
              <a:t>' data and thresholding the result at 0.5. It then takes in new reviews with no helpfulness data from user ratings and attempts to classify them as being 'helpful' or 'non-helpful’. </a:t>
            </a:r>
          </a:p>
          <a:p>
            <a:r>
              <a:rPr lang="en-US" sz="1800" dirty="0">
                <a:solidFill>
                  <a:schemeClr val="bg1"/>
                </a:solidFill>
              </a:rPr>
              <a:t>By using this system, Amazon can work to make sure than more 'helpful' reviews are shown at the top of their forums</a:t>
            </a:r>
            <a:endParaRPr lang="en-IN" sz="1800" dirty="0">
              <a:solidFill>
                <a:schemeClr val="bg1"/>
              </a:solidFill>
            </a:endParaRPr>
          </a:p>
        </p:txBody>
      </p:sp>
      <p:pic>
        <p:nvPicPr>
          <p:cNvPr id="5" name="Picture 4">
            <a:extLst>
              <a:ext uri="{FF2B5EF4-FFF2-40B4-BE49-F238E27FC236}">
                <a16:creationId xmlns:a16="http://schemas.microsoft.com/office/drawing/2014/main" id="{0B3AAC6C-0E19-32B8-AE60-C3CABA3CE434}"/>
              </a:ext>
            </a:extLst>
          </p:cNvPr>
          <p:cNvPicPr>
            <a:picLocks noChangeAspect="1"/>
          </p:cNvPicPr>
          <p:nvPr/>
        </p:nvPicPr>
        <p:blipFill>
          <a:blip r:embed="rId2"/>
          <a:stretch>
            <a:fillRect/>
          </a:stretch>
        </p:blipFill>
        <p:spPr>
          <a:xfrm>
            <a:off x="7646893" y="2814666"/>
            <a:ext cx="4356847" cy="3168616"/>
          </a:xfrm>
          <a:prstGeom prst="rect">
            <a:avLst/>
          </a:prstGeom>
        </p:spPr>
      </p:pic>
    </p:spTree>
    <p:extLst>
      <p:ext uri="{BB962C8B-B14F-4D97-AF65-F5344CB8AC3E}">
        <p14:creationId xmlns:p14="http://schemas.microsoft.com/office/powerpoint/2010/main" val="32477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329B6-80C8-D9DF-FEFA-14737C6A9475}"/>
              </a:ext>
            </a:extLst>
          </p:cNvPr>
          <p:cNvSpPr>
            <a:spLocks noGrp="1"/>
          </p:cNvSpPr>
          <p:nvPr>
            <p:ph type="ctrTitle"/>
          </p:nvPr>
        </p:nvSpPr>
        <p:spPr>
          <a:xfrm>
            <a:off x="746965" y="847164"/>
            <a:ext cx="4380847" cy="865095"/>
          </a:xfrm>
        </p:spPr>
        <p:txBody>
          <a:bodyPr>
            <a:normAutofit/>
          </a:bodyPr>
          <a:lstStyle/>
          <a:p>
            <a:r>
              <a:rPr lang="en-US" sz="4000" b="1" dirty="0">
                <a:latin typeface="Inter"/>
              </a:rPr>
              <a:t>IMPROVEMENTS</a:t>
            </a:r>
            <a:endParaRPr lang="en-IN" sz="4000" b="1" dirty="0">
              <a:latin typeface="Inter"/>
            </a:endParaRPr>
          </a:p>
        </p:txBody>
      </p:sp>
      <p:sp>
        <p:nvSpPr>
          <p:cNvPr id="3" name="Subtitle 2">
            <a:extLst>
              <a:ext uri="{FF2B5EF4-FFF2-40B4-BE49-F238E27FC236}">
                <a16:creationId xmlns:a16="http://schemas.microsoft.com/office/drawing/2014/main" id="{FBE97812-6401-B58C-E876-2796D98AFF1C}"/>
              </a:ext>
            </a:extLst>
          </p:cNvPr>
          <p:cNvSpPr>
            <a:spLocks noGrp="1"/>
          </p:cNvSpPr>
          <p:nvPr>
            <p:ph type="subTitle" idx="1"/>
          </p:nvPr>
        </p:nvSpPr>
        <p:spPr>
          <a:xfrm>
            <a:off x="2432329" y="2194361"/>
            <a:ext cx="9293506" cy="4179545"/>
          </a:xfrm>
        </p:spPr>
        <p:txBody>
          <a:bodyPr>
            <a:normAutofit/>
          </a:bodyPr>
          <a:lstStyle/>
          <a:p>
            <a:r>
              <a:rPr lang="en-US" sz="2000" dirty="0">
                <a:solidFill>
                  <a:schemeClr val="bg1"/>
                </a:solidFill>
              </a:rPr>
              <a:t>In order to improve the accuracy of our model, the following actions could be taken:</a:t>
            </a:r>
          </a:p>
          <a:p>
            <a:r>
              <a:rPr lang="en-US" sz="2000" dirty="0">
                <a:solidFill>
                  <a:schemeClr val="bg1"/>
                </a:solidFill>
              </a:rPr>
              <a:t>Perform more feature engineering, such as proper spell checking for the reviews. This would result in a model that potentially has less features, as certain spelling errors would have been corrected/eliminated.</a:t>
            </a:r>
          </a:p>
          <a:p>
            <a:r>
              <a:rPr lang="en-US" sz="2000" dirty="0">
                <a:solidFill>
                  <a:schemeClr val="bg1"/>
                </a:solidFill>
              </a:rPr>
              <a:t>Explore the effect of not doing pre-processing on the reviews. Reviews with poor grammar, and punctuation and improper word endings are more difficult to understand and would possibly lead to people rating them as less helpful. During our project, we did this pre-processing in order to make the algorithms work better; however, maybe feature reduction should have been done in a different way to order to preserve the "incorrect" information.</a:t>
            </a:r>
            <a:endParaRPr lang="en-IN" sz="2000" dirty="0">
              <a:solidFill>
                <a:schemeClr val="bg1"/>
              </a:solidFill>
            </a:endParaRPr>
          </a:p>
        </p:txBody>
      </p:sp>
    </p:spTree>
    <p:extLst>
      <p:ext uri="{BB962C8B-B14F-4D97-AF65-F5344CB8AC3E}">
        <p14:creationId xmlns:p14="http://schemas.microsoft.com/office/powerpoint/2010/main" val="1173463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559D9-8098-E016-9830-C17E77C57383}"/>
              </a:ext>
            </a:extLst>
          </p:cNvPr>
          <p:cNvSpPr>
            <a:spLocks noGrp="1"/>
          </p:cNvSpPr>
          <p:nvPr>
            <p:ph type="ctrTitle"/>
          </p:nvPr>
        </p:nvSpPr>
        <p:spPr>
          <a:xfrm>
            <a:off x="684213" y="685799"/>
            <a:ext cx="3627812" cy="1035425"/>
          </a:xfrm>
        </p:spPr>
        <p:txBody>
          <a:bodyPr>
            <a:normAutofit/>
          </a:bodyPr>
          <a:lstStyle/>
          <a:p>
            <a:r>
              <a:rPr lang="en-US" sz="4000" b="1" dirty="0"/>
              <a:t>REFERENCE</a:t>
            </a:r>
            <a:endParaRPr lang="en-IN" sz="4000" b="1" dirty="0"/>
          </a:p>
        </p:txBody>
      </p:sp>
      <p:sp>
        <p:nvSpPr>
          <p:cNvPr id="3" name="Subtitle 2">
            <a:extLst>
              <a:ext uri="{FF2B5EF4-FFF2-40B4-BE49-F238E27FC236}">
                <a16:creationId xmlns:a16="http://schemas.microsoft.com/office/drawing/2014/main" id="{061B10E1-AC33-E10D-5B23-B2ADBA1381BC}"/>
              </a:ext>
            </a:extLst>
          </p:cNvPr>
          <p:cNvSpPr>
            <a:spLocks noGrp="1"/>
          </p:cNvSpPr>
          <p:nvPr>
            <p:ph type="subTitle" idx="1"/>
          </p:nvPr>
        </p:nvSpPr>
        <p:spPr>
          <a:xfrm>
            <a:off x="845576" y="2024031"/>
            <a:ext cx="10306517" cy="4833969"/>
          </a:xfrm>
        </p:spPr>
        <p:txBody>
          <a:bodyPr>
            <a:normAutofit/>
          </a:bodyPr>
          <a:lstStyle/>
          <a:p>
            <a:r>
              <a:rPr lang="en-IN" dirty="0">
                <a:hlinkClick r:id="rId2"/>
              </a:rPr>
              <a:t>Inferring networks of substitutable and complementary products. J. McAuley, R. Pandey, J. </a:t>
            </a:r>
            <a:r>
              <a:rPr lang="en-IN" dirty="0" err="1">
                <a:hlinkClick r:id="rId2"/>
              </a:rPr>
              <a:t>Leskovec</a:t>
            </a:r>
            <a:r>
              <a:rPr lang="en-IN" dirty="0">
                <a:hlinkClick r:id="rId2"/>
              </a:rPr>
              <a:t> Knowledge Discovery and Data Mining, 2015.</a:t>
            </a:r>
          </a:p>
          <a:p>
            <a:r>
              <a:rPr lang="en-IN" dirty="0">
                <a:hlinkClick r:id="rId2"/>
              </a:rPr>
              <a:t>Image-based recommendations on styles and substitutes J. McAuley, C. Targett, J. Shi, A. van den </a:t>
            </a:r>
            <a:r>
              <a:rPr lang="en-IN" dirty="0" err="1">
                <a:hlinkClick r:id="rId2"/>
              </a:rPr>
              <a:t>Hengel</a:t>
            </a:r>
            <a:r>
              <a:rPr lang="en-IN" dirty="0">
                <a:hlinkClick r:id="rId2"/>
              </a:rPr>
              <a:t> SIGIR, 2015.</a:t>
            </a:r>
          </a:p>
          <a:p>
            <a:r>
              <a:rPr lang="en-IN" dirty="0">
                <a:hlinkClick r:id="rId2"/>
              </a:rPr>
              <a:t>HUI BWU Y. Anti-spam model based on semi-Naive Bayesian classification model. Journal of Computer Applications. 2009;29(3):903-904.</a:t>
            </a:r>
          </a:p>
          <a:p>
            <a:r>
              <a:rPr lang="en-IN" dirty="0" err="1">
                <a:hlinkClick r:id="rId2"/>
              </a:rPr>
              <a:t>Liaw</a:t>
            </a:r>
            <a:r>
              <a:rPr lang="en-IN" dirty="0">
                <a:hlinkClick r:id="rId2"/>
              </a:rPr>
              <a:t> A. Weiner M. Classification and Regression by </a:t>
            </a:r>
            <a:r>
              <a:rPr lang="en-IN" dirty="0" err="1">
                <a:hlinkClick r:id="rId2"/>
              </a:rPr>
              <a:t>randomForest</a:t>
            </a:r>
            <a:r>
              <a:rPr lang="en-IN" dirty="0">
                <a:hlinkClick r:id="rId2"/>
              </a:rPr>
              <a:t>. R News. 2002;Vol 2(2):18-22.</a:t>
            </a:r>
          </a:p>
          <a:p>
            <a:r>
              <a:rPr lang="en-IN" dirty="0">
                <a:hlinkClick r:id="rId2"/>
              </a:rPr>
              <a:t>https://www.kaggle.com/datasets/bittlingmayer/amazonreviews</a:t>
            </a:r>
            <a:endParaRPr lang="en-IN" dirty="0"/>
          </a:p>
          <a:p>
            <a:endParaRPr lang="en-IN" dirty="0"/>
          </a:p>
          <a:p>
            <a:r>
              <a:rPr lang="en-IN" dirty="0">
                <a:hlinkClick r:id="rId3"/>
              </a:rPr>
              <a:t>https://www.kaggle.com/datasets</a:t>
            </a:r>
            <a:endParaRPr lang="en-IN" dirty="0"/>
          </a:p>
          <a:p>
            <a:endParaRPr lang="en-IN" dirty="0"/>
          </a:p>
          <a:p>
            <a:endParaRPr lang="en-IN" dirty="0"/>
          </a:p>
        </p:txBody>
      </p:sp>
    </p:spTree>
    <p:extLst>
      <p:ext uri="{BB962C8B-B14F-4D97-AF65-F5344CB8AC3E}">
        <p14:creationId xmlns:p14="http://schemas.microsoft.com/office/powerpoint/2010/main" val="816864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8C6F766-F7FA-E7DB-38B7-1611AA5ADDF2}"/>
              </a:ext>
            </a:extLst>
          </p:cNvPr>
          <p:cNvSpPr>
            <a:spLocks noGrp="1"/>
          </p:cNvSpPr>
          <p:nvPr>
            <p:ph type="subTitle" idx="1"/>
          </p:nvPr>
        </p:nvSpPr>
        <p:spPr>
          <a:xfrm>
            <a:off x="3890683" y="4442509"/>
            <a:ext cx="8095129" cy="1947333"/>
          </a:xfrm>
        </p:spPr>
        <p:txBody>
          <a:bodyPr>
            <a:noAutofit/>
          </a:bodyPr>
          <a:lstStyle/>
          <a:p>
            <a:r>
              <a:rPr lang="en-US" sz="2400" dirty="0">
                <a:solidFill>
                  <a:schemeClr val="tx1"/>
                </a:solidFill>
              </a:rPr>
              <a:t>     </a:t>
            </a:r>
            <a:r>
              <a:rPr lang="en-US" sz="2400" u="sng" dirty="0">
                <a:solidFill>
                  <a:schemeClr val="tx1"/>
                </a:solidFill>
              </a:rPr>
              <a:t>Submitted by : </a:t>
            </a:r>
          </a:p>
          <a:p>
            <a:r>
              <a:rPr lang="en-US" sz="2400" dirty="0">
                <a:solidFill>
                  <a:schemeClr val="tx1"/>
                </a:solidFill>
              </a:rPr>
              <a:t>     Shaik Mohammad Waseem Akram</a:t>
            </a:r>
            <a:r>
              <a:rPr lang="en-IN" sz="2400" dirty="0">
                <a:solidFill>
                  <a:schemeClr val="tx1"/>
                </a:solidFill>
              </a:rPr>
              <a:t> – 20BCD7141</a:t>
            </a:r>
          </a:p>
          <a:p>
            <a:r>
              <a:rPr lang="en-IN" sz="2400" dirty="0">
                <a:solidFill>
                  <a:schemeClr val="tx1"/>
                </a:solidFill>
              </a:rPr>
              <a:t>     </a:t>
            </a:r>
            <a:r>
              <a:rPr lang="en-IN" sz="2400" dirty="0" err="1">
                <a:solidFill>
                  <a:schemeClr val="tx1"/>
                </a:solidFill>
              </a:rPr>
              <a:t>Pabbisetty</a:t>
            </a:r>
            <a:r>
              <a:rPr lang="en-IN" sz="2400" dirty="0">
                <a:solidFill>
                  <a:schemeClr val="tx1"/>
                </a:solidFill>
              </a:rPr>
              <a:t> </a:t>
            </a:r>
            <a:r>
              <a:rPr lang="en-IN" sz="2400" dirty="0" err="1">
                <a:solidFill>
                  <a:schemeClr val="tx1"/>
                </a:solidFill>
              </a:rPr>
              <a:t>Revanth</a:t>
            </a:r>
            <a:r>
              <a:rPr lang="en-IN" sz="2400" dirty="0">
                <a:solidFill>
                  <a:schemeClr val="tx1"/>
                </a:solidFill>
              </a:rPr>
              <a:t> Venkata Sai – 20BCI7009</a:t>
            </a:r>
          </a:p>
          <a:p>
            <a:r>
              <a:rPr lang="en-IN" sz="2400" dirty="0">
                <a:solidFill>
                  <a:schemeClr val="tx1"/>
                </a:solidFill>
              </a:rPr>
              <a:t>     </a:t>
            </a:r>
            <a:r>
              <a:rPr lang="en-IN" sz="2400" dirty="0" err="1">
                <a:solidFill>
                  <a:schemeClr val="tx1"/>
                </a:solidFill>
              </a:rPr>
              <a:t>Panyam</a:t>
            </a:r>
            <a:r>
              <a:rPr lang="en-IN" sz="2400" dirty="0">
                <a:solidFill>
                  <a:schemeClr val="tx1"/>
                </a:solidFill>
              </a:rPr>
              <a:t> Venkatesh – 20BCI7062</a:t>
            </a:r>
            <a:endParaRPr lang="en-US" sz="2400" dirty="0">
              <a:solidFill>
                <a:schemeClr val="tx1"/>
              </a:solidFill>
            </a:endParaRPr>
          </a:p>
        </p:txBody>
      </p:sp>
      <p:sp>
        <p:nvSpPr>
          <p:cNvPr id="6" name="Subtitle 2">
            <a:extLst>
              <a:ext uri="{FF2B5EF4-FFF2-40B4-BE49-F238E27FC236}">
                <a16:creationId xmlns:a16="http://schemas.microsoft.com/office/drawing/2014/main" id="{379BDFD8-C0D6-567E-C90C-047623B85659}"/>
              </a:ext>
            </a:extLst>
          </p:cNvPr>
          <p:cNvSpPr txBox="1">
            <a:spLocks/>
          </p:cNvSpPr>
          <p:nvPr/>
        </p:nvSpPr>
        <p:spPr>
          <a:xfrm>
            <a:off x="62753" y="519955"/>
            <a:ext cx="9726706" cy="1947333"/>
          </a:xfrm>
          <a:prstGeom prst="rect">
            <a:avLst/>
          </a:prstGeom>
        </p:spPr>
        <p:txBody>
          <a:bodyPr vert="horz" lIns="91440" tIns="45720" rIns="91440" bIns="45720" rtlCol="0" anchor="t">
            <a:normAutofit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sz="2400" dirty="0">
                <a:solidFill>
                  <a:schemeClr val="tx1"/>
                </a:solidFill>
              </a:rPr>
              <a:t>     </a:t>
            </a:r>
            <a:r>
              <a:rPr lang="en-US" sz="2400" u="sng" dirty="0">
                <a:solidFill>
                  <a:schemeClr val="tx1"/>
                </a:solidFill>
              </a:rPr>
              <a:t>Submitted to :</a:t>
            </a:r>
          </a:p>
          <a:p>
            <a:r>
              <a:rPr lang="en-US" sz="2400" dirty="0">
                <a:solidFill>
                  <a:schemeClr val="tx1"/>
                </a:solidFill>
              </a:rPr>
              <a:t>     Ms. </a:t>
            </a:r>
            <a:r>
              <a:rPr lang="en-US" sz="2400" dirty="0" err="1">
                <a:solidFill>
                  <a:schemeClr val="tx1"/>
                </a:solidFill>
              </a:rPr>
              <a:t>Beebi</a:t>
            </a:r>
            <a:r>
              <a:rPr lang="en-US" sz="2400" dirty="0">
                <a:solidFill>
                  <a:schemeClr val="tx1"/>
                </a:solidFill>
              </a:rPr>
              <a:t> </a:t>
            </a:r>
            <a:r>
              <a:rPr lang="en-US" sz="2400" dirty="0" err="1">
                <a:solidFill>
                  <a:schemeClr val="tx1"/>
                </a:solidFill>
              </a:rPr>
              <a:t>Naseeba</a:t>
            </a:r>
            <a:endParaRPr lang="en-US" sz="2400" dirty="0">
              <a:solidFill>
                <a:schemeClr val="tx1"/>
              </a:solidFill>
            </a:endParaRPr>
          </a:p>
          <a:p>
            <a:r>
              <a:rPr lang="en-US" sz="2400" dirty="0">
                <a:solidFill>
                  <a:schemeClr val="tx1"/>
                </a:solidFill>
              </a:rPr>
              <a:t>     School of Computer Science and Engineering</a:t>
            </a:r>
          </a:p>
          <a:p>
            <a:r>
              <a:rPr lang="en-US" sz="2400" dirty="0">
                <a:solidFill>
                  <a:schemeClr val="tx1"/>
                </a:solidFill>
              </a:rPr>
              <a:t>     </a:t>
            </a:r>
          </a:p>
        </p:txBody>
      </p:sp>
    </p:spTree>
    <p:extLst>
      <p:ext uri="{BB962C8B-B14F-4D97-AF65-F5344CB8AC3E}">
        <p14:creationId xmlns:p14="http://schemas.microsoft.com/office/powerpoint/2010/main" val="1181516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519C2CD-2C79-AFCB-BA5C-DF01C4B93B27}"/>
              </a:ext>
            </a:extLst>
          </p:cNvPr>
          <p:cNvSpPr>
            <a:spLocks noGrp="1"/>
          </p:cNvSpPr>
          <p:nvPr>
            <p:ph type="ctrTitle"/>
          </p:nvPr>
        </p:nvSpPr>
        <p:spPr>
          <a:xfrm>
            <a:off x="388377" y="322730"/>
            <a:ext cx="4389811" cy="753035"/>
          </a:xfrm>
        </p:spPr>
        <p:txBody>
          <a:bodyPr>
            <a:normAutofit fontScale="90000"/>
          </a:bodyPr>
          <a:lstStyle/>
          <a:p>
            <a:r>
              <a:rPr lang="en-US" b="1" dirty="0"/>
              <a:t>INTRODUCTION</a:t>
            </a:r>
            <a:endParaRPr lang="en-IN" b="1" dirty="0"/>
          </a:p>
        </p:txBody>
      </p:sp>
      <p:sp>
        <p:nvSpPr>
          <p:cNvPr id="9" name="TextBox 8">
            <a:extLst>
              <a:ext uri="{FF2B5EF4-FFF2-40B4-BE49-F238E27FC236}">
                <a16:creationId xmlns:a16="http://schemas.microsoft.com/office/drawing/2014/main" id="{10252EF2-8C70-F874-425C-E5CC0403C36B}"/>
              </a:ext>
            </a:extLst>
          </p:cNvPr>
          <p:cNvSpPr txBox="1"/>
          <p:nvPr/>
        </p:nvSpPr>
        <p:spPr>
          <a:xfrm>
            <a:off x="388377" y="1210735"/>
            <a:ext cx="11452412" cy="5324535"/>
          </a:xfrm>
          <a:prstGeom prst="rect">
            <a:avLst/>
          </a:prstGeom>
          <a:noFill/>
        </p:spPr>
        <p:txBody>
          <a:bodyPr wrap="square">
            <a:spAutoFit/>
          </a:bodyPr>
          <a:lstStyle/>
          <a:p>
            <a:pPr algn="just"/>
            <a:r>
              <a:rPr lang="en-US" sz="2000" dirty="0"/>
              <a:t>Classifying Amazon reviews based on customer ratings using NLP</a:t>
            </a:r>
          </a:p>
          <a:p>
            <a:pPr algn="just"/>
            <a:endParaRPr lang="en-US" sz="2000" dirty="0"/>
          </a:p>
          <a:p>
            <a:pPr algn="just"/>
            <a:r>
              <a:rPr lang="en-US" sz="2000" dirty="0"/>
              <a:t>Reviews provide objective feedback to a product and are therefore inherently useful for consumers. These ratings are often summarized by a numerical rating, or the number of stars. Of course there is more value in the actual text itself than the quantified stars. And at times, the given rating does not truly convey the experience of the product – the heart of the feedback is actually in the text itself. The goal therefore is to build a classifier that would understand the essence of a piece of review and assign it the most appropriate rating based on the meaning of the text.</a:t>
            </a:r>
          </a:p>
          <a:p>
            <a:pPr algn="just"/>
            <a:endParaRPr lang="en-US" sz="2000" dirty="0"/>
          </a:p>
          <a:p>
            <a:pPr algn="just"/>
            <a:r>
              <a:rPr lang="en-US" sz="2000" dirty="0"/>
              <a:t>Even though Amazon’s helpfulness rating system seems to work on the surface level, poor quality comments still seem to be at the top of their review forms. Having poor quality reviews hurts Amazon’s business, as a major reason that people are willing to buy consumer goods on-line without seeing the items themselves, is that they have access to others peoples opinions of the item.</a:t>
            </a:r>
          </a:p>
          <a:p>
            <a:pPr algn="just"/>
            <a:endParaRPr lang="en-US" sz="2000" dirty="0"/>
          </a:p>
          <a:p>
            <a:pPr algn="just"/>
            <a:endParaRPr lang="en-IN" sz="2000" dirty="0"/>
          </a:p>
        </p:txBody>
      </p:sp>
    </p:spTree>
    <p:extLst>
      <p:ext uri="{BB962C8B-B14F-4D97-AF65-F5344CB8AC3E}">
        <p14:creationId xmlns:p14="http://schemas.microsoft.com/office/powerpoint/2010/main" val="1384674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519C2CD-2C79-AFCB-BA5C-DF01C4B93B27}"/>
              </a:ext>
            </a:extLst>
          </p:cNvPr>
          <p:cNvSpPr>
            <a:spLocks noGrp="1"/>
          </p:cNvSpPr>
          <p:nvPr>
            <p:ph type="ctrTitle"/>
          </p:nvPr>
        </p:nvSpPr>
        <p:spPr>
          <a:xfrm>
            <a:off x="388377" y="322730"/>
            <a:ext cx="3412659" cy="753035"/>
          </a:xfrm>
        </p:spPr>
        <p:txBody>
          <a:bodyPr>
            <a:normAutofit fontScale="90000"/>
          </a:bodyPr>
          <a:lstStyle/>
          <a:p>
            <a:r>
              <a:rPr lang="en-US" b="1" dirty="0"/>
              <a:t>ABSTRACT</a:t>
            </a:r>
            <a:endParaRPr lang="en-IN" b="1" dirty="0"/>
          </a:p>
        </p:txBody>
      </p:sp>
      <p:sp>
        <p:nvSpPr>
          <p:cNvPr id="9" name="TextBox 8">
            <a:extLst>
              <a:ext uri="{FF2B5EF4-FFF2-40B4-BE49-F238E27FC236}">
                <a16:creationId xmlns:a16="http://schemas.microsoft.com/office/drawing/2014/main" id="{10252EF2-8C70-F874-425C-E5CC0403C36B}"/>
              </a:ext>
            </a:extLst>
          </p:cNvPr>
          <p:cNvSpPr txBox="1"/>
          <p:nvPr/>
        </p:nvSpPr>
        <p:spPr>
          <a:xfrm>
            <a:off x="388377" y="1210735"/>
            <a:ext cx="11452412" cy="5324535"/>
          </a:xfrm>
          <a:prstGeom prst="rect">
            <a:avLst/>
          </a:prstGeom>
          <a:noFill/>
        </p:spPr>
        <p:txBody>
          <a:bodyPr wrap="square">
            <a:spAutoFit/>
          </a:bodyPr>
          <a:lstStyle/>
          <a:p>
            <a:pPr algn="just"/>
            <a:r>
              <a:rPr lang="en-IN" sz="2000" dirty="0">
                <a:solidFill>
                  <a:srgbClr val="FFFF00"/>
                </a:solidFill>
              </a:rPr>
              <a:t>Sentiment Analysis (SA), which is also known as Opinion Mining, is a hot-fastest growing research area, making it challenging to follow all the activities in such areas. It intends to study people's thoughts, feelings, and attitudes about topics, events, issues, entities, individuals, and their attributes in social media (e.g., social networking sites, forums, blogs, etc.) expressed by either text reviews or comments. Amazon is an example of the world's largest online retailer that allows its customers to rate its products and freely write reviews. Analysing these reviews into positive or negative; will assist customers' decision making, which varies from purchasing a product like a camera, mobile phone, etc., to writing a review about movies and making investments - all of these decisions will have a significant impact on the daily life. Sentiment analysis draws the attention of both scientific and market research in Natural Language Processing and Machine Learning fields. In general, the machine learning approach consists of supervised and unsupervised algorithms. In this research study, a detailed typical workflow process often adopted by the researchers is presented. Moreover, traditional supervised machine learning classification techniques have been investigated on various categories of Amazon product reviews to find the best method that provides a reliable result of sentiment analysis and assists future research in this newly emerging area.</a:t>
            </a:r>
          </a:p>
        </p:txBody>
      </p:sp>
    </p:spTree>
    <p:extLst>
      <p:ext uri="{BB962C8B-B14F-4D97-AF65-F5344CB8AC3E}">
        <p14:creationId xmlns:p14="http://schemas.microsoft.com/office/powerpoint/2010/main" val="4024472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84253-2B48-DFCB-2C5E-BB4AB50C3812}"/>
              </a:ext>
            </a:extLst>
          </p:cNvPr>
          <p:cNvSpPr>
            <a:spLocks noGrp="1"/>
          </p:cNvSpPr>
          <p:nvPr>
            <p:ph type="ctrTitle"/>
          </p:nvPr>
        </p:nvSpPr>
        <p:spPr>
          <a:xfrm>
            <a:off x="469057" y="98613"/>
            <a:ext cx="4981484" cy="860610"/>
          </a:xfrm>
        </p:spPr>
        <p:txBody>
          <a:bodyPr>
            <a:normAutofit/>
          </a:bodyPr>
          <a:lstStyle/>
          <a:p>
            <a:r>
              <a:rPr lang="en-US" sz="4000" b="1" dirty="0"/>
              <a:t>Existing Problem</a:t>
            </a:r>
            <a:endParaRPr lang="en-IN" sz="4000" b="1" dirty="0"/>
          </a:p>
        </p:txBody>
      </p:sp>
      <p:sp>
        <p:nvSpPr>
          <p:cNvPr id="5" name="Subtitle 4">
            <a:extLst>
              <a:ext uri="{FF2B5EF4-FFF2-40B4-BE49-F238E27FC236}">
                <a16:creationId xmlns:a16="http://schemas.microsoft.com/office/drawing/2014/main" id="{862555D2-0EE6-EC4D-2C8C-58B29AD6C4B2}"/>
              </a:ext>
            </a:extLst>
          </p:cNvPr>
          <p:cNvSpPr>
            <a:spLocks noGrp="1"/>
          </p:cNvSpPr>
          <p:nvPr>
            <p:ph type="subTitle" idx="1"/>
          </p:nvPr>
        </p:nvSpPr>
        <p:spPr>
          <a:xfrm>
            <a:off x="531811" y="1066800"/>
            <a:ext cx="11495932" cy="5407707"/>
          </a:xfrm>
        </p:spPr>
        <p:txBody>
          <a:bodyPr>
            <a:noAutofit/>
          </a:bodyPr>
          <a:lstStyle/>
          <a:p>
            <a:pPr algn="l"/>
            <a:r>
              <a:rPr lang="en-US" sz="1800" b="0" i="0" dirty="0">
                <a:solidFill>
                  <a:srgbClr val="0F1111"/>
                </a:solidFill>
                <a:effectLst/>
                <a:latin typeface="Amazon Ember"/>
              </a:rPr>
              <a:t>Customer Reviews help customers to learn more about the product and decide whether it is the right product for them.</a:t>
            </a:r>
          </a:p>
          <a:p>
            <a:pPr algn="l"/>
            <a:r>
              <a:rPr lang="en-US" sz="1800" b="0" i="0" dirty="0">
                <a:solidFill>
                  <a:srgbClr val="0F1111"/>
                </a:solidFill>
                <a:effectLst/>
                <a:latin typeface="Amazon Ember"/>
              </a:rPr>
              <a:t>Customer Reviews should give customers genuine product feedback from fellow shoppers. We have a zero tolerance policy for any review designed to mislead or manipulate customers.</a:t>
            </a:r>
          </a:p>
          <a:p>
            <a:pPr algn="l"/>
            <a:r>
              <a:rPr lang="en-US" sz="1800" b="0" i="0" dirty="0">
                <a:solidFill>
                  <a:srgbClr val="0F1111"/>
                </a:solidFill>
                <a:effectLst/>
                <a:latin typeface="Amazon Ember"/>
              </a:rPr>
              <a:t>We do not allow anyone to write reviews as a form of promotion.</a:t>
            </a:r>
          </a:p>
          <a:p>
            <a:pPr algn="l"/>
            <a:r>
              <a:rPr lang="en-US" sz="1800" b="0" i="0" dirty="0">
                <a:solidFill>
                  <a:srgbClr val="0F1111"/>
                </a:solidFill>
                <a:effectLst/>
                <a:latin typeface="Amazon Ember"/>
              </a:rPr>
              <a:t>The following are types of reviews that we do not allow and will remove:</a:t>
            </a:r>
          </a:p>
          <a:p>
            <a:pPr algn="l">
              <a:buFont typeface="Arial" panose="020B0604020202020204" pitchFamily="34" charset="0"/>
              <a:buChar char="•"/>
            </a:pPr>
            <a:r>
              <a:rPr lang="en-US" sz="1800" b="0" i="0" dirty="0">
                <a:solidFill>
                  <a:srgbClr val="0F1111"/>
                </a:solidFill>
                <a:effectLst/>
                <a:latin typeface="Amazon Ember"/>
              </a:rPr>
              <a:t>A review by someone who has a direct or indirect financial interest in the product.</a:t>
            </a:r>
          </a:p>
          <a:p>
            <a:pPr algn="l">
              <a:buFont typeface="Arial" panose="020B0604020202020204" pitchFamily="34" charset="0"/>
              <a:buChar char="•"/>
            </a:pPr>
            <a:r>
              <a:rPr lang="en-US" sz="1800" b="0" i="0" dirty="0">
                <a:solidFill>
                  <a:srgbClr val="0F1111"/>
                </a:solidFill>
                <a:effectLst/>
                <a:latin typeface="Amazon Ember"/>
              </a:rPr>
              <a:t>A review by someone perceived to have a close personal relationship with the product's owner, author or artist.</a:t>
            </a:r>
          </a:p>
          <a:p>
            <a:pPr algn="l">
              <a:buFont typeface="Arial" panose="020B0604020202020204" pitchFamily="34" charset="0"/>
              <a:buChar char="•"/>
            </a:pPr>
            <a:r>
              <a:rPr lang="en-US" sz="1800" b="0" i="0" dirty="0">
                <a:solidFill>
                  <a:srgbClr val="0F1111"/>
                </a:solidFill>
                <a:effectLst/>
                <a:latin typeface="Amazon Ember"/>
              </a:rPr>
              <a:t>A review by the product manufacturer, posing as an unbiased shopper.</a:t>
            </a:r>
          </a:p>
          <a:p>
            <a:pPr algn="l">
              <a:buFont typeface="Arial" panose="020B0604020202020204" pitchFamily="34" charset="0"/>
              <a:buChar char="•"/>
            </a:pPr>
            <a:r>
              <a:rPr lang="en-US" sz="1800" b="0" i="0" dirty="0">
                <a:solidFill>
                  <a:srgbClr val="0F1111"/>
                </a:solidFill>
                <a:effectLst/>
                <a:latin typeface="Amazon Ember"/>
              </a:rPr>
              <a:t>Multiple negative reviews for the same product from one customer.</a:t>
            </a:r>
          </a:p>
          <a:p>
            <a:pPr algn="l">
              <a:buFont typeface="Arial" panose="020B0604020202020204" pitchFamily="34" charset="0"/>
              <a:buChar char="•"/>
            </a:pPr>
            <a:r>
              <a:rPr lang="en-US" sz="1800" b="0" i="0" dirty="0">
                <a:solidFill>
                  <a:srgbClr val="0F1111"/>
                </a:solidFill>
                <a:effectLst/>
                <a:latin typeface="Amazon Ember"/>
              </a:rPr>
              <a:t>A review in exchange for monetary reward.</a:t>
            </a:r>
          </a:p>
          <a:p>
            <a:pPr algn="l">
              <a:buFont typeface="Arial" panose="020B0604020202020204" pitchFamily="34" charset="0"/>
              <a:buChar char="•"/>
            </a:pPr>
            <a:r>
              <a:rPr lang="en-US" sz="1800" b="0" i="0" dirty="0">
                <a:solidFill>
                  <a:srgbClr val="0F1111"/>
                </a:solidFill>
                <a:effectLst/>
                <a:latin typeface="Amazon Ember"/>
              </a:rPr>
              <a:t>A review of a game in exchange for bonus in-game credits.</a:t>
            </a:r>
          </a:p>
          <a:p>
            <a:pPr algn="l">
              <a:buFont typeface="Arial" panose="020B0604020202020204" pitchFamily="34" charset="0"/>
              <a:buChar char="•"/>
            </a:pPr>
            <a:r>
              <a:rPr lang="en-US" sz="1800" b="0" i="0" dirty="0">
                <a:solidFill>
                  <a:srgbClr val="0F1111"/>
                </a:solidFill>
                <a:effectLst/>
                <a:latin typeface="Amazon Ember"/>
              </a:rPr>
              <a:t>A negative review from a seller on a competitor's product.</a:t>
            </a:r>
          </a:p>
          <a:p>
            <a:pPr algn="l">
              <a:buFont typeface="Arial" panose="020B0604020202020204" pitchFamily="34" charset="0"/>
              <a:buChar char="•"/>
            </a:pPr>
            <a:r>
              <a:rPr lang="en-US" sz="1800" b="0" i="0" dirty="0">
                <a:solidFill>
                  <a:srgbClr val="0F1111"/>
                </a:solidFill>
                <a:effectLst/>
                <a:latin typeface="Amazon Ember"/>
              </a:rPr>
              <a:t>A positive review from an artist on a peer's album in exchange for receiving a positive review from them.</a:t>
            </a:r>
          </a:p>
          <a:p>
            <a:endParaRPr lang="en-IN" sz="1800" dirty="0"/>
          </a:p>
        </p:txBody>
      </p:sp>
    </p:spTree>
    <p:extLst>
      <p:ext uri="{BB962C8B-B14F-4D97-AF65-F5344CB8AC3E}">
        <p14:creationId xmlns:p14="http://schemas.microsoft.com/office/powerpoint/2010/main" val="3298075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84253-2B48-DFCB-2C5E-BB4AB50C3812}"/>
              </a:ext>
            </a:extLst>
          </p:cNvPr>
          <p:cNvSpPr>
            <a:spLocks noGrp="1"/>
          </p:cNvSpPr>
          <p:nvPr>
            <p:ph type="ctrTitle"/>
          </p:nvPr>
        </p:nvSpPr>
        <p:spPr>
          <a:xfrm>
            <a:off x="164257" y="206190"/>
            <a:ext cx="4981484" cy="860610"/>
          </a:xfrm>
        </p:spPr>
        <p:txBody>
          <a:bodyPr>
            <a:normAutofit/>
          </a:bodyPr>
          <a:lstStyle/>
          <a:p>
            <a:r>
              <a:rPr lang="en-US" sz="4000" b="1" dirty="0"/>
              <a:t>dataset</a:t>
            </a:r>
            <a:endParaRPr lang="en-IN" sz="4000" b="1" dirty="0"/>
          </a:p>
        </p:txBody>
      </p:sp>
      <p:pic>
        <p:nvPicPr>
          <p:cNvPr id="9" name="Picture 8">
            <a:extLst>
              <a:ext uri="{FF2B5EF4-FFF2-40B4-BE49-F238E27FC236}">
                <a16:creationId xmlns:a16="http://schemas.microsoft.com/office/drawing/2014/main" id="{2D325809-4F37-D0C1-2416-620EB31DE1DD}"/>
              </a:ext>
            </a:extLst>
          </p:cNvPr>
          <p:cNvPicPr>
            <a:picLocks noChangeAspect="1"/>
          </p:cNvPicPr>
          <p:nvPr/>
        </p:nvPicPr>
        <p:blipFill>
          <a:blip r:embed="rId2"/>
          <a:stretch>
            <a:fillRect/>
          </a:stretch>
        </p:blipFill>
        <p:spPr>
          <a:xfrm>
            <a:off x="6920753" y="493060"/>
            <a:ext cx="4703577" cy="567749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7" name="TextBox 6">
            <a:extLst>
              <a:ext uri="{FF2B5EF4-FFF2-40B4-BE49-F238E27FC236}">
                <a16:creationId xmlns:a16="http://schemas.microsoft.com/office/drawing/2014/main" id="{B43AFBF7-4390-BFE1-D4B0-5FED31178319}"/>
              </a:ext>
            </a:extLst>
          </p:cNvPr>
          <p:cNvSpPr txBox="1"/>
          <p:nvPr/>
        </p:nvSpPr>
        <p:spPr>
          <a:xfrm>
            <a:off x="340659" y="1402139"/>
            <a:ext cx="6131858" cy="3139321"/>
          </a:xfrm>
          <a:prstGeom prst="rect">
            <a:avLst/>
          </a:prstGeom>
          <a:noFill/>
        </p:spPr>
        <p:txBody>
          <a:bodyPr wrap="square">
            <a:spAutoFit/>
          </a:bodyPr>
          <a:lstStyle/>
          <a:p>
            <a:pPr algn="l"/>
            <a:r>
              <a:rPr lang="en-US" b="0" i="0" dirty="0">
                <a:solidFill>
                  <a:srgbClr val="050523"/>
                </a:solidFill>
                <a:effectLst/>
                <a:latin typeface="Gilroy"/>
              </a:rPr>
              <a:t>Top sentiment analysis datasets</a:t>
            </a:r>
          </a:p>
          <a:p>
            <a:pPr algn="l"/>
            <a:r>
              <a:rPr lang="en-US" b="0" i="0" dirty="0">
                <a:solidFill>
                  <a:srgbClr val="050523"/>
                </a:solidFill>
                <a:effectLst/>
                <a:latin typeface="Roboto" panose="02000000000000000000" pitchFamily="2" charset="0"/>
              </a:rPr>
              <a:t>Sentiment analysis is an increasingly popular topic in social media because it can be used to identify the tone and attitude of posts, and to thus analyze customer satisfaction, for example. </a:t>
            </a:r>
            <a:br>
              <a:rPr lang="en-US" b="0" i="0" dirty="0">
                <a:solidFill>
                  <a:srgbClr val="050523"/>
                </a:solidFill>
                <a:effectLst/>
                <a:latin typeface="Roboto" panose="02000000000000000000" pitchFamily="2" charset="0"/>
              </a:rPr>
            </a:br>
            <a:endParaRPr lang="en-US" b="0" i="0" dirty="0">
              <a:solidFill>
                <a:srgbClr val="050523"/>
              </a:solidFill>
              <a:effectLst/>
              <a:latin typeface="Roboto" panose="02000000000000000000" pitchFamily="2" charset="0"/>
            </a:endParaRPr>
          </a:p>
          <a:p>
            <a:pPr algn="l"/>
            <a:r>
              <a:rPr lang="en-US" b="0" i="0" dirty="0">
                <a:solidFill>
                  <a:srgbClr val="050523"/>
                </a:solidFill>
                <a:effectLst/>
                <a:latin typeface="Roboto" panose="02000000000000000000" pitchFamily="2" charset="0"/>
              </a:rPr>
              <a:t>Several datasets are available that prove useful for sentiment analysis, though some are more high-quality and insightful than others.</a:t>
            </a:r>
          </a:p>
          <a:p>
            <a:br>
              <a:rPr lang="en-US" dirty="0"/>
            </a:br>
            <a:endParaRPr lang="en-IN" dirty="0"/>
          </a:p>
        </p:txBody>
      </p:sp>
    </p:spTree>
    <p:extLst>
      <p:ext uri="{BB962C8B-B14F-4D97-AF65-F5344CB8AC3E}">
        <p14:creationId xmlns:p14="http://schemas.microsoft.com/office/powerpoint/2010/main" val="2438192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84253-2B48-DFCB-2C5E-BB4AB50C3812}"/>
              </a:ext>
            </a:extLst>
          </p:cNvPr>
          <p:cNvSpPr>
            <a:spLocks noGrp="1"/>
          </p:cNvSpPr>
          <p:nvPr>
            <p:ph type="ctrTitle"/>
          </p:nvPr>
        </p:nvSpPr>
        <p:spPr>
          <a:xfrm>
            <a:off x="340659" y="277908"/>
            <a:ext cx="4981484" cy="860610"/>
          </a:xfrm>
        </p:spPr>
        <p:txBody>
          <a:bodyPr>
            <a:normAutofit/>
          </a:bodyPr>
          <a:lstStyle/>
          <a:p>
            <a:r>
              <a:rPr lang="en-US" sz="4000" b="1" dirty="0"/>
              <a:t>Proposed work</a:t>
            </a:r>
            <a:endParaRPr lang="en-IN" sz="4000" b="1" dirty="0"/>
          </a:p>
        </p:txBody>
      </p:sp>
      <p:sp>
        <p:nvSpPr>
          <p:cNvPr id="7" name="TextBox 6">
            <a:extLst>
              <a:ext uri="{FF2B5EF4-FFF2-40B4-BE49-F238E27FC236}">
                <a16:creationId xmlns:a16="http://schemas.microsoft.com/office/drawing/2014/main" id="{B43AFBF7-4390-BFE1-D4B0-5FED31178319}"/>
              </a:ext>
            </a:extLst>
          </p:cNvPr>
          <p:cNvSpPr txBox="1"/>
          <p:nvPr/>
        </p:nvSpPr>
        <p:spPr>
          <a:xfrm>
            <a:off x="340659" y="1668797"/>
            <a:ext cx="10443882" cy="2308324"/>
          </a:xfrm>
          <a:prstGeom prst="rect">
            <a:avLst/>
          </a:prstGeom>
          <a:noFill/>
        </p:spPr>
        <p:txBody>
          <a:bodyPr wrap="square">
            <a:spAutoFit/>
          </a:bodyPr>
          <a:lstStyle/>
          <a:p>
            <a:pPr algn="l"/>
            <a:r>
              <a:rPr lang="en-US" b="0" i="0" dirty="0">
                <a:solidFill>
                  <a:schemeClr val="bg1"/>
                </a:solidFill>
                <a:effectLst/>
                <a:latin typeface="Noto Sans" panose="020B0502040204020203" pitchFamily="34" charset="0"/>
              </a:rPr>
              <a:t>It’s no secret that product reviews and ratings play a pivotal role in </a:t>
            </a:r>
            <a:r>
              <a:rPr lang="en-US" b="0" i="0" u="none" strike="noStrike" dirty="0">
                <a:solidFill>
                  <a:schemeClr val="bg1"/>
                </a:solidFill>
                <a:effectLst/>
                <a:latin typeface="Noto Sans" panose="020B0502040204020203" pitchFamily="34" charset="0"/>
                <a:hlinkClick r:id="rId2">
                  <a:extLst>
                    <a:ext uri="{A12FA001-AC4F-418D-AE19-62706E023703}">
                      <ahyp:hlinkClr xmlns:ahyp="http://schemas.microsoft.com/office/drawing/2018/hyperlinkcolor" val="tx"/>
                    </a:ext>
                  </a:extLst>
                </a:hlinkClick>
              </a:rPr>
              <a:t>Amazon SEO</a:t>
            </a:r>
            <a:r>
              <a:rPr lang="en-US" b="0" i="0" dirty="0">
                <a:solidFill>
                  <a:schemeClr val="bg1"/>
                </a:solidFill>
                <a:effectLst/>
                <a:latin typeface="Noto Sans" panose="020B0502040204020203" pitchFamily="34" charset="0"/>
              </a:rPr>
              <a:t>. The better the product rating, the better its organic ranking. While many sellers understand why reviews are important, they often find it difficult to get honest feedback from their customers.  </a:t>
            </a:r>
          </a:p>
          <a:p>
            <a:pPr algn="l"/>
            <a:r>
              <a:rPr lang="en-US" b="0" i="0" dirty="0">
                <a:solidFill>
                  <a:schemeClr val="bg1"/>
                </a:solidFill>
                <a:effectLst/>
                <a:latin typeface="Noto Sans" panose="020B0502040204020203" pitchFamily="34" charset="0"/>
              </a:rPr>
              <a:t>Are you struggling to </a:t>
            </a:r>
            <a:r>
              <a:rPr lang="en-US" b="0" i="0" u="none" strike="noStrike" dirty="0">
                <a:solidFill>
                  <a:schemeClr val="bg1"/>
                </a:solidFill>
                <a:effectLst/>
                <a:latin typeface="Noto Sans" panose="020B0502040204020203" pitchFamily="34" charset="0"/>
                <a:hlinkClick r:id="rId3">
                  <a:extLst>
                    <a:ext uri="{A12FA001-AC4F-418D-AE19-62706E023703}">
                      <ahyp:hlinkClr xmlns:ahyp="http://schemas.microsoft.com/office/drawing/2018/hyperlinkcolor" val="tx"/>
                    </a:ext>
                  </a:extLst>
                </a:hlinkClick>
              </a:rPr>
              <a:t>get Amazon product reviews</a:t>
            </a:r>
            <a:r>
              <a:rPr lang="en-US" b="0" i="0" dirty="0">
                <a:solidFill>
                  <a:schemeClr val="bg1"/>
                </a:solidFill>
                <a:effectLst/>
                <a:latin typeface="Noto Sans" panose="020B0502040204020203" pitchFamily="34" charset="0"/>
              </a:rPr>
              <a:t>? Are your customers not taking the time to leave valuable feedback? </a:t>
            </a:r>
          </a:p>
          <a:p>
            <a:pPr algn="l"/>
            <a:r>
              <a:rPr lang="en-US" b="0" i="0" dirty="0">
                <a:solidFill>
                  <a:schemeClr val="bg1"/>
                </a:solidFill>
                <a:effectLst/>
                <a:latin typeface="Noto Sans" panose="020B0502040204020203" pitchFamily="34" charset="0"/>
              </a:rPr>
              <a:t>Don’t worry. It is a common roadblock for many sellers early on. That’s why we’re revealing all the tricks that the pro sellers use to get quality product reviews on Amazon. Here are the best and legal ways to get product reviews on Amazon quickly.</a:t>
            </a:r>
          </a:p>
        </p:txBody>
      </p:sp>
    </p:spTree>
    <p:extLst>
      <p:ext uri="{BB962C8B-B14F-4D97-AF65-F5344CB8AC3E}">
        <p14:creationId xmlns:p14="http://schemas.microsoft.com/office/powerpoint/2010/main" val="581099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84253-2B48-DFCB-2C5E-BB4AB50C3812}"/>
              </a:ext>
            </a:extLst>
          </p:cNvPr>
          <p:cNvSpPr>
            <a:spLocks noGrp="1"/>
          </p:cNvSpPr>
          <p:nvPr>
            <p:ph type="ctrTitle"/>
          </p:nvPr>
        </p:nvSpPr>
        <p:spPr>
          <a:xfrm>
            <a:off x="340659" y="277908"/>
            <a:ext cx="4981484" cy="860610"/>
          </a:xfrm>
        </p:spPr>
        <p:txBody>
          <a:bodyPr>
            <a:normAutofit/>
          </a:bodyPr>
          <a:lstStyle/>
          <a:p>
            <a:r>
              <a:rPr lang="en-US" sz="4000" b="1" dirty="0"/>
              <a:t>code</a:t>
            </a:r>
            <a:endParaRPr lang="en-IN" sz="4000" b="1" dirty="0"/>
          </a:p>
        </p:txBody>
      </p:sp>
      <p:pic>
        <p:nvPicPr>
          <p:cNvPr id="5" name="Picture 4">
            <a:extLst>
              <a:ext uri="{FF2B5EF4-FFF2-40B4-BE49-F238E27FC236}">
                <a16:creationId xmlns:a16="http://schemas.microsoft.com/office/drawing/2014/main" id="{195B430E-5457-915F-CAAA-24DDD6E2FA85}"/>
              </a:ext>
            </a:extLst>
          </p:cNvPr>
          <p:cNvPicPr>
            <a:picLocks noChangeAspect="1"/>
          </p:cNvPicPr>
          <p:nvPr/>
        </p:nvPicPr>
        <p:blipFill>
          <a:blip r:embed="rId2"/>
          <a:stretch>
            <a:fillRect/>
          </a:stretch>
        </p:blipFill>
        <p:spPr>
          <a:xfrm>
            <a:off x="534256" y="1316940"/>
            <a:ext cx="10581979" cy="5263152"/>
          </a:xfrm>
          <a:prstGeom prst="rect">
            <a:avLst/>
          </a:prstGeom>
        </p:spPr>
      </p:pic>
    </p:spTree>
    <p:extLst>
      <p:ext uri="{BB962C8B-B14F-4D97-AF65-F5344CB8AC3E}">
        <p14:creationId xmlns:p14="http://schemas.microsoft.com/office/powerpoint/2010/main" val="2382507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84253-2B48-DFCB-2C5E-BB4AB50C3812}"/>
              </a:ext>
            </a:extLst>
          </p:cNvPr>
          <p:cNvSpPr>
            <a:spLocks noGrp="1"/>
          </p:cNvSpPr>
          <p:nvPr>
            <p:ph type="ctrTitle"/>
          </p:nvPr>
        </p:nvSpPr>
        <p:spPr>
          <a:xfrm>
            <a:off x="483308" y="134473"/>
            <a:ext cx="4981484" cy="860610"/>
          </a:xfrm>
        </p:spPr>
        <p:txBody>
          <a:bodyPr>
            <a:normAutofit/>
          </a:bodyPr>
          <a:lstStyle/>
          <a:p>
            <a:pPr algn="l"/>
            <a:r>
              <a:rPr lang="en-IN" sz="4000" b="1" i="0" dirty="0">
                <a:effectLst/>
                <a:latin typeface="Inter"/>
              </a:rPr>
              <a:t>Load Dataset</a:t>
            </a:r>
          </a:p>
        </p:txBody>
      </p:sp>
      <p:pic>
        <p:nvPicPr>
          <p:cNvPr id="4" name="Picture 3">
            <a:extLst>
              <a:ext uri="{FF2B5EF4-FFF2-40B4-BE49-F238E27FC236}">
                <a16:creationId xmlns:a16="http://schemas.microsoft.com/office/drawing/2014/main" id="{FA712D39-6596-F26E-2326-5B29B05EB8CA}"/>
              </a:ext>
            </a:extLst>
          </p:cNvPr>
          <p:cNvPicPr>
            <a:picLocks noChangeAspect="1"/>
          </p:cNvPicPr>
          <p:nvPr/>
        </p:nvPicPr>
        <p:blipFill>
          <a:blip r:embed="rId2"/>
          <a:stretch>
            <a:fillRect/>
          </a:stretch>
        </p:blipFill>
        <p:spPr>
          <a:xfrm>
            <a:off x="483307" y="1086849"/>
            <a:ext cx="8669657" cy="2819644"/>
          </a:xfrm>
          <a:prstGeom prst="rect">
            <a:avLst/>
          </a:prstGeom>
        </p:spPr>
      </p:pic>
    </p:spTree>
    <p:extLst>
      <p:ext uri="{BB962C8B-B14F-4D97-AF65-F5344CB8AC3E}">
        <p14:creationId xmlns:p14="http://schemas.microsoft.com/office/powerpoint/2010/main" val="17641326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166</TotalTime>
  <Words>1252</Words>
  <Application>Microsoft Office PowerPoint</Application>
  <PresentationFormat>Widescreen</PresentationFormat>
  <Paragraphs>63</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Amazon Ember</vt:lpstr>
      <vt:lpstr>Arial</vt:lpstr>
      <vt:lpstr>Century Gothic</vt:lpstr>
      <vt:lpstr>Gilroy</vt:lpstr>
      <vt:lpstr>Inter</vt:lpstr>
      <vt:lpstr>Noto Sans</vt:lpstr>
      <vt:lpstr>Roboto</vt:lpstr>
      <vt:lpstr>Wingdings 3</vt:lpstr>
      <vt:lpstr>Slice</vt:lpstr>
      <vt:lpstr>Amazon REVIEW CLASSIFICATION</vt:lpstr>
      <vt:lpstr>PowerPoint Presentation</vt:lpstr>
      <vt:lpstr>INTRODUCTION</vt:lpstr>
      <vt:lpstr>ABSTRACT</vt:lpstr>
      <vt:lpstr>Existing Problem</vt:lpstr>
      <vt:lpstr>dataset</vt:lpstr>
      <vt:lpstr>Proposed work</vt:lpstr>
      <vt:lpstr>code</vt:lpstr>
      <vt:lpstr>Load Dataset</vt:lpstr>
      <vt:lpstr>Load Dataset</vt:lpstr>
      <vt:lpstr>Load Dataset</vt:lpstr>
      <vt:lpstr>result</vt:lpstr>
      <vt:lpstr>result</vt:lpstr>
      <vt:lpstr>result</vt:lpstr>
      <vt:lpstr>CONCLUSION</vt:lpstr>
      <vt:lpstr>IMPROVEMENTS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REVIEW CLASSIFICATION</dc:title>
  <dc:creator>AKRAM WASEEM</dc:creator>
  <cp:lastModifiedBy>revanth pabbisetty</cp:lastModifiedBy>
  <cp:revision>6</cp:revision>
  <dcterms:created xsi:type="dcterms:W3CDTF">2023-04-26T16:01:23Z</dcterms:created>
  <dcterms:modified xsi:type="dcterms:W3CDTF">2023-05-04T04:38:38Z</dcterms:modified>
</cp:coreProperties>
</file>