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61" r:id="rId4"/>
    <p:sldId id="298" r:id="rId5"/>
    <p:sldId id="299" r:id="rId6"/>
    <p:sldId id="263" r:id="rId7"/>
    <p:sldId id="264" r:id="rId8"/>
    <p:sldId id="295" r:id="rId9"/>
    <p:sldId id="300" r:id="rId10"/>
    <p:sldId id="267" r:id="rId11"/>
    <p:sldId id="272" r:id="rId12"/>
    <p:sldId id="296" r:id="rId13"/>
    <p:sldId id="302" r:id="rId14"/>
    <p:sldId id="297" r:id="rId15"/>
    <p:sldId id="301" r:id="rId16"/>
    <p:sldId id="277" r:id="rId17"/>
    <p:sldId id="278" r:id="rId18"/>
  </p:sldIdLst>
  <p:sldSz cx="9144000" cy="5143500" type="screen16x9"/>
  <p:notesSz cx="6858000" cy="9144000"/>
  <p:embeddedFontLst>
    <p:embeddedFont>
      <p:font typeface="Source Sans Pro"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Oswald" panose="020B0604020202020204" charset="0"/>
      <p:regular r:id="rId28"/>
      <p:bold r:id="rId29"/>
    </p:embeddedFont>
    <p:embeddedFont>
      <p:font typeface="Verdana" panose="020B0604030504040204"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Darker Grotesque"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995850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673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045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610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240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007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52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985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930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38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23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022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87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443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796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586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66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181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2958957"/>
            <a:ext cx="5610300" cy="156426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ULTRAVIOLET LIGHT</a:t>
            </a:r>
            <a:endParaRPr dirty="0"/>
          </a:p>
        </p:txBody>
      </p:sp>
      <p:sp>
        <p:nvSpPr>
          <p:cNvPr id="2" name="TextBox 1"/>
          <p:cNvSpPr txBox="1"/>
          <p:nvPr/>
        </p:nvSpPr>
        <p:spPr>
          <a:xfrm>
            <a:off x="37534" y="4766965"/>
            <a:ext cx="4222679" cy="307777"/>
          </a:xfrm>
          <a:prstGeom prst="rect">
            <a:avLst/>
          </a:prstGeom>
          <a:noFill/>
        </p:spPr>
        <p:txBody>
          <a:bodyPr wrap="square" rtlCol="0">
            <a:spAutoFit/>
          </a:bodyPr>
          <a:lstStyle/>
          <a:p>
            <a:r>
              <a:rPr lang="en-US" dirty="0" smtClean="0">
                <a:solidFill>
                  <a:schemeClr val="bg1"/>
                </a:solidFill>
              </a:rPr>
              <a:t>SUBMITTED TO: PROF VITTORIO SCARANO</a:t>
            </a:r>
            <a:endParaRPr lang="en-US" dirty="0">
              <a:solidFill>
                <a:schemeClr val="bg1"/>
              </a:solidFill>
            </a:endParaRPr>
          </a:p>
        </p:txBody>
      </p:sp>
      <p:sp>
        <p:nvSpPr>
          <p:cNvPr id="4" name="TextBox 3"/>
          <p:cNvSpPr txBox="1"/>
          <p:nvPr/>
        </p:nvSpPr>
        <p:spPr>
          <a:xfrm>
            <a:off x="5141076" y="4766965"/>
            <a:ext cx="4222679" cy="307777"/>
          </a:xfrm>
          <a:prstGeom prst="rect">
            <a:avLst/>
          </a:prstGeom>
          <a:noFill/>
        </p:spPr>
        <p:txBody>
          <a:bodyPr wrap="square" rtlCol="0">
            <a:spAutoFit/>
          </a:bodyPr>
          <a:lstStyle/>
          <a:p>
            <a:r>
              <a:rPr lang="en-US" dirty="0" smtClean="0">
                <a:solidFill>
                  <a:schemeClr val="bg1"/>
                </a:solidFill>
              </a:rPr>
              <a:t>SUBMITTED BY: </a:t>
            </a:r>
            <a:r>
              <a:rPr lang="en-US" smtClean="0">
                <a:solidFill>
                  <a:schemeClr val="bg1"/>
                </a:solidFill>
              </a:rPr>
              <a:t>Muhammad Waseem</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1047750" y="0"/>
            <a:ext cx="6996600" cy="4242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LIBRARIES</a:t>
            </a:r>
            <a:endParaRPr dirty="0"/>
          </a:p>
        </p:txBody>
      </p:sp>
      <p:grpSp>
        <p:nvGrpSpPr>
          <p:cNvPr id="556" name="Google Shape;556;p24"/>
          <p:cNvGrpSpPr/>
          <p:nvPr/>
        </p:nvGrpSpPr>
        <p:grpSpPr>
          <a:xfrm>
            <a:off x="3099624" y="949849"/>
            <a:ext cx="4472430" cy="3170450"/>
            <a:chOff x="2768474" y="949849"/>
            <a:chExt cx="2944752" cy="3170450"/>
          </a:xfrm>
        </p:grpSpPr>
        <p:sp>
          <p:nvSpPr>
            <p:cNvPr id="557" name="Google Shape;557;p24"/>
            <p:cNvSpPr/>
            <p:nvPr/>
          </p:nvSpPr>
          <p:spPr>
            <a:xfrm rot="5400000">
              <a:off x="2768474" y="949849"/>
              <a:ext cx="1706700" cy="1706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rot="5400000" flipH="1">
              <a:off x="3109874" y="2754999"/>
              <a:ext cx="1365300" cy="136530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rot="10800000">
              <a:off x="4573417" y="1713349"/>
              <a:ext cx="943200" cy="943200"/>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Rectangle 1"/>
          <p:cNvSpPr/>
          <p:nvPr/>
        </p:nvSpPr>
        <p:spPr>
          <a:xfrm>
            <a:off x="1089620" y="463694"/>
            <a:ext cx="4340831" cy="1169551"/>
          </a:xfrm>
          <a:prstGeom prst="rect">
            <a:avLst/>
          </a:prstGeom>
        </p:spPr>
        <p:txBody>
          <a:bodyPr wrap="square">
            <a:spAutoFit/>
          </a:bodyPr>
          <a:lstStyle/>
          <a:p>
            <a:pPr lvl="0" algn="just"/>
            <a:r>
              <a:rPr lang="en-US" b="1" dirty="0">
                <a:solidFill>
                  <a:schemeClr val="tx2">
                    <a:lumMod val="10000"/>
                  </a:schemeClr>
                </a:solidFill>
                <a:latin typeface="Segoe UI" panose="020B0502040204020203" pitchFamily="34" charset="0"/>
                <a:cs typeface="Segoe UI" panose="020B0502040204020203" pitchFamily="34" charset="0"/>
              </a:rPr>
              <a:t>ESP8266</a:t>
            </a:r>
          </a:p>
          <a:p>
            <a:pPr lvl="0" algn="just"/>
            <a:r>
              <a:rPr lang="en-US" dirty="0">
                <a:solidFill>
                  <a:schemeClr val="tx2">
                    <a:lumMod val="10000"/>
                  </a:schemeClr>
                </a:solidFill>
                <a:latin typeface="Segoe UI" panose="020B0502040204020203" pitchFamily="34" charset="0"/>
                <a:cs typeface="Segoe UI" panose="020B0502040204020203" pitchFamily="34" charset="0"/>
              </a:rPr>
              <a:t>is the library support for the ESP8266 chip to the Arduino environment. It lets us write sketches, using familiar Arduino functions and libraries, and run them directly on NODEMCU</a:t>
            </a:r>
            <a:endParaRPr lang="en-US" dirty="0">
              <a:solidFill>
                <a:schemeClr val="tx2">
                  <a:lumMod val="10000"/>
                </a:schemeClr>
              </a:solidFill>
              <a:latin typeface="Segoe UI" panose="020B0502040204020203" pitchFamily="34" charset="0"/>
              <a:ea typeface="Muli"/>
              <a:cs typeface="Segoe UI" panose="020B0502040204020203" pitchFamily="34" charset="0"/>
              <a:sym typeface="Muli"/>
            </a:endParaRPr>
          </a:p>
        </p:txBody>
      </p:sp>
      <p:sp>
        <p:nvSpPr>
          <p:cNvPr id="22" name="Rectangle 21"/>
          <p:cNvSpPr/>
          <p:nvPr/>
        </p:nvSpPr>
        <p:spPr>
          <a:xfrm>
            <a:off x="1044862" y="1713349"/>
            <a:ext cx="4340831" cy="1169551"/>
          </a:xfrm>
          <a:prstGeom prst="rect">
            <a:avLst/>
          </a:prstGeom>
        </p:spPr>
        <p:txBody>
          <a:bodyPr wrap="square">
            <a:spAutoFit/>
          </a:bodyPr>
          <a:lstStyle/>
          <a:p>
            <a:pPr lvl="0" algn="just"/>
            <a:r>
              <a:rPr lang="en-US" b="1" dirty="0" err="1">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Pubsubclient</a:t>
            </a:r>
            <a:endParaRPr lang="en-US" b="1"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endParaRPr>
          </a:p>
          <a:p>
            <a:pPr lvl="0" algn="just"/>
            <a:r>
              <a:rPr lang="en-US"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Is a client library for MQTT messaging, MQTT is a lightweight messaging protocol ideal for small devices. This library allows you to send and receive MQTT messages.</a:t>
            </a:r>
          </a:p>
        </p:txBody>
      </p:sp>
      <p:sp>
        <p:nvSpPr>
          <p:cNvPr id="11" name="Rectangle 10"/>
          <p:cNvSpPr/>
          <p:nvPr/>
        </p:nvSpPr>
        <p:spPr>
          <a:xfrm>
            <a:off x="1044861" y="3182116"/>
            <a:ext cx="4340831" cy="738664"/>
          </a:xfrm>
          <a:prstGeom prst="rect">
            <a:avLst/>
          </a:prstGeom>
        </p:spPr>
        <p:txBody>
          <a:bodyPr wrap="square">
            <a:spAutoFit/>
          </a:bodyPr>
          <a:lstStyle/>
          <a:p>
            <a:pPr lvl="0" algn="just"/>
            <a:r>
              <a:rPr lang="en-US" b="1" dirty="0" err="1"/>
              <a:t>Adafruit</a:t>
            </a:r>
            <a:r>
              <a:rPr lang="en-US" b="1" dirty="0"/>
              <a:t> </a:t>
            </a:r>
            <a:r>
              <a:rPr lang="en-US" b="1" dirty="0" smtClean="0"/>
              <a:t>VEML6070</a:t>
            </a:r>
          </a:p>
          <a:p>
            <a:pPr lvl="0" algn="just"/>
            <a:r>
              <a:rPr lang="en-ZA" dirty="0" smtClean="0"/>
              <a:t>A </a:t>
            </a:r>
            <a:r>
              <a:rPr lang="en-ZA" dirty="0"/>
              <a:t>powerful but easy to use </a:t>
            </a:r>
            <a:r>
              <a:rPr lang="en-ZA" dirty="0" smtClean="0"/>
              <a:t>Library for detecting </a:t>
            </a:r>
            <a:r>
              <a:rPr lang="en-ZA" dirty="0" err="1" smtClean="0"/>
              <a:t>UvLightRays</a:t>
            </a:r>
            <a:r>
              <a:rPr lang="en-ZA" dirty="0" smtClean="0"/>
              <a:t> .</a:t>
            </a:r>
            <a:endParaRPr lang="en-US"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a:t>
            </a:r>
            <a:endParaRPr dirty="0"/>
          </a:p>
        </p:txBody>
      </p:sp>
      <p:sp>
        <p:nvSpPr>
          <p:cNvPr id="618" name="Google Shape;618;p29"/>
          <p:cNvSpPr/>
          <p:nvPr/>
        </p:nvSpPr>
        <p:spPr>
          <a:xfrm>
            <a:off x="578575" y="2061638"/>
            <a:ext cx="280800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algn="ctr"/>
            <a:r>
              <a:rPr lang="en-US" dirty="0" smtClean="0">
                <a:latin typeface="Times New Roman" panose="02020603050405020304" pitchFamily="18" charset="0"/>
                <a:cs typeface="Times New Roman" panose="02020603050405020304" pitchFamily="18" charset="0"/>
              </a:rPr>
              <a:t>UBUNTU:</a:t>
            </a:r>
          </a:p>
          <a:p>
            <a:pPr algn="ctr"/>
            <a:r>
              <a:rPr lang="en-US" dirty="0" smtClean="0">
                <a:latin typeface="Times New Roman" panose="02020603050405020304" pitchFamily="18" charset="0"/>
                <a:cs typeface="Times New Roman" panose="02020603050405020304" pitchFamily="18" charset="0"/>
              </a:rPr>
              <a:t>Firstly </a:t>
            </a:r>
            <a:r>
              <a:rPr lang="en-US" dirty="0">
                <a:latin typeface="Times New Roman" panose="02020603050405020304" pitchFamily="18" charset="0"/>
                <a:cs typeface="Times New Roman" panose="02020603050405020304" pitchFamily="18" charset="0"/>
              </a:rPr>
              <a:t>we install UBUNTU 18.04 on a Virtual Machine.</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algn="ctr"/>
            <a:r>
              <a:rPr lang="en-US" dirty="0" smtClean="0">
                <a:latin typeface="Times New Roman" panose="02020603050405020304" pitchFamily="18" charset="0"/>
                <a:cs typeface="Times New Roman" panose="02020603050405020304" pitchFamily="18" charset="0"/>
              </a:rPr>
              <a:t>DOCKER:</a:t>
            </a:r>
          </a:p>
          <a:p>
            <a:pPr algn="ctr"/>
            <a:r>
              <a:rPr lang="en-US" dirty="0" smtClean="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we install Docker and Docker Compose on the Ubuntu.</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31454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algn="ctr"/>
            <a:r>
              <a:rPr lang="en-US" dirty="0" smtClean="0">
                <a:latin typeface="Times New Roman" panose="02020603050405020304" pitchFamily="18" charset="0"/>
                <a:cs typeface="Times New Roman" panose="02020603050405020304" pitchFamily="18" charset="0"/>
              </a:rPr>
              <a:t>NUCLIO:</a:t>
            </a:r>
          </a:p>
          <a:p>
            <a:pPr algn="ctr"/>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Installing </a:t>
            </a:r>
            <a:r>
              <a:rPr lang="en-US" dirty="0" err="1">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then we have to install </a:t>
            </a:r>
            <a:r>
              <a:rPr lang="en-US" dirty="0" err="1">
                <a:latin typeface="Times New Roman" panose="02020603050405020304" pitchFamily="18" charset="0"/>
                <a:cs typeface="Times New Roman" panose="02020603050405020304" pitchFamily="18" charset="0"/>
              </a:rPr>
              <a:t>Nuclio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serverless</a:t>
            </a:r>
            <a:r>
              <a:rPr lang="en-US" dirty="0">
                <a:latin typeface="Times New Roman" panose="02020603050405020304" pitchFamily="18" charset="0"/>
                <a:cs typeface="Times New Roman" panose="02020603050405020304" pitchFamily="18" charset="0"/>
              </a:rPr>
              <a:t> platform by using the </a:t>
            </a:r>
            <a:r>
              <a:rPr lang="en-US" dirty="0" err="1">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command.</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 CONT…</a:t>
            </a:r>
            <a:endParaRPr dirty="0"/>
          </a:p>
        </p:txBody>
      </p:sp>
      <p:sp>
        <p:nvSpPr>
          <p:cNvPr id="618" name="Google Shape;618;p29"/>
          <p:cNvSpPr/>
          <p:nvPr/>
        </p:nvSpPr>
        <p:spPr>
          <a:xfrm>
            <a:off x="421240" y="2061638"/>
            <a:ext cx="2965335"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lvl="0">
              <a:spcAft>
                <a:spcPts val="2100"/>
              </a:spcAft>
            </a:pPr>
            <a:r>
              <a:rPr lang="en-US" dirty="0" smtClean="0">
                <a:latin typeface="Times New Roman" panose="02020603050405020304" pitchFamily="18" charset="0"/>
                <a:cs typeface="Times New Roman" panose="02020603050405020304" pitchFamily="18" charset="0"/>
              </a:rPr>
              <a:t>                                                                RABBIT MQ:                                       Then </a:t>
            </a:r>
            <a:r>
              <a:rPr lang="en-US" dirty="0">
                <a:latin typeface="Times New Roman" panose="02020603050405020304" pitchFamily="18" charset="0"/>
                <a:cs typeface="Times New Roman" panose="02020603050405020304" pitchFamily="18" charset="0"/>
              </a:rPr>
              <a:t>we moved to install </a:t>
            </a:r>
            <a:r>
              <a:rPr lang="en-US" dirty="0" err="1">
                <a:latin typeface="Times New Roman" panose="02020603050405020304" pitchFamily="18" charset="0"/>
                <a:cs typeface="Times New Roman" panose="02020603050405020304" pitchFamily="18" charset="0"/>
              </a:rPr>
              <a:t>RabbitMQ</a:t>
            </a:r>
            <a:r>
              <a:rPr lang="en-US" dirty="0">
                <a:latin typeface="Times New Roman" panose="02020603050405020304" pitchFamily="18" charset="0"/>
                <a:cs typeface="Times New Roman" panose="02020603050405020304" pitchFamily="18" charset="0"/>
              </a:rPr>
              <a:t> by using the given Docker command.</a:t>
            </a:r>
          </a:p>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lvl="0">
              <a:spcAft>
                <a:spcPts val="2100"/>
              </a:spcAft>
            </a:pPr>
            <a:r>
              <a:rPr lang="en-US" dirty="0" smtClean="0">
                <a:latin typeface="Times New Roman" panose="02020603050405020304" pitchFamily="18" charset="0"/>
                <a:cs typeface="Times New Roman" panose="02020603050405020304" pitchFamily="18" charset="0"/>
              </a:rPr>
              <a:t>ARDUINO IDE: Downloading </a:t>
            </a:r>
            <a:r>
              <a:rPr lang="en-US" dirty="0">
                <a:latin typeface="Times New Roman" panose="02020603050405020304" pitchFamily="18" charset="0"/>
                <a:cs typeface="Times New Roman" panose="02020603050405020304" pitchFamily="18" charset="0"/>
              </a:rPr>
              <a:t>the Arduino IDE to upload the code  to NODEMCU.</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31454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lvl="0">
              <a:spcAft>
                <a:spcPts val="2100"/>
              </a:spcAft>
            </a:pPr>
            <a:r>
              <a:rPr lang="en-US" dirty="0" smtClean="0">
                <a:latin typeface="Times New Roman" panose="02020603050405020304" pitchFamily="18" charset="0"/>
                <a:cs typeface="Times New Roman" panose="02020603050405020304" pitchFamily="18" charset="0"/>
              </a:rPr>
              <a:t>LIBRARY INSTALLATION: Installing library </a:t>
            </a:r>
            <a:r>
              <a:rPr lang="en-US" dirty="0">
                <a:latin typeface="Times New Roman" panose="02020603050405020304" pitchFamily="18" charset="0"/>
                <a:cs typeface="Times New Roman" panose="02020603050405020304" pitchFamily="18" charset="0"/>
              </a:rPr>
              <a:t>for connecting the sensor. </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44460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 CONT…</a:t>
            </a:r>
            <a:endParaRPr dirty="0"/>
          </a:p>
        </p:txBody>
      </p:sp>
      <p:sp>
        <p:nvSpPr>
          <p:cNvPr id="618" name="Google Shape;618;p29"/>
          <p:cNvSpPr/>
          <p:nvPr/>
        </p:nvSpPr>
        <p:spPr>
          <a:xfrm>
            <a:off x="421240" y="2061638"/>
            <a:ext cx="2965335"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lvl="0">
              <a:spcAft>
                <a:spcPts val="2100"/>
              </a:spcAft>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IFTTT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Wehave</a:t>
            </a:r>
            <a:r>
              <a:rPr lang="en-US" dirty="0" smtClean="0">
                <a:latin typeface="Times New Roman" panose="02020603050405020304" pitchFamily="18" charset="0"/>
                <a:cs typeface="Times New Roman" panose="02020603050405020304" pitchFamily="18" charset="0"/>
              </a:rPr>
              <a:t> to make applets on IFTTT </a:t>
            </a:r>
            <a:r>
              <a:rPr lang="en-US" dirty="0" err="1" smtClean="0">
                <a:latin typeface="Times New Roman" panose="02020603050405020304" pitchFamily="18" charset="0"/>
                <a:cs typeface="Times New Roman" panose="02020603050405020304" pitchFamily="18" charset="0"/>
              </a:rPr>
              <a:t>webhooks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5048823"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lvl="0">
              <a:spcAft>
                <a:spcPts val="2100"/>
              </a:spcAft>
            </a:pPr>
            <a:r>
              <a:rPr lang="en-US" dirty="0" smtClean="0">
                <a:latin typeface="Times New Roman" panose="02020603050405020304" pitchFamily="18" charset="0"/>
                <a:cs typeface="Times New Roman" panose="02020603050405020304" pitchFamily="18" charset="0"/>
              </a:rPr>
              <a:t>Than we have to make events on </a:t>
            </a:r>
            <a:r>
              <a:rPr lang="en-US" dirty="0" err="1" smtClean="0">
                <a:latin typeface="Times New Roman" panose="02020603050405020304" pitchFamily="18" charset="0"/>
                <a:cs typeface="Times New Roman" panose="02020603050405020304" pitchFamily="18" charset="0"/>
              </a:rPr>
              <a:t>Ifttt</a:t>
            </a:r>
            <a:r>
              <a:rPr lang="en-US" dirty="0" smtClean="0">
                <a:latin typeface="Times New Roman" panose="02020603050405020304" pitchFamily="18" charset="0"/>
                <a:cs typeface="Times New Roman" panose="02020603050405020304" pitchFamily="18" charset="0"/>
              </a:rPr>
              <a:t> applets through </a:t>
            </a:r>
            <a:r>
              <a:rPr lang="en-US" dirty="0" err="1" smtClean="0">
                <a:latin typeface="Times New Roman" panose="02020603050405020304" pitchFamily="18" charset="0"/>
                <a:cs typeface="Times New Roman" panose="02020603050405020304" pitchFamily="18" charset="0"/>
              </a:rPr>
              <a:t>webhooks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556981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 CONT… </a:t>
            </a:r>
            <a:endParaRPr dirty="0"/>
          </a:p>
        </p:txBody>
      </p:sp>
      <p:sp>
        <p:nvSpPr>
          <p:cNvPr id="618" name="Google Shape;618;p29"/>
          <p:cNvSpPr/>
          <p:nvPr/>
        </p:nvSpPr>
        <p:spPr>
          <a:xfrm>
            <a:off x="421240" y="2061638"/>
            <a:ext cx="311307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indent="0">
              <a:buNone/>
            </a:pPr>
            <a:r>
              <a:rPr lang="en-US" dirty="0" smtClean="0">
                <a:latin typeface="Times New Roman" panose="02020603050405020304" pitchFamily="18" charset="0"/>
                <a:cs typeface="Times New Roman" panose="02020603050405020304" pitchFamily="18" charset="0"/>
              </a:rPr>
              <a:t>                                                                Before Uploading the Code we must install MQTT library PUBSUBCLIENT and then we install ESP8266 library for NODEMCU and finally we upload the Code.</a:t>
            </a:r>
          </a:p>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4" y="2061638"/>
            <a:ext cx="3035185"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a:spcAft>
                <a:spcPts val="2100"/>
              </a:spcAft>
            </a:pP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generate the queues on </a:t>
            </a:r>
            <a:r>
              <a:rPr lang="en-US" dirty="0" err="1">
                <a:latin typeface="Times New Roman" panose="02020603050405020304" pitchFamily="18" charset="0"/>
                <a:cs typeface="Times New Roman" panose="02020603050405020304" pitchFamily="18" charset="0"/>
              </a:rPr>
              <a:t>RabbitMQ</a:t>
            </a:r>
            <a:r>
              <a:rPr lang="en-US" dirty="0">
                <a:latin typeface="Times New Roman" panose="02020603050405020304" pitchFamily="18" charset="0"/>
                <a:cs typeface="Times New Roman" panose="02020603050405020304" pitchFamily="18" charset="0"/>
              </a:rPr>
              <a:t> first we deploy the given function on </a:t>
            </a:r>
            <a:r>
              <a:rPr lang="en-US" dirty="0" err="1">
                <a:latin typeface="Times New Roman" panose="02020603050405020304" pitchFamily="18" charset="0"/>
                <a:cs typeface="Times New Roman" panose="02020603050405020304" pitchFamily="18" charset="0"/>
              </a:rPr>
              <a:t>Nuclio</a:t>
            </a:r>
            <a:r>
              <a:rPr lang="en-US" dirty="0">
                <a:latin typeface="Times New Roman" panose="02020603050405020304" pitchFamily="18" charset="0"/>
                <a:cs typeface="Times New Roman" panose="02020603050405020304" pitchFamily="18" charset="0"/>
              </a:rPr>
              <a:t> by setting IP and triggers.</a:t>
            </a:r>
          </a:p>
          <a:p>
            <a:pPr lvl="0">
              <a:spcAft>
                <a:spcPts val="2100"/>
              </a:spcAft>
            </a:pP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31454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lvl="0">
              <a:spcAft>
                <a:spcPts val="2100"/>
              </a:spcAft>
            </a:pPr>
            <a:r>
              <a:rPr lang="en-US" dirty="0">
                <a:latin typeface="Times New Roman" panose="02020603050405020304" pitchFamily="18" charset="0"/>
                <a:cs typeface="Times New Roman" panose="02020603050405020304" pitchFamily="18" charset="0"/>
              </a:rPr>
              <a:t>The deployed function on </a:t>
            </a:r>
            <a:r>
              <a:rPr lang="en-US" dirty="0" err="1">
                <a:latin typeface="Times New Roman" panose="02020603050405020304" pitchFamily="18" charset="0"/>
                <a:cs typeface="Times New Roman" panose="02020603050405020304" pitchFamily="18" charset="0"/>
              </a:rPr>
              <a:t>Nuclio</a:t>
            </a:r>
            <a:r>
              <a:rPr lang="en-US" dirty="0">
                <a:latin typeface="Times New Roman" panose="02020603050405020304" pitchFamily="18" charset="0"/>
                <a:cs typeface="Times New Roman" panose="02020603050405020304" pitchFamily="18" charset="0"/>
              </a:rPr>
              <a:t> will generate queues on </a:t>
            </a:r>
            <a:r>
              <a:rPr lang="en-US" dirty="0" err="1">
                <a:latin typeface="Times New Roman" panose="02020603050405020304" pitchFamily="18" charset="0"/>
                <a:cs typeface="Times New Roman" panose="02020603050405020304" pitchFamily="18" charset="0"/>
              </a:rPr>
              <a:t>RabbitMQ</a:t>
            </a:r>
            <a:r>
              <a:rPr lang="en-US" dirty="0">
                <a:latin typeface="Times New Roman" panose="02020603050405020304" pitchFamily="18" charset="0"/>
                <a:cs typeface="Times New Roman" panose="02020603050405020304" pitchFamily="18" charset="0"/>
              </a:rPr>
              <a:t> of the data sensed from the sensor.</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984411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 CONT… </a:t>
            </a:r>
            <a:endParaRPr dirty="0"/>
          </a:p>
        </p:txBody>
      </p:sp>
      <p:sp>
        <p:nvSpPr>
          <p:cNvPr id="619" name="Google Shape;619;p29"/>
          <p:cNvSpPr/>
          <p:nvPr/>
        </p:nvSpPr>
        <p:spPr>
          <a:xfrm>
            <a:off x="989778" y="2061638"/>
            <a:ext cx="3035185"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a:spcAft>
                <a:spcPts val="2100"/>
              </a:spcAft>
            </a:pPr>
            <a:endParaRPr lang="en-ZA" sz="1200" dirty="0" smtClean="0"/>
          </a:p>
          <a:p>
            <a:pPr>
              <a:spcAft>
                <a:spcPts val="2100"/>
              </a:spcAft>
            </a:pPr>
            <a:endParaRPr lang="en-ZA" sz="1200" dirty="0" smtClean="0"/>
          </a:p>
          <a:p>
            <a:pPr>
              <a:spcAft>
                <a:spcPts val="2100"/>
              </a:spcAft>
            </a:pPr>
            <a:r>
              <a:rPr lang="en-ZA" sz="1200" b="1" dirty="0" err="1" smtClean="0"/>
              <a:t>MQTIZER</a:t>
            </a:r>
            <a:r>
              <a:rPr lang="en-ZA" sz="1200" dirty="0" err="1" smtClean="0"/>
              <a:t>To</a:t>
            </a:r>
            <a:r>
              <a:rPr lang="en-ZA" sz="1200" dirty="0" smtClean="0"/>
              <a:t> </a:t>
            </a:r>
            <a:r>
              <a:rPr lang="en-ZA" sz="1200" dirty="0"/>
              <a:t>display  the data on </a:t>
            </a:r>
            <a:r>
              <a:rPr lang="en-ZA" sz="1200" dirty="0" err="1" smtClean="0"/>
              <a:t>SmartPhone</a:t>
            </a:r>
            <a:r>
              <a:rPr lang="en-ZA" sz="1200" dirty="0" smtClean="0"/>
              <a:t> </a:t>
            </a:r>
            <a:r>
              <a:rPr lang="en-ZA" sz="1200" dirty="0"/>
              <a:t>we will set the </a:t>
            </a:r>
            <a:r>
              <a:rPr lang="en-ZA" sz="1200" dirty="0" err="1"/>
              <a:t>RabbitMQ</a:t>
            </a:r>
            <a:r>
              <a:rPr lang="en-ZA" sz="1200" dirty="0"/>
              <a:t> IP on the app and then it will </a:t>
            </a:r>
            <a:r>
              <a:rPr lang="en-ZA" sz="1200" dirty="0" smtClean="0"/>
              <a:t>generate messages on phone</a:t>
            </a:r>
            <a:endParaRPr lang="en-ZA" sz="1200" dirty="0"/>
          </a:p>
          <a:p>
            <a:pPr lvl="0">
              <a:spcAft>
                <a:spcPts val="2100"/>
              </a:spcAft>
            </a:pPr>
            <a:endParaRPr sz="1200"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4733441" y="2061638"/>
            <a:ext cx="31454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lvl="0" algn="ctr"/>
            <a:r>
              <a:rPr lang="en" sz="1200" b="1" dirty="0" smtClean="0"/>
              <a:t>MQTLENS </a:t>
            </a:r>
            <a:r>
              <a:rPr lang="en" sz="1200" dirty="0" smtClean="0"/>
              <a:t>For </a:t>
            </a:r>
            <a:r>
              <a:rPr lang="en" sz="1200" dirty="0"/>
              <a:t>the MQTT web app we will set the hostname which is our IP and then will generate the </a:t>
            </a:r>
            <a:r>
              <a:rPr lang="en" sz="1200" dirty="0" smtClean="0"/>
              <a:t> messages on </a:t>
            </a:r>
            <a:r>
              <a:rPr lang="en" sz="1200" dirty="0"/>
              <a:t>the Web App as well</a:t>
            </a:r>
            <a:endParaRPr sz="1200"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295827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734424" y="2160947"/>
            <a:ext cx="3575400" cy="2501400"/>
          </a:xfrm>
          <a:prstGeom prst="rect">
            <a:avLst/>
          </a:prstGeom>
        </p:spPr>
        <p:txBody>
          <a:bodyPr spcFirstLastPara="1" wrap="square" lIns="91425" tIns="91425" rIns="91425" bIns="91425" anchor="b" anchorCtr="0">
            <a:noAutofit/>
          </a:bodyPr>
          <a:lstStyle/>
          <a:p>
            <a:pPr marL="0" lvl="0" indent="0">
              <a:buNone/>
            </a:pPr>
            <a:r>
              <a:rPr lang="en-US" sz="1400" dirty="0" smtClean="0">
                <a:solidFill>
                  <a:schemeClr val="bg1"/>
                </a:solidFill>
                <a:latin typeface="Segoe UI" panose="020B0502040204020203" pitchFamily="34" charset="0"/>
                <a:cs typeface="Segoe UI" panose="020B0502040204020203" pitchFamily="34" charset="0"/>
              </a:rPr>
              <a:t>APPLICATION:</a:t>
            </a:r>
          </a:p>
          <a:p>
            <a:pPr marL="0" lvl="0" indent="0">
              <a:buNone/>
            </a:pPr>
            <a:r>
              <a:rPr lang="en-US" sz="1400" dirty="0" smtClean="0">
                <a:solidFill>
                  <a:schemeClr val="bg1"/>
                </a:solidFill>
                <a:latin typeface="Segoe UI" panose="020B0502040204020203" pitchFamily="34" charset="0"/>
                <a:cs typeface="Segoe UI" panose="020B0502040204020203" pitchFamily="34" charset="0"/>
              </a:rPr>
              <a:t>UV Light rays can be used in every perspective of life ,Some examples are :</a:t>
            </a:r>
          </a:p>
          <a:p>
            <a:pPr marL="285750" lvl="0" indent="-285750">
              <a:buFontTx/>
              <a:buChar char="-"/>
            </a:pPr>
            <a:r>
              <a:rPr lang="en-US" sz="1400" dirty="0" smtClean="0">
                <a:solidFill>
                  <a:schemeClr val="bg1"/>
                </a:solidFill>
                <a:latin typeface="Segoe UI" panose="020B0502040204020203" pitchFamily="34" charset="0"/>
                <a:cs typeface="Segoe UI" panose="020B0502040204020203" pitchFamily="34" charset="0"/>
              </a:rPr>
              <a:t>Automotive</a:t>
            </a:r>
            <a:r>
              <a:rPr lang="en-US" sz="1200" dirty="0">
                <a:solidFill>
                  <a:schemeClr val="bg1"/>
                </a:solidFill>
                <a:latin typeface="Segoe UI" panose="020B0502040204020203" pitchFamily="34" charset="0"/>
                <a:cs typeface="Segoe UI" panose="020B0502040204020203" pitchFamily="34" charset="0"/>
              </a:rPr>
              <a:t> </a:t>
            </a:r>
            <a:r>
              <a:rPr lang="en-US" sz="1200" dirty="0" smtClean="0">
                <a:solidFill>
                  <a:schemeClr val="bg1"/>
                </a:solidFill>
                <a:latin typeface="Segoe UI" panose="020B0502040204020203" pitchFamily="34" charset="0"/>
                <a:cs typeface="Segoe UI" panose="020B0502040204020203" pitchFamily="34" charset="0"/>
              </a:rPr>
              <a:t>(Wheels , Interior Coating)</a:t>
            </a:r>
          </a:p>
          <a:p>
            <a:pPr marL="285750" lvl="0" indent="-285750">
              <a:buFontTx/>
              <a:buChar char="-"/>
            </a:pPr>
            <a:r>
              <a:rPr lang="en-US" sz="1400" dirty="0" smtClean="0">
                <a:solidFill>
                  <a:schemeClr val="bg1"/>
                </a:solidFill>
                <a:latin typeface="Segoe UI" panose="020B0502040204020203" pitchFamily="34" charset="0"/>
                <a:cs typeface="Segoe UI" panose="020B0502040204020203" pitchFamily="34" charset="0"/>
              </a:rPr>
              <a:t>Medical Products (UV coating in </a:t>
            </a:r>
            <a:r>
              <a:rPr lang="en-US" sz="1400" dirty="0" err="1" smtClean="0">
                <a:solidFill>
                  <a:schemeClr val="bg1"/>
                </a:solidFill>
                <a:latin typeface="Segoe UI" panose="020B0502040204020203" pitchFamily="34" charset="0"/>
                <a:cs typeface="Segoe UI" panose="020B0502040204020203" pitchFamily="34" charset="0"/>
              </a:rPr>
              <a:t>medi</a:t>
            </a:r>
            <a:r>
              <a:rPr lang="en-US" sz="1400" dirty="0" smtClean="0">
                <a:solidFill>
                  <a:schemeClr val="bg1"/>
                </a:solidFill>
                <a:latin typeface="Segoe UI" panose="020B0502040204020203" pitchFamily="34" charset="0"/>
                <a:cs typeface="Segoe UI" panose="020B0502040204020203" pitchFamily="34" charset="0"/>
              </a:rPr>
              <a:t> al applications).</a:t>
            </a:r>
          </a:p>
          <a:p>
            <a:pPr marL="285750" lvl="0" indent="-285750">
              <a:buFontTx/>
              <a:buChar char="-"/>
            </a:pPr>
            <a:r>
              <a:rPr lang="en-US" sz="1400" dirty="0" smtClean="0">
                <a:solidFill>
                  <a:schemeClr val="bg1"/>
                </a:solidFill>
                <a:latin typeface="Segoe UI" panose="020B0502040204020203" pitchFamily="34" charset="0"/>
                <a:cs typeface="Segoe UI" panose="020B0502040204020203" pitchFamily="34" charset="0"/>
              </a:rPr>
              <a:t>Label Printing and Printing </a:t>
            </a:r>
            <a:r>
              <a:rPr lang="en-US" sz="1400" smtClean="0">
                <a:solidFill>
                  <a:schemeClr val="bg1"/>
                </a:solidFill>
                <a:latin typeface="Segoe UI" panose="020B0502040204020203" pitchFamily="34" charset="0"/>
                <a:cs typeface="Segoe UI" panose="020B0502040204020203" pitchFamily="34" charset="0"/>
              </a:rPr>
              <a:t>on packaging.</a:t>
            </a:r>
            <a:endParaRPr lang="en-US" sz="1400" dirty="0" smtClean="0">
              <a:solidFill>
                <a:schemeClr val="bg1"/>
              </a:solidFill>
              <a:latin typeface="Segoe UI" panose="020B0502040204020203" pitchFamily="34" charset="0"/>
              <a:cs typeface="Segoe UI" panose="020B0502040204020203" pitchFamily="34" charset="0"/>
            </a:endParaRP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709" name="Google Shape;709;p34"/>
          <p:cNvGrpSpPr/>
          <p:nvPr/>
        </p:nvGrpSpPr>
        <p:grpSpPr>
          <a:xfrm>
            <a:off x="3938374" y="1849779"/>
            <a:ext cx="4542205" cy="2661224"/>
            <a:chOff x="1177450" y="241631"/>
            <a:chExt cx="6173152" cy="3616776"/>
          </a:xfrm>
        </p:grpSpPr>
        <p:sp>
          <p:nvSpPr>
            <p:cNvPr id="710" name="Google Shape;71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PROBLEM AREA</a:t>
            </a:r>
            <a:endParaRPr dirty="0"/>
          </a:p>
        </p:txBody>
      </p:sp>
      <p:sp>
        <p:nvSpPr>
          <p:cNvPr id="470" name="Google Shape;470;p14"/>
          <p:cNvSpPr txBox="1"/>
          <p:nvPr/>
        </p:nvSpPr>
        <p:spPr>
          <a:xfrm>
            <a:off x="1516101" y="1332823"/>
            <a:ext cx="6770884" cy="1733554"/>
          </a:xfrm>
          <a:prstGeom prst="rect">
            <a:avLst/>
          </a:prstGeom>
          <a:noFill/>
          <a:ln>
            <a:noFill/>
          </a:ln>
        </p:spPr>
        <p:txBody>
          <a:bodyPr spcFirstLastPara="1" wrap="square" lIns="91425" tIns="91425" rIns="91425" bIns="91425" anchor="t" anchorCtr="0">
            <a:noAutofit/>
          </a:bodyPr>
          <a:lstStyle/>
          <a:p>
            <a:pPr lvl="0">
              <a:spcBef>
                <a:spcPts val="600"/>
              </a:spcBef>
            </a:pPr>
            <a:r>
              <a:rPr lang="en-US" dirty="0"/>
              <a:t>UV rays, either from the sun or from artificial sources like tanning beds, can cause sunburn. Exposure to UV rays can cause premature aging of the skin and signs of sun damage such as wrinkles, leathery skin, </a:t>
            </a:r>
            <a:r>
              <a:rPr lang="en-US" b="1" dirty="0"/>
              <a:t>liver </a:t>
            </a:r>
            <a:r>
              <a:rPr lang="en-US" b="1" dirty="0" smtClean="0"/>
              <a:t>spots</a:t>
            </a:r>
            <a:r>
              <a:rPr lang="en-US" dirty="0" smtClean="0"/>
              <a:t>. </a:t>
            </a:r>
            <a:r>
              <a:rPr lang="en-US" dirty="0"/>
              <a:t>UV rays can also cause eye problems.</a:t>
            </a:r>
            <a:r>
              <a:rPr lang="en-US" dirty="0" smtClean="0">
                <a:latin typeface="Segoe UI" panose="020B0502040204020203" pitchFamily="34" charset="0"/>
                <a:cs typeface="Segoe UI" panose="020B0502040204020203" pitchFamily="34" charset="0"/>
              </a:rPr>
              <a:t>.</a:t>
            </a:r>
            <a:endParaRPr dirty="0">
              <a:solidFill>
                <a:srgbClr val="28324A"/>
              </a:solidFill>
              <a:latin typeface="Segoe UI" panose="020B0502040204020203" pitchFamily="34" charset="0"/>
              <a:ea typeface="Source Sans Pro"/>
              <a:cs typeface="Segoe UI" panose="020B0502040204020203" pitchFamily="34" charset="0"/>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PURPOSE</a:t>
            </a:r>
            <a:endParaRPr dirty="0">
              <a:solidFill>
                <a:schemeClr val="accent2"/>
              </a:solidFill>
            </a:endParaRP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r>
              <a:rPr lang="en-US" sz="1600" dirty="0">
                <a:latin typeface="Segoe UI" panose="020B0502040204020203" pitchFamily="34" charset="0"/>
                <a:cs typeface="Segoe UI" panose="020B0502040204020203" pitchFamily="34" charset="0"/>
              </a:rPr>
              <a:t>T</a:t>
            </a:r>
            <a:r>
              <a:rPr lang="en-US" sz="1600" dirty="0" smtClean="0">
                <a:latin typeface="Segoe UI" panose="020B0502040204020203" pitchFamily="34" charset="0"/>
                <a:cs typeface="Segoe UI" panose="020B0502040204020203" pitchFamily="34" charset="0"/>
              </a:rPr>
              <a:t>he </a:t>
            </a:r>
            <a:r>
              <a:rPr lang="en-US" sz="1600" dirty="0">
                <a:latin typeface="Segoe UI" panose="020B0502040204020203" pitchFamily="34" charset="0"/>
                <a:cs typeface="Segoe UI" panose="020B0502040204020203" pitchFamily="34" charset="0"/>
              </a:rPr>
              <a:t>purpose of this project is to detect and </a:t>
            </a:r>
            <a:r>
              <a:rPr lang="en-US" sz="1600" dirty="0" smtClean="0">
                <a:latin typeface="Segoe UI" panose="020B0502040204020203" pitchFamily="34" charset="0"/>
                <a:cs typeface="Segoe UI" panose="020B0502040204020203" pitchFamily="34" charset="0"/>
              </a:rPr>
              <a:t>monitor </a:t>
            </a:r>
            <a:r>
              <a:rPr lang="en-US" sz="1600" dirty="0" err="1" smtClean="0">
                <a:latin typeface="Segoe UI" panose="020B0502040204020203" pitchFamily="34" charset="0"/>
                <a:cs typeface="Segoe UI" panose="020B0502040204020203" pitchFamily="34" charset="0"/>
              </a:rPr>
              <a:t>Uv</a:t>
            </a:r>
            <a:r>
              <a:rPr lang="en-US" sz="1600" dirty="0" smtClean="0">
                <a:latin typeface="Segoe UI" panose="020B0502040204020203" pitchFamily="34" charset="0"/>
                <a:cs typeface="Segoe UI" panose="020B0502040204020203" pitchFamily="34" charset="0"/>
              </a:rPr>
              <a:t> Light rays and monitor </a:t>
            </a:r>
            <a:r>
              <a:rPr lang="en-US" sz="1600" dirty="0">
                <a:latin typeface="Segoe UI" panose="020B0502040204020203" pitchFamily="34" charset="0"/>
                <a:cs typeface="Segoe UI" panose="020B0502040204020203" pitchFamily="34" charset="0"/>
              </a:rPr>
              <a:t>those values on an independent platform.</a:t>
            </a:r>
            <a:r>
              <a:rPr lang="en-US" sz="1600" dirty="0">
                <a:latin typeface="Segoe UI" panose="020B0502040204020203" pitchFamily="34" charset="0"/>
                <a:ea typeface="Darker Grotesque"/>
                <a:cs typeface="Segoe UI" panose="020B0502040204020203" pitchFamily="34" charset="0"/>
                <a:sym typeface="Darker Grotesque"/>
              </a:rPr>
              <a:t> By using </a:t>
            </a:r>
            <a:r>
              <a:rPr lang="en-US" sz="1600" dirty="0" smtClean="0">
                <a:latin typeface="Segoe UI" panose="020B0502040204020203" pitchFamily="34" charset="0"/>
                <a:ea typeface="Darker Grotesque"/>
                <a:cs typeface="Segoe UI" panose="020B0502040204020203" pitchFamily="34" charset="0"/>
                <a:sym typeface="Darker Grotesque"/>
              </a:rPr>
              <a:t>VEML6070 </a:t>
            </a:r>
            <a:r>
              <a:rPr lang="en-US" sz="1600" dirty="0">
                <a:latin typeface="Segoe UI" panose="020B0502040204020203" pitchFamily="34" charset="0"/>
                <a:ea typeface="Darker Grotesque"/>
                <a:cs typeface="Segoe UI" panose="020B0502040204020203" pitchFamily="34" charset="0"/>
                <a:sym typeface="Darker Grotesque"/>
              </a:rPr>
              <a:t>sensor we can get notified timely which can </a:t>
            </a:r>
            <a:r>
              <a:rPr lang="en-US" sz="1600" dirty="0" smtClean="0">
                <a:latin typeface="Segoe UI" panose="020B0502040204020203" pitchFamily="34" charset="0"/>
                <a:ea typeface="Darker Grotesque"/>
                <a:cs typeface="Segoe UI" panose="020B0502040204020203" pitchFamily="34" charset="0"/>
                <a:sym typeface="Darker Grotesque"/>
              </a:rPr>
              <a:t>save our skin from getting harm from </a:t>
            </a:r>
            <a:r>
              <a:rPr lang="en-US" sz="1600" dirty="0" err="1" smtClean="0">
                <a:latin typeface="Segoe UI" panose="020B0502040204020203" pitchFamily="34" charset="0"/>
                <a:ea typeface="Darker Grotesque"/>
                <a:cs typeface="Segoe UI" panose="020B0502040204020203" pitchFamily="34" charset="0"/>
                <a:sym typeface="Darker Grotesque"/>
              </a:rPr>
              <a:t>uv</a:t>
            </a:r>
            <a:r>
              <a:rPr lang="en-US" sz="1600" dirty="0" smtClean="0">
                <a:latin typeface="Segoe UI" panose="020B0502040204020203" pitchFamily="34" charset="0"/>
                <a:ea typeface="Darker Grotesque"/>
                <a:cs typeface="Segoe UI" panose="020B0502040204020203" pitchFamily="34" charset="0"/>
                <a:sym typeface="Darker Grotesque"/>
              </a:rPr>
              <a:t> Light rays.</a:t>
            </a:r>
            <a:endParaRPr lang="en-US" sz="1600" dirty="0">
              <a:latin typeface="Segoe UI" panose="020B0502040204020203" pitchFamily="34" charset="0"/>
              <a:cs typeface="Segoe UI" panose="020B0502040204020203" pitchFamily="34" charset="0"/>
            </a:endParaRPr>
          </a:p>
          <a:p>
            <a:pPr marL="457200" lvl="0" indent="-355600" algn="l" rtl="0">
              <a:spcBef>
                <a:spcPts val="600"/>
              </a:spcBef>
              <a:spcAft>
                <a:spcPts val="0"/>
              </a:spcAft>
              <a:buSzPts val="2000"/>
              <a:buChar char="◉"/>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15" y="883081"/>
            <a:ext cx="8051180" cy="3371496"/>
          </a:xfrm>
          <a:prstGeom prst="rect">
            <a:avLst/>
          </a:prstGeom>
        </p:spPr>
      </p:pic>
      <p:sp>
        <p:nvSpPr>
          <p:cNvPr id="5" name="Rectangle 4"/>
          <p:cNvSpPr/>
          <p:nvPr/>
        </p:nvSpPr>
        <p:spPr>
          <a:xfrm>
            <a:off x="133815" y="99812"/>
            <a:ext cx="7088459" cy="523220"/>
          </a:xfrm>
          <a:prstGeom prst="rect">
            <a:avLst/>
          </a:prstGeom>
        </p:spPr>
        <p:txBody>
          <a:bodyPr wrap="square">
            <a:spAutoFit/>
          </a:bodyPr>
          <a:lstStyle/>
          <a:p>
            <a:r>
              <a:rPr lang="en-ZA" dirty="0">
                <a:solidFill>
                  <a:srgbClr val="222222"/>
                </a:solidFill>
                <a:latin typeface="Verdana" panose="020B0604030504040204" pitchFamily="34" charset="0"/>
              </a:rPr>
              <a:t>This is the key </a:t>
            </a:r>
            <a:r>
              <a:rPr lang="en-ZA" dirty="0" smtClean="0">
                <a:solidFill>
                  <a:srgbClr val="222222"/>
                </a:solidFill>
                <a:latin typeface="Verdana" panose="020B0604030504040204" pitchFamily="34" charset="0"/>
              </a:rPr>
              <a:t>chart and </a:t>
            </a:r>
            <a:r>
              <a:rPr lang="en-ZA" dirty="0">
                <a:solidFill>
                  <a:srgbClr val="222222"/>
                </a:solidFill>
                <a:latin typeface="Verdana" panose="020B0604030504040204" pitchFamily="34" charset="0"/>
              </a:rPr>
              <a:t>one of the reasons that a UV index meter is so important</a:t>
            </a:r>
            <a:endParaRPr lang="en-US" dirty="0"/>
          </a:p>
        </p:txBody>
      </p:sp>
    </p:spTree>
    <p:extLst>
      <p:ext uri="{BB962C8B-B14F-4D97-AF65-F5344CB8AC3E}">
        <p14:creationId xmlns:p14="http://schemas.microsoft.com/office/powerpoint/2010/main" val="141991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934919" cy="44341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2829" y="378825"/>
            <a:ext cx="4103278" cy="3472061"/>
          </a:xfrm>
          <a:prstGeom prst="rect">
            <a:avLst/>
          </a:prstGeom>
        </p:spPr>
      </p:pic>
    </p:spTree>
    <p:extLst>
      <p:ext uri="{BB962C8B-B14F-4D97-AF65-F5344CB8AC3E}">
        <p14:creationId xmlns:p14="http://schemas.microsoft.com/office/powerpoint/2010/main" val="183541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smtClean="0"/>
              <a:t>VEML6070:</a:t>
            </a:r>
          </a:p>
          <a:p>
            <a:pPr marL="0" lvl="0" indent="0">
              <a:buNone/>
            </a:pPr>
            <a:r>
              <a:rPr lang="en-US" sz="1400" dirty="0">
                <a:latin typeface="Segoe UI" panose="020B0502040204020203" pitchFamily="34" charset="0"/>
                <a:cs typeface="Segoe UI" panose="020B0502040204020203" pitchFamily="34" charset="0"/>
              </a:rPr>
              <a:t>This precision sensor </a:t>
            </a:r>
            <a:r>
              <a:rPr lang="en-US" sz="1400" dirty="0" smtClean="0">
                <a:latin typeface="Segoe UI" panose="020B0502040204020203" pitchFamily="34" charset="0"/>
                <a:cs typeface="Segoe UI" panose="020B0502040204020203" pitchFamily="34" charset="0"/>
              </a:rPr>
              <a:t>is </a:t>
            </a:r>
            <a:r>
              <a:rPr lang="en-US" sz="1400" dirty="0">
                <a:latin typeface="Segoe UI" panose="020B0502040204020203" pitchFamily="34" charset="0"/>
                <a:cs typeface="Segoe UI" panose="020B0502040204020203" pitchFamily="34" charset="0"/>
              </a:rPr>
              <a:t>the best low-cost sensing solution for </a:t>
            </a:r>
            <a:r>
              <a:rPr lang="en-US" sz="1400" dirty="0" smtClean="0">
                <a:latin typeface="Segoe UI" panose="020B0502040204020203" pitchFamily="34" charset="0"/>
                <a:cs typeface="Segoe UI" panose="020B0502040204020203" pitchFamily="34" charset="0"/>
              </a:rPr>
              <a:t>measuring </a:t>
            </a:r>
            <a:r>
              <a:rPr lang="en-US" sz="1400" dirty="0" err="1" smtClean="0">
                <a:latin typeface="Segoe UI" panose="020B0502040204020203" pitchFamily="34" charset="0"/>
                <a:cs typeface="Segoe UI" panose="020B0502040204020203" pitchFamily="34" charset="0"/>
              </a:rPr>
              <a:t>UVLight</a:t>
            </a:r>
            <a:r>
              <a:rPr lang="en-US" sz="1400" dirty="0" smtClean="0">
                <a:latin typeface="Segoe UI" panose="020B0502040204020203" pitchFamily="34" charset="0"/>
                <a:cs typeface="Segoe UI" panose="020B0502040204020203" pitchFamily="34" charset="0"/>
              </a:rPr>
              <a:t> Rays.!</a:t>
            </a:r>
            <a:endParaRPr sz="1400" dirty="0">
              <a:latin typeface="Segoe UI" panose="020B0502040204020203" pitchFamily="34" charset="0"/>
              <a:cs typeface="Segoe UI" panose="020B0502040204020203" pitchFamily="34" charset="0"/>
            </a:endParaRPr>
          </a:p>
        </p:txBody>
      </p:sp>
      <p:sp>
        <p:nvSpPr>
          <p:cNvPr id="524" name="Google Shape;524;p20"/>
          <p:cNvSpPr txBox="1">
            <a:spLocks noGrp="1"/>
          </p:cNvSpPr>
          <p:nvPr>
            <p:ph type="title"/>
          </p:nvPr>
        </p:nvSpPr>
        <p:spPr>
          <a:xfrm>
            <a:off x="1047750" y="634125"/>
            <a:ext cx="7709674"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SERVICES AND TOOLS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843" y="1457093"/>
            <a:ext cx="3115433" cy="22515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1675"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SERVICES &amp; TOOLS CONT…</a:t>
            </a:r>
            <a:endParaRPr dirty="0"/>
          </a:p>
        </p:txBody>
      </p:sp>
      <p:sp>
        <p:nvSpPr>
          <p:cNvPr id="532" name="Google Shape;532;p21"/>
          <p:cNvSpPr txBox="1">
            <a:spLocks noGrp="1"/>
          </p:cNvSpPr>
          <p:nvPr>
            <p:ph type="body" idx="1"/>
          </p:nvPr>
        </p:nvSpPr>
        <p:spPr>
          <a:xfrm>
            <a:off x="705900" y="918411"/>
            <a:ext cx="2471700" cy="2163836"/>
          </a:xfrm>
          <a:prstGeom prst="rect">
            <a:avLst/>
          </a:prstGeom>
        </p:spPr>
        <p:txBody>
          <a:bodyPr spcFirstLastPara="1" wrap="square" lIns="91425" tIns="91425" rIns="91425" bIns="91425" anchor="t" anchorCtr="0">
            <a:noAutofit/>
          </a:bodyPr>
          <a:lstStyle/>
          <a:p>
            <a:pPr marL="0" lvl="0" indent="0">
              <a:buNone/>
            </a:pPr>
            <a:r>
              <a:rPr lang="en-US" sz="1400" b="1" dirty="0" err="1">
                <a:latin typeface="Segoe UI" panose="020B0502040204020203" pitchFamily="34" charset="0"/>
                <a:cs typeface="Segoe UI" panose="020B0502040204020203" pitchFamily="34" charset="0"/>
              </a:rPr>
              <a:t>NodeMcu</a:t>
            </a:r>
            <a:endParaRPr lang="en-US" sz="1400" b="1" dirty="0">
              <a:latin typeface="Segoe UI" panose="020B0502040204020203" pitchFamily="34" charset="0"/>
              <a:cs typeface="Segoe UI" panose="020B0502040204020203" pitchFamily="34" charset="0"/>
            </a:endParaRPr>
          </a:p>
          <a:p>
            <a:pPr marL="0" lvl="0" indent="0">
              <a:buNone/>
            </a:pPr>
            <a:r>
              <a:rPr lang="en-US" sz="1200" dirty="0">
                <a:latin typeface="Segoe UI" panose="020B0502040204020203" pitchFamily="34" charset="0"/>
                <a:cs typeface="Segoe UI" panose="020B0502040204020203" pitchFamily="34" charset="0"/>
              </a:rPr>
              <a:t>is a low-cost open source IoT device that includes firmware, which runs on the ESP8266 Wi-Fi microchip, and hardware based on the ESP-12 module. </a:t>
            </a:r>
            <a:r>
              <a:rPr lang="en-US" sz="1200" dirty="0" err="1">
                <a:latin typeface="Segoe UI" panose="020B0502040204020203" pitchFamily="34" charset="0"/>
                <a:cs typeface="Segoe UI" panose="020B0502040204020203" pitchFamily="34" charset="0"/>
              </a:rPr>
              <a:t>NodeMCU</a:t>
            </a:r>
            <a:r>
              <a:rPr lang="en-US" sz="1200" dirty="0">
                <a:latin typeface="Segoe UI" panose="020B0502040204020203" pitchFamily="34" charset="0"/>
                <a:cs typeface="Segoe UI" panose="020B0502040204020203" pitchFamily="34" charset="0"/>
              </a:rPr>
              <a:t> has 128 KB RAM and 4MB of Flash memory to store data and programs</a:t>
            </a:r>
            <a:r>
              <a:rPr lang="en-US" sz="1200" dirty="0" smtClean="0">
                <a:latin typeface="Segoe UI" panose="020B0502040204020203" pitchFamily="34" charset="0"/>
                <a:cs typeface="Segoe UI" panose="020B0502040204020203" pitchFamily="34" charset="0"/>
              </a:rPr>
              <a:t>. This </a:t>
            </a:r>
            <a:r>
              <a:rPr lang="en-US" sz="1200" dirty="0">
                <a:latin typeface="Segoe UI" panose="020B0502040204020203" pitchFamily="34" charset="0"/>
                <a:cs typeface="Segoe UI" panose="020B0502040204020203" pitchFamily="34" charset="0"/>
              </a:rPr>
              <a:t>device consists of 13 GPIO pins</a:t>
            </a:r>
            <a:r>
              <a:rPr lang="en-US" sz="1200" dirty="0">
                <a:latin typeface="Times New Roman" panose="02020603050405020304" pitchFamily="18" charset="0"/>
                <a:cs typeface="Times New Roman" panose="02020603050405020304" pitchFamily="18" charset="0"/>
              </a:rPr>
              <a:t>.</a:t>
            </a:r>
          </a:p>
          <a:p>
            <a:pPr marL="0" lvl="0" indent="0" algn="l" rtl="0">
              <a:spcBef>
                <a:spcPts val="600"/>
              </a:spcBef>
              <a:spcAft>
                <a:spcPts val="0"/>
              </a:spcAft>
              <a:buNone/>
            </a:pPr>
            <a:endParaRPr dirty="0"/>
          </a:p>
        </p:txBody>
      </p:sp>
      <p:sp>
        <p:nvSpPr>
          <p:cNvPr id="533" name="Google Shape;533;p21"/>
          <p:cNvSpPr txBox="1">
            <a:spLocks noGrp="1"/>
          </p:cNvSpPr>
          <p:nvPr>
            <p:ph type="body" idx="2"/>
          </p:nvPr>
        </p:nvSpPr>
        <p:spPr>
          <a:xfrm>
            <a:off x="3304125" y="918411"/>
            <a:ext cx="2471700" cy="1886434"/>
          </a:xfrm>
          <a:prstGeom prst="rect">
            <a:avLst/>
          </a:prstGeom>
        </p:spPr>
        <p:txBody>
          <a:bodyPr spcFirstLastPara="1" wrap="square" lIns="91425" tIns="91425" rIns="91425" bIns="91425" anchor="t" anchorCtr="0">
            <a:noAutofit/>
          </a:bodyPr>
          <a:lstStyle/>
          <a:p>
            <a:pPr marL="0" lvl="0" indent="0">
              <a:buNone/>
            </a:pPr>
            <a:r>
              <a:rPr lang="en-US" sz="1400" b="1" dirty="0" err="1">
                <a:latin typeface="Segoe UI" panose="020B0502040204020203" pitchFamily="34" charset="0"/>
                <a:cs typeface="Segoe UI" panose="020B0502040204020203" pitchFamily="34" charset="0"/>
              </a:rPr>
              <a:t>RabbitMQ</a:t>
            </a:r>
            <a:endParaRPr lang="en-US" sz="1400" b="1" dirty="0">
              <a:latin typeface="Segoe UI" panose="020B0502040204020203" pitchFamily="34" charset="0"/>
              <a:cs typeface="Segoe UI" panose="020B0502040204020203" pitchFamily="34" charset="0"/>
            </a:endParaRPr>
          </a:p>
          <a:p>
            <a:pPr marL="0" lvl="0" indent="0">
              <a:buNone/>
            </a:pPr>
            <a:r>
              <a:rPr lang="en-US" sz="1200" dirty="0" err="1">
                <a:latin typeface="Segoe UI" panose="020B0502040204020203" pitchFamily="34" charset="0"/>
                <a:cs typeface="Segoe UI" panose="020B0502040204020203" pitchFamily="34" charset="0"/>
              </a:rPr>
              <a:t>RabbitMQ</a:t>
            </a:r>
            <a:r>
              <a:rPr lang="en-US" sz="1200" dirty="0">
                <a:latin typeface="Segoe UI" panose="020B0502040204020203" pitchFamily="34" charset="0"/>
                <a:cs typeface="Segoe UI" panose="020B0502040204020203" pitchFamily="34" charset="0"/>
              </a:rPr>
              <a:t> is an open-source message-broker software which implements AMQP and has since been extended with a plug-in architecture to support MQTT and other protocols</a:t>
            </a:r>
            <a:endParaRPr sz="1200" dirty="0">
              <a:latin typeface="Segoe UI" panose="020B0502040204020203" pitchFamily="34" charset="0"/>
              <a:cs typeface="Segoe UI" panose="020B0502040204020203" pitchFamily="34" charset="0"/>
            </a:endParaRPr>
          </a:p>
        </p:txBody>
      </p:sp>
      <p:sp>
        <p:nvSpPr>
          <p:cNvPr id="534" name="Google Shape;534;p21"/>
          <p:cNvSpPr txBox="1">
            <a:spLocks noGrp="1"/>
          </p:cNvSpPr>
          <p:nvPr>
            <p:ph type="body" idx="3"/>
          </p:nvPr>
        </p:nvSpPr>
        <p:spPr>
          <a:xfrm>
            <a:off x="5902350" y="918411"/>
            <a:ext cx="2471700" cy="1958353"/>
          </a:xfrm>
          <a:prstGeom prst="rect">
            <a:avLst/>
          </a:prstGeom>
        </p:spPr>
        <p:txBody>
          <a:bodyPr spcFirstLastPara="1" wrap="square" lIns="91425" tIns="91425" rIns="91425" bIns="91425" anchor="t" anchorCtr="0">
            <a:noAutofit/>
          </a:bodyPr>
          <a:lstStyle/>
          <a:p>
            <a:pPr marL="0" lvl="0" indent="0">
              <a:buNone/>
            </a:pPr>
            <a:r>
              <a:rPr lang="en-US" sz="1400" b="1" dirty="0" err="1" smtClean="0">
                <a:solidFill>
                  <a:schemeClr val="tx1"/>
                </a:solidFill>
                <a:latin typeface="Segoe UI" panose="020B0502040204020203" pitchFamily="34" charset="0"/>
                <a:cs typeface="Segoe UI" panose="020B0502040204020203" pitchFamily="34" charset="0"/>
              </a:rPr>
              <a:t>Nuclio</a:t>
            </a:r>
            <a:endParaRPr lang="en-US" sz="1400" b="1" dirty="0" smtClean="0">
              <a:solidFill>
                <a:schemeClr val="tx1"/>
              </a:solidFill>
              <a:latin typeface="Segoe UI" panose="020B0502040204020203" pitchFamily="34" charset="0"/>
              <a:cs typeface="Segoe UI" panose="020B0502040204020203" pitchFamily="34" charset="0"/>
            </a:endParaRPr>
          </a:p>
          <a:p>
            <a:pPr marL="0" lvl="0" indent="0">
              <a:buNone/>
            </a:pPr>
            <a:endParaRPr lang="en-US" sz="1400" b="1" dirty="0">
              <a:solidFill>
                <a:schemeClr val="tx1"/>
              </a:solidFill>
              <a:latin typeface="Segoe UI" panose="020B0502040204020203" pitchFamily="34" charset="0"/>
              <a:cs typeface="Segoe UI" panose="020B0502040204020203" pitchFamily="34" charset="0"/>
            </a:endParaRPr>
          </a:p>
          <a:p>
            <a:pPr marL="0" lvl="0" indent="0" algn="just">
              <a:spcBef>
                <a:spcPts val="0"/>
              </a:spcBef>
              <a:buNone/>
            </a:pPr>
            <a:r>
              <a:rPr lang="en-US" sz="1200" dirty="0" err="1">
                <a:solidFill>
                  <a:schemeClr val="tx1"/>
                </a:solidFill>
                <a:latin typeface="Segoe UI" panose="020B0502040204020203" pitchFamily="34" charset="0"/>
                <a:ea typeface="Roboto Condensed"/>
                <a:cs typeface="Segoe UI" panose="020B0502040204020203" pitchFamily="34" charset="0"/>
                <a:sym typeface="Roboto Condensed"/>
              </a:rPr>
              <a:t>Nuclio</a:t>
            </a:r>
            <a:r>
              <a:rPr lang="en-US" sz="1200" dirty="0">
                <a:solidFill>
                  <a:schemeClr val="tx1"/>
                </a:solidFill>
                <a:latin typeface="Segoe UI" panose="020B0502040204020203" pitchFamily="34" charset="0"/>
                <a:ea typeface="Roboto Condensed"/>
                <a:cs typeface="Segoe UI" panose="020B0502040204020203" pitchFamily="34" charset="0"/>
                <a:sym typeface="Roboto Condensed"/>
              </a:rPr>
              <a:t> is an open source and managed </a:t>
            </a:r>
            <a:r>
              <a:rPr lang="en-US" sz="1200" b="1" dirty="0" err="1">
                <a:solidFill>
                  <a:schemeClr val="tx1"/>
                </a:solidFill>
                <a:latin typeface="Segoe UI" panose="020B0502040204020203" pitchFamily="34" charset="0"/>
                <a:ea typeface="Roboto Condensed"/>
                <a:cs typeface="Segoe UI" panose="020B0502040204020203" pitchFamily="34" charset="0"/>
                <a:sym typeface="Roboto Condensed"/>
              </a:rPr>
              <a:t>serverless</a:t>
            </a:r>
            <a:r>
              <a:rPr lang="en-US" sz="1200" b="1" dirty="0">
                <a:solidFill>
                  <a:schemeClr val="tx1"/>
                </a:solidFill>
                <a:latin typeface="Segoe UI" panose="020B0502040204020203" pitchFamily="34" charset="0"/>
                <a:ea typeface="Roboto Condensed"/>
                <a:cs typeface="Segoe UI" panose="020B0502040204020203" pitchFamily="34" charset="0"/>
                <a:sym typeface="Roboto Condensed"/>
              </a:rPr>
              <a:t> </a:t>
            </a:r>
            <a:r>
              <a:rPr lang="en-US" sz="1200" dirty="0">
                <a:solidFill>
                  <a:schemeClr val="tx1"/>
                </a:solidFill>
                <a:latin typeface="Segoe UI" panose="020B0502040204020203" pitchFamily="34" charset="0"/>
                <a:ea typeface="Roboto Condensed"/>
                <a:cs typeface="Segoe UI" panose="020B0502040204020203" pitchFamily="34" charset="0"/>
                <a:sym typeface="Roboto Condensed"/>
              </a:rPr>
              <a:t>platform used to minimize development and maintenance overhead and automate the deployment of data-science based application</a:t>
            </a:r>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7" name="Google Shape;224;p22"/>
          <p:cNvPicPr preferRelativeResize="0"/>
          <p:nvPr/>
        </p:nvPicPr>
        <p:blipFill>
          <a:blip r:embed="rId3">
            <a:alphaModFix/>
          </a:blip>
          <a:stretch>
            <a:fillRect/>
          </a:stretch>
        </p:blipFill>
        <p:spPr>
          <a:xfrm>
            <a:off x="848851" y="3167510"/>
            <a:ext cx="2185798" cy="907202"/>
          </a:xfrm>
          <a:prstGeom prst="rect">
            <a:avLst/>
          </a:prstGeom>
          <a:noFill/>
          <a:ln>
            <a:noFill/>
          </a:ln>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6742" t="11410" r="37528" b="40008"/>
          <a:stretch/>
        </p:blipFill>
        <p:spPr>
          <a:xfrm>
            <a:off x="6817863" y="2972329"/>
            <a:ext cx="1308996" cy="1297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1675" y="0"/>
            <a:ext cx="6996600" cy="715800"/>
          </a:xfrm>
          <a:prstGeom prst="rect">
            <a:avLst/>
          </a:prstGeom>
        </p:spPr>
        <p:txBody>
          <a:bodyPr spcFirstLastPara="1" wrap="square" lIns="91425" tIns="91425" rIns="91425" bIns="91425" anchor="b" anchorCtr="0">
            <a:noAutofit/>
          </a:bodyPr>
          <a:lstStyle/>
          <a:p>
            <a:pPr lvl="0"/>
            <a:r>
              <a:rPr lang="en" dirty="0"/>
              <a:t>SERVICES &amp; TOOLS CONT…</a:t>
            </a:r>
            <a:endParaRPr dirty="0"/>
          </a:p>
        </p:txBody>
      </p:sp>
      <p:sp>
        <p:nvSpPr>
          <p:cNvPr id="532" name="Google Shape;532;p21"/>
          <p:cNvSpPr txBox="1">
            <a:spLocks noGrp="1"/>
          </p:cNvSpPr>
          <p:nvPr>
            <p:ph type="body" idx="1"/>
          </p:nvPr>
        </p:nvSpPr>
        <p:spPr>
          <a:xfrm>
            <a:off x="1568929" y="918411"/>
            <a:ext cx="2335251" cy="1763144"/>
          </a:xfrm>
          <a:prstGeom prst="rect">
            <a:avLst/>
          </a:prstGeom>
        </p:spPr>
        <p:txBody>
          <a:bodyPr spcFirstLastPara="1" wrap="square" lIns="91425" tIns="91425" rIns="91425" bIns="91425" anchor="t" anchorCtr="0">
            <a:noAutofit/>
          </a:bodyPr>
          <a:lstStyle/>
          <a:p>
            <a:pPr marL="0" lvl="0" indent="0">
              <a:buNone/>
            </a:pPr>
            <a:r>
              <a:rPr lang="en-US" b="1" dirty="0"/>
              <a:t>Docker</a:t>
            </a:r>
          </a:p>
          <a:p>
            <a:pPr marL="0" lvl="0" indent="0">
              <a:buNone/>
            </a:pPr>
            <a:r>
              <a:rPr lang="en-US" sz="1200" b="1" dirty="0">
                <a:solidFill>
                  <a:schemeClr val="tx1"/>
                </a:solidFill>
                <a:latin typeface="Segoe UI" panose="020B0502040204020203" pitchFamily="34" charset="0"/>
                <a:cs typeface="Segoe UI" panose="020B0502040204020203" pitchFamily="34" charset="0"/>
              </a:rPr>
              <a:t>Docker</a:t>
            </a:r>
            <a:r>
              <a:rPr lang="en-US" sz="1200" dirty="0">
                <a:solidFill>
                  <a:schemeClr val="tx1"/>
                </a:solidFill>
                <a:latin typeface="Segoe UI" panose="020B0502040204020203" pitchFamily="34" charset="0"/>
                <a:cs typeface="Segoe UI" panose="020B0502040204020203" pitchFamily="34" charset="0"/>
              </a:rPr>
              <a:t> is a project open source that automates the process of deployment of applications in software containers.</a:t>
            </a:r>
          </a:p>
          <a:p>
            <a:pPr marL="0" lvl="0" indent="0" algn="l" rtl="0">
              <a:spcBef>
                <a:spcPts val="600"/>
              </a:spcBef>
              <a:spcAft>
                <a:spcPts val="0"/>
              </a:spcAft>
              <a:buNone/>
            </a:pPr>
            <a:endParaRPr dirty="0"/>
          </a:p>
        </p:txBody>
      </p:sp>
      <p:sp>
        <p:nvSpPr>
          <p:cNvPr id="534" name="Google Shape;534;p21"/>
          <p:cNvSpPr txBox="1">
            <a:spLocks noGrp="1"/>
          </p:cNvSpPr>
          <p:nvPr>
            <p:ph type="body" idx="3"/>
          </p:nvPr>
        </p:nvSpPr>
        <p:spPr>
          <a:xfrm>
            <a:off x="4731096" y="918411"/>
            <a:ext cx="2830684" cy="1547387"/>
          </a:xfrm>
          <a:prstGeom prst="rect">
            <a:avLst/>
          </a:prstGeom>
        </p:spPr>
        <p:txBody>
          <a:bodyPr spcFirstLastPara="1" wrap="square" lIns="91425" tIns="91425" rIns="91425" bIns="91425" anchor="t" anchorCtr="0">
            <a:noAutofit/>
          </a:bodyPr>
          <a:lstStyle/>
          <a:p>
            <a:pPr marL="0" lvl="0" indent="0">
              <a:buNone/>
            </a:pPr>
            <a:r>
              <a:rPr lang="en-US" sz="1400" b="1" dirty="0">
                <a:solidFill>
                  <a:schemeClr val="tx1"/>
                </a:solidFill>
                <a:latin typeface="Segoe UI" panose="020B0502040204020203" pitchFamily="34" charset="0"/>
                <a:cs typeface="Segoe UI" panose="020B0502040204020203" pitchFamily="34" charset="0"/>
              </a:rPr>
              <a:t>Arduino</a:t>
            </a:r>
          </a:p>
          <a:p>
            <a:pPr marL="0" lvl="0" indent="0" algn="just">
              <a:spcBef>
                <a:spcPts val="0"/>
              </a:spcBef>
              <a:buNone/>
            </a:pPr>
            <a:r>
              <a:rPr lang="en-US" sz="1200" dirty="0">
                <a:solidFill>
                  <a:schemeClr val="tx1"/>
                </a:solidFill>
                <a:latin typeface="Segoe UI" panose="020B0502040204020203" pitchFamily="34" charset="0"/>
                <a:ea typeface="Roboto Condensed"/>
                <a:cs typeface="Segoe UI" panose="020B0502040204020203" pitchFamily="34" charset="0"/>
                <a:sym typeface="Roboto Condensed"/>
              </a:rPr>
              <a:t>The Arduino Integrated </a:t>
            </a:r>
            <a:r>
              <a:rPr lang="en-US" sz="1200" dirty="0">
                <a:solidFill>
                  <a:schemeClr val="tx1"/>
                </a:solidFill>
                <a:latin typeface="Segoe UI" panose="020B0502040204020203" pitchFamily="34" charset="0"/>
                <a:cs typeface="Segoe UI" panose="020B0502040204020203" pitchFamily="34" charset="0"/>
                <a:sym typeface="Roboto Condensed"/>
              </a:rPr>
              <a:t>Development Environment is a cross-platform application that is written in functions from C and C++. It is used to write and upload programs to Arduino compatible boards such as </a:t>
            </a:r>
            <a:r>
              <a:rPr lang="en-US" sz="1200" dirty="0" err="1">
                <a:solidFill>
                  <a:schemeClr val="tx1"/>
                </a:solidFill>
                <a:latin typeface="Segoe UI" panose="020B0502040204020203" pitchFamily="34" charset="0"/>
                <a:cs typeface="Segoe UI" panose="020B0502040204020203" pitchFamily="34" charset="0"/>
                <a:sym typeface="Roboto Condensed"/>
              </a:rPr>
              <a:t>NodeMCU</a:t>
            </a:r>
            <a:r>
              <a:rPr lang="en-US" sz="1200" dirty="0">
                <a:solidFill>
                  <a:schemeClr val="tx1"/>
                </a:solidFill>
                <a:latin typeface="Segoe UI" panose="020B0502040204020203" pitchFamily="34" charset="0"/>
                <a:ea typeface="Roboto Condensed"/>
                <a:cs typeface="Segoe UI" panose="020B0502040204020203" pitchFamily="34" charset="0"/>
                <a:sym typeface="Roboto Condensed"/>
              </a:rPr>
              <a:t>.</a:t>
            </a:r>
          </a:p>
          <a:p>
            <a:pPr marL="0" lvl="0" indent="0" algn="l" rtl="0">
              <a:spcBef>
                <a:spcPts val="600"/>
              </a:spcBef>
              <a:spcAft>
                <a:spcPts val="0"/>
              </a:spcAft>
              <a:buNone/>
            </a:pPr>
            <a:endParaRPr sz="1200" dirty="0">
              <a:solidFill>
                <a:schemeClr val="tx1"/>
              </a:solidFill>
              <a:latin typeface="Segoe UI" panose="020B0502040204020203" pitchFamily="34" charset="0"/>
              <a:cs typeface="Segoe UI" panose="020B0502040204020203" pitchFamily="34" charset="0"/>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3337" t="5145" r="13074" b="5703"/>
          <a:stretch/>
        </p:blipFill>
        <p:spPr>
          <a:xfrm>
            <a:off x="1568929" y="2884166"/>
            <a:ext cx="1715785" cy="1263721"/>
          </a:xfrm>
          <a:prstGeom prst="rect">
            <a:avLst/>
          </a:prstGeom>
        </p:spPr>
      </p:pic>
      <p:pic>
        <p:nvPicPr>
          <p:cNvPr id="10" name="Google Shape;256;p24" descr="CompEd-Arduino/ Scratch/ Raspb Pi"/>
          <p:cNvPicPr preferRelativeResize="0"/>
          <p:nvPr/>
        </p:nvPicPr>
        <p:blipFill>
          <a:blip r:embed="rId4">
            <a:alphaModFix/>
          </a:blip>
          <a:stretch>
            <a:fillRect/>
          </a:stretch>
        </p:blipFill>
        <p:spPr>
          <a:xfrm>
            <a:off x="5527176" y="2884165"/>
            <a:ext cx="1387332" cy="1263721"/>
          </a:xfrm>
          <a:prstGeom prst="rect">
            <a:avLst/>
          </a:prstGeom>
          <a:noFill/>
          <a:ln>
            <a:noFill/>
          </a:ln>
        </p:spPr>
      </p:pic>
    </p:spTree>
    <p:extLst>
      <p:ext uri="{BB962C8B-B14F-4D97-AF65-F5344CB8AC3E}">
        <p14:creationId xmlns:p14="http://schemas.microsoft.com/office/powerpoint/2010/main" val="11596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1675" y="0"/>
            <a:ext cx="6996600" cy="715800"/>
          </a:xfrm>
          <a:prstGeom prst="rect">
            <a:avLst/>
          </a:prstGeom>
        </p:spPr>
        <p:txBody>
          <a:bodyPr spcFirstLastPara="1" wrap="square" lIns="91425" tIns="91425" rIns="91425" bIns="91425" anchor="b" anchorCtr="0">
            <a:noAutofit/>
          </a:bodyPr>
          <a:lstStyle/>
          <a:p>
            <a:pPr lvl="0"/>
            <a:r>
              <a:rPr lang="en" dirty="0"/>
              <a:t>SERVICES &amp; TOOLS CONT…</a:t>
            </a:r>
            <a:endParaRPr dirty="0"/>
          </a:p>
        </p:txBody>
      </p:sp>
      <p:sp>
        <p:nvSpPr>
          <p:cNvPr id="532" name="Google Shape;532;p21"/>
          <p:cNvSpPr txBox="1">
            <a:spLocks noGrp="1"/>
          </p:cNvSpPr>
          <p:nvPr>
            <p:ph type="body" idx="1"/>
          </p:nvPr>
        </p:nvSpPr>
        <p:spPr>
          <a:xfrm>
            <a:off x="260520" y="914988"/>
            <a:ext cx="2335251" cy="1763144"/>
          </a:xfrm>
          <a:prstGeom prst="rect">
            <a:avLst/>
          </a:prstGeom>
        </p:spPr>
        <p:txBody>
          <a:bodyPr spcFirstLastPara="1" wrap="square" lIns="91425" tIns="91425" rIns="91425" bIns="91425" anchor="t" anchorCtr="0">
            <a:noAutofit/>
          </a:bodyPr>
          <a:lstStyle/>
          <a:p>
            <a:pPr marL="0" lvl="0" indent="0">
              <a:buNone/>
            </a:pPr>
            <a:endParaRPr lang="en-ZA" sz="1200" dirty="0">
              <a:latin typeface="Segoe UI" panose="020B0502040204020203" pitchFamily="34" charset="0"/>
              <a:cs typeface="Segoe UI" panose="020B0502040204020203" pitchFamily="34" charset="0"/>
            </a:endParaRPr>
          </a:p>
          <a:p>
            <a:pPr marL="0" lvl="0" indent="0" algn="just">
              <a:spcBef>
                <a:spcPts val="0"/>
              </a:spcBef>
              <a:buNone/>
            </a:pPr>
            <a:r>
              <a:rPr lang="en-ZA" sz="1200" b="1" dirty="0">
                <a:latin typeface="Segoe UI" panose="020B0502040204020203" pitchFamily="34" charset="0"/>
                <a:cs typeface="Segoe UI" panose="020B0502040204020203" pitchFamily="34" charset="0"/>
              </a:rPr>
              <a:t>MQTIZER</a:t>
            </a:r>
            <a:r>
              <a:rPr lang="en-ZA" sz="1200" dirty="0">
                <a:latin typeface="Segoe UI" panose="020B0502040204020203" pitchFamily="34" charset="0"/>
                <a:cs typeface="Segoe UI" panose="020B0502040204020203" pitchFamily="34" charset="0"/>
              </a:rPr>
              <a:t> is a mobile MQTT client that can connect to any broker which shares the network with your phone, and to any broker on the cloud as well. So to view the on the mobile platform we use </a:t>
            </a:r>
            <a:r>
              <a:rPr lang="en-ZA" sz="1200" dirty="0" err="1">
                <a:latin typeface="Segoe UI" panose="020B0502040204020203" pitchFamily="34" charset="0"/>
                <a:cs typeface="Segoe UI" panose="020B0502040204020203" pitchFamily="34" charset="0"/>
              </a:rPr>
              <a:t>MQtizer</a:t>
            </a:r>
            <a:endParaRPr sz="1200" dirty="0">
              <a:latin typeface="Segoe UI" panose="020B0502040204020203" pitchFamily="34" charset="0"/>
              <a:cs typeface="Segoe UI" panose="020B0502040204020203" pitchFamily="34" charset="0"/>
            </a:endParaRPr>
          </a:p>
        </p:txBody>
      </p:sp>
      <p:sp>
        <p:nvSpPr>
          <p:cNvPr id="534" name="Google Shape;534;p21"/>
          <p:cNvSpPr txBox="1">
            <a:spLocks noGrp="1"/>
          </p:cNvSpPr>
          <p:nvPr>
            <p:ph type="body" idx="3"/>
          </p:nvPr>
        </p:nvSpPr>
        <p:spPr>
          <a:xfrm>
            <a:off x="2835389" y="914988"/>
            <a:ext cx="2830684" cy="1547387"/>
          </a:xfrm>
          <a:prstGeom prst="rect">
            <a:avLst/>
          </a:prstGeom>
        </p:spPr>
        <p:txBody>
          <a:bodyPr spcFirstLastPara="1" wrap="square" lIns="91425" tIns="91425" rIns="91425" bIns="91425" anchor="t" anchorCtr="0">
            <a:noAutofit/>
          </a:bodyPr>
          <a:lstStyle/>
          <a:p>
            <a:pPr marL="0" lvl="0" indent="0">
              <a:buNone/>
            </a:pPr>
            <a:endParaRPr lang="en-ZA" sz="1200" dirty="0" smtClean="0">
              <a:latin typeface="Segoe UI" panose="020B0502040204020203" pitchFamily="34" charset="0"/>
              <a:cs typeface="Segoe UI" panose="020B0502040204020203" pitchFamily="34" charset="0"/>
            </a:endParaRPr>
          </a:p>
          <a:p>
            <a:pPr marL="0" lvl="0" indent="0" algn="just">
              <a:spcBef>
                <a:spcPts val="0"/>
              </a:spcBef>
              <a:buNone/>
            </a:pPr>
            <a:r>
              <a:rPr lang="en-ZA" sz="1200" b="1" dirty="0" smtClean="0">
                <a:latin typeface="Segoe UI" panose="020B0502040204020203" pitchFamily="34" charset="0"/>
                <a:cs typeface="Segoe UI" panose="020B0502040204020203" pitchFamily="34" charset="0"/>
              </a:rPr>
              <a:t>MQTLENS </a:t>
            </a:r>
            <a:r>
              <a:rPr lang="en-ZA" sz="1200" dirty="0" smtClean="0">
                <a:latin typeface="Segoe UI" panose="020B0502040204020203" pitchFamily="34" charset="0"/>
                <a:cs typeface="Segoe UI" panose="020B0502040204020203" pitchFamily="34" charset="0"/>
              </a:rPr>
              <a:t>is an web app for chrome browser that lets you publish message to an MQTT broker , subscribe to MQTT topics , and receive messages  using the chrome web browser </a:t>
            </a:r>
            <a:endParaRPr lang="en-ZA" sz="1200" dirty="0">
              <a:latin typeface="Segoe UI" panose="020B0502040204020203" pitchFamily="34" charset="0"/>
              <a:cs typeface="Segoe UI" panose="020B0502040204020203" pitchFamily="34" charset="0"/>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1" name="Google Shape;270;p25" descr="MQTIZER - Free MQTT Client – Aplicații pe Google Play"/>
          <p:cNvPicPr preferRelativeResize="0"/>
          <p:nvPr/>
        </p:nvPicPr>
        <p:blipFill>
          <a:blip r:embed="rId3">
            <a:alphaModFix/>
          </a:blip>
          <a:stretch>
            <a:fillRect/>
          </a:stretch>
        </p:blipFill>
        <p:spPr>
          <a:xfrm>
            <a:off x="260520" y="2964599"/>
            <a:ext cx="1743075" cy="1317470"/>
          </a:xfrm>
          <a:prstGeom prst="rect">
            <a:avLst/>
          </a:prstGeom>
          <a:noFill/>
          <a:ln>
            <a:noFill/>
          </a:ln>
        </p:spPr>
      </p:pic>
      <p:pic>
        <p:nvPicPr>
          <p:cNvPr id="12" name="Google Shape;271;p25" descr="MQTTLens"/>
          <p:cNvPicPr preferRelativeResize="0"/>
          <p:nvPr/>
        </p:nvPicPr>
        <p:blipFill>
          <a:blip r:embed="rId4">
            <a:alphaModFix/>
          </a:blip>
          <a:stretch>
            <a:fillRect/>
          </a:stretch>
        </p:blipFill>
        <p:spPr>
          <a:xfrm>
            <a:off x="3029788" y="2964599"/>
            <a:ext cx="1743075" cy="1124181"/>
          </a:xfrm>
          <a:prstGeom prst="rect">
            <a:avLst/>
          </a:prstGeom>
          <a:noFill/>
          <a:ln>
            <a:noFill/>
          </a:ln>
        </p:spPr>
      </p:pic>
      <p:sp>
        <p:nvSpPr>
          <p:cNvPr id="8" name="Google Shape;534;p21"/>
          <p:cNvSpPr txBox="1">
            <a:spLocks noGrp="1"/>
          </p:cNvSpPr>
          <p:nvPr>
            <p:ph type="body" idx="3"/>
          </p:nvPr>
        </p:nvSpPr>
        <p:spPr>
          <a:xfrm>
            <a:off x="6000441" y="1130745"/>
            <a:ext cx="2830684" cy="1547387"/>
          </a:xfrm>
          <a:prstGeom prst="rect">
            <a:avLst/>
          </a:prstGeom>
        </p:spPr>
        <p:txBody>
          <a:bodyPr spcFirstLastPara="1" wrap="square" lIns="91425" tIns="91425" rIns="91425" bIns="91425" anchor="t" anchorCtr="0">
            <a:noAutofit/>
          </a:bodyPr>
          <a:lstStyle/>
          <a:p>
            <a:pPr marL="0" lvl="0" indent="0">
              <a:buNone/>
            </a:pPr>
            <a:r>
              <a:rPr lang="en-ZA" sz="1200" b="1" dirty="0" smtClean="0"/>
              <a:t>IFTTT</a:t>
            </a:r>
            <a:r>
              <a:rPr lang="en-ZA" sz="1200" dirty="0"/>
              <a:t> </a:t>
            </a:r>
            <a:r>
              <a:rPr lang="en-ZA" sz="1200" dirty="0" smtClean="0"/>
              <a:t>If </a:t>
            </a:r>
            <a:r>
              <a:rPr lang="en-ZA" sz="1200" dirty="0"/>
              <a:t>This Then That is a private commercial company that runs services that allow a user to program a response to events in the world.</a:t>
            </a:r>
            <a:endParaRPr lang="en-ZA" sz="1200"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3329" y="2964598"/>
            <a:ext cx="2103442" cy="1124182"/>
          </a:xfrm>
          <a:prstGeom prst="rect">
            <a:avLst/>
          </a:prstGeom>
        </p:spPr>
      </p:pic>
    </p:spTree>
    <p:extLst>
      <p:ext uri="{BB962C8B-B14F-4D97-AF65-F5344CB8AC3E}">
        <p14:creationId xmlns:p14="http://schemas.microsoft.com/office/powerpoint/2010/main" val="3796717763"/>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773</Words>
  <Application>Microsoft Office PowerPoint</Application>
  <PresentationFormat>On-screen Show (16:9)</PresentationFormat>
  <Paragraphs>86</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Source Sans Pro</vt:lpstr>
      <vt:lpstr>Calibri</vt:lpstr>
      <vt:lpstr>Roboto Condensed</vt:lpstr>
      <vt:lpstr>Oswald</vt:lpstr>
      <vt:lpstr>Muli</vt:lpstr>
      <vt:lpstr>Arial</vt:lpstr>
      <vt:lpstr>Verdana</vt:lpstr>
      <vt:lpstr>Times New Roman</vt:lpstr>
      <vt:lpstr>Segoe UI</vt:lpstr>
      <vt:lpstr>Darker Grotesque</vt:lpstr>
      <vt:lpstr>Quince template</vt:lpstr>
      <vt:lpstr>ULTRAVIOLET LIGHT</vt:lpstr>
      <vt:lpstr>PROBLEM AREA</vt:lpstr>
      <vt:lpstr>PURPOSE</vt:lpstr>
      <vt:lpstr>PowerPoint Presentation</vt:lpstr>
      <vt:lpstr>PowerPoint Presentation</vt:lpstr>
      <vt:lpstr>SERVICES AND TOOLS</vt:lpstr>
      <vt:lpstr>SERVICES &amp; TOOLS CONT…</vt:lpstr>
      <vt:lpstr>SERVICES &amp; TOOLS CONT…</vt:lpstr>
      <vt:lpstr>SERVICES &amp; TOOLS CONT…</vt:lpstr>
      <vt:lpstr>LIBRARIES</vt:lpstr>
      <vt:lpstr>IMPLEMENTATION</vt:lpstr>
      <vt:lpstr>IMPLEMENTATION CONT…</vt:lpstr>
      <vt:lpstr>IMPLEMENTATION CONT…</vt:lpstr>
      <vt:lpstr>IMPLEMENTATION CONT… </vt:lpstr>
      <vt:lpstr>IMPLEMENTATION CONT… </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MONITOTING AIR PRESSURE</dc:title>
  <dc:creator>PC</dc:creator>
  <cp:lastModifiedBy>PC</cp:lastModifiedBy>
  <cp:revision>21</cp:revision>
  <dcterms:modified xsi:type="dcterms:W3CDTF">2022-02-07T10:28:17Z</dcterms:modified>
</cp:coreProperties>
</file>