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61" r:id="rId4"/>
    <p:sldId id="298" r:id="rId5"/>
    <p:sldId id="299" r:id="rId6"/>
    <p:sldId id="263" r:id="rId7"/>
    <p:sldId id="264" r:id="rId8"/>
    <p:sldId id="295" r:id="rId9"/>
    <p:sldId id="300" r:id="rId10"/>
    <p:sldId id="267" r:id="rId11"/>
    <p:sldId id="272" r:id="rId12"/>
    <p:sldId id="296" r:id="rId13"/>
    <p:sldId id="297" r:id="rId14"/>
    <p:sldId id="301" r:id="rId15"/>
    <p:sldId id="277"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Darker Grotesque" panose="020B0604020202020204" charset="0"/>
      <p:regular r:id="rId31"/>
      <p:bold r:id="rId32"/>
    </p:embeddedFont>
    <p:embeddedFont>
      <p:font typeface="Oswald" panose="020B0604020202020204" charset="0"/>
      <p:regular r:id="rId33"/>
      <p:bold r:id="rId34"/>
    </p:embeddedFont>
    <p:embeddedFont>
      <p:font typeface="Source Sans Pr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99585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67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04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1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24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5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8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930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3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23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2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87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44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9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58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66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18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2958957"/>
            <a:ext cx="5610300" cy="156426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ULTRAVIOLET LIGHT</a:t>
            </a:r>
            <a:endParaRPr dirty="0"/>
          </a:p>
        </p:txBody>
      </p:sp>
      <p:sp>
        <p:nvSpPr>
          <p:cNvPr id="2" name="TextBox 1"/>
          <p:cNvSpPr txBox="1"/>
          <p:nvPr/>
        </p:nvSpPr>
        <p:spPr>
          <a:xfrm>
            <a:off x="37534" y="4766965"/>
            <a:ext cx="4222679" cy="307777"/>
          </a:xfrm>
          <a:prstGeom prst="rect">
            <a:avLst/>
          </a:prstGeom>
          <a:noFill/>
        </p:spPr>
        <p:txBody>
          <a:bodyPr wrap="square" rtlCol="0">
            <a:spAutoFit/>
          </a:bodyPr>
          <a:lstStyle/>
          <a:p>
            <a:r>
              <a:rPr lang="en-US" dirty="0" smtClean="0">
                <a:solidFill>
                  <a:schemeClr val="bg1"/>
                </a:solidFill>
              </a:rPr>
              <a:t>SUBMITTED TO: PROF VITTORIO SCARANO</a:t>
            </a:r>
            <a:endParaRPr lang="en-US" dirty="0">
              <a:solidFill>
                <a:schemeClr val="bg1"/>
              </a:solidFill>
            </a:endParaRPr>
          </a:p>
        </p:txBody>
      </p:sp>
      <p:sp>
        <p:nvSpPr>
          <p:cNvPr id="4" name="TextBox 3"/>
          <p:cNvSpPr txBox="1"/>
          <p:nvPr/>
        </p:nvSpPr>
        <p:spPr>
          <a:xfrm>
            <a:off x="5141076" y="4766965"/>
            <a:ext cx="4222679" cy="307777"/>
          </a:xfrm>
          <a:prstGeom prst="rect">
            <a:avLst/>
          </a:prstGeom>
          <a:noFill/>
        </p:spPr>
        <p:txBody>
          <a:bodyPr wrap="square" rtlCol="0">
            <a:spAutoFit/>
          </a:bodyPr>
          <a:lstStyle/>
          <a:p>
            <a:r>
              <a:rPr lang="en-US" dirty="0" smtClean="0">
                <a:solidFill>
                  <a:schemeClr val="bg1"/>
                </a:solidFill>
              </a:rPr>
              <a:t>SUBMITTED </a:t>
            </a:r>
            <a:r>
              <a:rPr lang="en-US" dirty="0" smtClean="0">
                <a:solidFill>
                  <a:schemeClr val="bg1"/>
                </a:solidFill>
              </a:rPr>
              <a:t>BY</a:t>
            </a:r>
            <a:r>
              <a:rPr lang="en-US" dirty="0" smtClean="0">
                <a:solidFill>
                  <a:schemeClr val="bg1"/>
                </a:solidFill>
              </a:rPr>
              <a:t>: </a:t>
            </a:r>
            <a:r>
              <a:rPr lang="en-US" smtClean="0">
                <a:solidFill>
                  <a:schemeClr val="bg1"/>
                </a:solidFill>
              </a:rPr>
              <a:t>Muhammad Waseem</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4242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LIBRARIES</a:t>
            </a:r>
            <a:endParaRPr dirty="0"/>
          </a:p>
        </p:txBody>
      </p:sp>
      <p:grpSp>
        <p:nvGrpSpPr>
          <p:cNvPr id="556" name="Google Shape;556;p24"/>
          <p:cNvGrpSpPr/>
          <p:nvPr/>
        </p:nvGrpSpPr>
        <p:grpSpPr>
          <a:xfrm>
            <a:off x="3099624" y="949849"/>
            <a:ext cx="4472430"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p:cNvSpPr/>
          <p:nvPr/>
        </p:nvSpPr>
        <p:spPr>
          <a:xfrm>
            <a:off x="1089620" y="463694"/>
            <a:ext cx="4340831" cy="1169551"/>
          </a:xfrm>
          <a:prstGeom prst="rect">
            <a:avLst/>
          </a:prstGeom>
        </p:spPr>
        <p:txBody>
          <a:bodyPr wrap="square">
            <a:spAutoFit/>
          </a:bodyPr>
          <a:lstStyle/>
          <a:p>
            <a:pPr lvl="0" algn="just"/>
            <a:r>
              <a:rPr lang="en-US" b="1" dirty="0">
                <a:solidFill>
                  <a:schemeClr val="tx2">
                    <a:lumMod val="10000"/>
                  </a:schemeClr>
                </a:solidFill>
                <a:latin typeface="Segoe UI" panose="020B0502040204020203" pitchFamily="34" charset="0"/>
                <a:cs typeface="Segoe UI" panose="020B0502040204020203" pitchFamily="34" charset="0"/>
              </a:rPr>
              <a:t>ESP8266</a:t>
            </a:r>
          </a:p>
          <a:p>
            <a:pPr lvl="0" algn="just"/>
            <a:r>
              <a:rPr lang="en-US"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endParaRPr lang="en-US" dirty="0">
              <a:solidFill>
                <a:schemeClr val="tx2">
                  <a:lumMod val="10000"/>
                </a:schemeClr>
              </a:solidFill>
              <a:latin typeface="Segoe UI" panose="020B0502040204020203" pitchFamily="34" charset="0"/>
              <a:ea typeface="Muli"/>
              <a:cs typeface="Segoe UI" panose="020B0502040204020203" pitchFamily="34" charset="0"/>
              <a:sym typeface="Muli"/>
            </a:endParaRPr>
          </a:p>
        </p:txBody>
      </p:sp>
      <p:sp>
        <p:nvSpPr>
          <p:cNvPr id="22" name="Rectangle 21"/>
          <p:cNvSpPr/>
          <p:nvPr/>
        </p:nvSpPr>
        <p:spPr>
          <a:xfrm>
            <a:off x="1044862" y="1713349"/>
            <a:ext cx="4340831" cy="1169551"/>
          </a:xfrm>
          <a:prstGeom prst="rect">
            <a:avLst/>
          </a:prstGeom>
        </p:spPr>
        <p:txBody>
          <a:bodyPr wrap="square">
            <a:spAutoFit/>
          </a:bodyPr>
          <a:lstStyle/>
          <a:p>
            <a:pPr lvl="0" algn="just"/>
            <a:r>
              <a:rPr lang="en-US"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endParaRPr lang="en-US"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a:p>
            <a:pPr lvl="0" algn="just"/>
            <a:r>
              <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p>
        </p:txBody>
      </p:sp>
      <p:sp>
        <p:nvSpPr>
          <p:cNvPr id="11" name="Rectangle 10"/>
          <p:cNvSpPr/>
          <p:nvPr/>
        </p:nvSpPr>
        <p:spPr>
          <a:xfrm>
            <a:off x="1044861" y="3182116"/>
            <a:ext cx="4340831" cy="738664"/>
          </a:xfrm>
          <a:prstGeom prst="rect">
            <a:avLst/>
          </a:prstGeom>
        </p:spPr>
        <p:txBody>
          <a:bodyPr wrap="square">
            <a:spAutoFit/>
          </a:bodyPr>
          <a:lstStyle/>
          <a:p>
            <a:pPr lvl="0" algn="just"/>
            <a:r>
              <a:rPr lang="en-US" b="1" dirty="0" err="1"/>
              <a:t>Adafruit</a:t>
            </a:r>
            <a:r>
              <a:rPr lang="en-US" b="1" dirty="0"/>
              <a:t> </a:t>
            </a:r>
            <a:r>
              <a:rPr lang="en-US" b="1" dirty="0" smtClean="0"/>
              <a:t>VEML6070</a:t>
            </a:r>
          </a:p>
          <a:p>
            <a:pPr lvl="0" algn="just"/>
            <a:r>
              <a:rPr lang="en-ZA" dirty="0" smtClean="0"/>
              <a:t>A </a:t>
            </a:r>
            <a:r>
              <a:rPr lang="en-ZA" dirty="0"/>
              <a:t>powerful but easy to use </a:t>
            </a:r>
            <a:r>
              <a:rPr lang="en-ZA" dirty="0" smtClean="0"/>
              <a:t>Library for detecting </a:t>
            </a:r>
            <a:r>
              <a:rPr lang="en-ZA" dirty="0" err="1" smtClean="0"/>
              <a:t>UvLightRays</a:t>
            </a:r>
            <a:r>
              <a:rPr lang="en-ZA" dirty="0" smtClean="0"/>
              <a:t> .</a:t>
            </a:r>
            <a:endPar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a:t>
            </a:r>
            <a:endParaRPr dirty="0"/>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UBUNTU:</a:t>
            </a:r>
          </a:p>
          <a:p>
            <a:pPr algn="ctr"/>
            <a:r>
              <a:rPr lang="en-US" dirty="0" smtClean="0">
                <a:latin typeface="Times New Roman" panose="02020603050405020304" pitchFamily="18" charset="0"/>
                <a:cs typeface="Times New Roman" panose="02020603050405020304" pitchFamily="18" charset="0"/>
              </a:rPr>
              <a:t>Firstly </a:t>
            </a:r>
            <a:r>
              <a:rPr lang="en-US" dirty="0">
                <a:latin typeface="Times New Roman" panose="02020603050405020304" pitchFamily="18" charset="0"/>
                <a:cs typeface="Times New Roman" panose="02020603050405020304" pitchFamily="18" charset="0"/>
              </a:rPr>
              <a:t>we install UBUNTU 18.04 on a Virtual Machine.</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DOCKER:</a:t>
            </a:r>
          </a:p>
          <a:p>
            <a:pPr algn="ct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 install Docker and Docker Compose on the Ubuntu.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NUCLIO:</a:t>
            </a:r>
          </a:p>
          <a:p>
            <a:pPr algn="ct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Installing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then we have to install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platform by using the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command.</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a:t>
            </a:r>
            <a:endParaRPr dirty="0"/>
          </a:p>
        </p:txBody>
      </p:sp>
      <p:sp>
        <p:nvSpPr>
          <p:cNvPr id="618" name="Google Shape;618;p29"/>
          <p:cNvSpPr/>
          <p:nvPr/>
        </p:nvSpPr>
        <p:spPr>
          <a:xfrm>
            <a:off x="421240" y="2061638"/>
            <a:ext cx="2965335"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                                                                RABBIT MQ:                                       Then </a:t>
            </a:r>
            <a:r>
              <a:rPr lang="en-US" dirty="0">
                <a:latin typeface="Times New Roman" panose="02020603050405020304" pitchFamily="18" charset="0"/>
                <a:cs typeface="Times New Roman" panose="02020603050405020304" pitchFamily="18" charset="0"/>
              </a:rPr>
              <a:t>we moved to install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by using the given Docker command.</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ARDUINO IDE: Downloading </a:t>
            </a:r>
            <a:r>
              <a:rPr lang="en-US" dirty="0">
                <a:latin typeface="Times New Roman" panose="02020603050405020304" pitchFamily="18" charset="0"/>
                <a:cs typeface="Times New Roman" panose="02020603050405020304" pitchFamily="18" charset="0"/>
              </a:rPr>
              <a:t>the Arduino IDE to upload the code  to NODEMCU.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LIBRARY INSTALLATION: Installing library </a:t>
            </a:r>
            <a:r>
              <a:rPr lang="en-US" dirty="0">
                <a:latin typeface="Times New Roman" panose="02020603050405020304" pitchFamily="18" charset="0"/>
                <a:cs typeface="Times New Roman" panose="02020603050405020304" pitchFamily="18" charset="0"/>
              </a:rPr>
              <a:t>for connecting the sensor. </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4460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8" name="Google Shape;618;p29"/>
          <p:cNvSpPr/>
          <p:nvPr/>
        </p:nvSpPr>
        <p:spPr>
          <a:xfrm>
            <a:off x="421240" y="2061638"/>
            <a:ext cx="311307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indent="0">
              <a:buNone/>
            </a:pPr>
            <a:r>
              <a:rPr lang="en-US" dirty="0" smtClean="0">
                <a:latin typeface="Times New Roman" panose="02020603050405020304" pitchFamily="18" charset="0"/>
                <a:cs typeface="Times New Roman" panose="02020603050405020304" pitchFamily="18" charset="0"/>
              </a:rPr>
              <a:t>                                                                Before Uploading the Code we must install MQTT library PUBSUBCLIENT and then we install ESP8266 library for NODEMCU and finally we upload the Code.</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4"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generate the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first we deploy the given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by setting IP and triggers.</a:t>
            </a:r>
          </a:p>
          <a:p>
            <a:pPr lvl="0">
              <a:spcAft>
                <a:spcPts val="2100"/>
              </a:spcAft>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a:latin typeface="Times New Roman" panose="02020603050405020304" pitchFamily="18" charset="0"/>
                <a:cs typeface="Times New Roman" panose="02020603050405020304" pitchFamily="18" charset="0"/>
              </a:rPr>
              <a:t>The deployed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will generate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of the data sensed from the sensor.</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98441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9" name="Google Shape;619;p29"/>
          <p:cNvSpPr/>
          <p:nvPr/>
        </p:nvSpPr>
        <p:spPr>
          <a:xfrm>
            <a:off x="989778"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endParaRPr lang="en-ZA" sz="1200" dirty="0" smtClean="0"/>
          </a:p>
          <a:p>
            <a:pPr>
              <a:spcAft>
                <a:spcPts val="2100"/>
              </a:spcAft>
            </a:pPr>
            <a:endParaRPr lang="en-ZA" sz="1200" dirty="0" smtClean="0"/>
          </a:p>
          <a:p>
            <a:pPr>
              <a:spcAft>
                <a:spcPts val="2100"/>
              </a:spcAft>
            </a:pPr>
            <a:r>
              <a:rPr lang="en-ZA" sz="1200" b="1" dirty="0" err="1" smtClean="0"/>
              <a:t>MQTIZER</a:t>
            </a:r>
            <a:r>
              <a:rPr lang="en-ZA" sz="1200" dirty="0" err="1" smtClean="0"/>
              <a:t>To</a:t>
            </a:r>
            <a:r>
              <a:rPr lang="en-ZA" sz="1200" dirty="0" smtClean="0"/>
              <a:t> </a:t>
            </a:r>
            <a:r>
              <a:rPr lang="en-ZA" sz="1200" dirty="0"/>
              <a:t>display  the data on </a:t>
            </a:r>
            <a:r>
              <a:rPr lang="en-ZA" sz="1200" dirty="0" err="1" smtClean="0"/>
              <a:t>SmartPhone</a:t>
            </a:r>
            <a:r>
              <a:rPr lang="en-ZA" sz="1200" dirty="0" smtClean="0"/>
              <a:t> </a:t>
            </a:r>
            <a:r>
              <a:rPr lang="en-ZA" sz="1200" dirty="0"/>
              <a:t>we will set the </a:t>
            </a:r>
            <a:r>
              <a:rPr lang="en-ZA" sz="1200" dirty="0" err="1"/>
              <a:t>RabbitMQ</a:t>
            </a:r>
            <a:r>
              <a:rPr lang="en-ZA" sz="1200" dirty="0"/>
              <a:t> IP on the app and then it will </a:t>
            </a:r>
            <a:r>
              <a:rPr lang="en-ZA" sz="1200" dirty="0" smtClean="0"/>
              <a:t>generate messages on phone</a:t>
            </a:r>
            <a:endParaRPr lang="en-ZA" sz="1200" dirty="0"/>
          </a:p>
          <a:p>
            <a:pPr lvl="0">
              <a:spcAft>
                <a:spcPts val="2100"/>
              </a:spcAft>
            </a:pPr>
            <a:endParaRPr sz="1200"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4733441"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lgn="ctr"/>
            <a:r>
              <a:rPr lang="en" sz="1200" b="1" dirty="0" smtClean="0"/>
              <a:t>MQTLENS </a:t>
            </a:r>
            <a:r>
              <a:rPr lang="en" sz="1200" dirty="0" smtClean="0"/>
              <a:t>For </a:t>
            </a:r>
            <a:r>
              <a:rPr lang="en" sz="1200" dirty="0"/>
              <a:t>the MQTT web app we will set the hostname which is our IP and then will generate the </a:t>
            </a:r>
            <a:r>
              <a:rPr lang="en" sz="1200" dirty="0" smtClean="0"/>
              <a:t> messages on </a:t>
            </a:r>
            <a:r>
              <a:rPr lang="en" sz="1200" dirty="0"/>
              <a:t>the Web App as well</a:t>
            </a:r>
            <a:endParaRPr sz="1200"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29582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734424" y="2160947"/>
            <a:ext cx="3575400" cy="2501400"/>
          </a:xfrm>
          <a:prstGeom prst="rect">
            <a:avLst/>
          </a:prstGeom>
        </p:spPr>
        <p:txBody>
          <a:bodyPr spcFirstLastPara="1" wrap="square" lIns="91425" tIns="91425" rIns="91425" bIns="91425" anchor="b" anchorCtr="0">
            <a:noAutofit/>
          </a:bodyPr>
          <a:lstStyle/>
          <a:p>
            <a:pPr marL="0" lvl="0" indent="0">
              <a:buNone/>
            </a:pPr>
            <a:r>
              <a:rPr lang="en-US" sz="1400" dirty="0" smtClean="0">
                <a:solidFill>
                  <a:schemeClr val="bg1"/>
                </a:solidFill>
                <a:latin typeface="Segoe UI" panose="020B0502040204020203" pitchFamily="34" charset="0"/>
                <a:cs typeface="Segoe UI" panose="020B0502040204020203" pitchFamily="34" charset="0"/>
              </a:rPr>
              <a:t>APPLICATION:</a:t>
            </a:r>
          </a:p>
          <a:p>
            <a:pPr marL="0" lvl="0" indent="0">
              <a:buNone/>
            </a:pPr>
            <a:r>
              <a:rPr lang="en-US" sz="1400" dirty="0" smtClean="0">
                <a:solidFill>
                  <a:schemeClr val="bg1"/>
                </a:solidFill>
                <a:latin typeface="Segoe UI" panose="020B0502040204020203" pitchFamily="34" charset="0"/>
                <a:cs typeface="Segoe UI" panose="020B0502040204020203" pitchFamily="34" charset="0"/>
              </a:rPr>
              <a:t>UV Light rays can be used in every perspective of life ,Some examples are :</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Automotive</a:t>
            </a:r>
            <a:r>
              <a:rPr lang="en-US" sz="1200" dirty="0">
                <a:solidFill>
                  <a:schemeClr val="bg1"/>
                </a:solidFill>
                <a:latin typeface="Segoe UI" panose="020B0502040204020203" pitchFamily="34" charset="0"/>
                <a:cs typeface="Segoe UI" panose="020B0502040204020203" pitchFamily="34" charset="0"/>
              </a:rPr>
              <a:t> </a:t>
            </a:r>
            <a:r>
              <a:rPr lang="en-US" sz="1200" dirty="0" smtClean="0">
                <a:solidFill>
                  <a:schemeClr val="bg1"/>
                </a:solidFill>
                <a:latin typeface="Segoe UI" panose="020B0502040204020203" pitchFamily="34" charset="0"/>
                <a:cs typeface="Segoe UI" panose="020B0502040204020203" pitchFamily="34" charset="0"/>
              </a:rPr>
              <a:t>(Wheels , Interior Coating)</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Medical Products (UV coating in </a:t>
            </a:r>
            <a:r>
              <a:rPr lang="en-US" sz="1400" dirty="0" err="1" smtClean="0">
                <a:solidFill>
                  <a:schemeClr val="bg1"/>
                </a:solidFill>
                <a:latin typeface="Segoe UI" panose="020B0502040204020203" pitchFamily="34" charset="0"/>
                <a:cs typeface="Segoe UI" panose="020B0502040204020203" pitchFamily="34" charset="0"/>
              </a:rPr>
              <a:t>medi</a:t>
            </a:r>
            <a:r>
              <a:rPr lang="en-US" sz="1400" dirty="0" smtClean="0">
                <a:solidFill>
                  <a:schemeClr val="bg1"/>
                </a:solidFill>
                <a:latin typeface="Segoe UI" panose="020B0502040204020203" pitchFamily="34" charset="0"/>
                <a:cs typeface="Segoe UI" panose="020B0502040204020203" pitchFamily="34" charset="0"/>
              </a:rPr>
              <a:t> al applications).</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Label Printing and Printing </a:t>
            </a:r>
            <a:r>
              <a:rPr lang="en-US" sz="1400" smtClean="0">
                <a:solidFill>
                  <a:schemeClr val="bg1"/>
                </a:solidFill>
                <a:latin typeface="Segoe UI" panose="020B0502040204020203" pitchFamily="34" charset="0"/>
                <a:cs typeface="Segoe UI" panose="020B0502040204020203" pitchFamily="34" charset="0"/>
              </a:rPr>
              <a:t>on packaging.</a:t>
            </a:r>
            <a:endParaRPr lang="en-US" sz="1400" dirty="0" smtClean="0">
              <a:solidFill>
                <a:schemeClr val="bg1"/>
              </a:solidFill>
              <a:latin typeface="Segoe UI" panose="020B0502040204020203" pitchFamily="34" charset="0"/>
              <a:cs typeface="Segoe UI" panose="020B0502040204020203" pitchFamily="34" charset="0"/>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PROBLEM AREA</a:t>
            </a:r>
            <a:endParaRPr dirty="0"/>
          </a:p>
        </p:txBody>
      </p:sp>
      <p:sp>
        <p:nvSpPr>
          <p:cNvPr id="470" name="Google Shape;470;p14"/>
          <p:cNvSpPr txBox="1"/>
          <p:nvPr/>
        </p:nvSpPr>
        <p:spPr>
          <a:xfrm>
            <a:off x="1516101" y="1332823"/>
            <a:ext cx="6770884" cy="1733554"/>
          </a:xfrm>
          <a:prstGeom prst="rect">
            <a:avLst/>
          </a:prstGeom>
          <a:noFill/>
          <a:ln>
            <a:noFill/>
          </a:ln>
        </p:spPr>
        <p:txBody>
          <a:bodyPr spcFirstLastPara="1" wrap="square" lIns="91425" tIns="91425" rIns="91425" bIns="91425" anchor="t" anchorCtr="0">
            <a:noAutofit/>
          </a:bodyPr>
          <a:lstStyle/>
          <a:p>
            <a:pPr lvl="0">
              <a:spcBef>
                <a:spcPts val="600"/>
              </a:spcBef>
            </a:pPr>
            <a:r>
              <a:rPr lang="en-US" dirty="0"/>
              <a:t>UV rays, either from the sun or from artificial sources like tanning beds, can cause sunburn. Exposure to UV rays can cause premature aging of the skin and signs of sun damage such as wrinkles, leathery skin, </a:t>
            </a:r>
            <a:r>
              <a:rPr lang="en-US" b="1" dirty="0"/>
              <a:t>liver </a:t>
            </a:r>
            <a:r>
              <a:rPr lang="en-US" b="1" dirty="0" smtClean="0"/>
              <a:t>spots</a:t>
            </a:r>
            <a:r>
              <a:rPr lang="en-US" dirty="0" smtClean="0"/>
              <a:t>. </a:t>
            </a:r>
            <a:r>
              <a:rPr lang="en-US" dirty="0"/>
              <a:t>UV rays can also cause eye problems.</a:t>
            </a:r>
            <a:r>
              <a:rPr lang="en-US" dirty="0" smtClean="0">
                <a:latin typeface="Segoe UI" panose="020B0502040204020203" pitchFamily="34" charset="0"/>
                <a:cs typeface="Segoe UI" panose="020B0502040204020203" pitchFamily="34" charset="0"/>
              </a:rPr>
              <a:t>.</a:t>
            </a:r>
            <a:endParaRPr dirty="0">
              <a:solidFill>
                <a:srgbClr val="28324A"/>
              </a:solidFill>
              <a:latin typeface="Segoe UI" panose="020B0502040204020203" pitchFamily="34" charset="0"/>
              <a:ea typeface="Source Sans Pro"/>
              <a:cs typeface="Segoe UI" panose="020B0502040204020203" pitchFamily="34" charset="0"/>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PURPOSE</a:t>
            </a:r>
            <a:endParaRPr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r>
              <a:rPr lang="en-US" sz="1600" dirty="0">
                <a:latin typeface="Segoe UI" panose="020B0502040204020203" pitchFamily="34" charset="0"/>
                <a:cs typeface="Segoe UI" panose="020B0502040204020203" pitchFamily="34" charset="0"/>
              </a:rPr>
              <a:t>T</a:t>
            </a:r>
            <a:r>
              <a:rPr lang="en-US" sz="1600" dirty="0" smtClean="0">
                <a:latin typeface="Segoe UI" panose="020B0502040204020203" pitchFamily="34" charset="0"/>
                <a:cs typeface="Segoe UI" panose="020B0502040204020203" pitchFamily="34" charset="0"/>
              </a:rPr>
              <a:t>he </a:t>
            </a:r>
            <a:r>
              <a:rPr lang="en-US" sz="1600" dirty="0">
                <a:latin typeface="Segoe UI" panose="020B0502040204020203" pitchFamily="34" charset="0"/>
                <a:cs typeface="Segoe UI" panose="020B0502040204020203" pitchFamily="34" charset="0"/>
              </a:rPr>
              <a:t>purpose of this project is to detect and </a:t>
            </a:r>
            <a:r>
              <a:rPr lang="en-US" sz="1600" dirty="0" smtClean="0">
                <a:latin typeface="Segoe UI" panose="020B0502040204020203" pitchFamily="34" charset="0"/>
                <a:cs typeface="Segoe UI" panose="020B0502040204020203" pitchFamily="34" charset="0"/>
              </a:rPr>
              <a:t>monitor </a:t>
            </a:r>
            <a:r>
              <a:rPr lang="en-US" sz="1600" dirty="0" err="1" smtClean="0">
                <a:latin typeface="Segoe UI" panose="020B0502040204020203" pitchFamily="34" charset="0"/>
                <a:cs typeface="Segoe UI" panose="020B0502040204020203" pitchFamily="34" charset="0"/>
              </a:rPr>
              <a:t>Uv</a:t>
            </a:r>
            <a:r>
              <a:rPr lang="en-US" sz="1600" dirty="0" smtClean="0">
                <a:latin typeface="Segoe UI" panose="020B0502040204020203" pitchFamily="34" charset="0"/>
                <a:cs typeface="Segoe UI" panose="020B0502040204020203" pitchFamily="34" charset="0"/>
              </a:rPr>
              <a:t> Light rays and monitor </a:t>
            </a:r>
            <a:r>
              <a:rPr lang="en-US" sz="1600" dirty="0">
                <a:latin typeface="Segoe UI" panose="020B0502040204020203" pitchFamily="34" charset="0"/>
                <a:cs typeface="Segoe UI" panose="020B0502040204020203" pitchFamily="34" charset="0"/>
              </a:rPr>
              <a:t>those values on an independent platform.</a:t>
            </a:r>
            <a:r>
              <a:rPr lang="en-US" sz="1600" dirty="0">
                <a:latin typeface="Segoe UI" panose="020B0502040204020203" pitchFamily="34" charset="0"/>
                <a:ea typeface="Darker Grotesque"/>
                <a:cs typeface="Segoe UI" panose="020B0502040204020203" pitchFamily="34" charset="0"/>
                <a:sym typeface="Darker Grotesque"/>
              </a:rPr>
              <a:t> By using </a:t>
            </a:r>
            <a:r>
              <a:rPr lang="en-US" sz="1600" dirty="0" smtClean="0">
                <a:latin typeface="Segoe UI" panose="020B0502040204020203" pitchFamily="34" charset="0"/>
                <a:ea typeface="Darker Grotesque"/>
                <a:cs typeface="Segoe UI" panose="020B0502040204020203" pitchFamily="34" charset="0"/>
                <a:sym typeface="Darker Grotesque"/>
              </a:rPr>
              <a:t>VEML6070 </a:t>
            </a:r>
            <a:r>
              <a:rPr lang="en-US" sz="1600" dirty="0">
                <a:latin typeface="Segoe UI" panose="020B0502040204020203" pitchFamily="34" charset="0"/>
                <a:ea typeface="Darker Grotesque"/>
                <a:cs typeface="Segoe UI" panose="020B0502040204020203" pitchFamily="34" charset="0"/>
                <a:sym typeface="Darker Grotesque"/>
              </a:rPr>
              <a:t>sensor we can get notified timely which can </a:t>
            </a:r>
            <a:r>
              <a:rPr lang="en-US" sz="1600" dirty="0" smtClean="0">
                <a:latin typeface="Segoe UI" panose="020B0502040204020203" pitchFamily="34" charset="0"/>
                <a:ea typeface="Darker Grotesque"/>
                <a:cs typeface="Segoe UI" panose="020B0502040204020203" pitchFamily="34" charset="0"/>
                <a:sym typeface="Darker Grotesque"/>
              </a:rPr>
              <a:t>save our skin from getting harm from </a:t>
            </a:r>
            <a:r>
              <a:rPr lang="en-US" sz="1600" dirty="0" err="1" smtClean="0">
                <a:latin typeface="Segoe UI" panose="020B0502040204020203" pitchFamily="34" charset="0"/>
                <a:ea typeface="Darker Grotesque"/>
                <a:cs typeface="Segoe UI" panose="020B0502040204020203" pitchFamily="34" charset="0"/>
                <a:sym typeface="Darker Grotesque"/>
              </a:rPr>
              <a:t>uv</a:t>
            </a:r>
            <a:r>
              <a:rPr lang="en-US" sz="1600" dirty="0" smtClean="0">
                <a:latin typeface="Segoe UI" panose="020B0502040204020203" pitchFamily="34" charset="0"/>
                <a:ea typeface="Darker Grotesque"/>
                <a:cs typeface="Segoe UI" panose="020B0502040204020203" pitchFamily="34" charset="0"/>
                <a:sym typeface="Darker Grotesque"/>
              </a:rPr>
              <a:t> Light rays.</a:t>
            </a:r>
            <a:endParaRPr lang="en-US" sz="1600" dirty="0">
              <a:latin typeface="Segoe UI" panose="020B0502040204020203" pitchFamily="34" charset="0"/>
              <a:cs typeface="Segoe UI" panose="020B0502040204020203" pitchFamily="34" charset="0"/>
            </a:endParaRPr>
          </a:p>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5" y="883081"/>
            <a:ext cx="8051180" cy="3371496"/>
          </a:xfrm>
          <a:prstGeom prst="rect">
            <a:avLst/>
          </a:prstGeom>
        </p:spPr>
      </p:pic>
      <p:sp>
        <p:nvSpPr>
          <p:cNvPr id="5" name="Rectangle 4"/>
          <p:cNvSpPr/>
          <p:nvPr/>
        </p:nvSpPr>
        <p:spPr>
          <a:xfrm>
            <a:off x="133815" y="99812"/>
            <a:ext cx="7088459" cy="523220"/>
          </a:xfrm>
          <a:prstGeom prst="rect">
            <a:avLst/>
          </a:prstGeom>
        </p:spPr>
        <p:txBody>
          <a:bodyPr wrap="square">
            <a:spAutoFit/>
          </a:bodyPr>
          <a:lstStyle/>
          <a:p>
            <a:r>
              <a:rPr lang="en-ZA" dirty="0">
                <a:solidFill>
                  <a:srgbClr val="222222"/>
                </a:solidFill>
                <a:latin typeface="Verdana" panose="020B0604030504040204" pitchFamily="34" charset="0"/>
              </a:rPr>
              <a:t>This is the key </a:t>
            </a:r>
            <a:r>
              <a:rPr lang="en-ZA" dirty="0" smtClean="0">
                <a:solidFill>
                  <a:srgbClr val="222222"/>
                </a:solidFill>
                <a:latin typeface="Verdana" panose="020B0604030504040204" pitchFamily="34" charset="0"/>
              </a:rPr>
              <a:t>chart and </a:t>
            </a:r>
            <a:r>
              <a:rPr lang="en-ZA" dirty="0">
                <a:solidFill>
                  <a:srgbClr val="222222"/>
                </a:solidFill>
                <a:latin typeface="Verdana" panose="020B0604030504040204" pitchFamily="34" charset="0"/>
              </a:rPr>
              <a:t>one of the reasons that a UV index meter is so important</a:t>
            </a:r>
            <a:endParaRPr lang="en-US" dirty="0"/>
          </a:p>
        </p:txBody>
      </p:sp>
    </p:spTree>
    <p:extLst>
      <p:ext uri="{BB962C8B-B14F-4D97-AF65-F5344CB8AC3E}">
        <p14:creationId xmlns:p14="http://schemas.microsoft.com/office/powerpoint/2010/main" val="141991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34919" cy="44341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829" y="378825"/>
            <a:ext cx="4103278" cy="3472061"/>
          </a:xfrm>
          <a:prstGeom prst="rect">
            <a:avLst/>
          </a:prstGeom>
        </p:spPr>
      </p:pic>
    </p:spTree>
    <p:extLst>
      <p:ext uri="{BB962C8B-B14F-4D97-AF65-F5344CB8AC3E}">
        <p14:creationId xmlns:p14="http://schemas.microsoft.com/office/powerpoint/2010/main" val="183541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t>VEML6070:</a:t>
            </a:r>
          </a:p>
          <a:p>
            <a:pPr marL="0" lvl="0" indent="0">
              <a:buNone/>
            </a:pPr>
            <a:r>
              <a:rPr lang="en-US" sz="1400" dirty="0">
                <a:latin typeface="Segoe UI" panose="020B0502040204020203" pitchFamily="34" charset="0"/>
                <a:cs typeface="Segoe UI" panose="020B0502040204020203" pitchFamily="34" charset="0"/>
              </a:rPr>
              <a:t>This precision sensor </a:t>
            </a:r>
            <a:r>
              <a:rPr lang="en-US" sz="1400" dirty="0" smtClean="0">
                <a:latin typeface="Segoe UI" panose="020B0502040204020203" pitchFamily="34" charset="0"/>
                <a:cs typeface="Segoe UI" panose="020B0502040204020203" pitchFamily="34" charset="0"/>
              </a:rPr>
              <a:t>is </a:t>
            </a:r>
            <a:r>
              <a:rPr lang="en-US" sz="1400" dirty="0">
                <a:latin typeface="Segoe UI" panose="020B0502040204020203" pitchFamily="34" charset="0"/>
                <a:cs typeface="Segoe UI" panose="020B0502040204020203" pitchFamily="34" charset="0"/>
              </a:rPr>
              <a:t>the best low-cost sensing solution for </a:t>
            </a:r>
            <a:r>
              <a:rPr lang="en-US" sz="1400" dirty="0" smtClean="0">
                <a:latin typeface="Segoe UI" panose="020B0502040204020203" pitchFamily="34" charset="0"/>
                <a:cs typeface="Segoe UI" panose="020B0502040204020203" pitchFamily="34" charset="0"/>
              </a:rPr>
              <a:t>measuring </a:t>
            </a:r>
            <a:r>
              <a:rPr lang="en-US" sz="1400" dirty="0" err="1" smtClean="0">
                <a:latin typeface="Segoe UI" panose="020B0502040204020203" pitchFamily="34" charset="0"/>
                <a:cs typeface="Segoe UI" panose="020B0502040204020203" pitchFamily="34" charset="0"/>
              </a:rPr>
              <a:t>UVLight</a:t>
            </a:r>
            <a:r>
              <a:rPr lang="en-US" sz="1400" dirty="0" smtClean="0">
                <a:latin typeface="Segoe UI" panose="020B0502040204020203" pitchFamily="34" charset="0"/>
                <a:cs typeface="Segoe UI" panose="020B0502040204020203" pitchFamily="34" charset="0"/>
              </a:rPr>
              <a:t> Rays.!</a:t>
            </a:r>
            <a:endParaRPr sz="1400" dirty="0">
              <a:latin typeface="Segoe UI" panose="020B0502040204020203" pitchFamily="34" charset="0"/>
              <a:cs typeface="Segoe UI" panose="020B0502040204020203" pitchFamily="34" charset="0"/>
            </a:endParaRPr>
          </a:p>
        </p:txBody>
      </p:sp>
      <p:sp>
        <p:nvSpPr>
          <p:cNvPr id="524" name="Google Shape;524;p20"/>
          <p:cNvSpPr txBox="1">
            <a:spLocks noGrp="1"/>
          </p:cNvSpPr>
          <p:nvPr>
            <p:ph type="title"/>
          </p:nvPr>
        </p:nvSpPr>
        <p:spPr>
          <a:xfrm>
            <a:off x="1047750" y="634125"/>
            <a:ext cx="7709674"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AND TOOLS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843" y="1457093"/>
            <a:ext cx="3115433" cy="2251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&amp; TOOLS CONT…</a:t>
            </a:r>
            <a:endParaRPr dirty="0"/>
          </a:p>
        </p:txBody>
      </p:sp>
      <p:sp>
        <p:nvSpPr>
          <p:cNvPr id="532" name="Google Shape;532;p21"/>
          <p:cNvSpPr txBox="1">
            <a:spLocks noGrp="1"/>
          </p:cNvSpPr>
          <p:nvPr>
            <p:ph type="body" idx="1"/>
          </p:nvPr>
        </p:nvSpPr>
        <p:spPr>
          <a:xfrm>
            <a:off x="705900" y="918411"/>
            <a:ext cx="2471700" cy="2163836"/>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NodeMcu</a:t>
            </a:r>
            <a:endParaRPr lang="en-US" sz="1400" b="1" dirty="0">
              <a:latin typeface="Segoe UI" panose="020B0502040204020203" pitchFamily="34" charset="0"/>
              <a:cs typeface="Segoe UI" panose="020B0502040204020203" pitchFamily="34" charset="0"/>
            </a:endParaRPr>
          </a:p>
          <a:p>
            <a:pPr marL="0" lvl="0" indent="0">
              <a:buNone/>
            </a:pPr>
            <a:r>
              <a:rPr lang="en-US" sz="12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1200" dirty="0" err="1">
                <a:latin typeface="Segoe UI" panose="020B0502040204020203" pitchFamily="34" charset="0"/>
                <a:cs typeface="Segoe UI" panose="020B0502040204020203" pitchFamily="34" charset="0"/>
              </a:rPr>
              <a:t>NodeMCU</a:t>
            </a:r>
            <a:r>
              <a:rPr lang="en-US" sz="1200" dirty="0">
                <a:latin typeface="Segoe UI" panose="020B0502040204020203" pitchFamily="34" charset="0"/>
                <a:cs typeface="Segoe UI" panose="020B0502040204020203" pitchFamily="34" charset="0"/>
              </a:rPr>
              <a:t> has 128 KB RAM and 4MB of Flash memory to store data and programs</a:t>
            </a:r>
            <a:r>
              <a:rPr lang="en-US" sz="1200" dirty="0" smtClean="0">
                <a:latin typeface="Segoe UI" panose="020B0502040204020203" pitchFamily="34" charset="0"/>
                <a:cs typeface="Segoe UI" panose="020B0502040204020203" pitchFamily="34" charset="0"/>
              </a:rPr>
              <a:t>. This </a:t>
            </a:r>
            <a:r>
              <a:rPr lang="en-US" sz="1200" dirty="0">
                <a:latin typeface="Segoe UI" panose="020B0502040204020203" pitchFamily="34" charset="0"/>
                <a:cs typeface="Segoe UI" panose="020B0502040204020203" pitchFamily="34" charset="0"/>
              </a:rPr>
              <a:t>device consists of 13 GPIO pins</a:t>
            </a:r>
            <a:r>
              <a:rPr lang="en-US" sz="1200" dirty="0">
                <a:latin typeface="Times New Roman" panose="02020603050405020304" pitchFamily="18" charset="0"/>
                <a:cs typeface="Times New Roman" panose="02020603050405020304" pitchFamily="18" charset="0"/>
              </a:rPr>
              <a:t>.</a:t>
            </a:r>
          </a:p>
          <a:p>
            <a:pPr marL="0" lvl="0" indent="0" algn="l" rtl="0">
              <a:spcBef>
                <a:spcPts val="600"/>
              </a:spcBef>
              <a:spcAft>
                <a:spcPts val="0"/>
              </a:spcAft>
              <a:buNone/>
            </a:pPr>
            <a:endParaRPr dirty="0"/>
          </a:p>
        </p:txBody>
      </p:sp>
      <p:sp>
        <p:nvSpPr>
          <p:cNvPr id="533" name="Google Shape;533;p21"/>
          <p:cNvSpPr txBox="1">
            <a:spLocks noGrp="1"/>
          </p:cNvSpPr>
          <p:nvPr>
            <p:ph type="body" idx="2"/>
          </p:nvPr>
        </p:nvSpPr>
        <p:spPr>
          <a:xfrm>
            <a:off x="3304125" y="918411"/>
            <a:ext cx="2471700" cy="1886434"/>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RabbitMQ</a:t>
            </a:r>
            <a:endParaRPr lang="en-US" sz="1400" b="1" dirty="0">
              <a:latin typeface="Segoe UI" panose="020B0502040204020203" pitchFamily="34" charset="0"/>
              <a:cs typeface="Segoe UI" panose="020B0502040204020203" pitchFamily="34" charset="0"/>
            </a:endParaRPr>
          </a:p>
          <a:p>
            <a:pPr marL="0" lvl="0" indent="0">
              <a:buNone/>
            </a:pPr>
            <a:r>
              <a:rPr lang="en-US" sz="1200" dirty="0" err="1">
                <a:latin typeface="Segoe UI" panose="020B0502040204020203" pitchFamily="34" charset="0"/>
                <a:cs typeface="Segoe UI" panose="020B0502040204020203" pitchFamily="34" charset="0"/>
              </a:rPr>
              <a:t>RabbitMQ</a:t>
            </a:r>
            <a:r>
              <a:rPr lang="en-US" sz="12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5902350" y="918411"/>
            <a:ext cx="2471700" cy="1958353"/>
          </a:xfrm>
          <a:prstGeom prst="rect">
            <a:avLst/>
          </a:prstGeom>
        </p:spPr>
        <p:txBody>
          <a:bodyPr spcFirstLastPara="1" wrap="square" lIns="91425" tIns="91425" rIns="91425" bIns="91425" anchor="t" anchorCtr="0">
            <a:noAutofit/>
          </a:bodyPr>
          <a:lstStyle/>
          <a:p>
            <a:pPr marL="0" lvl="0" indent="0">
              <a:buNone/>
            </a:pPr>
            <a:r>
              <a:rPr lang="en-US" sz="1400" b="1" dirty="0" err="1" smtClean="0">
                <a:solidFill>
                  <a:schemeClr val="tx1"/>
                </a:solidFill>
                <a:latin typeface="Segoe UI" panose="020B0502040204020203" pitchFamily="34" charset="0"/>
                <a:cs typeface="Segoe UI" panose="020B0502040204020203" pitchFamily="34" charset="0"/>
              </a:rPr>
              <a:t>Nuclio</a:t>
            </a:r>
            <a:endParaRPr lang="en-US" sz="1400" b="1" dirty="0" smtClean="0">
              <a:solidFill>
                <a:schemeClr val="tx1"/>
              </a:solidFill>
              <a:latin typeface="Segoe UI" panose="020B0502040204020203" pitchFamily="34" charset="0"/>
              <a:cs typeface="Segoe UI" panose="020B0502040204020203" pitchFamily="34" charset="0"/>
            </a:endParaRPr>
          </a:p>
          <a:p>
            <a:pPr marL="0" lvl="0" indent="0">
              <a:buNone/>
            </a:pPr>
            <a:endParaRPr lang="en-US" sz="1400" b="1" dirty="0">
              <a:solidFill>
                <a:schemeClr val="tx1"/>
              </a:solidFill>
              <a:latin typeface="Segoe UI" panose="020B0502040204020203" pitchFamily="34" charset="0"/>
              <a:cs typeface="Segoe UI" panose="020B0502040204020203" pitchFamily="34" charset="0"/>
            </a:endParaRPr>
          </a:p>
          <a:p>
            <a:pPr marL="0" lvl="0" indent="0" algn="just">
              <a:spcBef>
                <a:spcPts val="0"/>
              </a:spcBef>
              <a:buNone/>
            </a:pPr>
            <a:r>
              <a:rPr lang="en-US" sz="12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1200" b="1" dirty="0" err="1">
                <a:solidFill>
                  <a:schemeClr val="tx1"/>
                </a:solidFill>
                <a:latin typeface="Segoe UI" panose="020B0502040204020203" pitchFamily="34" charset="0"/>
                <a:ea typeface="Roboto Condensed"/>
                <a:cs typeface="Segoe UI" panose="020B0502040204020203" pitchFamily="34" charset="0"/>
                <a:sym typeface="Roboto Condensed"/>
              </a:rPr>
              <a:t>serverless</a:t>
            </a:r>
            <a:r>
              <a:rPr lang="en-US" sz="1200" b="1" dirty="0">
                <a:solidFill>
                  <a:schemeClr val="tx1"/>
                </a:solidFill>
                <a:latin typeface="Segoe UI" panose="020B0502040204020203" pitchFamily="34" charset="0"/>
                <a:ea typeface="Roboto Condensed"/>
                <a:cs typeface="Segoe UI" panose="020B0502040204020203" pitchFamily="34" charset="0"/>
                <a:sym typeface="Roboto Condensed"/>
              </a:rPr>
              <a:t> </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Google Shape;224;p22"/>
          <p:cNvPicPr preferRelativeResize="0"/>
          <p:nvPr/>
        </p:nvPicPr>
        <p:blipFill>
          <a:blip r:embed="rId3">
            <a:alphaModFix/>
          </a:blip>
          <a:stretch>
            <a:fillRect/>
          </a:stretch>
        </p:blipFill>
        <p:spPr>
          <a:xfrm>
            <a:off x="848851" y="3167510"/>
            <a:ext cx="2185798" cy="907202"/>
          </a:xfrm>
          <a:prstGeom prst="rect">
            <a:avLst/>
          </a:prstGeom>
          <a:noFill/>
          <a:ln>
            <a:noFill/>
          </a:ln>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742" t="11410" r="37528" b="40008"/>
          <a:stretch/>
        </p:blipFill>
        <p:spPr>
          <a:xfrm>
            <a:off x="6817863" y="2972329"/>
            <a:ext cx="1308996" cy="1297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1568929" y="918411"/>
            <a:ext cx="2335251" cy="1763144"/>
          </a:xfrm>
          <a:prstGeom prst="rect">
            <a:avLst/>
          </a:prstGeom>
        </p:spPr>
        <p:txBody>
          <a:bodyPr spcFirstLastPara="1" wrap="square" lIns="91425" tIns="91425" rIns="91425" bIns="91425" anchor="t" anchorCtr="0">
            <a:noAutofit/>
          </a:bodyPr>
          <a:lstStyle/>
          <a:p>
            <a:pPr marL="0" lvl="0" indent="0">
              <a:buNone/>
            </a:pPr>
            <a:r>
              <a:rPr lang="en-US" b="1" dirty="0"/>
              <a:t>Docker</a:t>
            </a:r>
          </a:p>
          <a:p>
            <a:pPr marL="0" lvl="0" indent="0">
              <a:buNone/>
            </a:pPr>
            <a:r>
              <a:rPr lang="en-US" sz="1200" b="1" dirty="0">
                <a:solidFill>
                  <a:schemeClr val="tx1"/>
                </a:solidFill>
                <a:latin typeface="Segoe UI" panose="020B0502040204020203" pitchFamily="34" charset="0"/>
                <a:cs typeface="Segoe UI" panose="020B0502040204020203" pitchFamily="34" charset="0"/>
              </a:rPr>
              <a:t>Docker</a:t>
            </a:r>
            <a:r>
              <a:rPr lang="en-US" sz="1200" dirty="0">
                <a:solidFill>
                  <a:schemeClr val="tx1"/>
                </a:solidFill>
                <a:latin typeface="Segoe UI" panose="020B0502040204020203" pitchFamily="34" charset="0"/>
                <a:cs typeface="Segoe UI" panose="020B0502040204020203" pitchFamily="34" charset="0"/>
              </a:rPr>
              <a:t> is a project open source that automates the process of deployment of applications in software containers.</a:t>
            </a:r>
          </a:p>
          <a:p>
            <a:pPr marL="0" lvl="0" indent="0" algn="l" rtl="0">
              <a:spcBef>
                <a:spcPts val="600"/>
              </a:spcBef>
              <a:spcAft>
                <a:spcPts val="0"/>
              </a:spcAft>
              <a:buNone/>
            </a:pPr>
            <a:endParaRPr dirty="0"/>
          </a:p>
        </p:txBody>
      </p:sp>
      <p:sp>
        <p:nvSpPr>
          <p:cNvPr id="534" name="Google Shape;534;p21"/>
          <p:cNvSpPr txBox="1">
            <a:spLocks noGrp="1"/>
          </p:cNvSpPr>
          <p:nvPr>
            <p:ph type="body" idx="3"/>
          </p:nvPr>
        </p:nvSpPr>
        <p:spPr>
          <a:xfrm>
            <a:off x="4731096" y="918411"/>
            <a:ext cx="2830684" cy="1547387"/>
          </a:xfrm>
          <a:prstGeom prst="rect">
            <a:avLst/>
          </a:prstGeom>
        </p:spPr>
        <p:txBody>
          <a:bodyPr spcFirstLastPara="1" wrap="square" lIns="91425" tIns="91425" rIns="91425" bIns="91425" anchor="t" anchorCtr="0">
            <a:noAutofit/>
          </a:bodyPr>
          <a:lstStyle/>
          <a:p>
            <a:pPr marL="0" lvl="0" indent="0">
              <a:buNone/>
            </a:pPr>
            <a:r>
              <a:rPr lang="en-US" sz="1400" b="1" dirty="0">
                <a:solidFill>
                  <a:schemeClr val="tx1"/>
                </a:solidFill>
                <a:latin typeface="Segoe UI" panose="020B0502040204020203" pitchFamily="34" charset="0"/>
                <a:cs typeface="Segoe UI" panose="020B0502040204020203" pitchFamily="34" charset="0"/>
              </a:rPr>
              <a:t>Arduino</a:t>
            </a:r>
          </a:p>
          <a:p>
            <a:pPr marL="0" lvl="0" indent="0" algn="just">
              <a:spcBef>
                <a:spcPts val="0"/>
              </a:spcBef>
              <a:buNone/>
            </a:pP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12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1200" dirty="0" err="1">
                <a:solidFill>
                  <a:schemeClr val="tx1"/>
                </a:solidFill>
                <a:latin typeface="Segoe UI" panose="020B0502040204020203" pitchFamily="34" charset="0"/>
                <a:cs typeface="Segoe UI" panose="020B0502040204020203" pitchFamily="34" charset="0"/>
                <a:sym typeface="Roboto Condensed"/>
              </a:rPr>
              <a:t>NodeMCU</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a:t>
            </a:r>
          </a:p>
          <a:p>
            <a:pPr marL="0" lvl="0" indent="0" algn="l" rtl="0">
              <a:spcBef>
                <a:spcPts val="600"/>
              </a:spcBef>
              <a:spcAft>
                <a:spcPts val="0"/>
              </a:spcAft>
              <a:buNone/>
            </a:pPr>
            <a:endParaRPr sz="1200" dirty="0">
              <a:solidFill>
                <a:schemeClr val="tx1"/>
              </a:solidFill>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337" t="5145" r="13074" b="5703"/>
          <a:stretch/>
        </p:blipFill>
        <p:spPr>
          <a:xfrm>
            <a:off x="1568929" y="2884166"/>
            <a:ext cx="1715785" cy="1263721"/>
          </a:xfrm>
          <a:prstGeom prst="rect">
            <a:avLst/>
          </a:prstGeom>
        </p:spPr>
      </p:pic>
      <p:pic>
        <p:nvPicPr>
          <p:cNvPr id="10" name="Google Shape;256;p24" descr="CompEd-Arduino/ Scratch/ Raspb Pi"/>
          <p:cNvPicPr preferRelativeResize="0"/>
          <p:nvPr/>
        </p:nvPicPr>
        <p:blipFill>
          <a:blip r:embed="rId4">
            <a:alphaModFix/>
          </a:blip>
          <a:stretch>
            <a:fillRect/>
          </a:stretch>
        </p:blipFill>
        <p:spPr>
          <a:xfrm>
            <a:off x="5527176" y="2884165"/>
            <a:ext cx="1387332" cy="1263721"/>
          </a:xfrm>
          <a:prstGeom prst="rect">
            <a:avLst/>
          </a:prstGeom>
          <a:noFill/>
          <a:ln>
            <a:noFill/>
          </a:ln>
        </p:spPr>
      </p:pic>
    </p:spTree>
    <p:extLst>
      <p:ext uri="{BB962C8B-B14F-4D97-AF65-F5344CB8AC3E}">
        <p14:creationId xmlns:p14="http://schemas.microsoft.com/office/powerpoint/2010/main" val="1159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1568929" y="918411"/>
            <a:ext cx="2335251" cy="1763144"/>
          </a:xfrm>
          <a:prstGeom prst="rect">
            <a:avLst/>
          </a:prstGeom>
        </p:spPr>
        <p:txBody>
          <a:bodyPr spcFirstLastPara="1" wrap="square" lIns="91425" tIns="91425" rIns="91425" bIns="91425" anchor="t" anchorCtr="0">
            <a:noAutofit/>
          </a:bodyPr>
          <a:lstStyle/>
          <a:p>
            <a:pPr marL="0" lvl="0" indent="0">
              <a:buNone/>
            </a:pPr>
            <a:endParaRPr lang="en-ZA" sz="1200" dirty="0">
              <a:latin typeface="Segoe UI" panose="020B0502040204020203" pitchFamily="34" charset="0"/>
              <a:cs typeface="Segoe UI" panose="020B0502040204020203" pitchFamily="34" charset="0"/>
            </a:endParaRPr>
          </a:p>
          <a:p>
            <a:pPr marL="0" lvl="0" indent="0" algn="just">
              <a:spcBef>
                <a:spcPts val="0"/>
              </a:spcBef>
              <a:buNone/>
            </a:pPr>
            <a:r>
              <a:rPr lang="en-ZA" sz="1200" b="1" dirty="0">
                <a:latin typeface="Segoe UI" panose="020B0502040204020203" pitchFamily="34" charset="0"/>
                <a:cs typeface="Segoe UI" panose="020B0502040204020203" pitchFamily="34" charset="0"/>
              </a:rPr>
              <a:t>MQTIZER</a:t>
            </a:r>
            <a:r>
              <a:rPr lang="en-ZA" sz="1200" dirty="0">
                <a:latin typeface="Segoe UI" panose="020B0502040204020203" pitchFamily="34" charset="0"/>
                <a:cs typeface="Segoe UI" panose="020B0502040204020203" pitchFamily="34" charset="0"/>
              </a:rPr>
              <a:t> is a mobile MQTT client that can connect to any broker which shares the network with your phone, and to any broker on the cloud as well. So to view the on the mobile platform we use </a:t>
            </a:r>
            <a:r>
              <a:rPr lang="en-ZA" sz="1200" dirty="0" err="1">
                <a:latin typeface="Segoe UI" panose="020B0502040204020203" pitchFamily="34" charset="0"/>
                <a:cs typeface="Segoe UI" panose="020B0502040204020203" pitchFamily="34" charset="0"/>
              </a:rPr>
              <a:t>MQtizer</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4731096" y="918411"/>
            <a:ext cx="2830684" cy="1547387"/>
          </a:xfrm>
          <a:prstGeom prst="rect">
            <a:avLst/>
          </a:prstGeom>
        </p:spPr>
        <p:txBody>
          <a:bodyPr spcFirstLastPara="1" wrap="square" lIns="91425" tIns="91425" rIns="91425" bIns="91425" anchor="t" anchorCtr="0">
            <a:noAutofit/>
          </a:bodyPr>
          <a:lstStyle/>
          <a:p>
            <a:pPr marL="0" lvl="0" indent="0">
              <a:buNone/>
            </a:pPr>
            <a:endParaRPr lang="en-ZA" sz="1200" dirty="0" smtClean="0">
              <a:latin typeface="Segoe UI" panose="020B0502040204020203" pitchFamily="34" charset="0"/>
              <a:cs typeface="Segoe UI" panose="020B0502040204020203" pitchFamily="34" charset="0"/>
            </a:endParaRPr>
          </a:p>
          <a:p>
            <a:pPr marL="0" lvl="0" indent="0" algn="just">
              <a:spcBef>
                <a:spcPts val="0"/>
              </a:spcBef>
              <a:buNone/>
            </a:pPr>
            <a:r>
              <a:rPr lang="en-ZA" sz="1200" b="1" dirty="0" smtClean="0">
                <a:latin typeface="Segoe UI" panose="020B0502040204020203" pitchFamily="34" charset="0"/>
                <a:cs typeface="Segoe UI" panose="020B0502040204020203" pitchFamily="34" charset="0"/>
              </a:rPr>
              <a:t>MQTLENS </a:t>
            </a:r>
            <a:r>
              <a:rPr lang="en-ZA" sz="1200" dirty="0" smtClean="0">
                <a:latin typeface="Segoe UI" panose="020B0502040204020203" pitchFamily="34" charset="0"/>
                <a:cs typeface="Segoe UI" panose="020B0502040204020203" pitchFamily="34" charset="0"/>
              </a:rPr>
              <a:t>is an web app for chrome browser that lets you publish message to an MQTT broker , subscribe to MQTT topics , and receive messages  using the chrome web browser </a:t>
            </a:r>
            <a:endParaRPr lang="en-ZA" sz="1200" dirty="0">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1" name="Google Shape;270;p25" descr="MQTIZER - Free MQTT Client – Aplicații pe Google Play"/>
          <p:cNvPicPr preferRelativeResize="0"/>
          <p:nvPr/>
        </p:nvPicPr>
        <p:blipFill>
          <a:blip r:embed="rId3">
            <a:alphaModFix/>
          </a:blip>
          <a:stretch>
            <a:fillRect/>
          </a:stretch>
        </p:blipFill>
        <p:spPr>
          <a:xfrm>
            <a:off x="1568929" y="2964599"/>
            <a:ext cx="1743075" cy="1317470"/>
          </a:xfrm>
          <a:prstGeom prst="rect">
            <a:avLst/>
          </a:prstGeom>
          <a:noFill/>
          <a:ln>
            <a:noFill/>
          </a:ln>
        </p:spPr>
      </p:pic>
      <p:pic>
        <p:nvPicPr>
          <p:cNvPr id="12" name="Google Shape;271;p25" descr="MQTTLens"/>
          <p:cNvPicPr preferRelativeResize="0"/>
          <p:nvPr/>
        </p:nvPicPr>
        <p:blipFill>
          <a:blip r:embed="rId4">
            <a:alphaModFix/>
          </a:blip>
          <a:stretch>
            <a:fillRect/>
          </a:stretch>
        </p:blipFill>
        <p:spPr>
          <a:xfrm>
            <a:off x="5274900" y="2964599"/>
            <a:ext cx="1743075" cy="1124181"/>
          </a:xfrm>
          <a:prstGeom prst="rect">
            <a:avLst/>
          </a:prstGeom>
          <a:noFill/>
          <a:ln>
            <a:noFill/>
          </a:ln>
        </p:spPr>
      </p:pic>
    </p:spTree>
    <p:extLst>
      <p:ext uri="{BB962C8B-B14F-4D97-AF65-F5344CB8AC3E}">
        <p14:creationId xmlns:p14="http://schemas.microsoft.com/office/powerpoint/2010/main" val="379671776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718</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Calibri</vt:lpstr>
      <vt:lpstr>Arial</vt:lpstr>
      <vt:lpstr>Verdana</vt:lpstr>
      <vt:lpstr>Roboto Condensed</vt:lpstr>
      <vt:lpstr>Times New Roman</vt:lpstr>
      <vt:lpstr>Segoe UI</vt:lpstr>
      <vt:lpstr>Darker Grotesque</vt:lpstr>
      <vt:lpstr>Oswald</vt:lpstr>
      <vt:lpstr>Muli</vt:lpstr>
      <vt:lpstr>Source Sans Pro</vt:lpstr>
      <vt:lpstr>Quince template</vt:lpstr>
      <vt:lpstr>ULTRAVIOLET LIGHT</vt:lpstr>
      <vt:lpstr>PROBLEM AREA</vt:lpstr>
      <vt:lpstr>PURPOSE</vt:lpstr>
      <vt:lpstr>PowerPoint Presentation</vt:lpstr>
      <vt:lpstr>PowerPoint Presentation</vt:lpstr>
      <vt:lpstr>SERVICES AND TOOLS</vt:lpstr>
      <vt:lpstr>SERVICES &amp; TOOLS CONT…</vt:lpstr>
      <vt:lpstr>SERVICES &amp; TOOLS CONT…</vt:lpstr>
      <vt:lpstr>SERVICES &amp; TOOLS CONT…</vt:lpstr>
      <vt:lpstr>LIBRARIES</vt:lpstr>
      <vt:lpstr>IMPLEMENTATION</vt:lpstr>
      <vt:lpstr>IMPLEMENTATION CONT…</vt:lpstr>
      <vt:lpstr>IMPLEMENTATION CONT… </vt:lpstr>
      <vt:lpstr>IMPLEMENTATION CONT… </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MONITOTING AIR PRESSURE</dc:title>
  <dc:creator>PC</dc:creator>
  <cp:lastModifiedBy>PC</cp:lastModifiedBy>
  <cp:revision>20</cp:revision>
  <dcterms:modified xsi:type="dcterms:W3CDTF">2022-01-22T12:42:20Z</dcterms:modified>
</cp:coreProperties>
</file>