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C15F5-FAC1-4874-BBBE-1A819063217F}" type="datetimeFigureOut">
              <a:rPr lang="en-GB" smtClean="0"/>
              <a:t>18/11/2016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B88E0-87B2-42D0-A7F2-D901D219916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12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B88E0-87B2-42D0-A7F2-D901D219916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36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B88E0-87B2-42D0-A7F2-D901D219916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89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98770" y="1828968"/>
            <a:ext cx="5383385" cy="82800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585" dirty="0"/>
            </a:lvl1pPr>
          </a:lstStyle>
          <a:p>
            <a:pPr lvl="0" algn="l" defTabSz="927787"/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98770" y="2656968"/>
            <a:ext cx="5383385" cy="1620000"/>
          </a:xfrm>
        </p:spPr>
        <p:txBody>
          <a:bodyPr vert="horz" lIns="0" tIns="0" rIns="0" bIns="0" rtlCol="0">
            <a:noAutofit/>
          </a:bodyPr>
          <a:lstStyle>
            <a:lvl1pPr>
              <a:defRPr lang="en-GB" sz="2585" b="0" dirty="0">
                <a:solidFill>
                  <a:schemeClr val="accent2"/>
                </a:solidFill>
              </a:defRPr>
            </a:lvl1pPr>
          </a:lstStyle>
          <a:p>
            <a:pPr lvl="0" defTabSz="927787">
              <a:lnSpc>
                <a:spcPct val="100000"/>
              </a:lnSpc>
              <a:spcBef>
                <a:spcPts val="0"/>
              </a:spcBef>
              <a:buFontTx/>
            </a:pPr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0" y="332134"/>
            <a:ext cx="1198800" cy="1198800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398770" y="4276968"/>
            <a:ext cx="5383385" cy="144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77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here to enter Slide Title</a:t>
            </a:r>
            <a:endParaRPr lang="en-GB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021AA2E2-C7A1-4C17-A411-A8559D6FE28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8769" y="1843878"/>
            <a:ext cx="8340923" cy="4500000"/>
          </a:xfrm>
        </p:spPr>
        <p:txBody>
          <a:bodyPr/>
          <a:lstStyle>
            <a:lvl1pPr>
              <a:spcBef>
                <a:spcPts val="1662"/>
              </a:spcBef>
              <a:tabLst>
                <a:tab pos="4638032" algn="r"/>
              </a:tabLst>
              <a:defRPr sz="1662"/>
            </a:lvl1pPr>
            <a:lvl2pPr>
              <a:spcBef>
                <a:spcPts val="1662"/>
              </a:spcBef>
              <a:tabLst>
                <a:tab pos="4638032" algn="r"/>
              </a:tabLst>
              <a:defRPr sz="1662"/>
            </a:lvl2pPr>
            <a:lvl3pPr>
              <a:tabLst>
                <a:tab pos="4638032" algn="r"/>
              </a:tabLst>
              <a:defRPr sz="1662"/>
            </a:lvl3pPr>
            <a:lvl4pPr>
              <a:tabLst>
                <a:tab pos="4638032" algn="r"/>
              </a:tabLst>
              <a:defRPr sz="1662"/>
            </a:lvl4pPr>
            <a:lvl5pPr>
              <a:tabLst>
                <a:tab pos="4638032" algn="r"/>
              </a:tabLst>
              <a:defRPr sz="1662"/>
            </a:lvl5pPr>
          </a:lstStyle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17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08000"/>
            <a:ext cx="1168615" cy="2520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3EADD5C3-ED7E-4B07-AA81-2831ABFA7B5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4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Key Messag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here to enter Slide Title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98769" y="792000"/>
            <a:ext cx="8340923" cy="900000"/>
          </a:xfrm>
          <a:noFill/>
        </p:spPr>
        <p:txBody>
          <a:bodyPr anchor="t"/>
          <a:lstStyle>
            <a:lvl1pPr marL="0" indent="0" algn="l" defTabSz="92778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lang="de-DE" sz="2215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marL="0" lvl="0" indent="0" algn="l" defTabSz="92778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 smtClean="0"/>
              <a:t>Click here to enter Key Message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98769" y="1843874"/>
            <a:ext cx="8340923" cy="45000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336A7BF-F248-480F-AF69-39DB9AD03D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80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here to enter Slide Title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98769" y="792000"/>
            <a:ext cx="8340923" cy="900000"/>
          </a:xfrm>
          <a:noFill/>
        </p:spPr>
        <p:txBody>
          <a:bodyPr anchor="t"/>
          <a:lstStyle>
            <a:lvl1pPr marL="0" indent="0" algn="l" defTabSz="92778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lang="de-DE" sz="2215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marL="0" lvl="0" indent="0" algn="l" defTabSz="92778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 smtClean="0"/>
              <a:t>Click here to enter Key Message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336A7BF-F248-480F-AF69-39DB9AD03D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2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32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here to enter Slide Title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336A7BF-F248-480F-AF69-39DB9AD03D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2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338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here to enter Slide Title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98769" y="1843878"/>
            <a:ext cx="8340923" cy="45000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336A7BF-F248-480F-AF69-39DB9AD03D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3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1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Key Mess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here to enter Slide Title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98769" y="792000"/>
            <a:ext cx="8340923" cy="900000"/>
          </a:xfrm>
          <a:noFill/>
        </p:spPr>
        <p:txBody>
          <a:bodyPr anchor="t"/>
          <a:lstStyle>
            <a:lvl1pPr marL="0" indent="0" algn="l" defTabSz="92778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  <a:defRPr lang="de-DE" sz="2215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22039" indent="0">
              <a:buNone/>
              <a:defRPr sz="1846" b="1"/>
            </a:lvl2pPr>
            <a:lvl3pPr marL="844078" indent="0">
              <a:buNone/>
              <a:defRPr sz="1662" b="1"/>
            </a:lvl3pPr>
            <a:lvl4pPr marL="1266117" indent="0">
              <a:buNone/>
              <a:defRPr sz="1477" b="1"/>
            </a:lvl4pPr>
            <a:lvl5pPr marL="1688155" indent="0">
              <a:buNone/>
              <a:defRPr sz="1477" b="1"/>
            </a:lvl5pPr>
            <a:lvl6pPr marL="2110195" indent="0">
              <a:buNone/>
              <a:defRPr sz="1477" b="1"/>
            </a:lvl6pPr>
            <a:lvl7pPr marL="2532233" indent="0">
              <a:buNone/>
              <a:defRPr sz="1477" b="1"/>
            </a:lvl7pPr>
            <a:lvl8pPr marL="2954272" indent="0">
              <a:buNone/>
              <a:defRPr sz="1477" b="1"/>
            </a:lvl8pPr>
            <a:lvl9pPr marL="3376311" indent="0">
              <a:buNone/>
              <a:defRPr sz="1477" b="1"/>
            </a:lvl9pPr>
          </a:lstStyle>
          <a:p>
            <a:pPr marL="0" lvl="0" indent="0" algn="l" defTabSz="92778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Tx/>
              <a:buNone/>
            </a:pPr>
            <a:r>
              <a:rPr lang="en-GB" dirty="0" smtClean="0"/>
              <a:t>Click here to enter Key Message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98769" y="1843878"/>
            <a:ext cx="4120615" cy="4500000"/>
          </a:xfrm>
        </p:spPr>
        <p:txBody>
          <a:bodyPr/>
          <a:lstStyle>
            <a:lvl1pPr marL="0" marR="0" indent="0" algn="l" defTabSz="84407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19077" y="1843874"/>
            <a:ext cx="4120615" cy="4500000"/>
          </a:xfrm>
        </p:spPr>
        <p:txBody>
          <a:bodyPr/>
          <a:lstStyle>
            <a:lvl1pPr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336A7BF-F248-480F-AF69-39DB9AD03D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3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6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Click here to enter Slide Title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98769" y="1843874"/>
            <a:ext cx="4120615" cy="4500000"/>
          </a:xfrm>
        </p:spPr>
        <p:txBody>
          <a:bodyPr/>
          <a:lstStyle>
            <a:lvl1pPr marL="0" marR="0" indent="0" algn="l" defTabSz="84407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19077" y="1843876"/>
            <a:ext cx="4120615" cy="4500000"/>
          </a:xfrm>
        </p:spPr>
        <p:txBody>
          <a:bodyPr/>
          <a:lstStyle>
            <a:lvl1pPr marL="0" marR="0" indent="0" algn="l" defTabSz="84407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 sz="1292"/>
            </a:lvl1pPr>
            <a:lvl2pPr>
              <a:defRPr sz="1292"/>
            </a:lvl2pPr>
            <a:lvl3pPr>
              <a:defRPr sz="1292"/>
            </a:lvl3pPr>
            <a:lvl4pPr>
              <a:defRPr sz="1292"/>
            </a:lvl4pPr>
            <a:lvl5pPr>
              <a:defRPr sz="1292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marL="0" marR="0" lvl="0" indent="0" algn="l" defTabSz="844078" rtl="0" eaLnBrk="1" fontAlgn="auto" latinLnBrk="0" hangingPunct="1">
              <a:lnSpc>
                <a:spcPct val="100000"/>
              </a:lnSpc>
              <a:spcBef>
                <a:spcPts val="554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1336A7BF-F248-480F-AF69-39DB9AD03DF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973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021AA2E2-C7A1-4C17-A411-A8559D6FE28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8769" y="1843876"/>
            <a:ext cx="1860923" cy="450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en-GB" noProof="0" dirty="0" smtClean="0"/>
              <a:t>Click here to enter text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2658461" y="1843874"/>
            <a:ext cx="6081231" cy="4500000"/>
          </a:xfrm>
        </p:spPr>
        <p:txBody>
          <a:bodyPr/>
          <a:lstStyle/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7" y="360000"/>
            <a:ext cx="1199839" cy="1199839"/>
          </a:xfrm>
          <a:prstGeom prst="rect">
            <a:avLst/>
          </a:prstGeom>
        </p:spPr>
      </p:pic>
      <p:sp>
        <p:nvSpPr>
          <p:cNvPr id="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646154" y="360000"/>
            <a:ext cx="2093538" cy="1260000"/>
          </a:xfrm>
        </p:spPr>
        <p:txBody>
          <a:bodyPr/>
          <a:lstStyle>
            <a:lvl1pPr>
              <a:lnSpc>
                <a:spcPct val="110000"/>
              </a:lnSpc>
              <a:defRPr sz="1108"/>
            </a:lvl1pPr>
            <a:lvl2pPr>
              <a:defRPr sz="1108"/>
            </a:lvl2pPr>
            <a:lvl3pPr>
              <a:defRPr sz="1108"/>
            </a:lvl3pPr>
            <a:lvl4pPr>
              <a:defRPr sz="1108"/>
            </a:lvl4pPr>
            <a:lvl5pPr>
              <a:defRPr sz="1108"/>
            </a:lvl5pPr>
          </a:lstStyle>
          <a:p>
            <a:pPr lvl="0"/>
            <a:r>
              <a:rPr lang="en-GB" noProof="0" dirty="0" smtClean="0"/>
              <a:t>Click here to enter text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2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315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8769" y="360000"/>
            <a:ext cx="5848615" cy="1080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Click here to enter Slide Title</a:t>
            </a:r>
            <a:endParaRPr lang="en-GB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021AA2E2-C7A1-4C17-A411-A8559D6FE28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98769" y="1843878"/>
            <a:ext cx="5848615" cy="4500000"/>
          </a:xfrm>
        </p:spPr>
        <p:txBody>
          <a:bodyPr/>
          <a:lstStyle/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646154" y="1843877"/>
            <a:ext cx="2093538" cy="4500000"/>
          </a:xfrm>
        </p:spPr>
        <p:txBody>
          <a:bodyPr/>
          <a:lstStyle>
            <a:lvl1pPr>
              <a:defRPr sz="1569"/>
            </a:lvl1pPr>
            <a:lvl2pPr>
              <a:defRPr sz="1569"/>
            </a:lvl2pPr>
            <a:lvl3pPr>
              <a:defRPr sz="1569"/>
            </a:lvl3pPr>
            <a:lvl4pPr>
              <a:defRPr sz="1569"/>
            </a:lvl4pPr>
            <a:lvl5pPr>
              <a:defRPr sz="1569"/>
            </a:lvl5pPr>
          </a:lstStyle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65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1468" y="1593"/>
          <a:ext cx="146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68" y="1593"/>
                        <a:ext cx="1465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8769" y="360000"/>
            <a:ext cx="8340923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algn="l" defTabSz="927787"/>
            <a:r>
              <a:rPr lang="en-GB" noProof="0" dirty="0" smtClean="0"/>
              <a:t>Click here to enter Slide Title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8769" y="1843876"/>
            <a:ext cx="8340923" cy="45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here to enter text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marL="332314" lvl="3" indent="-166157" algn="l" defTabSz="927787" rtl="0" eaLnBrk="1" latinLnBrk="0" hangingPunct="1">
              <a:lnSpc>
                <a:spcPct val="100000"/>
              </a:lnSpc>
              <a:spcBef>
                <a:spcPts val="554"/>
              </a:spcBef>
              <a:buClr>
                <a:schemeClr val="tx2"/>
              </a:buClr>
              <a:buFont typeface="Arial" pitchFamily="34" charset="0"/>
              <a:buChar char="−"/>
            </a:pPr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08024" y="6408000"/>
            <a:ext cx="6130017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>
              <a:defRPr lang="de-DE" sz="646" b="0" smtClean="0">
                <a:solidFill>
                  <a:srgbClr val="898989"/>
                </a:solidFill>
              </a:defRPr>
            </a:lvl1pPr>
          </a:lstStyle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800" y="6408000"/>
            <a:ext cx="790892" cy="2520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lang="de-DE" sz="646" b="0" smtClean="0">
                <a:solidFill>
                  <a:srgbClr val="898989"/>
                </a:solidFill>
              </a:defRPr>
            </a:lvl1pPr>
          </a:lstStyle>
          <a:p>
            <a:pPr defTabSz="883965"/>
            <a:fld id="{021AA2E2-C7A1-4C17-A411-A8559D6FE28A}" type="slidenum">
              <a:rPr lang="en-GB" smtClean="0"/>
              <a:pPr defTabSz="883965"/>
              <a:t>‹#›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398769" y="6407999"/>
            <a:ext cx="1398496" cy="252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09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1" r:id="rId2"/>
    <p:sldLayoutId id="2147483679" r:id="rId3"/>
    <p:sldLayoutId id="2147483680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91" r:id="rId11"/>
  </p:sldLayoutIdLst>
  <p:hf hdr="0"/>
  <p:txStyles>
    <p:titleStyle>
      <a:lvl1pPr algn="l" defTabSz="927787" rtl="0" eaLnBrk="1" latinLnBrk="0" hangingPunct="1">
        <a:spcBef>
          <a:spcPct val="0"/>
        </a:spcBef>
        <a:buNone/>
        <a:defRPr lang="de-DE" sz="2215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844078" rtl="0" eaLnBrk="1" latinLnBrk="0" hangingPunct="1">
        <a:spcBef>
          <a:spcPts val="554"/>
        </a:spcBef>
        <a:buClr>
          <a:schemeClr val="tx2"/>
        </a:buClr>
        <a:buFont typeface="Arial" panose="020B0604020202020204" pitchFamily="34" charset="0"/>
        <a:buNone/>
        <a:defRPr sz="1292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844078" rtl="0" eaLnBrk="1" latinLnBrk="0" hangingPunct="1">
        <a:spcBef>
          <a:spcPts val="554"/>
        </a:spcBef>
        <a:buClr>
          <a:schemeClr val="tx2"/>
        </a:buClr>
        <a:buFont typeface="Arial" panose="020B0604020202020204" pitchFamily="34" charset="0"/>
        <a:buNone/>
        <a:defRPr sz="1292" b="1" kern="1200">
          <a:solidFill>
            <a:schemeClr val="accent3"/>
          </a:solidFill>
          <a:latin typeface="+mn-lt"/>
          <a:ea typeface="+mn-ea"/>
          <a:cs typeface="+mn-cs"/>
        </a:defRPr>
      </a:lvl2pPr>
      <a:lvl3pPr marL="166157" indent="-166157" algn="l" defTabSz="844078" rtl="0" eaLnBrk="1" latinLnBrk="0" hangingPunct="1">
        <a:spcBef>
          <a:spcPts val="554"/>
        </a:spcBef>
        <a:buClr>
          <a:schemeClr val="tx2"/>
        </a:buClr>
        <a:buFont typeface="Arial" panose="020B0604020202020204" pitchFamily="34" charset="0"/>
        <a:buChar char="•"/>
        <a:defRPr sz="1292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32314" indent="-166157" algn="l" defTabSz="844078" rtl="0" eaLnBrk="1" latinLnBrk="0" hangingPunct="1">
        <a:spcBef>
          <a:spcPts val="554"/>
        </a:spcBef>
        <a:buClr>
          <a:schemeClr val="tx2"/>
        </a:buClr>
        <a:buFont typeface="Arial" panose="020B0604020202020204" pitchFamily="34" charset="0"/>
        <a:buChar char="−"/>
        <a:defRPr lang="de-DE" sz="1292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498471" indent="-166157" algn="l" defTabSz="844078" rtl="0" eaLnBrk="1" latinLnBrk="0" hangingPunct="1">
        <a:spcBef>
          <a:spcPts val="554"/>
        </a:spcBef>
        <a:buClr>
          <a:schemeClr val="tx2"/>
        </a:buClr>
        <a:buFont typeface="Arial" panose="020B0604020202020204" pitchFamily="34" charset="0"/>
        <a:buChar char="•"/>
        <a:defRPr sz="1292" kern="1200">
          <a:solidFill>
            <a:schemeClr val="tx2"/>
          </a:solidFill>
          <a:latin typeface="+mn-lt"/>
          <a:ea typeface="+mn-ea"/>
          <a:cs typeface="+mn-cs"/>
        </a:defRPr>
      </a:lvl5pPr>
      <a:lvl6pPr marL="2321213" indent="-211020" algn="l" defTabSz="84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indent="-211020" algn="l" defTabSz="84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291" indent="-211020" algn="l" defTabSz="84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30" indent="-211020" algn="l" defTabSz="84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39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78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17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5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195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33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72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11" algn="l" defTabSz="844078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97" userDrawn="1">
          <p15:clr>
            <a:srgbClr val="F26B43"/>
          </p15:clr>
        </p15:guide>
        <p15:guide id="2" orient="horz" pos="1139" userDrawn="1">
          <p15:clr>
            <a:srgbClr val="F26B43"/>
          </p15:clr>
        </p15:guide>
        <p15:guide id="3" pos="249" userDrawn="1">
          <p15:clr>
            <a:srgbClr val="F26B43"/>
          </p15:clr>
        </p15:guide>
        <p15:guide id="4" pos="55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Big Data Programming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Assignment 1 – R Programming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Alexander Croll</a:t>
            </a:r>
          </a:p>
          <a:p>
            <a:r>
              <a:rPr lang="en-GB" dirty="0" smtClean="0"/>
              <a:t>November 18,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6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Assignment 1b – Demonstration 1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smtClean="0"/>
              <a:t>Assignment 1b – Demonstration 2</a:t>
            </a:r>
            <a:endParaRPr lang="en-GB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7BF-F248-480F-AF69-39DB9AD03DF2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1b – Demonstration 1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Differences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Ward</a:t>
            </a:r>
            <a:r>
              <a:rPr lang="sv-SE" dirty="0" smtClean="0"/>
              <a:t> and </a:t>
            </a:r>
            <a:r>
              <a:rPr lang="sv-SE" dirty="0" err="1" smtClean="0"/>
              <a:t>single-linkage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r>
              <a:rPr lang="sv-SE" dirty="0" smtClean="0"/>
              <a:t> for </a:t>
            </a:r>
            <a:r>
              <a:rPr lang="sv-SE" dirty="0" err="1" smtClean="0"/>
              <a:t>hierarchical</a:t>
            </a:r>
            <a:r>
              <a:rPr lang="sv-SE" dirty="0" smtClean="0"/>
              <a:t> </a:t>
            </a:r>
            <a:r>
              <a:rPr lang="sv-SE" dirty="0" err="1" smtClean="0"/>
              <a:t>clustering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b="1" dirty="0" err="1" smtClean="0"/>
              <a:t>Ward</a:t>
            </a:r>
            <a:r>
              <a:rPr lang="sv-SE" b="1" dirty="0" smtClean="0"/>
              <a:t>:</a:t>
            </a:r>
            <a:endParaRPr lang="sv-SE" dirty="0" smtClean="0"/>
          </a:p>
          <a:p>
            <a:pPr marL="451907" lvl="2" indent="-285750"/>
            <a:r>
              <a:rPr lang="sv-SE" dirty="0" err="1" smtClean="0"/>
              <a:t>Combining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points</a:t>
            </a:r>
            <a:r>
              <a:rPr lang="sv-SE" dirty="0" smtClean="0"/>
              <a:t>/clusters </a:t>
            </a:r>
            <a:r>
              <a:rPr lang="sv-SE" dirty="0" err="1" smtClean="0"/>
              <a:t>where</a:t>
            </a:r>
            <a:r>
              <a:rPr lang="sv-SE" dirty="0" smtClean="0"/>
              <a:t> the total </a:t>
            </a:r>
            <a:r>
              <a:rPr lang="sv-SE" dirty="0" err="1" smtClean="0"/>
              <a:t>distance</a:t>
            </a:r>
            <a:r>
              <a:rPr lang="sv-SE" dirty="0" smtClean="0"/>
              <a:t> from </a:t>
            </a:r>
            <a:r>
              <a:rPr lang="sv-SE" dirty="0" err="1" smtClean="0"/>
              <a:t>centroids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these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represents</a:t>
            </a:r>
            <a:r>
              <a:rPr lang="sv-SE" dirty="0" smtClean="0"/>
              <a:t> a minimum </a:t>
            </a:r>
            <a:r>
              <a:rPr lang="sv-SE" dirty="0" err="1" smtClean="0"/>
              <a:t>increase</a:t>
            </a:r>
            <a:r>
              <a:rPr lang="sv-SE" dirty="0" smtClean="0"/>
              <a:t> in total </a:t>
            </a:r>
            <a:r>
              <a:rPr lang="sv-SE" dirty="0" err="1" smtClean="0"/>
              <a:t>distance</a:t>
            </a:r>
            <a:r>
              <a:rPr lang="sv-SE" dirty="0" smtClean="0"/>
              <a:t> as </a:t>
            </a:r>
            <a:r>
              <a:rPr lang="sv-SE" dirty="0" err="1" smtClean="0"/>
              <a:t>compared</a:t>
            </a:r>
            <a:r>
              <a:rPr lang="sv-SE" dirty="0" smtClean="0"/>
              <a:t> to all </a:t>
            </a:r>
            <a:r>
              <a:rPr lang="sv-SE" dirty="0" err="1" smtClean="0"/>
              <a:t>other</a:t>
            </a:r>
            <a:r>
              <a:rPr lang="sv-SE" dirty="0" smtClean="0"/>
              <a:t> </a:t>
            </a:r>
            <a:r>
              <a:rPr lang="sv-SE" dirty="0" err="1" smtClean="0"/>
              <a:t>possible</a:t>
            </a:r>
            <a:r>
              <a:rPr lang="sv-SE" dirty="0" smtClean="0"/>
              <a:t> combinations at </a:t>
            </a:r>
            <a:r>
              <a:rPr lang="sv-SE" dirty="0" err="1" smtClean="0"/>
              <a:t>each</a:t>
            </a:r>
            <a:r>
              <a:rPr lang="sv-SE" dirty="0" smtClean="0"/>
              <a:t> step</a:t>
            </a:r>
          </a:p>
          <a:p>
            <a:pPr marL="451907" lvl="2" indent="-285750"/>
            <a:r>
              <a:rPr lang="sv-SE" dirty="0" err="1" smtClean="0"/>
              <a:t>Similar</a:t>
            </a:r>
            <a:r>
              <a:rPr lang="sv-SE" dirty="0" smtClean="0"/>
              <a:t> to </a:t>
            </a:r>
            <a:r>
              <a:rPr lang="sv-SE" dirty="0" err="1" smtClean="0"/>
              <a:t>complete-linkage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looking</a:t>
            </a:r>
            <a:r>
              <a:rPr lang="sv-SE" dirty="0" smtClean="0"/>
              <a:t> at total deviation </a:t>
            </a:r>
            <a:r>
              <a:rPr lang="sv-SE" dirty="0" err="1" smtClean="0"/>
              <a:t>instead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centroid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b="1" dirty="0" err="1" smtClean="0"/>
              <a:t>Single-linkage</a:t>
            </a:r>
            <a:r>
              <a:rPr lang="sv-SE" b="1" dirty="0" smtClean="0"/>
              <a:t>:</a:t>
            </a:r>
            <a:endParaRPr lang="sv-SE" dirty="0" smtClean="0"/>
          </a:p>
          <a:p>
            <a:pPr marL="451907" lvl="2" indent="-285750"/>
            <a:r>
              <a:rPr lang="sv-SE" dirty="0" err="1" smtClean="0"/>
              <a:t>Combining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points</a:t>
            </a:r>
            <a:r>
              <a:rPr lang="sv-SE" dirty="0" smtClean="0"/>
              <a:t>/clusters </a:t>
            </a:r>
            <a:r>
              <a:rPr lang="sv-SE" dirty="0" err="1" smtClean="0"/>
              <a:t>where</a:t>
            </a:r>
            <a:r>
              <a:rPr lang="sv-SE" dirty="0" smtClean="0"/>
              <a:t> </a:t>
            </a:r>
            <a:r>
              <a:rPr lang="sv-SE" dirty="0" err="1" smtClean="0"/>
              <a:t>two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elements </a:t>
            </a:r>
            <a:r>
              <a:rPr lang="sv-SE" dirty="0" err="1" smtClean="0"/>
              <a:t>represent</a:t>
            </a:r>
            <a:r>
              <a:rPr lang="sv-SE" dirty="0" smtClean="0"/>
              <a:t> the minimum </a:t>
            </a:r>
            <a:r>
              <a:rPr lang="sv-SE" dirty="0" err="1" smtClean="0"/>
              <a:t>distance</a:t>
            </a:r>
            <a:r>
              <a:rPr lang="sv-SE" dirty="0" smtClean="0"/>
              <a:t> at </a:t>
            </a:r>
            <a:r>
              <a:rPr lang="sv-SE" dirty="0" err="1" smtClean="0"/>
              <a:t>each</a:t>
            </a:r>
            <a:r>
              <a:rPr lang="sv-SE" dirty="0" smtClean="0"/>
              <a:t> step</a:t>
            </a:r>
          </a:p>
          <a:p>
            <a:pPr marL="451907" lvl="2" indent="-285750"/>
            <a:r>
              <a:rPr lang="sv-SE" dirty="0" err="1" smtClean="0"/>
              <a:t>Produces</a:t>
            </a:r>
            <a:r>
              <a:rPr lang="sv-SE" dirty="0" smtClean="0"/>
              <a:t> long </a:t>
            </a:r>
            <a:r>
              <a:rPr lang="sv-SE" dirty="0" err="1" smtClean="0"/>
              <a:t>chains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elements, </a:t>
            </a:r>
            <a:r>
              <a:rPr lang="sv-SE" dirty="0" err="1" smtClean="0"/>
              <a:t>where</a:t>
            </a:r>
            <a:r>
              <a:rPr lang="sv-SE" dirty="0" smtClean="0"/>
              <a:t> elements at the </a:t>
            </a:r>
            <a:r>
              <a:rPr lang="sv-SE" dirty="0" err="1" smtClean="0"/>
              <a:t>ends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 cluster </a:t>
            </a:r>
            <a:r>
              <a:rPr lang="sv-SE" dirty="0" err="1" smtClean="0"/>
              <a:t>have</a:t>
            </a:r>
            <a:r>
              <a:rPr lang="sv-SE" dirty="0" smtClean="0"/>
              <a:t> a </a:t>
            </a:r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distance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endParaRPr lang="sv-SE" dirty="0" smtClean="0"/>
          </a:p>
          <a:p>
            <a:pPr marL="451907" lvl="2" indent="-285750"/>
            <a:r>
              <a:rPr lang="sv-SE" dirty="0" err="1" smtClean="0"/>
              <a:t>Nearest</a:t>
            </a:r>
            <a:r>
              <a:rPr lang="sv-SE" dirty="0" smtClean="0"/>
              <a:t> </a:t>
            </a:r>
            <a:r>
              <a:rPr lang="sv-SE" dirty="0" err="1" smtClean="0"/>
              <a:t>neighbour</a:t>
            </a:r>
            <a:r>
              <a:rPr lang="sv-SE" dirty="0" smtClean="0"/>
              <a:t> </a:t>
            </a:r>
            <a:r>
              <a:rPr lang="sv-SE" dirty="0" err="1" smtClean="0"/>
              <a:t>clustering</a:t>
            </a:r>
            <a:endParaRPr lang="sv-SE" dirty="0" smtClean="0"/>
          </a:p>
          <a:p>
            <a:pPr marL="451907" lvl="2" indent="-285750"/>
            <a:endParaRPr lang="sv-SE" dirty="0" smtClean="0"/>
          </a:p>
          <a:p>
            <a:pPr marL="451907" lvl="2" indent="-285750"/>
            <a:endParaRPr lang="sv-SE" dirty="0"/>
          </a:p>
          <a:p>
            <a:endParaRPr lang="sv-SE" b="1" dirty="0" smtClean="0"/>
          </a:p>
          <a:p>
            <a:endParaRPr lang="sv-SE" b="1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7BF-F248-480F-AF69-39DB9AD03DF2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0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Assignment</a:t>
            </a:r>
            <a:r>
              <a:rPr lang="sv-SE" dirty="0" smtClean="0"/>
              <a:t> 1b – Demonstration 2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Computational</a:t>
            </a:r>
            <a:r>
              <a:rPr lang="sv-SE" dirty="0" smtClean="0"/>
              <a:t> </a:t>
            </a:r>
            <a:r>
              <a:rPr lang="sv-SE" dirty="0" err="1" smtClean="0"/>
              <a:t>Complexity</a:t>
            </a:r>
            <a:r>
              <a:rPr lang="sv-SE" dirty="0" smtClean="0"/>
              <a:t> – k-</a:t>
            </a:r>
            <a:r>
              <a:rPr lang="sv-SE" dirty="0" err="1" smtClean="0"/>
              <a:t>means</a:t>
            </a:r>
            <a:r>
              <a:rPr lang="sv-SE" dirty="0" smtClean="0"/>
              <a:t> vs. </a:t>
            </a:r>
            <a:r>
              <a:rPr lang="sv-SE" dirty="0" err="1" smtClean="0"/>
              <a:t>Hierarchical</a:t>
            </a:r>
            <a:r>
              <a:rPr lang="sv-SE" dirty="0" smtClean="0"/>
              <a:t> </a:t>
            </a:r>
            <a:r>
              <a:rPr lang="sv-SE" dirty="0" err="1" smtClean="0"/>
              <a:t>clustering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b="1" dirty="0" smtClean="0"/>
              <a:t>K-</a:t>
            </a:r>
            <a:r>
              <a:rPr lang="sv-SE" b="1" dirty="0" err="1" smtClean="0"/>
              <a:t>means</a:t>
            </a:r>
            <a:r>
              <a:rPr lang="sv-SE" b="1" dirty="0" smtClean="0"/>
              <a:t>:</a:t>
            </a:r>
          </a:p>
          <a:p>
            <a:pPr marL="451907" lvl="2" indent="-285750"/>
            <a:r>
              <a:rPr lang="sv-SE" dirty="0" smtClean="0"/>
              <a:t>O(n)</a:t>
            </a:r>
          </a:p>
          <a:p>
            <a:pPr marL="451907" lvl="2" indent="-285750"/>
            <a:r>
              <a:rPr lang="sv-SE" dirty="0" smtClean="0"/>
              <a:t>O( iterations * clusters * </a:t>
            </a:r>
            <a:r>
              <a:rPr lang="sv-SE" dirty="0" err="1" smtClean="0"/>
              <a:t>instances</a:t>
            </a:r>
            <a:r>
              <a:rPr lang="sv-SE" dirty="0" smtClean="0"/>
              <a:t> * dimensions )</a:t>
            </a:r>
          </a:p>
          <a:p>
            <a:pPr marL="451907" lvl="2" indent="-285750"/>
            <a:r>
              <a:rPr lang="sv-SE" dirty="0" smtClean="0"/>
              <a:t>Not the </a:t>
            </a:r>
            <a:r>
              <a:rPr lang="sv-SE" dirty="0" err="1" smtClean="0"/>
              <a:t>fasted</a:t>
            </a:r>
            <a:r>
              <a:rPr lang="sv-SE" dirty="0" smtClean="0"/>
              <a:t>, </a:t>
            </a:r>
            <a:r>
              <a:rPr lang="sv-SE" dirty="0" err="1" smtClean="0"/>
              <a:t>but</a:t>
            </a:r>
            <a:r>
              <a:rPr lang="sv-SE" dirty="0" smtClean="0"/>
              <a:t> for a </a:t>
            </a:r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algorithm</a:t>
            </a:r>
            <a:r>
              <a:rPr lang="sv-SE" dirty="0" smtClean="0"/>
              <a:t> </a:t>
            </a:r>
            <a:r>
              <a:rPr lang="sv-SE" dirty="0" err="1" smtClean="0"/>
              <a:t>considerably</a:t>
            </a:r>
            <a:r>
              <a:rPr lang="sv-SE" dirty="0" smtClean="0"/>
              <a:t> fast</a:t>
            </a:r>
          </a:p>
          <a:p>
            <a:pPr marL="451907" lvl="2" indent="-285750"/>
            <a:r>
              <a:rPr lang="sv-SE" dirty="0" err="1" smtClean="0"/>
              <a:t>Builds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k clusters</a:t>
            </a:r>
          </a:p>
          <a:p>
            <a:endParaRPr lang="sv-SE" dirty="0" smtClean="0"/>
          </a:p>
          <a:p>
            <a:endParaRPr lang="sv-SE" dirty="0"/>
          </a:p>
          <a:p>
            <a:r>
              <a:rPr lang="sv-SE" b="1" dirty="0" err="1" smtClean="0"/>
              <a:t>Hierarchical</a:t>
            </a:r>
            <a:r>
              <a:rPr lang="sv-SE" b="1" dirty="0" smtClean="0"/>
              <a:t>:</a:t>
            </a:r>
            <a:endParaRPr lang="sv-SE" dirty="0" smtClean="0"/>
          </a:p>
          <a:p>
            <a:pPr marL="451907" lvl="2" indent="-285750"/>
            <a:r>
              <a:rPr lang="sv-SE" dirty="0" err="1" smtClean="0"/>
              <a:t>Generally</a:t>
            </a:r>
            <a:r>
              <a:rPr lang="sv-SE" dirty="0" smtClean="0"/>
              <a:t>: O(n</a:t>
            </a:r>
            <a:r>
              <a:rPr lang="sv-SE" baseline="30000" dirty="0" smtClean="0"/>
              <a:t>2</a:t>
            </a:r>
            <a:r>
              <a:rPr lang="sv-SE" dirty="0" smtClean="0"/>
              <a:t> * log(n))</a:t>
            </a:r>
          </a:p>
          <a:p>
            <a:pPr marL="451907" lvl="2" indent="-285750"/>
            <a:r>
              <a:rPr lang="sv-SE" dirty="0" err="1" smtClean="0"/>
              <a:t>Efficient</a:t>
            </a:r>
            <a:r>
              <a:rPr lang="sv-SE" dirty="0" smtClean="0"/>
              <a:t> </a:t>
            </a:r>
            <a:r>
              <a:rPr lang="sv-SE" dirty="0" err="1" smtClean="0"/>
              <a:t>cases</a:t>
            </a:r>
            <a:r>
              <a:rPr lang="sv-SE" dirty="0" smtClean="0"/>
              <a:t> (</a:t>
            </a:r>
            <a:r>
              <a:rPr lang="sv-SE" dirty="0" err="1" smtClean="0"/>
              <a:t>e.g</a:t>
            </a:r>
            <a:r>
              <a:rPr lang="sv-SE" dirty="0" smtClean="0"/>
              <a:t>. </a:t>
            </a:r>
            <a:r>
              <a:rPr lang="sv-SE" dirty="0" err="1" smtClean="0"/>
              <a:t>single-linkage</a:t>
            </a:r>
            <a:r>
              <a:rPr lang="sv-SE" dirty="0" smtClean="0"/>
              <a:t>): O(n</a:t>
            </a:r>
            <a:r>
              <a:rPr lang="sv-SE" baseline="30000" dirty="0" smtClean="0"/>
              <a:t>2</a:t>
            </a:r>
            <a:r>
              <a:rPr lang="sv-SE" dirty="0" smtClean="0"/>
              <a:t>)</a:t>
            </a:r>
          </a:p>
          <a:p>
            <a:pPr marL="451907" lvl="2" indent="-285750"/>
            <a:r>
              <a:rPr lang="sv-SE" dirty="0" smtClean="0"/>
              <a:t>Not </a:t>
            </a:r>
            <a:r>
              <a:rPr lang="sv-SE" dirty="0" err="1" smtClean="0"/>
              <a:t>suited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for </a:t>
            </a:r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amounts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</a:t>
            </a:r>
          </a:p>
          <a:p>
            <a:pPr marL="451907" lvl="2" indent="-285750"/>
            <a:r>
              <a:rPr lang="sv-SE" dirty="0" err="1" smtClean="0"/>
              <a:t>Complete</a:t>
            </a:r>
            <a:r>
              <a:rPr lang="sv-SE" dirty="0" smtClean="0"/>
              <a:t> </a:t>
            </a:r>
            <a:r>
              <a:rPr lang="sv-SE" dirty="0" err="1" smtClean="0"/>
              <a:t>tree</a:t>
            </a:r>
            <a:r>
              <a:rPr lang="sv-SE" dirty="0" smtClean="0"/>
              <a:t> is </a:t>
            </a:r>
            <a:r>
              <a:rPr lang="sv-SE" dirty="0" err="1" smtClean="0"/>
              <a:t>built</a:t>
            </a:r>
            <a:r>
              <a:rPr lang="sv-SE" dirty="0" smtClean="0"/>
              <a:t>, </a:t>
            </a:r>
            <a:r>
              <a:rPr lang="sv-SE" dirty="0" err="1" smtClean="0"/>
              <a:t>then</a:t>
            </a:r>
            <a:r>
              <a:rPr lang="sv-SE" dirty="0" smtClean="0"/>
              <a:t> clusters </a:t>
            </a:r>
            <a:r>
              <a:rPr lang="sv-SE" dirty="0" err="1" smtClean="0"/>
              <a:t>can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be </a:t>
            </a:r>
            <a:r>
              <a:rPr lang="sv-SE" dirty="0" err="1" smtClean="0"/>
              <a:t>cut</a:t>
            </a:r>
            <a:r>
              <a:rPr lang="sv-SE" dirty="0" smtClean="0"/>
              <a:t> from the </a:t>
            </a:r>
            <a:r>
              <a:rPr lang="sv-SE" dirty="0" err="1" smtClean="0"/>
              <a:t>tree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7BF-F248-480F-AF69-39DB9AD03DF2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  <p:pic>
        <p:nvPicPr>
          <p:cNvPr id="3074" name="Picture 2" descr="Image result for o(n) vs o(n^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133" y="3485573"/>
            <a:ext cx="4709559" cy="285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4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1b – Demonstration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 smtClean="0"/>
              <a:t>Within.cluster.ss</a:t>
            </a:r>
            <a:r>
              <a:rPr lang="sv-SE" dirty="0" smtClean="0"/>
              <a:t> and </a:t>
            </a:r>
            <a:r>
              <a:rPr lang="sv-SE" dirty="0" err="1" smtClean="0"/>
              <a:t>avg.silwidth</a:t>
            </a:r>
            <a:r>
              <a:rPr lang="sv-SE" dirty="0" smtClean="0"/>
              <a:t> </a:t>
            </a:r>
            <a:r>
              <a:rPr lang="sv-SE" dirty="0" err="1" smtClean="0"/>
              <a:t>metrics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b="1" dirty="0" err="1" smtClean="0"/>
              <a:t>Within.cluster.ss</a:t>
            </a:r>
            <a:endParaRPr lang="sv-SE" b="1" dirty="0" smtClean="0"/>
          </a:p>
          <a:p>
            <a:pPr marL="451907" lvl="2" indent="-285750"/>
            <a:r>
              <a:rPr lang="sv-SE" dirty="0" err="1" smtClean="0"/>
              <a:t>Sum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squares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all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the </a:t>
            </a:r>
            <a:r>
              <a:rPr lang="sv-SE" dirty="0" err="1" smtClean="0"/>
              <a:t>mean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data is </a:t>
            </a:r>
            <a:r>
              <a:rPr lang="sv-SE" dirty="0" err="1" smtClean="0"/>
              <a:t>calculated</a:t>
            </a:r>
            <a:endParaRPr lang="sv-SE" dirty="0" smtClean="0"/>
          </a:p>
          <a:p>
            <a:pPr marL="451907" lvl="2" indent="-285750"/>
            <a:r>
              <a:rPr lang="sv-SE" dirty="0" smtClean="0"/>
              <a:t>If not </a:t>
            </a:r>
            <a:r>
              <a:rPr lang="sv-SE" dirty="0" err="1" smtClean="0"/>
              <a:t>normalized</a:t>
            </a:r>
            <a:r>
              <a:rPr lang="sv-SE" dirty="0" smtClean="0"/>
              <a:t>, the </a:t>
            </a:r>
            <a:r>
              <a:rPr lang="sv-SE" dirty="0" err="1" smtClean="0"/>
              <a:t>sum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squares</a:t>
            </a:r>
            <a:r>
              <a:rPr lang="sv-SE" dirty="0" smtClean="0"/>
              <a:t>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increasing</a:t>
            </a:r>
            <a:r>
              <a:rPr lang="sv-SE" dirty="0" smtClean="0"/>
              <a:t> data set</a:t>
            </a:r>
          </a:p>
          <a:p>
            <a:pPr marL="451907" lvl="2" indent="-285750"/>
            <a:r>
              <a:rPr lang="sv-SE" dirty="0" smtClean="0"/>
              <a:t>Different </a:t>
            </a:r>
            <a:r>
              <a:rPr lang="sv-SE" dirty="0" err="1" smtClean="0"/>
              <a:t>clustering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compared</a:t>
            </a:r>
            <a:r>
              <a:rPr lang="sv-SE" dirty="0" smtClean="0"/>
              <a:t> by </a:t>
            </a:r>
            <a:r>
              <a:rPr lang="sv-SE" dirty="0" err="1" smtClean="0"/>
              <a:t>looking</a:t>
            </a:r>
            <a:r>
              <a:rPr lang="sv-SE" dirty="0" smtClean="0"/>
              <a:t> at the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sum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squares</a:t>
            </a:r>
            <a:r>
              <a:rPr lang="sv-SE" dirty="0" smtClean="0"/>
              <a:t>: it </a:t>
            </a:r>
            <a:r>
              <a:rPr lang="sv-SE" dirty="0" err="1" smtClean="0"/>
              <a:t>represents</a:t>
            </a:r>
            <a:r>
              <a:rPr lang="sv-SE" dirty="0" smtClean="0"/>
              <a:t> the deviation from the </a:t>
            </a:r>
            <a:r>
              <a:rPr lang="sv-SE" dirty="0" err="1" smtClean="0"/>
              <a:t>mean</a:t>
            </a:r>
            <a:r>
              <a:rPr lang="sv-SE" dirty="0" smtClean="0"/>
              <a:t>, so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amount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data is the same, a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sum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squares</a:t>
            </a:r>
            <a:r>
              <a:rPr lang="sv-SE" dirty="0" smtClean="0"/>
              <a:t> </a:t>
            </a:r>
            <a:r>
              <a:rPr lang="sv-SE" dirty="0" err="1" smtClean="0"/>
              <a:t>indicates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cluster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classified</a:t>
            </a:r>
            <a:r>
              <a:rPr lang="sv-SE" dirty="0" smtClean="0"/>
              <a:t> and </a:t>
            </a:r>
            <a:r>
              <a:rPr lang="sv-SE" dirty="0" err="1" smtClean="0"/>
              <a:t>close</a:t>
            </a:r>
            <a:r>
              <a:rPr lang="sv-SE" dirty="0" smtClean="0"/>
              <a:t> to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respective</a:t>
            </a:r>
            <a:r>
              <a:rPr lang="sv-SE" dirty="0" smtClean="0"/>
              <a:t> </a:t>
            </a:r>
            <a:r>
              <a:rPr lang="sv-SE" dirty="0" err="1" smtClean="0"/>
              <a:t>means</a:t>
            </a:r>
            <a:endParaRPr lang="sv-SE" dirty="0"/>
          </a:p>
          <a:p>
            <a:endParaRPr lang="sv-SE" dirty="0" smtClean="0"/>
          </a:p>
          <a:p>
            <a:endParaRPr lang="sv-SE" dirty="0"/>
          </a:p>
          <a:p>
            <a:r>
              <a:rPr lang="sv-SE" b="1" dirty="0" err="1" smtClean="0"/>
              <a:t>Avg.silwidth</a:t>
            </a:r>
            <a:r>
              <a:rPr lang="sv-SE" b="1" dirty="0" smtClean="0"/>
              <a:t>:</a:t>
            </a:r>
          </a:p>
          <a:p>
            <a:pPr marL="451907" lvl="2" indent="-285750"/>
            <a:r>
              <a:rPr lang="sv-SE" dirty="0" err="1" smtClean="0"/>
              <a:t>Indication</a:t>
            </a:r>
            <a:r>
              <a:rPr lang="sv-SE" dirty="0" smtClean="0"/>
              <a:t> on 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a given </a:t>
            </a:r>
            <a:r>
              <a:rPr lang="sv-SE" dirty="0" err="1" smtClean="0"/>
              <a:t>value</a:t>
            </a:r>
            <a:r>
              <a:rPr lang="sv-SE" dirty="0" smtClean="0"/>
              <a:t> fits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its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cluster</a:t>
            </a:r>
          </a:p>
          <a:p>
            <a:pPr marL="451907" lvl="2" indent="-285750"/>
            <a:r>
              <a:rPr lang="sv-SE" dirty="0" err="1" smtClean="0"/>
              <a:t>Scale</a:t>
            </a:r>
            <a:r>
              <a:rPr lang="sv-SE" dirty="0" smtClean="0"/>
              <a:t> </a:t>
            </a:r>
            <a:r>
              <a:rPr lang="sv-SE" dirty="0" err="1" smtClean="0"/>
              <a:t>usually</a:t>
            </a:r>
            <a:r>
              <a:rPr lang="sv-SE" dirty="0" smtClean="0"/>
              <a:t> from -1 to 1</a:t>
            </a:r>
          </a:p>
          <a:p>
            <a:pPr marL="451907" lvl="2" indent="-285750"/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indicate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a </a:t>
            </a:r>
            <a:r>
              <a:rPr lang="sv-SE" dirty="0" err="1" smtClean="0"/>
              <a:t>value</a:t>
            </a:r>
            <a:r>
              <a:rPr lang="sv-SE" dirty="0" smtClean="0"/>
              <a:t> fits in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own</a:t>
            </a:r>
            <a:r>
              <a:rPr lang="sv-SE" dirty="0" smtClean="0"/>
              <a:t> cluster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7BF-F248-480F-AF69-39DB9AD03DF2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87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1b – Demonstration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Best k </a:t>
            </a:r>
            <a:r>
              <a:rPr lang="sv-SE" dirty="0" err="1" smtClean="0"/>
              <a:t>based</a:t>
            </a:r>
            <a:r>
              <a:rPr lang="sv-SE" dirty="0" smtClean="0"/>
              <a:t> on WSS </a:t>
            </a:r>
            <a:r>
              <a:rPr lang="sv-SE" dirty="0" err="1" smtClean="0"/>
              <a:t>metric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1907" lvl="2" indent="-285750"/>
            <a:r>
              <a:rPr lang="sv-SE" dirty="0" err="1" smtClean="0"/>
              <a:t>According</a:t>
            </a:r>
            <a:r>
              <a:rPr lang="sv-SE" dirty="0" smtClean="0"/>
              <a:t> to the </a:t>
            </a:r>
            <a:r>
              <a:rPr lang="sv-SE" dirty="0" err="1" smtClean="0"/>
              <a:t>sum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squares</a:t>
            </a:r>
            <a:r>
              <a:rPr lang="sv-SE" dirty="0" smtClean="0"/>
              <a:t> </a:t>
            </a:r>
            <a:r>
              <a:rPr lang="sv-SE" dirty="0" err="1" smtClean="0"/>
              <a:t>depicted</a:t>
            </a:r>
            <a:r>
              <a:rPr lang="sv-SE" dirty="0" smtClean="0"/>
              <a:t> </a:t>
            </a:r>
            <a:r>
              <a:rPr lang="sv-SE" dirty="0" err="1" smtClean="0"/>
              <a:t>below</a:t>
            </a:r>
            <a:r>
              <a:rPr lang="sv-SE" dirty="0" smtClean="0"/>
              <a:t>, k = 10 for best </a:t>
            </a:r>
            <a:r>
              <a:rPr lang="sv-SE" dirty="0" err="1" smtClean="0"/>
              <a:t>results</a:t>
            </a:r>
            <a:r>
              <a:rPr lang="sv-SE" dirty="0" smtClean="0"/>
              <a:t>, </a:t>
            </a:r>
            <a:r>
              <a:rPr lang="sv-SE" dirty="0" err="1" smtClean="0"/>
              <a:t>meaning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deviation from the </a:t>
            </a:r>
            <a:r>
              <a:rPr lang="sv-SE" dirty="0" err="1" smtClean="0"/>
              <a:t>mean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values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clusters is at a </a:t>
            </a:r>
            <a:r>
              <a:rPr lang="sv-SE" dirty="0" err="1" smtClean="0"/>
              <a:t>minium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7BF-F248-480F-AF69-39DB9AD03DF2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55" y="2644341"/>
            <a:ext cx="6572549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Assignment</a:t>
            </a:r>
            <a:r>
              <a:rPr lang="sv-SE" dirty="0"/>
              <a:t> 1b – Demonstration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Best k </a:t>
            </a:r>
            <a:r>
              <a:rPr lang="sv-SE" dirty="0" err="1" smtClean="0"/>
              <a:t>based</a:t>
            </a:r>
            <a:r>
              <a:rPr lang="sv-SE" dirty="0" smtClean="0"/>
              <a:t> on </a:t>
            </a:r>
            <a:r>
              <a:rPr lang="sv-SE" dirty="0" err="1" smtClean="0"/>
              <a:t>silhouette</a:t>
            </a:r>
            <a:r>
              <a:rPr lang="sv-SE" dirty="0" smtClean="0"/>
              <a:t> </a:t>
            </a:r>
            <a:r>
              <a:rPr lang="sv-SE" dirty="0" err="1" smtClean="0"/>
              <a:t>metric</a:t>
            </a:r>
            <a:endParaRPr lang="sv-S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1907" lvl="2" indent="-285750"/>
            <a:r>
              <a:rPr lang="sv-SE" dirty="0" err="1" smtClean="0"/>
              <a:t>Silhouette</a:t>
            </a:r>
            <a:r>
              <a:rPr lang="sv-SE" dirty="0" smtClean="0"/>
              <a:t> </a:t>
            </a:r>
            <a:r>
              <a:rPr lang="sv-SE" dirty="0" err="1" smtClean="0"/>
              <a:t>metric</a:t>
            </a:r>
            <a:r>
              <a:rPr lang="sv-SE" dirty="0" smtClean="0"/>
              <a:t> is </a:t>
            </a:r>
            <a:r>
              <a:rPr lang="sv-SE" dirty="0" err="1" smtClean="0"/>
              <a:t>highest</a:t>
            </a:r>
            <a:r>
              <a:rPr lang="sv-SE" dirty="0" smtClean="0"/>
              <a:t> </a:t>
            </a:r>
            <a:r>
              <a:rPr lang="sv-SE" dirty="0" err="1" smtClean="0"/>
              <a:t>when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4 clusters, </a:t>
            </a:r>
            <a:r>
              <a:rPr lang="sv-SE" dirty="0" err="1" smtClean="0"/>
              <a:t>indicating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the </a:t>
            </a:r>
            <a:r>
              <a:rPr lang="sv-SE" dirty="0" err="1" smtClean="0"/>
              <a:t>values</a:t>
            </a:r>
            <a:r>
              <a:rPr lang="sv-SE" dirty="0" smtClean="0"/>
              <a:t> fit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into</a:t>
            </a:r>
            <a:r>
              <a:rPr lang="sv-SE" dirty="0" smtClean="0"/>
              <a:t> </a:t>
            </a:r>
            <a:r>
              <a:rPr lang="sv-SE" dirty="0" err="1" smtClean="0"/>
              <a:t>their</a:t>
            </a:r>
            <a:r>
              <a:rPr lang="sv-SE" dirty="0" smtClean="0"/>
              <a:t> </a:t>
            </a:r>
            <a:r>
              <a:rPr lang="sv-SE" dirty="0" err="1" smtClean="0"/>
              <a:t>respective</a:t>
            </a:r>
            <a:r>
              <a:rPr lang="sv-SE" dirty="0" smtClean="0"/>
              <a:t> clusters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83965"/>
            <a:r>
              <a:rPr lang="en-US" smtClean="0"/>
              <a:t>Big Data Programming | Assignment 1 (R) | Alexander Croll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6A7BF-F248-480F-AF69-39DB9AD03DF2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de-DE" smtClean="0"/>
              <a:t>18.11.2016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17" y="2545271"/>
            <a:ext cx="6543800" cy="37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kabelon_Template 150311">
  <a:themeElements>
    <a:clrScheme name="Högskolan i Skövde">
      <a:dk1>
        <a:sysClr val="windowText" lastClr="000000"/>
      </a:dk1>
      <a:lt1>
        <a:sysClr val="window" lastClr="FFFFFF"/>
      </a:lt1>
      <a:dk2>
        <a:srgbClr val="313131"/>
      </a:dk2>
      <a:lt2>
        <a:srgbClr val="FFFFFF"/>
      </a:lt2>
      <a:accent1>
        <a:srgbClr val="5E144F"/>
      </a:accent1>
      <a:accent2>
        <a:srgbClr val="262626"/>
      </a:accent2>
      <a:accent3>
        <a:srgbClr val="E37CCE"/>
      </a:accent3>
      <a:accent4>
        <a:srgbClr val="A5A5A5"/>
      </a:accent4>
      <a:accent5>
        <a:srgbClr val="575757"/>
      </a:accent5>
      <a:accent6>
        <a:srgbClr val="832070"/>
      </a:accent6>
      <a:hlink>
        <a:srgbClr val="00A1DE"/>
      </a:hlink>
      <a:folHlink>
        <a:srgbClr val="72C7E7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9525">
          <a:solidFill>
            <a:schemeClr val="accent3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57610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57575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Clr>
            <a:schemeClr val="tx2"/>
          </a:buClr>
          <a:buFont typeface="Arial" panose="020B0604020202020204" pitchFamily="34" charset="0"/>
          <a:buChar char="•"/>
          <a:defRPr sz="1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ögskolan i Skövde - Presentation Template.potx" id="{3C923FC4-AEC4-48A8-B760-47BD67937984}" vid="{5C359D95-1325-4655-9BA9-27C05B877E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Högskolan i Skövde - Presentation Template</Template>
  <TotalTime>191</TotalTime>
  <Words>481</Words>
  <Application>Microsoft Office PowerPoint</Application>
  <PresentationFormat>On-screen Show (4:3)</PresentationFormat>
  <Paragraphs>72</Paragraphs>
  <Slides>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1_Skabelon_Template 150311</vt:lpstr>
      <vt:lpstr>think-cell Slide</vt:lpstr>
      <vt:lpstr>Big Data Programming</vt:lpstr>
      <vt:lpstr>Agenda</vt:lpstr>
      <vt:lpstr>Assignment 1b – Demonstration 1</vt:lpstr>
      <vt:lpstr>Assignment 1b – Demonstration 2</vt:lpstr>
      <vt:lpstr>Assignment 1b – Demonstration 2</vt:lpstr>
      <vt:lpstr>Assignment 1b – Demonstration 2</vt:lpstr>
      <vt:lpstr>Assignment 1b – Demonstration 2</vt:lpstr>
    </vt:vector>
  </TitlesOfParts>
  <Company>Deloitte Touche Tohmatsu Services,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Programming</dc:title>
  <dc:creator>Croll, Alexander (SE - Stockholm)</dc:creator>
  <cp:lastModifiedBy>Croll, Alexander (SE - Stockholm)</cp:lastModifiedBy>
  <cp:revision>19</cp:revision>
  <dcterms:created xsi:type="dcterms:W3CDTF">2016-11-18T03:51:32Z</dcterms:created>
  <dcterms:modified xsi:type="dcterms:W3CDTF">2016-11-18T08:48:54Z</dcterms:modified>
</cp:coreProperties>
</file>