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naheim"/>
      <p:regular r:id="rId11"/>
    </p:embeddedFont>
    <p:embeddedFont>
      <p:font typeface="Barlow Condensed ExtraBold"/>
      <p:bold r:id="rId12"/>
      <p:boldItalic r:id="rId13"/>
    </p:embeddedFont>
    <p:embeddedFont>
      <p:font typeface="Overpass Mono"/>
      <p:regular r:id="rId14"/>
      <p:bold r:id="rId15"/>
    </p:embeddedFon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aheim-regular.fntdata"/><Relationship Id="rId10" Type="http://schemas.openxmlformats.org/officeDocument/2006/relationships/slide" Target="slides/slide6.xml"/><Relationship Id="rId13" Type="http://schemas.openxmlformats.org/officeDocument/2006/relationships/font" Target="fonts/BarlowCondensedExtraBold-boldItalic.fntdata"/><Relationship Id="rId12" Type="http://schemas.openxmlformats.org/officeDocument/2006/relationships/font" Target="fonts/BarlowCondensed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verpassMono-bold.fntdata"/><Relationship Id="rId14" Type="http://schemas.openxmlformats.org/officeDocument/2006/relationships/font" Target="fonts/OverpassMono-regular.fntdata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d4cbd36da_4_3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d4cbd36da_4_3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d4cbd36da_4_3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d4cbd36da_4_3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04df9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04df9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1" name="Google Shape;11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8" name="Google Shape;148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4" name="Google Shape;154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9" name="Google Shape;169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4" name="Google Shape;194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0" name="Google Shape;220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5" name="Google Shape;225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6" name="Google Shape;226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7" name="Google Shape;247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9" name="Google Shape;289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2" name="Google Shape;302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4" name="Google Shape;304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7" name="Google Shape;307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11" name="Google Shape;311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1" name="Google Shape;101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7" name="Google Shape;107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1" name="Google Shape;141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Zero-Pronoun Data Augmentation for Japanese-to-English Translation</a:t>
            </a:r>
            <a:endParaRPr sz="4000"/>
          </a:p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 : 24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21366001 </a:t>
            </a:r>
            <a:r>
              <a:rPr lang="en">
                <a:solidFill>
                  <a:schemeClr val="dk2"/>
                </a:solidFill>
              </a:rPr>
              <a:t>Mohammad Waseq-ul Islam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Zero-Pronouns are the omitted pronouns when </a:t>
            </a:r>
            <a:r>
              <a:rPr lang="en"/>
              <a:t>translating from Japanese to English and needs to be inferred from the context of the sentence.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Pronoun resolution has been a long-</a:t>
            </a:r>
            <a:r>
              <a:rPr lang="en"/>
              <a:t>standing</a:t>
            </a:r>
            <a:r>
              <a:rPr lang="en"/>
              <a:t> issue for the Japanese </a:t>
            </a:r>
            <a:r>
              <a:rPr lang="en"/>
              <a:t>people</a:t>
            </a:r>
            <a:r>
              <a:rPr lang="en"/>
              <a:t>. The purpose of this paper is to try to come up with a better solution for the </a:t>
            </a:r>
            <a:r>
              <a:rPr lang="en"/>
              <a:t>issue by data augmentation. </a:t>
            </a:r>
            <a:r>
              <a:rPr lang="en"/>
              <a:t> </a:t>
            </a:r>
            <a:endParaRPr/>
          </a:p>
        </p:txBody>
      </p:sp>
      <p:sp>
        <p:nvSpPr>
          <p:cNvPr id="353" name="Google Shape;353;p27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idx="1" type="subTitle"/>
          </p:nvPr>
        </p:nvSpPr>
        <p:spPr>
          <a:xfrm flipH="1">
            <a:off x="5247750" y="1879350"/>
            <a:ext cx="2467500" cy="17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context is the information from which the zero pronouns would be translated to English.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CONTEXT IMPORTANCE</a:t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1757476" y="2957144"/>
            <a:ext cx="2821895" cy="14795"/>
          </a:xfrm>
          <a:custGeom>
            <a:rect b="b" l="l" r="r" t="t"/>
            <a:pathLst>
              <a:path extrusionOk="0" h="1064" w="202941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1757476" y="2957144"/>
            <a:ext cx="1431840" cy="14795"/>
          </a:xfrm>
          <a:custGeom>
            <a:rect b="b" l="l" r="r" t="t"/>
            <a:pathLst>
              <a:path extrusionOk="0" h="1064" w="102973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810176" y="3025279"/>
            <a:ext cx="47569" cy="47569"/>
          </a:xfrm>
          <a:custGeom>
            <a:rect b="b" l="l" r="r" t="t"/>
            <a:pathLst>
              <a:path extrusionOk="0" h="3421" w="3421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1918134" y="3031703"/>
            <a:ext cx="34721" cy="34707"/>
          </a:xfrm>
          <a:custGeom>
            <a:rect b="b" l="l" r="r" t="t"/>
            <a:pathLst>
              <a:path extrusionOk="0" h="2496" w="2497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1954760" y="3031703"/>
            <a:ext cx="4519" cy="34707"/>
          </a:xfrm>
          <a:custGeom>
            <a:rect b="b" l="l" r="r" t="t"/>
            <a:pathLst>
              <a:path extrusionOk="0" h="2496" w="325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2019668" y="3022706"/>
            <a:ext cx="36014" cy="53353"/>
          </a:xfrm>
          <a:custGeom>
            <a:rect b="b" l="l" r="r" t="t"/>
            <a:pathLst>
              <a:path extrusionOk="0" h="3837" w="259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2019668" y="3036194"/>
            <a:ext cx="18021" cy="26364"/>
          </a:xfrm>
          <a:custGeom>
            <a:rect b="b" l="l" r="r" t="t"/>
            <a:pathLst>
              <a:path extrusionOk="0" h="1896" w="1296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2061453" y="3023985"/>
            <a:ext cx="20579" cy="50781"/>
          </a:xfrm>
          <a:custGeom>
            <a:rect b="b" l="l" r="r" t="t"/>
            <a:pathLst>
              <a:path extrusionOk="0" h="3652" w="148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2061453" y="3036194"/>
            <a:ext cx="10290" cy="25724"/>
          </a:xfrm>
          <a:custGeom>
            <a:rect b="b" l="l" r="r" t="t"/>
            <a:pathLst>
              <a:path extrusionOk="0" h="1850" w="74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2094227" y="3043272"/>
            <a:ext cx="149103" cy="11583"/>
          </a:xfrm>
          <a:custGeom>
            <a:rect b="b" l="l" r="r" t="t"/>
            <a:pathLst>
              <a:path extrusionOk="0" h="833" w="10723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2226603" y="3032342"/>
            <a:ext cx="33442" cy="33428"/>
          </a:xfrm>
          <a:custGeom>
            <a:rect b="b" l="l" r="r" t="t"/>
            <a:pathLst>
              <a:path extrusionOk="0" h="2404" w="2405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3894285" y="3023346"/>
            <a:ext cx="67495" cy="52060"/>
          </a:xfrm>
          <a:custGeom>
            <a:rect b="b" l="l" r="r" t="t"/>
            <a:pathLst>
              <a:path extrusionOk="0" h="3744" w="4854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4231690" y="3025918"/>
            <a:ext cx="73265" cy="46276"/>
          </a:xfrm>
          <a:custGeom>
            <a:rect b="b" l="l" r="r" t="t"/>
            <a:pathLst>
              <a:path extrusionOk="0" h="3328" w="5269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4035671" y="3023985"/>
            <a:ext cx="30869" cy="22512"/>
          </a:xfrm>
          <a:custGeom>
            <a:rect b="b" l="l" r="r" t="t"/>
            <a:pathLst>
              <a:path extrusionOk="0" h="1619" w="222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4042095" y="3029770"/>
            <a:ext cx="9010" cy="12222"/>
          </a:xfrm>
          <a:custGeom>
            <a:rect b="b" l="l" r="r" t="t"/>
            <a:pathLst>
              <a:path extrusionOk="0" h="879" w="648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4053664" y="3029770"/>
            <a:ext cx="10304" cy="12222"/>
          </a:xfrm>
          <a:custGeom>
            <a:rect b="b" l="l" r="r" t="t"/>
            <a:pathLst>
              <a:path extrusionOk="0" h="879" w="741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4113442" y="3020773"/>
            <a:ext cx="71347" cy="56566"/>
          </a:xfrm>
          <a:custGeom>
            <a:rect b="b" l="l" r="r" t="t"/>
            <a:pathLst>
              <a:path extrusionOk="0" h="4068" w="5131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4152000" y="3049056"/>
            <a:ext cx="22498" cy="17353"/>
          </a:xfrm>
          <a:custGeom>
            <a:rect b="b" l="l" r="r" t="t"/>
            <a:pathLst>
              <a:path extrusionOk="0" h="1248" w="1618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4351857" y="3020773"/>
            <a:ext cx="72000" cy="56566"/>
          </a:xfrm>
          <a:custGeom>
            <a:rect b="b" l="l" r="r" t="t"/>
            <a:pathLst>
              <a:path extrusionOk="0" h="4068" w="5178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4351857" y="3034915"/>
            <a:ext cx="41785" cy="41785"/>
          </a:xfrm>
          <a:custGeom>
            <a:rect b="b" l="l" r="r" t="t"/>
            <a:pathLst>
              <a:path extrusionOk="0" h="3005" w="3005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4351857" y="3049056"/>
            <a:ext cx="27657" cy="27643"/>
          </a:xfrm>
          <a:custGeom>
            <a:rect b="b" l="l" r="r" t="t"/>
            <a:pathLst>
              <a:path extrusionOk="0" h="1988" w="1989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351857" y="3064477"/>
            <a:ext cx="11583" cy="12222"/>
          </a:xfrm>
          <a:custGeom>
            <a:rect b="b" l="l" r="r" t="t"/>
            <a:pathLst>
              <a:path extrusionOk="0" h="879" w="833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4470105" y="3020134"/>
            <a:ext cx="25724" cy="25710"/>
          </a:xfrm>
          <a:custGeom>
            <a:rect b="b" l="l" r="r" t="t"/>
            <a:pathLst>
              <a:path extrusionOk="0" h="1849" w="185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4500960" y="3020134"/>
            <a:ext cx="25710" cy="25710"/>
          </a:xfrm>
          <a:custGeom>
            <a:rect b="b" l="l" r="r" t="t"/>
            <a:pathLst>
              <a:path extrusionOk="0" h="1849" w="1849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4500960" y="3052908"/>
            <a:ext cx="25710" cy="25724"/>
          </a:xfrm>
          <a:custGeom>
            <a:rect b="b" l="l" r="r" t="t"/>
            <a:pathLst>
              <a:path extrusionOk="0" h="1850" w="1849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470105" y="3052908"/>
            <a:ext cx="25724" cy="25724"/>
          </a:xfrm>
          <a:custGeom>
            <a:rect b="b" l="l" r="r" t="t"/>
            <a:pathLst>
              <a:path extrusionOk="0" h="1850" w="185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3314613" y="3462925"/>
            <a:ext cx="12876" cy="44357"/>
          </a:xfrm>
          <a:custGeom>
            <a:rect b="b" l="l" r="r" t="t"/>
            <a:pathLst>
              <a:path extrusionOk="0" h="3190" w="926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3331967" y="3441066"/>
            <a:ext cx="48862" cy="66216"/>
          </a:xfrm>
          <a:custGeom>
            <a:rect b="b" l="l" r="r" t="t"/>
            <a:pathLst>
              <a:path extrusionOk="0" h="4762" w="3514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3650085" y="3441066"/>
            <a:ext cx="12862" cy="44357"/>
          </a:xfrm>
          <a:custGeom>
            <a:rect b="b" l="l" r="r" t="t"/>
            <a:pathLst>
              <a:path extrusionOk="0" h="3190" w="925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3597385" y="3441066"/>
            <a:ext cx="48209" cy="66216"/>
          </a:xfrm>
          <a:custGeom>
            <a:rect b="b" l="l" r="r" t="t"/>
            <a:pathLst>
              <a:path extrusionOk="0" h="4762" w="3467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3879504" y="3448783"/>
            <a:ext cx="61710" cy="50141"/>
          </a:xfrm>
          <a:custGeom>
            <a:rect b="b" l="l" r="r" t="t"/>
            <a:pathLst>
              <a:path extrusionOk="0" h="3606" w="4438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4157785" y="3446211"/>
            <a:ext cx="44357" cy="5798"/>
          </a:xfrm>
          <a:custGeom>
            <a:rect b="b" l="l" r="r" t="t"/>
            <a:pathLst>
              <a:path extrusionOk="0" h="417" w="319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4157785" y="3461631"/>
            <a:ext cx="44357" cy="5159"/>
          </a:xfrm>
          <a:custGeom>
            <a:rect b="b" l="l" r="r" t="t"/>
            <a:pathLst>
              <a:path extrusionOk="0" h="371" w="319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4157785" y="3479624"/>
            <a:ext cx="25710" cy="5159"/>
          </a:xfrm>
          <a:custGeom>
            <a:rect b="b" l="l" r="r" t="t"/>
            <a:pathLst>
              <a:path extrusionOk="0" h="371" w="1849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4191198" y="3479624"/>
            <a:ext cx="39852" cy="5159"/>
          </a:xfrm>
          <a:custGeom>
            <a:rect b="b" l="l" r="r" t="t"/>
            <a:pathLst>
              <a:path extrusionOk="0" h="371" w="2866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4207912" y="3462271"/>
            <a:ext cx="5784" cy="39866"/>
          </a:xfrm>
          <a:custGeom>
            <a:rect b="b" l="l" r="r" t="t"/>
            <a:pathLst>
              <a:path extrusionOk="0" h="2867" w="416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4446967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4477822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4508663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1669429" y="3657650"/>
            <a:ext cx="2997348" cy="5145"/>
          </a:xfrm>
          <a:custGeom>
            <a:rect b="b" l="l" r="r" t="t"/>
            <a:pathLst>
              <a:path extrusionOk="0" h="370" w="215559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1669429" y="3766902"/>
            <a:ext cx="171602" cy="171602"/>
          </a:xfrm>
          <a:custGeom>
            <a:rect b="b" l="l" r="r" t="t"/>
            <a:pathLst>
              <a:path extrusionOk="0" h="12341" w="12341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1729833" y="3793891"/>
            <a:ext cx="51435" cy="50781"/>
          </a:xfrm>
          <a:custGeom>
            <a:rect b="b" l="l" r="r" t="t"/>
            <a:pathLst>
              <a:path extrusionOk="0" h="3652" w="3699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1706709" y="3856867"/>
            <a:ext cx="97043" cy="43078"/>
          </a:xfrm>
          <a:custGeom>
            <a:rect b="b" l="l" r="r" t="t"/>
            <a:pathLst>
              <a:path extrusionOk="0" h="3098" w="6979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3214358" y="3547745"/>
            <a:ext cx="266072" cy="5798"/>
          </a:xfrm>
          <a:custGeom>
            <a:rect b="b" l="l" r="r" t="t"/>
            <a:pathLst>
              <a:path extrusionOk="0" h="417" w="19135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3497130" y="3547745"/>
            <a:ext cx="266072" cy="5798"/>
          </a:xfrm>
          <a:custGeom>
            <a:rect b="b" l="l" r="r" t="t"/>
            <a:pathLst>
              <a:path extrusionOk="0" h="417" w="19135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2907822" y="2018876"/>
            <a:ext cx="520561" cy="520561"/>
          </a:xfrm>
          <a:custGeom>
            <a:rect b="b" l="l" r="r" t="t"/>
            <a:pathLst>
              <a:path extrusionOk="0" h="37437" w="37437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b="1"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b="1" sz="4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b="1"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1" name="Google Shape;4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25" y="1129400"/>
            <a:ext cx="3595024" cy="31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8"/>
          <p:cNvSpPr txBox="1"/>
          <p:nvPr/>
        </p:nvSpPr>
        <p:spPr>
          <a:xfrm>
            <a:off x="6495325" y="1274875"/>
            <a:ext cx="63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3" name="Google Shape;41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421" name="Google Shape;4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27" y="1836525"/>
            <a:ext cx="6818176" cy="14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idx="1" type="body"/>
          </p:nvPr>
        </p:nvSpPr>
        <p:spPr>
          <a:xfrm>
            <a:off x="4579525" y="2383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authors were able to show that zero pronouns in Japanese sentences can be predicted to some </a:t>
            </a:r>
            <a:r>
              <a:rPr lang="en"/>
              <a:t>extreme</a:t>
            </a:r>
            <a:r>
              <a:rPr lang="en"/>
              <a:t> to some extent from the local context within the sentence. There lies good </a:t>
            </a:r>
            <a:r>
              <a:rPr lang="en"/>
              <a:t>potential</a:t>
            </a:r>
            <a:r>
              <a:rPr lang="en"/>
              <a:t> to incorporate more research in this study for more and better </a:t>
            </a:r>
            <a:r>
              <a:rPr lang="en"/>
              <a:t>results</a:t>
            </a:r>
            <a:r>
              <a:rPr lang="en"/>
              <a:t>.   </a:t>
            </a:r>
            <a:r>
              <a:rPr lang="en"/>
              <a:t>  </a:t>
            </a:r>
            <a:endParaRPr/>
          </a:p>
        </p:txBody>
      </p:sp>
      <p:sp>
        <p:nvSpPr>
          <p:cNvPr id="428" name="Google Shape;428;p30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9" name="Google Shape;42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