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4T17:01:33.080"/>
    </inkml:context>
    <inkml:brush xml:id="br0">
      <inkml:brushProperty name="width" value="0.05" units="cm"/>
      <inkml:brushProperty name="height" value="0.05" units="cm"/>
    </inkml:brush>
  </inkml:definitions>
  <inkml:trace contextRef="#ctx0" brushRef="#br0">0 0 24575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6/5/2023</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85427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6/5/2023</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71987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6/5/2023</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3517903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6/5/2023</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4140590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6/5/2023</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29930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6/5/2023</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36419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6/5/2023</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314517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6/5/2023</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77500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6/5/2023</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3752514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6/5/2023</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4112838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6/5/2023</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1513748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6/5/2023</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‹N°›</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31673048"/>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customXml" Target="../ink/ink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3" descr="Structure blanche">
            <a:extLst>
              <a:ext uri="{FF2B5EF4-FFF2-40B4-BE49-F238E27FC236}">
                <a16:creationId xmlns:a16="http://schemas.microsoft.com/office/drawing/2014/main" id="{73C6D87A-F7E4-D6CA-DAE3-03B873549F47}"/>
              </a:ext>
            </a:extLst>
          </p:cNvPr>
          <p:cNvPicPr>
            <a:picLocks noChangeAspect="1"/>
          </p:cNvPicPr>
          <p:nvPr/>
        </p:nvPicPr>
        <p:blipFill rotWithShape="1">
          <a:blip r:embed="rId2">
            <a:alphaModFix amt="40000"/>
          </a:blip>
          <a:srcRect r="-1" b="24223"/>
          <a:stretch/>
        </p:blipFill>
        <p:spPr>
          <a:xfrm>
            <a:off x="20" y="182890"/>
            <a:ext cx="12188932" cy="6857990"/>
          </a:xfrm>
          <a:prstGeom prst="rect">
            <a:avLst/>
          </a:prstGeom>
        </p:spPr>
      </p:pic>
      <p:sp>
        <p:nvSpPr>
          <p:cNvPr id="2" name="Titre 1">
            <a:extLst>
              <a:ext uri="{FF2B5EF4-FFF2-40B4-BE49-F238E27FC236}">
                <a16:creationId xmlns:a16="http://schemas.microsoft.com/office/drawing/2014/main" id="{561ABCB7-7152-596A-7C84-AE976E2BB1BD}"/>
              </a:ext>
            </a:extLst>
          </p:cNvPr>
          <p:cNvSpPr>
            <a:spLocks noGrp="1"/>
          </p:cNvSpPr>
          <p:nvPr>
            <p:ph type="ctrTitle"/>
          </p:nvPr>
        </p:nvSpPr>
        <p:spPr>
          <a:xfrm>
            <a:off x="482600" y="732032"/>
            <a:ext cx="6900839" cy="2736390"/>
          </a:xfrm>
        </p:spPr>
        <p:txBody>
          <a:bodyPr anchor="t">
            <a:normAutofit/>
          </a:bodyPr>
          <a:lstStyle/>
          <a:p>
            <a:r>
              <a:rPr lang="fr-FR" sz="5400" u="sng" dirty="0">
                <a:solidFill>
                  <a:srgbClr val="FFFFFF"/>
                </a:solidFill>
              </a:rPr>
              <a:t>Projet Zeldiablo</a:t>
            </a:r>
          </a:p>
        </p:txBody>
      </p:sp>
      <p:sp>
        <p:nvSpPr>
          <p:cNvPr id="3" name="Sous-titre 2">
            <a:extLst>
              <a:ext uri="{FF2B5EF4-FFF2-40B4-BE49-F238E27FC236}">
                <a16:creationId xmlns:a16="http://schemas.microsoft.com/office/drawing/2014/main" id="{8A08D4C6-E401-2551-D6F3-8070D4AFEA94}"/>
              </a:ext>
            </a:extLst>
          </p:cNvPr>
          <p:cNvSpPr>
            <a:spLocks noGrp="1"/>
          </p:cNvSpPr>
          <p:nvPr>
            <p:ph type="subTitle" idx="1"/>
          </p:nvPr>
        </p:nvSpPr>
        <p:spPr>
          <a:xfrm>
            <a:off x="7202868" y="7332951"/>
            <a:ext cx="4986084" cy="1949813"/>
          </a:xfrm>
        </p:spPr>
        <p:txBody>
          <a:bodyPr anchor="b">
            <a:normAutofit/>
          </a:bodyPr>
          <a:lstStyle/>
          <a:p>
            <a:endParaRPr lang="fr-FR" dirty="0">
              <a:solidFill>
                <a:srgbClr val="FFFFFF"/>
              </a:solidFill>
            </a:endParaRPr>
          </a:p>
        </p:txBody>
      </p:sp>
      <p:cxnSp>
        <p:nvCxnSpPr>
          <p:cNvPr id="21"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
        <p:nvSpPr>
          <p:cNvPr id="5" name="ZoneTexte 4">
            <a:extLst>
              <a:ext uri="{FF2B5EF4-FFF2-40B4-BE49-F238E27FC236}">
                <a16:creationId xmlns:a16="http://schemas.microsoft.com/office/drawing/2014/main" id="{8B6DD0E4-8ACE-5E87-DB3F-74AD02F299F4}"/>
              </a:ext>
            </a:extLst>
          </p:cNvPr>
          <p:cNvSpPr txBox="1"/>
          <p:nvPr/>
        </p:nvSpPr>
        <p:spPr>
          <a:xfrm>
            <a:off x="9318271" y="4949348"/>
            <a:ext cx="2311400" cy="1200329"/>
          </a:xfrm>
          <a:prstGeom prst="rect">
            <a:avLst/>
          </a:prstGeom>
          <a:noFill/>
        </p:spPr>
        <p:txBody>
          <a:bodyPr wrap="square" rtlCol="0">
            <a:spAutoFit/>
          </a:bodyPr>
          <a:lstStyle/>
          <a:p>
            <a:r>
              <a:rPr lang="fr-FR" dirty="0">
                <a:solidFill>
                  <a:schemeClr val="bg1">
                    <a:lumMod val="95000"/>
                  </a:schemeClr>
                </a:solidFill>
              </a:rPr>
              <a:t>Lemeunier Gaëtan</a:t>
            </a:r>
          </a:p>
          <a:p>
            <a:r>
              <a:rPr lang="fr-FR" dirty="0">
                <a:solidFill>
                  <a:schemeClr val="bg1">
                    <a:lumMod val="95000"/>
                  </a:schemeClr>
                </a:solidFill>
              </a:rPr>
              <a:t>Weier Loris</a:t>
            </a:r>
          </a:p>
          <a:p>
            <a:r>
              <a:rPr lang="fr-FR" dirty="0">
                <a:solidFill>
                  <a:schemeClr val="bg1">
                    <a:lumMod val="95000"/>
                  </a:schemeClr>
                </a:solidFill>
              </a:rPr>
              <a:t>Chauvel Clément</a:t>
            </a:r>
          </a:p>
          <a:p>
            <a:r>
              <a:rPr lang="fr-FR" dirty="0">
                <a:solidFill>
                  <a:schemeClr val="bg1">
                    <a:lumMod val="95000"/>
                  </a:schemeClr>
                </a:solidFill>
              </a:rPr>
              <a:t>Dietrich Corentin</a:t>
            </a:r>
          </a:p>
        </p:txBody>
      </p:sp>
      <p:sp>
        <p:nvSpPr>
          <p:cNvPr id="6" name="ZoneTexte 5">
            <a:extLst>
              <a:ext uri="{FF2B5EF4-FFF2-40B4-BE49-F238E27FC236}">
                <a16:creationId xmlns:a16="http://schemas.microsoft.com/office/drawing/2014/main" id="{18AA20BC-6C4F-B4BA-C1AD-9C3ACCF24910}"/>
              </a:ext>
            </a:extLst>
          </p:cNvPr>
          <p:cNvSpPr txBox="1"/>
          <p:nvPr/>
        </p:nvSpPr>
        <p:spPr>
          <a:xfrm>
            <a:off x="479552" y="2422562"/>
            <a:ext cx="4914900" cy="2308324"/>
          </a:xfrm>
          <a:prstGeom prst="rect">
            <a:avLst/>
          </a:prstGeom>
          <a:noFill/>
        </p:spPr>
        <p:txBody>
          <a:bodyPr wrap="square" rtlCol="0">
            <a:spAutoFit/>
          </a:bodyPr>
          <a:lstStyle/>
          <a:p>
            <a:r>
              <a:rPr lang="fr-FR" dirty="0">
                <a:solidFill>
                  <a:schemeClr val="bg1">
                    <a:lumMod val="95000"/>
                  </a:schemeClr>
                </a:solidFill>
              </a:rPr>
              <a:t>Pour ce projet nous avions une base graphique et de code pour la création d’un jeu nommé Zeldiablo.</a:t>
            </a:r>
          </a:p>
          <a:p>
            <a:r>
              <a:rPr lang="fr-FR" dirty="0">
                <a:solidFill>
                  <a:schemeClr val="bg1">
                    <a:lumMod val="95000"/>
                  </a:schemeClr>
                </a:solidFill>
              </a:rPr>
              <a:t>Nous devions implémenter des fonctionnalités dans notre jeu en soignant la conception de celui-ci grâce à la création de diagramme de classe et de séquences pour les fonctionnalités.</a:t>
            </a:r>
          </a:p>
          <a:p>
            <a:endParaRPr lang="fr-FR" dirty="0"/>
          </a:p>
        </p:txBody>
      </p:sp>
    </p:spTree>
    <p:extLst>
      <p:ext uri="{BB962C8B-B14F-4D97-AF65-F5344CB8AC3E}">
        <p14:creationId xmlns:p14="http://schemas.microsoft.com/office/powerpoint/2010/main" val="3383915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7DA568B4-06BE-42A6-A5B6-A0FC251DAE0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ACC85BFE-0D03-41B5-87E4-5FA667FA55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17" name="Rectangle 16">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descr="Structure blanche">
            <a:extLst>
              <a:ext uri="{FF2B5EF4-FFF2-40B4-BE49-F238E27FC236}">
                <a16:creationId xmlns:a16="http://schemas.microsoft.com/office/drawing/2014/main" id="{CADAE09D-ACCB-894E-B178-DD8C410DED6C}"/>
              </a:ext>
            </a:extLst>
          </p:cNvPr>
          <p:cNvPicPr>
            <a:picLocks noGrp="1" noChangeAspect="1"/>
          </p:cNvPicPr>
          <p:nvPr>
            <p:ph idx="1"/>
          </p:nvPr>
        </p:nvPicPr>
        <p:blipFill rotWithShape="1">
          <a:blip r:embed="rId2"/>
          <a:srcRect b="24243"/>
          <a:stretch/>
        </p:blipFill>
        <p:spPr>
          <a:xfrm>
            <a:off x="20" y="15253"/>
            <a:ext cx="12191980" cy="6857987"/>
          </a:xfrm>
          <a:prstGeom prst="rect">
            <a:avLst/>
          </a:prstGeom>
        </p:spPr>
      </p:pic>
      <p:sp>
        <p:nvSpPr>
          <p:cNvPr id="5" name="ZoneTexte 4">
            <a:extLst>
              <a:ext uri="{FF2B5EF4-FFF2-40B4-BE49-F238E27FC236}">
                <a16:creationId xmlns:a16="http://schemas.microsoft.com/office/drawing/2014/main" id="{12F94CE8-20CE-591D-4D83-7EF0A48FCDE5}"/>
              </a:ext>
            </a:extLst>
          </p:cNvPr>
          <p:cNvSpPr txBox="1"/>
          <p:nvPr/>
        </p:nvSpPr>
        <p:spPr>
          <a:xfrm>
            <a:off x="2006600" y="456481"/>
            <a:ext cx="11645900" cy="523220"/>
          </a:xfrm>
          <a:prstGeom prst="rect">
            <a:avLst/>
          </a:prstGeom>
          <a:noFill/>
        </p:spPr>
        <p:txBody>
          <a:bodyPr wrap="square" rtlCol="0">
            <a:spAutoFit/>
          </a:bodyPr>
          <a:lstStyle/>
          <a:p>
            <a:r>
              <a:rPr lang="fr-FR" sz="2800" dirty="0"/>
              <a:t>Présentation du produit final et de ses fonctionnalités.</a:t>
            </a:r>
          </a:p>
        </p:txBody>
      </p:sp>
      <p:pic>
        <p:nvPicPr>
          <p:cNvPr id="7" name="Image 6">
            <a:extLst>
              <a:ext uri="{FF2B5EF4-FFF2-40B4-BE49-F238E27FC236}">
                <a16:creationId xmlns:a16="http://schemas.microsoft.com/office/drawing/2014/main" id="{57FD996F-C810-1EAE-06D0-D80796C0DBFC}"/>
              </a:ext>
            </a:extLst>
          </p:cNvPr>
          <p:cNvPicPr>
            <a:picLocks noChangeAspect="1"/>
          </p:cNvPicPr>
          <p:nvPr/>
        </p:nvPicPr>
        <p:blipFill>
          <a:blip r:embed="rId3"/>
          <a:stretch>
            <a:fillRect/>
          </a:stretch>
        </p:blipFill>
        <p:spPr>
          <a:xfrm>
            <a:off x="2916110" y="1737514"/>
            <a:ext cx="5941517" cy="4140766"/>
          </a:xfrm>
          <a:prstGeom prst="rect">
            <a:avLst/>
          </a:prstGeom>
        </p:spPr>
      </p:pic>
      <mc:AlternateContent xmlns:mc="http://schemas.openxmlformats.org/markup-compatibility/2006" xmlns:p14="http://schemas.microsoft.com/office/powerpoint/2010/main">
        <mc:Choice Requires="p14">
          <p:contentPart p14:bwMode="auto" r:id="rId4">
            <p14:nvContentPartPr>
              <p14:cNvPr id="18" name="Encre 17">
                <a:extLst>
                  <a:ext uri="{FF2B5EF4-FFF2-40B4-BE49-F238E27FC236}">
                    <a16:creationId xmlns:a16="http://schemas.microsoft.com/office/drawing/2014/main" id="{2538777E-8B97-FA3C-A12A-F5B5BE1FDCDA}"/>
                  </a:ext>
                </a:extLst>
              </p14:cNvPr>
              <p14:cNvContentPartPr/>
              <p14:nvPr/>
            </p14:nvContentPartPr>
            <p14:xfrm>
              <a:off x="4952760" y="-1142760"/>
              <a:ext cx="360" cy="360"/>
            </p14:xfrm>
          </p:contentPart>
        </mc:Choice>
        <mc:Fallback xmlns="">
          <p:pic>
            <p:nvPicPr>
              <p:cNvPr id="18" name="Encre 17">
                <a:extLst>
                  <a:ext uri="{FF2B5EF4-FFF2-40B4-BE49-F238E27FC236}">
                    <a16:creationId xmlns:a16="http://schemas.microsoft.com/office/drawing/2014/main" id="{2538777E-8B97-FA3C-A12A-F5B5BE1FDCDA}"/>
                  </a:ext>
                </a:extLst>
              </p:cNvPr>
              <p:cNvPicPr/>
              <p:nvPr/>
            </p:nvPicPr>
            <p:blipFill>
              <a:blip r:embed="rId5"/>
              <a:stretch>
                <a:fillRect/>
              </a:stretch>
            </p:blipFill>
            <p:spPr>
              <a:xfrm>
                <a:off x="4943760" y="-1151760"/>
                <a:ext cx="18000" cy="18000"/>
              </a:xfrm>
              <a:prstGeom prst="rect">
                <a:avLst/>
              </a:prstGeom>
            </p:spPr>
          </p:pic>
        </mc:Fallback>
      </mc:AlternateContent>
      <p:cxnSp>
        <p:nvCxnSpPr>
          <p:cNvPr id="21" name="Connecteur droit avec flèche 20">
            <a:extLst>
              <a:ext uri="{FF2B5EF4-FFF2-40B4-BE49-F238E27FC236}">
                <a16:creationId xmlns:a16="http://schemas.microsoft.com/office/drawing/2014/main" id="{95C6A583-B214-7916-F619-6429B2317AD1}"/>
              </a:ext>
            </a:extLst>
          </p:cNvPr>
          <p:cNvCxnSpPr>
            <a:cxnSpLocks/>
          </p:cNvCxnSpPr>
          <p:nvPr/>
        </p:nvCxnSpPr>
        <p:spPr>
          <a:xfrm>
            <a:off x="2006600" y="1469556"/>
            <a:ext cx="2245360" cy="10602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cteur droit avec flèche 24">
            <a:extLst>
              <a:ext uri="{FF2B5EF4-FFF2-40B4-BE49-F238E27FC236}">
                <a16:creationId xmlns:a16="http://schemas.microsoft.com/office/drawing/2014/main" id="{8787F582-E160-6130-FC55-801102D427D2}"/>
              </a:ext>
            </a:extLst>
          </p:cNvPr>
          <p:cNvCxnSpPr>
            <a:cxnSpLocks/>
          </p:cNvCxnSpPr>
          <p:nvPr/>
        </p:nvCxnSpPr>
        <p:spPr>
          <a:xfrm flipV="1">
            <a:off x="6095990" y="4541520"/>
            <a:ext cx="3671147" cy="502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Connecteur droit avec flèche 28">
            <a:extLst>
              <a:ext uri="{FF2B5EF4-FFF2-40B4-BE49-F238E27FC236}">
                <a16:creationId xmlns:a16="http://schemas.microsoft.com/office/drawing/2014/main" id="{59BF57D3-3E39-37C3-9AE2-80029CE1880C}"/>
              </a:ext>
            </a:extLst>
          </p:cNvPr>
          <p:cNvCxnSpPr>
            <a:cxnSpLocks/>
          </p:cNvCxnSpPr>
          <p:nvPr/>
        </p:nvCxnSpPr>
        <p:spPr>
          <a:xfrm flipV="1">
            <a:off x="5638800" y="1813554"/>
            <a:ext cx="3737182" cy="14031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Connecteur droit avec flèche 32">
            <a:extLst>
              <a:ext uri="{FF2B5EF4-FFF2-40B4-BE49-F238E27FC236}">
                <a16:creationId xmlns:a16="http://schemas.microsoft.com/office/drawing/2014/main" id="{1E1C9F3C-DD65-88E0-800A-3F5C41ECE4D6}"/>
              </a:ext>
            </a:extLst>
          </p:cNvPr>
          <p:cNvCxnSpPr>
            <a:cxnSpLocks/>
          </p:cNvCxnSpPr>
          <p:nvPr/>
        </p:nvCxnSpPr>
        <p:spPr>
          <a:xfrm flipV="1">
            <a:off x="4952760" y="1813540"/>
            <a:ext cx="4423222" cy="25146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ZoneTexte 35">
            <a:extLst>
              <a:ext uri="{FF2B5EF4-FFF2-40B4-BE49-F238E27FC236}">
                <a16:creationId xmlns:a16="http://schemas.microsoft.com/office/drawing/2014/main" id="{7F458641-34AB-4C25-EB9A-16542B6DCF7D}"/>
              </a:ext>
            </a:extLst>
          </p:cNvPr>
          <p:cNvSpPr txBox="1"/>
          <p:nvPr/>
        </p:nvSpPr>
        <p:spPr>
          <a:xfrm>
            <a:off x="9375982" y="1522191"/>
            <a:ext cx="1886378" cy="369332"/>
          </a:xfrm>
          <a:prstGeom prst="rect">
            <a:avLst/>
          </a:prstGeom>
          <a:noFill/>
        </p:spPr>
        <p:txBody>
          <a:bodyPr wrap="square" rtlCol="0">
            <a:spAutoFit/>
          </a:bodyPr>
          <a:lstStyle/>
          <a:p>
            <a:r>
              <a:rPr lang="fr-FR" dirty="0"/>
              <a:t>Monstres</a:t>
            </a:r>
          </a:p>
        </p:txBody>
      </p:sp>
      <p:sp>
        <p:nvSpPr>
          <p:cNvPr id="37" name="ZoneTexte 36">
            <a:extLst>
              <a:ext uri="{FF2B5EF4-FFF2-40B4-BE49-F238E27FC236}">
                <a16:creationId xmlns:a16="http://schemas.microsoft.com/office/drawing/2014/main" id="{FC69711F-ED4F-E843-725F-2493973B217E}"/>
              </a:ext>
            </a:extLst>
          </p:cNvPr>
          <p:cNvSpPr txBox="1"/>
          <p:nvPr/>
        </p:nvSpPr>
        <p:spPr>
          <a:xfrm>
            <a:off x="9906000" y="4328154"/>
            <a:ext cx="1506632" cy="369329"/>
          </a:xfrm>
          <a:prstGeom prst="rect">
            <a:avLst/>
          </a:prstGeom>
          <a:noFill/>
        </p:spPr>
        <p:txBody>
          <a:bodyPr wrap="square" rtlCol="0">
            <a:spAutoFit/>
          </a:bodyPr>
          <a:lstStyle/>
          <a:p>
            <a:r>
              <a:rPr lang="fr-FR" dirty="0"/>
              <a:t>Héros</a:t>
            </a:r>
          </a:p>
        </p:txBody>
      </p:sp>
      <p:sp>
        <p:nvSpPr>
          <p:cNvPr id="38" name="ZoneTexte 37">
            <a:extLst>
              <a:ext uri="{FF2B5EF4-FFF2-40B4-BE49-F238E27FC236}">
                <a16:creationId xmlns:a16="http://schemas.microsoft.com/office/drawing/2014/main" id="{7A1BA844-4988-994D-9B1A-EE2193760BAD}"/>
              </a:ext>
            </a:extLst>
          </p:cNvPr>
          <p:cNvSpPr txBox="1"/>
          <p:nvPr/>
        </p:nvSpPr>
        <p:spPr>
          <a:xfrm>
            <a:off x="619760" y="979701"/>
            <a:ext cx="1444271" cy="646331"/>
          </a:xfrm>
          <a:prstGeom prst="rect">
            <a:avLst/>
          </a:prstGeom>
          <a:noFill/>
        </p:spPr>
        <p:txBody>
          <a:bodyPr wrap="square" rtlCol="0">
            <a:spAutoFit/>
          </a:bodyPr>
          <a:lstStyle/>
          <a:p>
            <a:r>
              <a:rPr lang="fr-FR" dirty="0"/>
              <a:t>Amulette (but du jeu)</a:t>
            </a:r>
          </a:p>
        </p:txBody>
      </p:sp>
    </p:spTree>
    <p:extLst>
      <p:ext uri="{BB962C8B-B14F-4D97-AF65-F5344CB8AC3E}">
        <p14:creationId xmlns:p14="http://schemas.microsoft.com/office/powerpoint/2010/main" val="3135589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4E56B1-EBFF-1EA8-94AF-478F3D82B8A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2D60EF17-A50C-FDD4-8451-757583B01FA9}"/>
              </a:ext>
            </a:extLst>
          </p:cNvPr>
          <p:cNvSpPr>
            <a:spLocks noGrp="1"/>
          </p:cNvSpPr>
          <p:nvPr>
            <p:ph idx="1"/>
          </p:nvPr>
        </p:nvSpPr>
        <p:spPr/>
        <p:txBody>
          <a:bodyPr/>
          <a:lstStyle/>
          <a:p>
            <a:endParaRPr lang="fr-FR"/>
          </a:p>
        </p:txBody>
      </p:sp>
      <p:pic>
        <p:nvPicPr>
          <p:cNvPr id="4" name="Content Placeholder 3" descr="Structure blanche">
            <a:extLst>
              <a:ext uri="{FF2B5EF4-FFF2-40B4-BE49-F238E27FC236}">
                <a16:creationId xmlns:a16="http://schemas.microsoft.com/office/drawing/2014/main" id="{392AA218-1231-CB6E-4FCD-84E0701BFA3D}"/>
              </a:ext>
            </a:extLst>
          </p:cNvPr>
          <p:cNvPicPr>
            <a:picLocks noChangeAspect="1"/>
          </p:cNvPicPr>
          <p:nvPr/>
        </p:nvPicPr>
        <p:blipFill rotWithShape="1">
          <a:blip r:embed="rId2"/>
          <a:srcRect b="24243"/>
          <a:stretch/>
        </p:blipFill>
        <p:spPr>
          <a:xfrm>
            <a:off x="0" y="0"/>
            <a:ext cx="12191980" cy="6857987"/>
          </a:xfrm>
          <a:prstGeom prst="rect">
            <a:avLst/>
          </a:prstGeom>
        </p:spPr>
      </p:pic>
      <p:sp>
        <p:nvSpPr>
          <p:cNvPr id="5" name="ZoneTexte 4">
            <a:extLst>
              <a:ext uri="{FF2B5EF4-FFF2-40B4-BE49-F238E27FC236}">
                <a16:creationId xmlns:a16="http://schemas.microsoft.com/office/drawing/2014/main" id="{02A89D13-DF9D-A443-3FB2-85F7CCF55055}"/>
              </a:ext>
            </a:extLst>
          </p:cNvPr>
          <p:cNvSpPr txBox="1"/>
          <p:nvPr/>
        </p:nvSpPr>
        <p:spPr>
          <a:xfrm>
            <a:off x="482600" y="441960"/>
            <a:ext cx="10506990" cy="2585323"/>
          </a:xfrm>
          <a:prstGeom prst="rect">
            <a:avLst/>
          </a:prstGeom>
          <a:noFill/>
        </p:spPr>
        <p:txBody>
          <a:bodyPr wrap="square" rtlCol="0">
            <a:spAutoFit/>
          </a:bodyPr>
          <a:lstStyle/>
          <a:p>
            <a:r>
              <a:rPr lang="fr-FR" u="sng" dirty="0"/>
              <a:t>Fonctionnalités de la première itération :</a:t>
            </a:r>
          </a:p>
          <a:p>
            <a:r>
              <a:rPr lang="fr-FR" dirty="0"/>
              <a:t>	</a:t>
            </a:r>
          </a:p>
          <a:p>
            <a:r>
              <a:rPr lang="fr-FR" dirty="0"/>
              <a:t>	-Mise en place d’un but de jeu avec l’apparition de l’amulette dans notre jeu.</a:t>
            </a:r>
          </a:p>
          <a:p>
            <a:r>
              <a:rPr lang="fr-FR" dirty="0"/>
              <a:t>	-Possibilité de ramasser l’amulette.	</a:t>
            </a:r>
          </a:p>
          <a:p>
            <a:r>
              <a:rPr lang="fr-FR" dirty="0"/>
              <a:t>	-Mise en place de la possible mort du personnage si ses points de vie tombent trop bas à cause 	des attaques des monstres.</a:t>
            </a:r>
          </a:p>
          <a:p>
            <a:r>
              <a:rPr lang="fr-FR" dirty="0"/>
              <a:t>	-Possibilité de gagner le jeu si le personnage ramasse l’amulette et revient à son point de 	départ.</a:t>
            </a:r>
          </a:p>
          <a:p>
            <a:endParaRPr lang="fr-FR" dirty="0"/>
          </a:p>
        </p:txBody>
      </p:sp>
      <p:sp>
        <p:nvSpPr>
          <p:cNvPr id="8" name="ZoneTexte 7">
            <a:extLst>
              <a:ext uri="{FF2B5EF4-FFF2-40B4-BE49-F238E27FC236}">
                <a16:creationId xmlns:a16="http://schemas.microsoft.com/office/drawing/2014/main" id="{6B8A2ADE-C0AF-A218-2AAE-5EB0E1F9878B}"/>
              </a:ext>
            </a:extLst>
          </p:cNvPr>
          <p:cNvSpPr txBox="1"/>
          <p:nvPr/>
        </p:nvSpPr>
        <p:spPr>
          <a:xfrm>
            <a:off x="482600" y="2895600"/>
            <a:ext cx="11069320" cy="2031325"/>
          </a:xfrm>
          <a:prstGeom prst="rect">
            <a:avLst/>
          </a:prstGeom>
          <a:noFill/>
        </p:spPr>
        <p:txBody>
          <a:bodyPr wrap="square" rtlCol="0">
            <a:spAutoFit/>
          </a:bodyPr>
          <a:lstStyle/>
          <a:p>
            <a:r>
              <a:rPr lang="fr-FR" u="sng" dirty="0"/>
              <a:t>Fonctionnalités de la deuxième itération : </a:t>
            </a:r>
          </a:p>
          <a:p>
            <a:endParaRPr lang="fr-FR" u="sng" dirty="0"/>
          </a:p>
          <a:p>
            <a:r>
              <a:rPr lang="fr-FR" dirty="0"/>
              <a:t>	-La mise en place de graphismes plus agréables et permettant de reconnaître le personnage du 	monstre.</a:t>
            </a:r>
          </a:p>
          <a:p>
            <a:r>
              <a:rPr lang="fr-FR" dirty="0"/>
              <a:t>	-L’ajout d’un nouveau monstre : le fantôme. Il peut passer à travers les murs et agit comme un	 monstre.</a:t>
            </a:r>
          </a:p>
          <a:p>
            <a:r>
              <a:rPr lang="fr-FR" dirty="0"/>
              <a:t>	</a:t>
            </a:r>
          </a:p>
        </p:txBody>
      </p:sp>
      <p:sp>
        <p:nvSpPr>
          <p:cNvPr id="9" name="ZoneTexte 8">
            <a:extLst>
              <a:ext uri="{FF2B5EF4-FFF2-40B4-BE49-F238E27FC236}">
                <a16:creationId xmlns:a16="http://schemas.microsoft.com/office/drawing/2014/main" id="{78D348A5-F4CD-8276-D7B8-533033BAF6B0}"/>
              </a:ext>
            </a:extLst>
          </p:cNvPr>
          <p:cNvSpPr txBox="1"/>
          <p:nvPr/>
        </p:nvSpPr>
        <p:spPr>
          <a:xfrm>
            <a:off x="572488" y="4593230"/>
            <a:ext cx="10151390" cy="2585323"/>
          </a:xfrm>
          <a:prstGeom prst="rect">
            <a:avLst/>
          </a:prstGeom>
          <a:noFill/>
        </p:spPr>
        <p:txBody>
          <a:bodyPr wrap="square" rtlCol="0">
            <a:spAutoFit/>
          </a:bodyPr>
          <a:lstStyle/>
          <a:p>
            <a:r>
              <a:rPr lang="fr-FR" u="sng" dirty="0"/>
              <a:t>Fonctionnalités de la troisième itération :</a:t>
            </a:r>
          </a:p>
          <a:p>
            <a:endParaRPr lang="fr-FR" dirty="0"/>
          </a:p>
          <a:p>
            <a:r>
              <a:rPr lang="fr-FR" dirty="0"/>
              <a:t>	-Implémentation d’un menu qui se lance au départ du programme et qui permet de quitter 	le jeu ou de lancer une partie.</a:t>
            </a:r>
          </a:p>
          <a:p>
            <a:r>
              <a:rPr lang="fr-FR" dirty="0"/>
              <a:t>	-Création d’un nouveau monstre : le Troll. Il gagne des points de vie chaque tour et agit 	comme un monstre.</a:t>
            </a:r>
          </a:p>
          <a:p>
            <a:r>
              <a:rPr lang="fr-FR" dirty="0"/>
              <a:t>	-Possibilité d’attaque du personnage.</a:t>
            </a:r>
          </a:p>
          <a:p>
            <a:endParaRPr lang="fr-FR" dirty="0"/>
          </a:p>
          <a:p>
            <a:endParaRPr lang="fr-FR" dirty="0"/>
          </a:p>
        </p:txBody>
      </p:sp>
    </p:spTree>
    <p:extLst>
      <p:ext uri="{BB962C8B-B14F-4D97-AF65-F5344CB8AC3E}">
        <p14:creationId xmlns:p14="http://schemas.microsoft.com/office/powerpoint/2010/main" val="306959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39E82A-25C0-E9F8-CFBF-B2C3426DF897}"/>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744D5651-6389-0CE2-A60D-50549E9B6C36}"/>
              </a:ext>
            </a:extLst>
          </p:cNvPr>
          <p:cNvSpPr>
            <a:spLocks noGrp="1"/>
          </p:cNvSpPr>
          <p:nvPr>
            <p:ph idx="1"/>
          </p:nvPr>
        </p:nvSpPr>
        <p:spPr/>
        <p:txBody>
          <a:bodyPr/>
          <a:lstStyle/>
          <a:p>
            <a:endParaRPr lang="fr-FR"/>
          </a:p>
        </p:txBody>
      </p:sp>
      <p:pic>
        <p:nvPicPr>
          <p:cNvPr id="4" name="Content Placeholder 3" descr="Structure blanche">
            <a:extLst>
              <a:ext uri="{FF2B5EF4-FFF2-40B4-BE49-F238E27FC236}">
                <a16:creationId xmlns:a16="http://schemas.microsoft.com/office/drawing/2014/main" id="{91B14901-40E4-0C25-2482-33966D5AA513}"/>
              </a:ext>
            </a:extLst>
          </p:cNvPr>
          <p:cNvPicPr>
            <a:picLocks noChangeAspect="1"/>
          </p:cNvPicPr>
          <p:nvPr/>
        </p:nvPicPr>
        <p:blipFill rotWithShape="1">
          <a:blip r:embed="rId2"/>
          <a:srcRect b="24243"/>
          <a:stretch/>
        </p:blipFill>
        <p:spPr>
          <a:xfrm>
            <a:off x="20" y="15253"/>
            <a:ext cx="12191980" cy="6857987"/>
          </a:xfrm>
          <a:prstGeom prst="rect">
            <a:avLst/>
          </a:prstGeom>
        </p:spPr>
      </p:pic>
      <p:sp>
        <p:nvSpPr>
          <p:cNvPr id="5" name="ZoneTexte 4">
            <a:extLst>
              <a:ext uri="{FF2B5EF4-FFF2-40B4-BE49-F238E27FC236}">
                <a16:creationId xmlns:a16="http://schemas.microsoft.com/office/drawing/2014/main" id="{81D8F671-E2C9-BAC4-FEFC-78BBAFF1D23E}"/>
              </a:ext>
            </a:extLst>
          </p:cNvPr>
          <p:cNvSpPr txBox="1"/>
          <p:nvPr/>
        </p:nvSpPr>
        <p:spPr>
          <a:xfrm>
            <a:off x="762000" y="487680"/>
            <a:ext cx="10634472" cy="369332"/>
          </a:xfrm>
          <a:prstGeom prst="rect">
            <a:avLst/>
          </a:prstGeom>
          <a:noFill/>
        </p:spPr>
        <p:txBody>
          <a:bodyPr wrap="square" rtlCol="0">
            <a:spAutoFit/>
          </a:bodyPr>
          <a:lstStyle/>
          <a:p>
            <a:r>
              <a:rPr lang="fr-FR" u="sng" dirty="0"/>
              <a:t>Diagramme de classe final du projet Zeldiablo.</a:t>
            </a:r>
          </a:p>
        </p:txBody>
      </p:sp>
      <p:pic>
        <p:nvPicPr>
          <p:cNvPr id="8" name="Image 7">
            <a:extLst>
              <a:ext uri="{FF2B5EF4-FFF2-40B4-BE49-F238E27FC236}">
                <a16:creationId xmlns:a16="http://schemas.microsoft.com/office/drawing/2014/main" id="{E759D90F-B1DA-BA22-1F3E-86043C06FB89}"/>
              </a:ext>
            </a:extLst>
          </p:cNvPr>
          <p:cNvPicPr>
            <a:picLocks noChangeAspect="1"/>
          </p:cNvPicPr>
          <p:nvPr/>
        </p:nvPicPr>
        <p:blipFill>
          <a:blip r:embed="rId3"/>
          <a:stretch>
            <a:fillRect/>
          </a:stretch>
        </p:blipFill>
        <p:spPr>
          <a:xfrm>
            <a:off x="0" y="1161982"/>
            <a:ext cx="7127885" cy="5052206"/>
          </a:xfrm>
          <a:prstGeom prst="rect">
            <a:avLst/>
          </a:prstGeom>
        </p:spPr>
      </p:pic>
      <p:pic>
        <p:nvPicPr>
          <p:cNvPr id="10" name="Image 9">
            <a:extLst>
              <a:ext uri="{FF2B5EF4-FFF2-40B4-BE49-F238E27FC236}">
                <a16:creationId xmlns:a16="http://schemas.microsoft.com/office/drawing/2014/main" id="{4590D85A-25E0-4BF3-EBD0-BACE334261C5}"/>
              </a:ext>
            </a:extLst>
          </p:cNvPr>
          <p:cNvPicPr>
            <a:picLocks noChangeAspect="1"/>
          </p:cNvPicPr>
          <p:nvPr/>
        </p:nvPicPr>
        <p:blipFill rotWithShape="1">
          <a:blip r:embed="rId4"/>
          <a:srcRect l="33439"/>
          <a:stretch/>
        </p:blipFill>
        <p:spPr>
          <a:xfrm>
            <a:off x="6988628" y="1161982"/>
            <a:ext cx="4927327" cy="5052206"/>
          </a:xfrm>
          <a:prstGeom prst="rect">
            <a:avLst/>
          </a:prstGeom>
        </p:spPr>
      </p:pic>
    </p:spTree>
    <p:extLst>
      <p:ext uri="{BB962C8B-B14F-4D97-AF65-F5344CB8AC3E}">
        <p14:creationId xmlns:p14="http://schemas.microsoft.com/office/powerpoint/2010/main" val="855033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DCA44F-83DB-4881-7843-27FC2C433F2A}"/>
              </a:ext>
            </a:extLst>
          </p:cNvPr>
          <p:cNvSpPr>
            <a:spLocks noGrp="1"/>
          </p:cNvSpPr>
          <p:nvPr>
            <p:ph type="title"/>
          </p:nvPr>
        </p:nvSpPr>
        <p:spPr/>
        <p:txBody>
          <a:bodyPr/>
          <a:lstStyle/>
          <a:p>
            <a:endParaRPr lang="fr-FR" dirty="0"/>
          </a:p>
        </p:txBody>
      </p:sp>
      <p:sp>
        <p:nvSpPr>
          <p:cNvPr id="3" name="Espace réservé du contenu 2">
            <a:extLst>
              <a:ext uri="{FF2B5EF4-FFF2-40B4-BE49-F238E27FC236}">
                <a16:creationId xmlns:a16="http://schemas.microsoft.com/office/drawing/2014/main" id="{5F84F1A9-9D65-A104-CF4B-7B5652564539}"/>
              </a:ext>
            </a:extLst>
          </p:cNvPr>
          <p:cNvSpPr>
            <a:spLocks noGrp="1"/>
          </p:cNvSpPr>
          <p:nvPr>
            <p:ph idx="1"/>
          </p:nvPr>
        </p:nvSpPr>
        <p:spPr/>
        <p:txBody>
          <a:bodyPr/>
          <a:lstStyle/>
          <a:p>
            <a:endParaRPr lang="fr-FR"/>
          </a:p>
        </p:txBody>
      </p:sp>
      <p:pic>
        <p:nvPicPr>
          <p:cNvPr id="4" name="Content Placeholder 3" descr="Structure blanche">
            <a:extLst>
              <a:ext uri="{FF2B5EF4-FFF2-40B4-BE49-F238E27FC236}">
                <a16:creationId xmlns:a16="http://schemas.microsoft.com/office/drawing/2014/main" id="{433527C7-8480-4382-3965-6C0F9F00230E}"/>
              </a:ext>
            </a:extLst>
          </p:cNvPr>
          <p:cNvPicPr>
            <a:picLocks noChangeAspect="1"/>
          </p:cNvPicPr>
          <p:nvPr/>
        </p:nvPicPr>
        <p:blipFill rotWithShape="1">
          <a:blip r:embed="rId2"/>
          <a:srcRect b="24243"/>
          <a:stretch/>
        </p:blipFill>
        <p:spPr>
          <a:xfrm>
            <a:off x="0" y="0"/>
            <a:ext cx="12191980" cy="6857987"/>
          </a:xfrm>
          <a:prstGeom prst="rect">
            <a:avLst/>
          </a:prstGeom>
        </p:spPr>
      </p:pic>
      <p:sp>
        <p:nvSpPr>
          <p:cNvPr id="5" name="ZoneTexte 4">
            <a:extLst>
              <a:ext uri="{FF2B5EF4-FFF2-40B4-BE49-F238E27FC236}">
                <a16:creationId xmlns:a16="http://schemas.microsoft.com/office/drawing/2014/main" id="{24A5323F-9BA8-67A6-B8CF-FD7808B7641E}"/>
              </a:ext>
            </a:extLst>
          </p:cNvPr>
          <p:cNvSpPr txBox="1"/>
          <p:nvPr/>
        </p:nvSpPr>
        <p:spPr>
          <a:xfrm>
            <a:off x="482600" y="411480"/>
            <a:ext cx="10109200" cy="584775"/>
          </a:xfrm>
          <a:prstGeom prst="rect">
            <a:avLst/>
          </a:prstGeom>
          <a:noFill/>
        </p:spPr>
        <p:txBody>
          <a:bodyPr wrap="square" rtlCol="0">
            <a:spAutoFit/>
          </a:bodyPr>
          <a:lstStyle/>
          <a:p>
            <a:r>
              <a:rPr lang="fr-FR" sz="3200" u="sng" dirty="0"/>
              <a:t>Partage des tâches au sein du groupe :</a:t>
            </a:r>
          </a:p>
        </p:txBody>
      </p:sp>
      <p:sp>
        <p:nvSpPr>
          <p:cNvPr id="6" name="ZoneTexte 5">
            <a:extLst>
              <a:ext uri="{FF2B5EF4-FFF2-40B4-BE49-F238E27FC236}">
                <a16:creationId xmlns:a16="http://schemas.microsoft.com/office/drawing/2014/main" id="{DA179468-FCF6-6A07-BF46-4C379D98DC2E}"/>
              </a:ext>
            </a:extLst>
          </p:cNvPr>
          <p:cNvSpPr txBox="1"/>
          <p:nvPr/>
        </p:nvSpPr>
        <p:spPr>
          <a:xfrm>
            <a:off x="512839" y="2133659"/>
            <a:ext cx="10446512" cy="3970318"/>
          </a:xfrm>
          <a:prstGeom prst="rect">
            <a:avLst/>
          </a:prstGeom>
          <a:noFill/>
        </p:spPr>
        <p:txBody>
          <a:bodyPr wrap="square" rtlCol="0">
            <a:spAutoFit/>
          </a:bodyPr>
          <a:lstStyle/>
          <a:p>
            <a:r>
              <a:rPr lang="fr-FR" dirty="0"/>
              <a:t>Pour ce projet nous avons fait pour que les tâches soit faites par chacun afin d’avoir une vue générale sur le projet. Nous avons donc tous implémentés en java les itérations, les diagrammes de classes, les diagrammes de séquences et les bilans demandés pour les itérations.</a:t>
            </a:r>
          </a:p>
          <a:p>
            <a:endParaRPr lang="fr-FR" dirty="0"/>
          </a:p>
          <a:p>
            <a:r>
              <a:rPr lang="fr-FR" dirty="0"/>
              <a:t>Pour l’implémentation des fonctionnalités :</a:t>
            </a:r>
          </a:p>
          <a:p>
            <a:r>
              <a:rPr lang="fr-FR" dirty="0"/>
              <a:t>	-Menu -&gt; Gaëtan et Clément</a:t>
            </a:r>
          </a:p>
          <a:p>
            <a:r>
              <a:rPr lang="fr-FR" dirty="0"/>
              <a:t>	-Amulette et vie/mort du personnage -&gt; Clément et Corentin</a:t>
            </a:r>
          </a:p>
          <a:p>
            <a:r>
              <a:rPr lang="fr-FR" dirty="0"/>
              <a:t>	-Fantôme -&gt; Loris et Gaëtan</a:t>
            </a:r>
          </a:p>
          <a:p>
            <a:r>
              <a:rPr lang="fr-FR" dirty="0"/>
              <a:t>	-</a:t>
            </a:r>
            <a:r>
              <a:rPr lang="fr-FR" dirty="0" err="1"/>
              <a:t>Sprites</a:t>
            </a:r>
            <a:r>
              <a:rPr lang="fr-FR" dirty="0"/>
              <a:t> -&gt; Loris et Corentin</a:t>
            </a:r>
          </a:p>
          <a:p>
            <a:r>
              <a:rPr lang="fr-FR" dirty="0"/>
              <a:t>	-Troll -&gt; Gaëtan</a:t>
            </a:r>
          </a:p>
          <a:p>
            <a:r>
              <a:rPr lang="fr-FR" dirty="0"/>
              <a:t>	-Attaque du personnage -&gt; Loris</a:t>
            </a:r>
          </a:p>
          <a:p>
            <a:r>
              <a:rPr lang="fr-FR" dirty="0"/>
              <a:t>	</a:t>
            </a:r>
          </a:p>
          <a:p>
            <a:r>
              <a:rPr lang="fr-FR" dirty="0"/>
              <a:t>	</a:t>
            </a:r>
          </a:p>
          <a:p>
            <a:endParaRPr lang="fr-FR" dirty="0"/>
          </a:p>
        </p:txBody>
      </p:sp>
    </p:spTree>
    <p:extLst>
      <p:ext uri="{BB962C8B-B14F-4D97-AF65-F5344CB8AC3E}">
        <p14:creationId xmlns:p14="http://schemas.microsoft.com/office/powerpoint/2010/main" val="1682985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C0EBF1-BDDC-9B83-E274-DEF623C56BEF}"/>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601D7D7E-D902-93F1-1DA3-059D699F6359}"/>
              </a:ext>
            </a:extLst>
          </p:cNvPr>
          <p:cNvSpPr>
            <a:spLocks noGrp="1"/>
          </p:cNvSpPr>
          <p:nvPr>
            <p:ph idx="1"/>
          </p:nvPr>
        </p:nvSpPr>
        <p:spPr/>
        <p:txBody>
          <a:bodyPr/>
          <a:lstStyle/>
          <a:p>
            <a:endParaRPr lang="fr-FR" dirty="0"/>
          </a:p>
        </p:txBody>
      </p:sp>
      <p:pic>
        <p:nvPicPr>
          <p:cNvPr id="5" name="Content Placeholder 3" descr="Structure blanche">
            <a:extLst>
              <a:ext uri="{FF2B5EF4-FFF2-40B4-BE49-F238E27FC236}">
                <a16:creationId xmlns:a16="http://schemas.microsoft.com/office/drawing/2014/main" id="{729B05AE-73BC-84DB-0B01-96EA07238775}"/>
              </a:ext>
            </a:extLst>
          </p:cNvPr>
          <p:cNvPicPr>
            <a:picLocks noChangeAspect="1"/>
          </p:cNvPicPr>
          <p:nvPr/>
        </p:nvPicPr>
        <p:blipFill rotWithShape="1">
          <a:blip r:embed="rId2"/>
          <a:srcRect b="24243"/>
          <a:stretch/>
        </p:blipFill>
        <p:spPr>
          <a:xfrm>
            <a:off x="0" y="0"/>
            <a:ext cx="12191980" cy="6857987"/>
          </a:xfrm>
          <a:prstGeom prst="rect">
            <a:avLst/>
          </a:prstGeom>
        </p:spPr>
      </p:pic>
      <p:sp>
        <p:nvSpPr>
          <p:cNvPr id="6" name="ZoneTexte 5">
            <a:extLst>
              <a:ext uri="{FF2B5EF4-FFF2-40B4-BE49-F238E27FC236}">
                <a16:creationId xmlns:a16="http://schemas.microsoft.com/office/drawing/2014/main" id="{FE5E1245-359F-CB75-CEA9-338FCFEEDB0A}"/>
              </a:ext>
            </a:extLst>
          </p:cNvPr>
          <p:cNvSpPr txBox="1"/>
          <p:nvPr/>
        </p:nvSpPr>
        <p:spPr>
          <a:xfrm>
            <a:off x="685800" y="594360"/>
            <a:ext cx="8366760" cy="646331"/>
          </a:xfrm>
          <a:prstGeom prst="rect">
            <a:avLst/>
          </a:prstGeom>
          <a:noFill/>
        </p:spPr>
        <p:txBody>
          <a:bodyPr wrap="square" rtlCol="0">
            <a:spAutoFit/>
          </a:bodyPr>
          <a:lstStyle/>
          <a:p>
            <a:r>
              <a:rPr lang="fr-FR" sz="3600" u="sng" dirty="0"/>
              <a:t>Point intéressant de notre projet </a:t>
            </a:r>
          </a:p>
        </p:txBody>
      </p:sp>
      <p:sp>
        <p:nvSpPr>
          <p:cNvPr id="7" name="ZoneTexte 6">
            <a:extLst>
              <a:ext uri="{FF2B5EF4-FFF2-40B4-BE49-F238E27FC236}">
                <a16:creationId xmlns:a16="http://schemas.microsoft.com/office/drawing/2014/main" id="{FDFE8BDB-CED8-4D87-3865-C12A6B981FD8}"/>
              </a:ext>
            </a:extLst>
          </p:cNvPr>
          <p:cNvSpPr txBox="1"/>
          <p:nvPr/>
        </p:nvSpPr>
        <p:spPr>
          <a:xfrm>
            <a:off x="685800" y="2748427"/>
            <a:ext cx="9296400" cy="1754326"/>
          </a:xfrm>
          <a:prstGeom prst="rect">
            <a:avLst/>
          </a:prstGeom>
          <a:noFill/>
        </p:spPr>
        <p:txBody>
          <a:bodyPr wrap="square" rtlCol="0">
            <a:spAutoFit/>
          </a:bodyPr>
          <a:lstStyle/>
          <a:p>
            <a:r>
              <a:rPr lang="fr-FR" dirty="0"/>
              <a:t>-Réflexion et changement sur une grande partie de la conception du projet:</a:t>
            </a:r>
          </a:p>
          <a:p>
            <a:endParaRPr lang="fr-FR" dirty="0"/>
          </a:p>
          <a:p>
            <a:r>
              <a:rPr lang="fr-FR" dirty="0"/>
              <a:t>	-Utilisation d’interface pour des classes qui se ressemblait et utilisait les mêmes 	méthodes.</a:t>
            </a:r>
          </a:p>
          <a:p>
            <a:r>
              <a:rPr lang="fr-FR" dirty="0"/>
              <a:t>	-Réécriture de certaines classes afin de les améliorer et qu’elles soient plus 	efficaces et plus clair.</a:t>
            </a:r>
          </a:p>
        </p:txBody>
      </p:sp>
    </p:spTree>
    <p:extLst>
      <p:ext uri="{BB962C8B-B14F-4D97-AF65-F5344CB8AC3E}">
        <p14:creationId xmlns:p14="http://schemas.microsoft.com/office/powerpoint/2010/main" val="2685587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D4CBE7-4870-BF49-9783-8372A1553628}"/>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17A8512F-C961-5949-104B-4B40B49FC695}"/>
              </a:ext>
            </a:extLst>
          </p:cNvPr>
          <p:cNvSpPr>
            <a:spLocks noGrp="1"/>
          </p:cNvSpPr>
          <p:nvPr>
            <p:ph idx="1"/>
          </p:nvPr>
        </p:nvSpPr>
        <p:spPr/>
        <p:txBody>
          <a:bodyPr/>
          <a:lstStyle/>
          <a:p>
            <a:endParaRPr lang="fr-FR" dirty="0"/>
          </a:p>
        </p:txBody>
      </p:sp>
      <p:pic>
        <p:nvPicPr>
          <p:cNvPr id="4" name="Content Placeholder 3" descr="Structure blanche">
            <a:extLst>
              <a:ext uri="{FF2B5EF4-FFF2-40B4-BE49-F238E27FC236}">
                <a16:creationId xmlns:a16="http://schemas.microsoft.com/office/drawing/2014/main" id="{8445A0B1-957B-066A-1EF2-AACC45C14A6A}"/>
              </a:ext>
            </a:extLst>
          </p:cNvPr>
          <p:cNvPicPr>
            <a:picLocks noChangeAspect="1"/>
          </p:cNvPicPr>
          <p:nvPr/>
        </p:nvPicPr>
        <p:blipFill rotWithShape="1">
          <a:blip r:embed="rId2"/>
          <a:srcRect b="24243"/>
          <a:stretch/>
        </p:blipFill>
        <p:spPr>
          <a:xfrm>
            <a:off x="0" y="0"/>
            <a:ext cx="12191980" cy="6857987"/>
          </a:xfrm>
          <a:prstGeom prst="rect">
            <a:avLst/>
          </a:prstGeom>
        </p:spPr>
      </p:pic>
      <p:sp>
        <p:nvSpPr>
          <p:cNvPr id="5" name="ZoneTexte 4">
            <a:extLst>
              <a:ext uri="{FF2B5EF4-FFF2-40B4-BE49-F238E27FC236}">
                <a16:creationId xmlns:a16="http://schemas.microsoft.com/office/drawing/2014/main" id="{0C512F03-B12B-35AA-4D8F-E3B8245C7137}"/>
              </a:ext>
            </a:extLst>
          </p:cNvPr>
          <p:cNvSpPr txBox="1"/>
          <p:nvPr/>
        </p:nvSpPr>
        <p:spPr>
          <a:xfrm>
            <a:off x="1386840" y="533400"/>
            <a:ext cx="9006840" cy="707886"/>
          </a:xfrm>
          <a:prstGeom prst="rect">
            <a:avLst/>
          </a:prstGeom>
          <a:noFill/>
        </p:spPr>
        <p:txBody>
          <a:bodyPr wrap="square" rtlCol="0">
            <a:spAutoFit/>
          </a:bodyPr>
          <a:lstStyle/>
          <a:p>
            <a:pPr algn="ctr"/>
            <a:r>
              <a:rPr lang="fr-FR" sz="4000" u="sng" dirty="0"/>
              <a:t>Bilan</a:t>
            </a:r>
          </a:p>
        </p:txBody>
      </p:sp>
      <p:sp>
        <p:nvSpPr>
          <p:cNvPr id="6" name="ZoneTexte 5">
            <a:extLst>
              <a:ext uri="{FF2B5EF4-FFF2-40B4-BE49-F238E27FC236}">
                <a16:creationId xmlns:a16="http://schemas.microsoft.com/office/drawing/2014/main" id="{18D885E9-983A-256B-03C6-37781EE05BEE}"/>
              </a:ext>
            </a:extLst>
          </p:cNvPr>
          <p:cNvSpPr txBox="1"/>
          <p:nvPr/>
        </p:nvSpPr>
        <p:spPr>
          <a:xfrm>
            <a:off x="2301240" y="1737360"/>
            <a:ext cx="7101840" cy="3139321"/>
          </a:xfrm>
          <a:prstGeom prst="rect">
            <a:avLst/>
          </a:prstGeom>
          <a:noFill/>
        </p:spPr>
        <p:txBody>
          <a:bodyPr wrap="square" rtlCol="0">
            <a:spAutoFit/>
          </a:bodyPr>
          <a:lstStyle/>
          <a:p>
            <a:r>
              <a:rPr lang="fr-FR" dirty="0"/>
              <a:t>Ce projet nous a montré que la conception de notre projet était primordiale. </a:t>
            </a:r>
          </a:p>
          <a:p>
            <a:endParaRPr lang="fr-FR" dirty="0"/>
          </a:p>
          <a:p>
            <a:r>
              <a:rPr lang="fr-FR" dirty="0"/>
              <a:t>En effet au fur et à mesure que nous avancions nous avons remarqué que le code pourrait être mieux structuré afin de faciliter la compréhension de tout le monde et de ne pas répéter le code.</a:t>
            </a:r>
          </a:p>
          <a:p>
            <a:endParaRPr lang="fr-FR" dirty="0"/>
          </a:p>
          <a:p>
            <a:r>
              <a:rPr lang="fr-FR" dirty="0"/>
              <a:t>Cela nous a permis de reconstruire notre projet avec des classes mieux écrite, des liens entre certaines qui donnait du sens et de ne pas avoir des classes de 400 lignes avec beaucoup trop de méthodes. Des méthodes qui pouvaient être délocalisées.</a:t>
            </a:r>
          </a:p>
        </p:txBody>
      </p:sp>
    </p:spTree>
    <p:extLst>
      <p:ext uri="{BB962C8B-B14F-4D97-AF65-F5344CB8AC3E}">
        <p14:creationId xmlns:p14="http://schemas.microsoft.com/office/powerpoint/2010/main" val="1351873228"/>
      </p:ext>
    </p:extLst>
  </p:cSld>
  <p:clrMapOvr>
    <a:masterClrMapping/>
  </p:clrMapOvr>
</p:sld>
</file>

<file path=ppt/theme/theme1.xml><?xml version="1.0" encoding="utf-8"?>
<a:theme xmlns:a="http://schemas.openxmlformats.org/drawingml/2006/main" name="Level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otalTime>84</TotalTime>
  <Words>543</Words>
  <Application>Microsoft Office PowerPoint</Application>
  <PresentationFormat>Grand écran</PresentationFormat>
  <Paragraphs>51</Paragraphs>
  <Slides>7</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7</vt:i4>
      </vt:variant>
    </vt:vector>
  </HeadingPairs>
  <TitlesOfParts>
    <vt:vector size="10" baseType="lpstr">
      <vt:lpstr>Arial</vt:lpstr>
      <vt:lpstr>Seaford</vt:lpstr>
      <vt:lpstr>LevelVTI</vt:lpstr>
      <vt:lpstr>Projet Zeldiablo</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Zeldiablo</dc:title>
  <dc:creator>Gaetan Lemeunier</dc:creator>
  <cp:lastModifiedBy>Gaetan Lemeunier</cp:lastModifiedBy>
  <cp:revision>3</cp:revision>
  <dcterms:created xsi:type="dcterms:W3CDTF">2023-06-04T16:47:19Z</dcterms:created>
  <dcterms:modified xsi:type="dcterms:W3CDTF">2023-06-05T11:07:41Z</dcterms:modified>
</cp:coreProperties>
</file>